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4" r:id="rId4"/>
    <p:sldId id="269" r:id="rId5"/>
    <p:sldId id="270" r:id="rId6"/>
    <p:sldId id="266" r:id="rId7"/>
    <p:sldId id="267" r:id="rId8"/>
    <p:sldId id="268" r:id="rId9"/>
    <p:sldId id="258" r:id="rId10"/>
    <p:sldId id="262" r:id="rId11"/>
    <p:sldId id="259" r:id="rId12"/>
    <p:sldId id="260" r:id="rId13"/>
    <p:sldId id="26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51" autoAdjust="0"/>
    <p:restoredTop sz="94660"/>
  </p:normalViewPr>
  <p:slideViewPr>
    <p:cSldViewPr snapToGrid="0">
      <p:cViewPr varScale="1">
        <p:scale>
          <a:sx n="88" d="100"/>
          <a:sy n="88" d="100"/>
        </p:scale>
        <p:origin x="60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0F1B2-80F9-4B59-BBB1-238DA421C994}" type="datetimeFigureOut">
              <a:rPr lang="en-GB" smtClean="0"/>
              <a:t>04/02/2019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D075B-31CE-4837-ABBE-19A9A7B8F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266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0F1B2-80F9-4B59-BBB1-238DA421C994}" type="datetimeFigureOut">
              <a:rPr lang="en-GB" smtClean="0"/>
              <a:t>04/02/2019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D075B-31CE-4837-ABBE-19A9A7B8F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564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0F1B2-80F9-4B59-BBB1-238DA421C994}" type="datetimeFigureOut">
              <a:rPr lang="en-GB" smtClean="0"/>
              <a:t>04/02/2019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D075B-31CE-4837-ABBE-19A9A7B8F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543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0F1B2-80F9-4B59-BBB1-238DA421C994}" type="datetimeFigureOut">
              <a:rPr lang="en-GB" smtClean="0"/>
              <a:t>04/02/2019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D075B-31CE-4837-ABBE-19A9A7B8F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1025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0F1B2-80F9-4B59-BBB1-238DA421C994}" type="datetimeFigureOut">
              <a:rPr lang="en-GB" smtClean="0"/>
              <a:t>04/02/2019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D075B-31CE-4837-ABBE-19A9A7B8F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988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0F1B2-80F9-4B59-BBB1-238DA421C994}" type="datetimeFigureOut">
              <a:rPr lang="en-GB" smtClean="0"/>
              <a:t>04/02/2019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D075B-31CE-4837-ABBE-19A9A7B8F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401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0F1B2-80F9-4B59-BBB1-238DA421C994}" type="datetimeFigureOut">
              <a:rPr lang="en-GB" smtClean="0"/>
              <a:t>04/02/2019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D075B-31CE-4837-ABBE-19A9A7B8F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471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0F1B2-80F9-4B59-BBB1-238DA421C994}" type="datetimeFigureOut">
              <a:rPr lang="en-GB" smtClean="0"/>
              <a:t>04/02/2019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D075B-31CE-4837-ABBE-19A9A7B8F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1358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0F1B2-80F9-4B59-BBB1-238DA421C994}" type="datetimeFigureOut">
              <a:rPr lang="en-GB" smtClean="0"/>
              <a:t>04/02/2019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D075B-31CE-4837-ABBE-19A9A7B8F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470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0F1B2-80F9-4B59-BBB1-238DA421C994}" type="datetimeFigureOut">
              <a:rPr lang="en-GB" smtClean="0"/>
              <a:t>04/02/2019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D075B-31CE-4837-ABBE-19A9A7B8F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17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0F1B2-80F9-4B59-BBB1-238DA421C994}" type="datetimeFigureOut">
              <a:rPr lang="en-GB" smtClean="0"/>
              <a:t>04/02/2019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D075B-31CE-4837-ABBE-19A9A7B8F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5614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0F1B2-80F9-4B59-BBB1-238DA421C994}" type="datetimeFigureOut">
              <a:rPr lang="en-GB" smtClean="0"/>
              <a:t>04/02/2019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D075B-31CE-4837-ABBE-19A9A7B8FFC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098609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0F1B2-80F9-4B59-BBB1-238DA421C994}" type="datetimeFigureOut">
              <a:rPr lang="en-GB" smtClean="0"/>
              <a:t>04/02/2019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D075B-31CE-4837-ABBE-19A9A7B8F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8801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0F1B2-80F9-4B59-BBB1-238DA421C994}" type="datetimeFigureOut">
              <a:rPr lang="en-GB" smtClean="0"/>
              <a:t>04/02/2019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D075B-31CE-4837-ABBE-19A9A7B8F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8948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0F1B2-80F9-4B59-BBB1-238DA421C994}" type="datetimeFigureOut">
              <a:rPr lang="en-GB" smtClean="0"/>
              <a:t>04/02/2019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D075B-31CE-4837-ABBE-19A9A7B8F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1739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0F1B2-80F9-4B59-BBB1-238DA421C994}" type="datetimeFigureOut">
              <a:rPr lang="en-GB" smtClean="0"/>
              <a:t>04/02/2019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D075B-31CE-4837-ABBE-19A9A7B8F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801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0F1B2-80F9-4B59-BBB1-238DA421C994}" type="datetimeFigureOut">
              <a:rPr lang="en-GB" smtClean="0"/>
              <a:t>04/02/2019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D075B-31CE-4837-ABBE-19A9A7B8F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757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700F1B2-80F9-4B59-BBB1-238DA421C994}" type="datetimeFigureOut">
              <a:rPr lang="en-GB" smtClean="0"/>
              <a:t>04/02/2019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D075B-31CE-4837-ABBE-19A9A7B8F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0128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600" dirty="0" smtClean="0"/>
              <a:t>Evolution of Christianity: The reasons and importance of changes to religion in Britain during the time prior to and during the Roman occupation, and what effects this had on life in later centuries</a:t>
            </a:r>
            <a:endParaRPr lang="en-GB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5332552"/>
            <a:ext cx="8825658" cy="861420"/>
          </a:xfrm>
        </p:spPr>
        <p:txBody>
          <a:bodyPr>
            <a:noAutofit/>
          </a:bodyPr>
          <a:lstStyle/>
          <a:p>
            <a:r>
              <a:rPr lang="en-GB" sz="2400" dirty="0" smtClean="0"/>
              <a:t>Jordan james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14680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6821487" cy="1963911"/>
          </a:xfrm>
        </p:spPr>
        <p:txBody>
          <a:bodyPr/>
          <a:lstStyle/>
          <a:p>
            <a:r>
              <a:rPr lang="en-GB" dirty="0" smtClean="0"/>
              <a:t>This presentation will focus on a specific section of the dissertation; </a:t>
            </a:r>
            <a:r>
              <a:rPr lang="en-GB" b="1" i="1" dirty="0" smtClean="0"/>
              <a:t>The impact of Roman imperialism on religious life in Britain</a:t>
            </a:r>
          </a:p>
          <a:p>
            <a:endParaRPr lang="en-GB" b="1" i="1" dirty="0"/>
          </a:p>
          <a:p>
            <a:endParaRPr lang="en-GB" b="1" i="1" dirty="0" smtClean="0"/>
          </a:p>
          <a:p>
            <a:endParaRPr lang="en-GB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2515" y="2036090"/>
            <a:ext cx="3214606" cy="482191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103312" y="4016829"/>
            <a:ext cx="4372201" cy="214417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lvl="0" defTabSz="45720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</a:pPr>
            <a:r>
              <a:rPr lang="en-GB" sz="2000" u="sng" dirty="0">
                <a:solidFill>
                  <a:prstClr val="white"/>
                </a:solidFill>
                <a:ea typeface="+mj-ea"/>
                <a:cs typeface="+mj-cs"/>
              </a:rPr>
              <a:t>Issues and problems</a:t>
            </a:r>
          </a:p>
          <a:p>
            <a:pPr marL="342900" lvl="0" indent="-342900" defTabSz="45720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prstClr val="white"/>
                </a:solidFill>
                <a:ea typeface="+mj-ea"/>
                <a:cs typeface="+mj-cs"/>
              </a:rPr>
              <a:t>Timing and preparation</a:t>
            </a:r>
          </a:p>
          <a:p>
            <a:pPr marL="342900" lvl="0" indent="-342900" defTabSz="45720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prstClr val="white"/>
                </a:solidFill>
                <a:ea typeface="+mj-ea"/>
                <a:cs typeface="+mj-cs"/>
              </a:rPr>
              <a:t>Scholarship</a:t>
            </a:r>
          </a:p>
          <a:p>
            <a:pPr marL="342900" lvl="0" indent="-342900" defTabSz="45720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prstClr val="white"/>
                </a:solidFill>
                <a:ea typeface="+mj-ea"/>
                <a:cs typeface="+mj-cs"/>
              </a:rPr>
              <a:t>Conflicting </a:t>
            </a:r>
            <a:r>
              <a:rPr lang="en-GB" sz="2000" dirty="0" smtClean="0">
                <a:solidFill>
                  <a:prstClr val="white"/>
                </a:solidFill>
                <a:ea typeface="+mj-ea"/>
                <a:cs typeface="+mj-cs"/>
              </a:rPr>
              <a:t>evidence</a:t>
            </a:r>
          </a:p>
          <a:p>
            <a:pPr marL="342900" lvl="0" indent="-342900" defTabSz="45720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Courier New" panose="02070309020205020404" pitchFamily="49" charset="0"/>
              <a:buChar char="o"/>
            </a:pPr>
            <a:r>
              <a:rPr lang="en-GB" sz="2000" dirty="0" smtClean="0">
                <a:solidFill>
                  <a:prstClr val="white"/>
                </a:solidFill>
                <a:ea typeface="+mj-ea"/>
                <a:cs typeface="+mj-cs"/>
              </a:rPr>
              <a:t>Relevant research</a:t>
            </a:r>
            <a:endParaRPr lang="en-GB" sz="2000" dirty="0">
              <a:solidFill>
                <a:prstClr val="white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9350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Roman Occupation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53813" y="1853248"/>
            <a:ext cx="8094136" cy="41954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lvl="0">
              <a:buClr>
                <a:srgbClr val="1E5155">
                  <a:lumMod val="40000"/>
                  <a:lumOff val="60000"/>
                </a:srgbClr>
              </a:buClr>
            </a:pPr>
            <a:r>
              <a:rPr lang="en-GB" dirty="0" smtClean="0">
                <a:solidFill>
                  <a:prstClr val="white"/>
                </a:solidFill>
              </a:rPr>
              <a:t>No </a:t>
            </a:r>
            <a:r>
              <a:rPr lang="en-GB" dirty="0">
                <a:solidFill>
                  <a:prstClr val="white"/>
                </a:solidFill>
              </a:rPr>
              <a:t>changes were forcibly imposed</a:t>
            </a:r>
          </a:p>
          <a:p>
            <a:pPr lvl="0">
              <a:buClr>
                <a:srgbClr val="1E5155">
                  <a:lumMod val="40000"/>
                  <a:lumOff val="60000"/>
                </a:srgbClr>
              </a:buClr>
            </a:pPr>
            <a:r>
              <a:rPr lang="en-GB" dirty="0">
                <a:solidFill>
                  <a:prstClr val="white"/>
                </a:solidFill>
              </a:rPr>
              <a:t>Speculation regarding initial Roman attitude to religion on the island (Tac. 14.29)</a:t>
            </a:r>
          </a:p>
          <a:p>
            <a:pPr lvl="0">
              <a:buClr>
                <a:srgbClr val="1E5155">
                  <a:lumMod val="40000"/>
                  <a:lumOff val="60000"/>
                </a:srgbClr>
              </a:buClr>
            </a:pPr>
            <a:r>
              <a:rPr lang="en-GB" dirty="0">
                <a:solidFill>
                  <a:prstClr val="white"/>
                </a:solidFill>
              </a:rPr>
              <a:t>Acceptance of different </a:t>
            </a:r>
            <a:r>
              <a:rPr lang="en-GB" dirty="0" smtClean="0">
                <a:solidFill>
                  <a:prstClr val="white"/>
                </a:solidFill>
              </a:rPr>
              <a:t>ideology</a:t>
            </a:r>
          </a:p>
          <a:p>
            <a:pPr lvl="0">
              <a:buClr>
                <a:srgbClr val="1E5155">
                  <a:lumMod val="40000"/>
                  <a:lumOff val="60000"/>
                </a:srgbClr>
              </a:buClr>
            </a:pPr>
            <a:endParaRPr lang="en-GB" dirty="0">
              <a:solidFill>
                <a:prstClr val="white"/>
              </a:solidFill>
            </a:endParaRPr>
          </a:p>
          <a:p>
            <a:pPr lvl="0">
              <a:buClr>
                <a:srgbClr val="1E5155">
                  <a:lumMod val="40000"/>
                  <a:lumOff val="60000"/>
                </a:srgbClr>
              </a:buClr>
            </a:pPr>
            <a:endParaRPr lang="en-GB" dirty="0">
              <a:solidFill>
                <a:prstClr val="white"/>
              </a:solidFill>
            </a:endParaRPr>
          </a:p>
          <a:p>
            <a:pPr lvl="0">
              <a:buClr>
                <a:srgbClr val="1E5155">
                  <a:lumMod val="40000"/>
                  <a:lumOff val="60000"/>
                </a:srgbClr>
              </a:buClr>
            </a:pPr>
            <a:r>
              <a:rPr lang="en-GB" b="1" i="1" dirty="0">
                <a:solidFill>
                  <a:prstClr val="white"/>
                </a:solidFill>
              </a:rPr>
              <a:t>Relative </a:t>
            </a:r>
            <a:r>
              <a:rPr lang="en-GB" b="1" i="1" dirty="0" smtClean="0">
                <a:solidFill>
                  <a:prstClr val="white"/>
                </a:solidFill>
              </a:rPr>
              <a:t>peace in terms of religion </a:t>
            </a:r>
            <a:r>
              <a:rPr lang="en-GB" dirty="0" smtClean="0">
                <a:solidFill>
                  <a:prstClr val="white"/>
                </a:solidFill>
              </a:rPr>
              <a:t>(Massie 1999)</a:t>
            </a:r>
            <a:endParaRPr lang="en-GB" dirty="0">
              <a:solidFill>
                <a:prstClr val="white"/>
              </a:solidFill>
            </a:endParaRP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590" y="1590217"/>
            <a:ext cx="2818881" cy="5267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136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Evolution of religion throughout the occupation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Evidence suggests Christianity arrived as early as </a:t>
            </a:r>
            <a:r>
              <a:rPr lang="en-GB" b="1" dirty="0" smtClean="0"/>
              <a:t>1</a:t>
            </a:r>
            <a:r>
              <a:rPr lang="en-GB" b="1" baseline="30000" dirty="0" smtClean="0"/>
              <a:t>st</a:t>
            </a:r>
            <a:r>
              <a:rPr lang="en-GB" b="1" dirty="0" smtClean="0"/>
              <a:t> century AD </a:t>
            </a:r>
          </a:p>
          <a:p>
            <a:pPr marL="0" indent="0">
              <a:buNone/>
            </a:pPr>
            <a:r>
              <a:rPr lang="en-GB" dirty="0" smtClean="0"/>
              <a:t>(Parsons 2012)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/>
              <a:t>BUT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Wasn’t “converted” until mission of Augustine in </a:t>
            </a:r>
            <a:r>
              <a:rPr lang="en-GB" b="1" dirty="0" smtClean="0"/>
              <a:t>597 AD</a:t>
            </a: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2059" y="3561670"/>
            <a:ext cx="3475587" cy="329633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428611" y="2638340"/>
            <a:ext cx="2763389" cy="923330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Later medieval representation of Augustine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4083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Slow progress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6315" y="1941697"/>
            <a:ext cx="7084559" cy="453530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870371" y="1853248"/>
            <a:ext cx="369025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Took a long time for Christianity to spread through Europe and reach Britain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People of the island were hesitant to convert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8632371" y="4996542"/>
            <a:ext cx="3559629" cy="923330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Christianity was just one cult among many! (</a:t>
            </a:r>
            <a:r>
              <a:rPr lang="en-GB" dirty="0" err="1" smtClean="0"/>
              <a:t>Bedoyere</a:t>
            </a:r>
            <a:r>
              <a:rPr lang="en-GB" dirty="0" smtClean="0"/>
              <a:t> 2007)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9906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Effects on life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These include, but were not limited to: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smtClean="0"/>
              <a:t>Change in worship style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smtClean="0"/>
              <a:t>Personal outlook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smtClean="0"/>
              <a:t>Power of the church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smtClean="0"/>
              <a:t>Loss of tradition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 smtClean="0"/>
              <a:t>Tensions with surrounding lands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5229" y="1929448"/>
            <a:ext cx="5736771" cy="317664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455228" y="5325069"/>
            <a:ext cx="5736771" cy="923330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Many of these effects would become more relevant throughout later centuries, due to clerics such as Innocent III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38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the evidence show us?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primary literary sources; </a:t>
            </a:r>
            <a:r>
              <a:rPr lang="en-GB" b="1" dirty="0" smtClean="0"/>
              <a:t>Cassius Dio </a:t>
            </a:r>
            <a:r>
              <a:rPr lang="en-GB" dirty="0" smtClean="0"/>
              <a:t>&amp; </a:t>
            </a:r>
            <a:r>
              <a:rPr lang="en-GB" b="1" dirty="0" smtClean="0"/>
              <a:t>Tacitus</a:t>
            </a:r>
          </a:p>
          <a:p>
            <a:pPr marL="0" indent="0">
              <a:buNone/>
            </a:pPr>
            <a:r>
              <a:rPr lang="en-GB" dirty="0" smtClean="0"/>
              <a:t>	How reliable are these sources on the subject of religion?</a:t>
            </a:r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Archaeological Evidence:</a:t>
            </a:r>
          </a:p>
          <a:p>
            <a:pPr marL="0" indent="0">
              <a:buNone/>
            </a:pPr>
            <a:r>
              <a:rPr lang="en-GB" dirty="0"/>
              <a:t>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6914" y="3820886"/>
            <a:ext cx="3904341" cy="292825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0355" y="3820886"/>
            <a:ext cx="4311000" cy="289196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9274629" y="2283069"/>
            <a:ext cx="2917371" cy="369332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Conflicting views!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9249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do modern scholars stand on this topic?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2464653"/>
          </a:xfrm>
        </p:spPr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In relation to this section of the dissertation, many modern writers agree on a wide range of points (Scott 2015)</a:t>
            </a:r>
          </a:p>
          <a:p>
            <a:pPr marL="0" indent="0">
              <a:buNone/>
            </a:pPr>
            <a:endParaRPr lang="en-GB" b="1" i="1" dirty="0" smtClean="0"/>
          </a:p>
          <a:p>
            <a:pPr marL="0" indent="0">
              <a:buNone/>
            </a:pPr>
            <a:r>
              <a:rPr lang="en-GB" b="1" i="1" dirty="0" smtClean="0"/>
              <a:t>HOWEVER; </a:t>
            </a:r>
            <a:r>
              <a:rPr lang="en-GB" dirty="0" smtClean="0"/>
              <a:t>This is not exclusively the case!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103312" y="4626428"/>
            <a:ext cx="9176657" cy="132343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lvl="0" defTabSz="45720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</a:pPr>
            <a:r>
              <a:rPr lang="en-GB" sz="2000" dirty="0">
                <a:solidFill>
                  <a:prstClr val="white"/>
                </a:solidFill>
                <a:ea typeface="+mj-ea"/>
                <a:cs typeface="+mj-cs"/>
              </a:rPr>
              <a:t>For example; the writer Wallis claims that the primary reason for conversion was the potential for economic gain for the converted (Wallis 2016), while </a:t>
            </a:r>
            <a:r>
              <a:rPr lang="en-GB" sz="2000" dirty="0" err="1">
                <a:solidFill>
                  <a:prstClr val="white"/>
                </a:solidFill>
                <a:ea typeface="+mj-ea"/>
                <a:cs typeface="+mj-cs"/>
              </a:rPr>
              <a:t>Voas</a:t>
            </a:r>
            <a:r>
              <a:rPr lang="en-GB" sz="2000" dirty="0">
                <a:solidFill>
                  <a:prstClr val="white"/>
                </a:solidFill>
                <a:ea typeface="+mj-ea"/>
                <a:cs typeface="+mj-cs"/>
              </a:rPr>
              <a:t> argues that a gradual increase in ruthlessness and threats played a much bigger role than trade issues (</a:t>
            </a:r>
            <a:r>
              <a:rPr lang="en-GB" sz="2000" dirty="0" err="1">
                <a:solidFill>
                  <a:prstClr val="white"/>
                </a:solidFill>
                <a:ea typeface="+mj-ea"/>
                <a:cs typeface="+mj-cs"/>
              </a:rPr>
              <a:t>Voas</a:t>
            </a:r>
            <a:r>
              <a:rPr lang="en-GB" sz="2000" dirty="0">
                <a:solidFill>
                  <a:prstClr val="white"/>
                </a:solidFill>
                <a:ea typeface="+mj-ea"/>
                <a:cs typeface="+mj-cs"/>
              </a:rPr>
              <a:t> 2005)</a:t>
            </a:r>
          </a:p>
        </p:txBody>
      </p:sp>
    </p:spTree>
    <p:extLst>
      <p:ext uri="{BB962C8B-B14F-4D97-AF65-F5344CB8AC3E}">
        <p14:creationId xmlns:p14="http://schemas.microsoft.com/office/powerpoint/2010/main" val="3020405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 Research Plans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steps: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Re-evaluate earlier sections of the dissertation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Move on to later centuries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Look for similarities and links within the evidence across </a:t>
            </a:r>
            <a:r>
              <a:rPr lang="en-GB" b="1" dirty="0" smtClean="0"/>
              <a:t>ALL</a:t>
            </a:r>
            <a:r>
              <a:rPr lang="en-GB" dirty="0" smtClean="0"/>
              <a:t> centuries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GB" dirty="0" smtClean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i="1" dirty="0" smtClean="0"/>
              <a:t>Meet with relevant staff to further build upon arguments and ensure all research is relevant to the overall argument of the dissertation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67584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3" y="2052918"/>
            <a:ext cx="6211888" cy="4195481"/>
          </a:xfrm>
        </p:spPr>
        <p:txBody>
          <a:bodyPr/>
          <a:lstStyle/>
          <a:p>
            <a:r>
              <a:rPr lang="en-GB" dirty="0" smtClean="0"/>
              <a:t>This was a </a:t>
            </a:r>
            <a:r>
              <a:rPr lang="en-GB" b="1" dirty="0" smtClean="0"/>
              <a:t>key period </a:t>
            </a:r>
            <a:r>
              <a:rPr lang="en-GB" dirty="0" smtClean="0"/>
              <a:t>for religious change in Britain</a:t>
            </a:r>
          </a:p>
          <a:p>
            <a:r>
              <a:rPr lang="en-GB" dirty="0" smtClean="0"/>
              <a:t>Gradual but effective process of conversion 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i="1" dirty="0" smtClean="0"/>
              <a:t>Changes to religion during this time would lay the foundations for further development in later centuries, while still incorporating ideas from the past </a:t>
            </a:r>
            <a:r>
              <a:rPr lang="en-GB" dirty="0" smtClean="0"/>
              <a:t>(Watts 2002)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2393" y="2483873"/>
            <a:ext cx="4589607" cy="3052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912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u="sng" dirty="0" smtClean="0"/>
              <a:t>Ancient </a:t>
            </a:r>
            <a:r>
              <a:rPr lang="en-GB" u="sng" dirty="0"/>
              <a:t>Sources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Bede</a:t>
            </a:r>
            <a:r>
              <a:rPr lang="en-GB" i="1" dirty="0" smtClean="0"/>
              <a:t>, Ecclesiastical History</a:t>
            </a:r>
          </a:p>
          <a:p>
            <a:pPr marL="0" indent="0">
              <a:buNone/>
            </a:pPr>
            <a:r>
              <a:rPr lang="en-GB" dirty="0" smtClean="0"/>
              <a:t>	Cassius </a:t>
            </a:r>
            <a:r>
              <a:rPr lang="en-GB" dirty="0"/>
              <a:t>Dio, </a:t>
            </a:r>
            <a:r>
              <a:rPr lang="en-GB" i="1" dirty="0"/>
              <a:t>Roman </a:t>
            </a:r>
            <a:r>
              <a:rPr lang="en-GB" i="1" dirty="0" smtClean="0"/>
              <a:t>History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Tacitus</a:t>
            </a:r>
            <a:r>
              <a:rPr lang="en-GB" dirty="0"/>
              <a:t>, </a:t>
            </a:r>
            <a:r>
              <a:rPr lang="en-GB" i="1" dirty="0"/>
              <a:t>Agricola 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Tacitus</a:t>
            </a:r>
            <a:r>
              <a:rPr lang="en-GB" dirty="0"/>
              <a:t>, </a:t>
            </a:r>
            <a:r>
              <a:rPr lang="en-GB" i="1" dirty="0" smtClean="0"/>
              <a:t>Annals</a:t>
            </a:r>
            <a:r>
              <a:rPr lang="en-GB" i="1" dirty="0"/>
              <a:t> </a:t>
            </a:r>
            <a:endParaRPr lang="en-GB" i="1" dirty="0" smtClean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William of </a:t>
            </a:r>
            <a:r>
              <a:rPr lang="en-GB" dirty="0" err="1" smtClean="0"/>
              <a:t>Malmsbury</a:t>
            </a:r>
            <a:r>
              <a:rPr lang="en-GB" dirty="0"/>
              <a:t>, </a:t>
            </a:r>
            <a:r>
              <a:rPr lang="en-GB" i="1" dirty="0" err="1" smtClean="0"/>
              <a:t>Gesta</a:t>
            </a:r>
            <a:r>
              <a:rPr lang="en-GB" i="1" dirty="0" smtClean="0"/>
              <a:t> </a:t>
            </a:r>
            <a:r>
              <a:rPr lang="en-GB" i="1" dirty="0" err="1" smtClean="0"/>
              <a:t>Regum</a:t>
            </a:r>
            <a:r>
              <a:rPr lang="en-GB" i="1" dirty="0" smtClean="0"/>
              <a:t> </a:t>
            </a:r>
            <a:r>
              <a:rPr lang="en-GB" i="1" dirty="0" err="1" smtClean="0"/>
              <a:t>Anglorum</a:t>
            </a:r>
            <a:endParaRPr lang="en-GB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Secondary Sources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dirty="0" err="1" smtClean="0"/>
              <a:t>Bedoyere</a:t>
            </a:r>
            <a:r>
              <a:rPr lang="en-GB" dirty="0"/>
              <a:t>, G. 2007. </a:t>
            </a:r>
            <a:r>
              <a:rPr lang="en-GB" i="1" dirty="0"/>
              <a:t>Gods with Thunderbolts: Religion in Roman Britain</a:t>
            </a:r>
            <a:r>
              <a:rPr lang="en-GB" dirty="0"/>
              <a:t>. Stroud: Tempus</a:t>
            </a:r>
          </a:p>
          <a:p>
            <a:pPr marL="0" indent="0">
              <a:buNone/>
            </a:pPr>
            <a:r>
              <a:rPr lang="en-GB" dirty="0" smtClean="0"/>
              <a:t>	Bradshaw</a:t>
            </a:r>
            <a:r>
              <a:rPr lang="en-GB" dirty="0"/>
              <a:t>, J. 1979. </a:t>
            </a:r>
            <a:r>
              <a:rPr lang="en-GB" i="1" dirty="0"/>
              <a:t>The Eight Major Religions in Britain.</a:t>
            </a:r>
            <a:r>
              <a:rPr lang="en-GB" dirty="0"/>
              <a:t> London: Edward Arnold</a:t>
            </a:r>
          </a:p>
          <a:p>
            <a:pPr marL="0" indent="0">
              <a:buNone/>
            </a:pPr>
            <a:r>
              <a:rPr lang="en-GB" dirty="0" smtClean="0"/>
              <a:t>	Bruce</a:t>
            </a:r>
            <a:r>
              <a:rPr lang="en-GB" dirty="0"/>
              <a:t>, S. 1995. </a:t>
            </a:r>
            <a:r>
              <a:rPr lang="en-GB" i="1" dirty="0"/>
              <a:t>The Truth about Religion in Britain</a:t>
            </a:r>
            <a:r>
              <a:rPr lang="en-GB" dirty="0"/>
              <a:t>. London: Oxford University Press</a:t>
            </a:r>
          </a:p>
          <a:p>
            <a:pPr marL="0" indent="0">
              <a:buNone/>
            </a:pPr>
            <a:r>
              <a:rPr lang="en-GB" dirty="0" smtClean="0"/>
              <a:t>	Henig</a:t>
            </a:r>
            <a:r>
              <a:rPr lang="en-GB" dirty="0"/>
              <a:t>, M. 1984. </a:t>
            </a:r>
            <a:r>
              <a:rPr lang="en-GB" i="1" dirty="0"/>
              <a:t>Religion in Roman Britain. </a:t>
            </a:r>
            <a:r>
              <a:rPr lang="en-GB" dirty="0"/>
              <a:t>London: </a:t>
            </a:r>
            <a:r>
              <a:rPr lang="en-GB" dirty="0" err="1"/>
              <a:t>Batsford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	</a:t>
            </a:r>
          </a:p>
          <a:p>
            <a:pPr marL="0" indent="0">
              <a:buNone/>
            </a:pPr>
            <a:r>
              <a:rPr lang="en-GB" dirty="0" smtClean="0"/>
              <a:t>(continued)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79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 (continued)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Clr>
                <a:srgbClr val="1E5155">
                  <a:lumMod val="40000"/>
                  <a:lumOff val="60000"/>
                </a:srgbClr>
              </a:buClr>
              <a:buNone/>
            </a:pPr>
            <a:r>
              <a:rPr lang="en-GB" sz="800" dirty="0" smtClean="0">
                <a:solidFill>
                  <a:prstClr val="white"/>
                </a:solidFill>
              </a:rPr>
              <a:t>	</a:t>
            </a:r>
          </a:p>
          <a:p>
            <a:pPr marL="0" lvl="0" indent="0">
              <a:buClr>
                <a:srgbClr val="1E5155">
                  <a:lumMod val="40000"/>
                  <a:lumOff val="60000"/>
                </a:srgbClr>
              </a:buClr>
              <a:buNone/>
            </a:pPr>
            <a:r>
              <a:rPr lang="en-GB" sz="800" dirty="0">
                <a:solidFill>
                  <a:prstClr val="white"/>
                </a:solidFill>
              </a:rPr>
              <a:t>	</a:t>
            </a:r>
            <a:r>
              <a:rPr lang="en-GB" sz="1400" dirty="0">
                <a:solidFill>
                  <a:prstClr val="white"/>
                </a:solidFill>
              </a:rPr>
              <a:t>Massie, G. 1999. </a:t>
            </a:r>
            <a:r>
              <a:rPr lang="en-GB" sz="1400" i="1" dirty="0">
                <a:solidFill>
                  <a:prstClr val="white"/>
                </a:solidFill>
              </a:rPr>
              <a:t>Military Religion in Roman Britain</a:t>
            </a:r>
            <a:r>
              <a:rPr lang="en-GB" sz="1400" dirty="0">
                <a:solidFill>
                  <a:prstClr val="white"/>
                </a:solidFill>
              </a:rPr>
              <a:t>. Boston: Brill</a:t>
            </a:r>
          </a:p>
          <a:p>
            <a:pPr marL="0" lvl="0" indent="0">
              <a:buClr>
                <a:srgbClr val="1E5155">
                  <a:lumMod val="40000"/>
                  <a:lumOff val="60000"/>
                </a:srgbClr>
              </a:buClr>
              <a:buNone/>
            </a:pPr>
            <a:r>
              <a:rPr lang="en-GB" sz="1400" dirty="0">
                <a:solidFill>
                  <a:prstClr val="white"/>
                </a:solidFill>
              </a:rPr>
              <a:t>	North, J. 1938. </a:t>
            </a:r>
            <a:r>
              <a:rPr lang="en-GB" sz="1400" i="1" dirty="0">
                <a:solidFill>
                  <a:prstClr val="white"/>
                </a:solidFill>
              </a:rPr>
              <a:t>Roman Religion</a:t>
            </a:r>
            <a:r>
              <a:rPr lang="en-GB" sz="1400" dirty="0">
                <a:solidFill>
                  <a:prstClr val="white"/>
                </a:solidFill>
              </a:rPr>
              <a:t>. London, Routledge</a:t>
            </a:r>
          </a:p>
          <a:p>
            <a:pPr marL="0" lvl="0" indent="0">
              <a:buClr>
                <a:srgbClr val="1E5155">
                  <a:lumMod val="40000"/>
                  <a:lumOff val="60000"/>
                </a:srgbClr>
              </a:buClr>
              <a:buNone/>
            </a:pPr>
            <a:r>
              <a:rPr lang="en-GB" sz="800" dirty="0">
                <a:solidFill>
                  <a:prstClr val="white"/>
                </a:solidFill>
              </a:rPr>
              <a:t>	</a:t>
            </a:r>
            <a:r>
              <a:rPr lang="en-GB" sz="1400" dirty="0" smtClean="0">
                <a:solidFill>
                  <a:prstClr val="white"/>
                </a:solidFill>
              </a:rPr>
              <a:t>Parsons</a:t>
            </a:r>
            <a:r>
              <a:rPr lang="en-GB" sz="1400" dirty="0">
                <a:solidFill>
                  <a:prstClr val="white"/>
                </a:solidFill>
              </a:rPr>
              <a:t>, T. 2012</a:t>
            </a:r>
            <a:r>
              <a:rPr lang="en-GB" sz="1400" i="1" dirty="0">
                <a:solidFill>
                  <a:prstClr val="white"/>
                </a:solidFill>
              </a:rPr>
              <a:t>. Roman Britain: The Myth of the Civilizing Empire</a:t>
            </a:r>
            <a:r>
              <a:rPr lang="en-GB" sz="1400" dirty="0">
                <a:solidFill>
                  <a:prstClr val="white"/>
                </a:solidFill>
              </a:rPr>
              <a:t>. Oxford: Oxford University Press</a:t>
            </a:r>
          </a:p>
          <a:p>
            <a:pPr marL="0" lvl="0" indent="0">
              <a:buClr>
                <a:srgbClr val="1E5155">
                  <a:lumMod val="40000"/>
                  <a:lumOff val="60000"/>
                </a:srgbClr>
              </a:buClr>
              <a:buNone/>
            </a:pPr>
            <a:r>
              <a:rPr lang="en-GB" sz="1400" dirty="0">
                <a:solidFill>
                  <a:prstClr val="white"/>
                </a:solidFill>
              </a:rPr>
              <a:t>	Scott, E. 2015. </a:t>
            </a:r>
            <a:r>
              <a:rPr lang="en-GB" sz="1400" i="1" dirty="0">
                <a:solidFill>
                  <a:prstClr val="white"/>
                </a:solidFill>
              </a:rPr>
              <a:t>Roman Britain.</a:t>
            </a:r>
            <a:r>
              <a:rPr lang="en-GB" sz="1400" dirty="0">
                <a:solidFill>
                  <a:prstClr val="white"/>
                </a:solidFill>
              </a:rPr>
              <a:t> Oxford: Oxford University Press</a:t>
            </a:r>
          </a:p>
          <a:p>
            <a:pPr marL="0" lvl="0" indent="0">
              <a:buClr>
                <a:srgbClr val="1E5155">
                  <a:lumMod val="40000"/>
                  <a:lumOff val="60000"/>
                </a:srgbClr>
              </a:buClr>
              <a:buNone/>
            </a:pPr>
            <a:r>
              <a:rPr lang="en-GB" sz="1400" dirty="0">
                <a:solidFill>
                  <a:prstClr val="white"/>
                </a:solidFill>
              </a:rPr>
              <a:t>	</a:t>
            </a:r>
            <a:r>
              <a:rPr lang="en-GB" sz="1400" dirty="0" err="1">
                <a:solidFill>
                  <a:prstClr val="white"/>
                </a:solidFill>
              </a:rPr>
              <a:t>Voas</a:t>
            </a:r>
            <a:r>
              <a:rPr lang="en-GB" sz="1400" dirty="0">
                <a:solidFill>
                  <a:prstClr val="white"/>
                </a:solidFill>
              </a:rPr>
              <a:t>, D. 2005.  </a:t>
            </a:r>
            <a:r>
              <a:rPr lang="en-GB" sz="1400" i="1" dirty="0">
                <a:solidFill>
                  <a:prstClr val="white"/>
                </a:solidFill>
              </a:rPr>
              <a:t>Religion in Britain: Neither Believing nor Belonging. </a:t>
            </a:r>
            <a:r>
              <a:rPr lang="en-GB" sz="1400" dirty="0">
                <a:solidFill>
                  <a:prstClr val="white"/>
                </a:solidFill>
              </a:rPr>
              <a:t>New York: Routledge</a:t>
            </a:r>
          </a:p>
          <a:p>
            <a:pPr marL="0" lvl="0" indent="0">
              <a:buClr>
                <a:srgbClr val="1E5155">
                  <a:lumMod val="40000"/>
                  <a:lumOff val="60000"/>
                </a:srgbClr>
              </a:buClr>
              <a:buNone/>
            </a:pPr>
            <a:r>
              <a:rPr lang="en-GB" sz="1400" dirty="0">
                <a:solidFill>
                  <a:prstClr val="white"/>
                </a:solidFill>
              </a:rPr>
              <a:t>	Wallis, R. 2016. </a:t>
            </a:r>
            <a:r>
              <a:rPr lang="en-GB" sz="1400" i="1" dirty="0">
                <a:solidFill>
                  <a:prstClr val="white"/>
                </a:solidFill>
              </a:rPr>
              <a:t>Religion in Britain: A Persistent Paradox. </a:t>
            </a:r>
            <a:endParaRPr lang="en-GB" sz="1400" dirty="0">
              <a:solidFill>
                <a:prstClr val="white"/>
              </a:solidFill>
            </a:endParaRPr>
          </a:p>
          <a:p>
            <a:pPr marL="0" lvl="0" indent="0">
              <a:buClr>
                <a:srgbClr val="1E5155">
                  <a:lumMod val="40000"/>
                  <a:lumOff val="60000"/>
                </a:srgbClr>
              </a:buClr>
              <a:buNone/>
            </a:pPr>
            <a:r>
              <a:rPr lang="en-GB" sz="1400" dirty="0">
                <a:solidFill>
                  <a:prstClr val="white"/>
                </a:solidFill>
              </a:rPr>
              <a:t>	Watts, D. 2002</a:t>
            </a:r>
            <a:r>
              <a:rPr lang="en-GB" sz="1400" i="1" dirty="0">
                <a:solidFill>
                  <a:prstClr val="white"/>
                </a:solidFill>
              </a:rPr>
              <a:t>. Religion in Late Roman Britain: Forces of Change</a:t>
            </a:r>
            <a:r>
              <a:rPr lang="en-GB" sz="1400" dirty="0">
                <a:solidFill>
                  <a:prstClr val="white"/>
                </a:solidFill>
              </a:rPr>
              <a:t>. New York: Routledge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3684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625" y="2651632"/>
            <a:ext cx="9404723" cy="1400530"/>
          </a:xfrm>
        </p:spPr>
        <p:txBody>
          <a:bodyPr/>
          <a:lstStyle/>
          <a:p>
            <a:r>
              <a:rPr lang="en-GB" dirty="0" smtClean="0"/>
              <a:t>Thank you for listening!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34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182</TotalTime>
  <Words>443</Words>
  <Application>Microsoft Office PowerPoint</Application>
  <PresentationFormat>Widescreen</PresentationFormat>
  <Paragraphs>93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Century Gothic</vt:lpstr>
      <vt:lpstr>Courier New</vt:lpstr>
      <vt:lpstr>Wingdings</vt:lpstr>
      <vt:lpstr>Wingdings 3</vt:lpstr>
      <vt:lpstr>Ion</vt:lpstr>
      <vt:lpstr>Evolution of Christianity: The reasons and importance of changes to religion in Britain during the time prior to and during the Roman occupation, and what effects this had on life in later centuries</vt:lpstr>
      <vt:lpstr>Introduction</vt:lpstr>
      <vt:lpstr>Roman Occupation</vt:lpstr>
      <vt:lpstr>Evolution of religion throughout the occupation</vt:lpstr>
      <vt:lpstr>Slow progress</vt:lpstr>
      <vt:lpstr>Effects on life</vt:lpstr>
      <vt:lpstr>What does the evidence show us?</vt:lpstr>
      <vt:lpstr>Where do modern scholars stand on this topic?</vt:lpstr>
      <vt:lpstr>Future Research Plans</vt:lpstr>
      <vt:lpstr>Conclusion</vt:lpstr>
      <vt:lpstr>Bibliography</vt:lpstr>
      <vt:lpstr>Bibliography (continued)</vt:lpstr>
      <vt:lpstr>Thank you for listening!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Jordan James</dc:creator>
  <cp:lastModifiedBy>Jordan James</cp:lastModifiedBy>
  <cp:revision>36</cp:revision>
  <dcterms:created xsi:type="dcterms:W3CDTF">2019-02-04T20:50:26Z</dcterms:created>
  <dcterms:modified xsi:type="dcterms:W3CDTF">2019-02-04T23:53:00Z</dcterms:modified>
</cp:coreProperties>
</file>