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1"/>
  </p:notesMasterIdLst>
  <p:sldIdLst>
    <p:sldId id="256" r:id="rId2"/>
    <p:sldId id="264" r:id="rId3"/>
    <p:sldId id="269" r:id="rId4"/>
    <p:sldId id="265" r:id="rId5"/>
    <p:sldId id="259" r:id="rId6"/>
    <p:sldId id="268" r:id="rId7"/>
    <p:sldId id="260" r:id="rId8"/>
    <p:sldId id="261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385"/>
    <a:srgbClr val="E81818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C4741F-517D-4D0C-9853-D0875A1F145E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755A76B-EBC2-40D0-A5D4-7A1A5C935C78}">
      <dgm:prSet/>
      <dgm:spPr>
        <a:solidFill>
          <a:srgbClr val="F3F385">
            <a:alpha val="90000"/>
          </a:srgbClr>
        </a:solidFill>
      </dgm:spPr>
      <dgm:t>
        <a:bodyPr/>
        <a:lstStyle/>
        <a:p>
          <a:endParaRPr lang="en-US" b="1" dirty="0"/>
        </a:p>
      </dgm:t>
    </dgm:pt>
    <dgm:pt modelId="{F5B29C43-9EB5-4AFC-9136-E4DF13E1E711}" type="parTrans" cxnId="{51A97BC2-64EB-4846-84F3-7E7EA78E1707}">
      <dgm:prSet/>
      <dgm:spPr/>
      <dgm:t>
        <a:bodyPr/>
        <a:lstStyle/>
        <a:p>
          <a:endParaRPr lang="en-US"/>
        </a:p>
      </dgm:t>
    </dgm:pt>
    <dgm:pt modelId="{2E7DA711-FF03-4AAF-B555-6E045447EBAB}" type="sibTrans" cxnId="{51A97BC2-64EB-4846-84F3-7E7EA78E170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3389862-D059-4309-8848-B270C26C8FEF}">
      <dgm:prSet/>
      <dgm:spPr>
        <a:solidFill>
          <a:srgbClr val="F3F385">
            <a:alpha val="90000"/>
          </a:srgbClr>
        </a:solidFill>
      </dgm:spPr>
      <dgm:t>
        <a:bodyPr/>
        <a:lstStyle/>
        <a:p>
          <a:endParaRPr lang="en-US" b="1" dirty="0"/>
        </a:p>
      </dgm:t>
    </dgm:pt>
    <dgm:pt modelId="{8925BD64-C390-4821-963E-7DE583BFAB40}" type="parTrans" cxnId="{FA456A65-A89B-4C47-A63B-12A4CAA3DBB2}">
      <dgm:prSet/>
      <dgm:spPr/>
      <dgm:t>
        <a:bodyPr/>
        <a:lstStyle/>
        <a:p>
          <a:endParaRPr lang="en-US"/>
        </a:p>
      </dgm:t>
    </dgm:pt>
    <dgm:pt modelId="{D832847E-7381-4A74-A452-F43F6C983EA5}" type="sibTrans" cxnId="{FA456A65-A89B-4C47-A63B-12A4CAA3DBB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EC30182-27B4-4362-8064-50ADB1074F31}">
      <dgm:prSet/>
      <dgm:spPr>
        <a:solidFill>
          <a:srgbClr val="F3F385">
            <a:alpha val="90000"/>
          </a:srgbClr>
        </a:solidFill>
      </dgm:spPr>
      <dgm:t>
        <a:bodyPr/>
        <a:lstStyle/>
        <a:p>
          <a:endParaRPr lang="en-US" b="1" u="none" dirty="0"/>
        </a:p>
      </dgm:t>
    </dgm:pt>
    <dgm:pt modelId="{6A9142BB-E686-4986-823C-5E12FF09423A}" type="parTrans" cxnId="{F7CB9C94-C363-4812-B446-B8CAFD062DF3}">
      <dgm:prSet/>
      <dgm:spPr/>
      <dgm:t>
        <a:bodyPr/>
        <a:lstStyle/>
        <a:p>
          <a:endParaRPr lang="en-US"/>
        </a:p>
      </dgm:t>
    </dgm:pt>
    <dgm:pt modelId="{4EE93BEB-4894-4CEB-9FC5-3A2BA9453108}" type="sibTrans" cxnId="{F7CB9C94-C363-4812-B446-B8CAFD062DF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F316B66-7471-4A74-AAC3-C4D014378DB4}">
      <dgm:prSet/>
      <dgm:spPr>
        <a:solidFill>
          <a:srgbClr val="F3F385">
            <a:alpha val="89804"/>
          </a:srgbClr>
        </a:solidFill>
      </dgm:spPr>
      <dgm:t>
        <a:bodyPr/>
        <a:lstStyle/>
        <a:p>
          <a:endParaRPr lang="en-US" b="1" dirty="0"/>
        </a:p>
      </dgm:t>
    </dgm:pt>
    <dgm:pt modelId="{9C45EFBA-A1BB-42CD-9010-61D20E511C15}" type="parTrans" cxnId="{707A1041-E783-44D9-A638-28868F8D4188}">
      <dgm:prSet/>
      <dgm:spPr/>
      <dgm:t>
        <a:bodyPr/>
        <a:lstStyle/>
        <a:p>
          <a:endParaRPr lang="en-US"/>
        </a:p>
      </dgm:t>
    </dgm:pt>
    <dgm:pt modelId="{87D08AF0-C70B-4FE0-80A9-1C86C6ECAA6D}" type="sibTrans" cxnId="{707A1041-E783-44D9-A638-28868F8D4188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ABFCD9E8-A448-4340-AE24-E616AAD6F9E5}" type="pres">
      <dgm:prSet presAssocID="{A7C4741F-517D-4D0C-9853-D0875A1F145E}" presName="Name0" presStyleCnt="0">
        <dgm:presLayoutVars>
          <dgm:animLvl val="lvl"/>
          <dgm:resizeHandles val="exact"/>
        </dgm:presLayoutVars>
      </dgm:prSet>
      <dgm:spPr/>
    </dgm:pt>
    <dgm:pt modelId="{F28A34DC-D400-4D2E-98B5-963C6741D0F3}" type="pres">
      <dgm:prSet presAssocID="{A755A76B-EBC2-40D0-A5D4-7A1A5C935C78}" presName="compositeNode" presStyleCnt="0">
        <dgm:presLayoutVars>
          <dgm:bulletEnabled val="1"/>
        </dgm:presLayoutVars>
      </dgm:prSet>
      <dgm:spPr/>
    </dgm:pt>
    <dgm:pt modelId="{D227BBB5-F548-4E74-86F7-DC9D95A21A29}" type="pres">
      <dgm:prSet presAssocID="{A755A76B-EBC2-40D0-A5D4-7A1A5C935C78}" presName="bgRect" presStyleLbl="bgAccFollowNode1" presStyleIdx="0" presStyleCnt="4"/>
      <dgm:spPr/>
    </dgm:pt>
    <dgm:pt modelId="{87BDA0D3-62B5-4D8A-B3B2-5E019CC7A3F1}" type="pres">
      <dgm:prSet presAssocID="{2E7DA711-FF03-4AAF-B555-6E045447EBAB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00382376-B9DB-442F-A27B-F56F3DE811E5}" type="pres">
      <dgm:prSet presAssocID="{A755A76B-EBC2-40D0-A5D4-7A1A5C935C78}" presName="bottomLine" presStyleLbl="alignNode1" presStyleIdx="1" presStyleCnt="8">
        <dgm:presLayoutVars/>
      </dgm:prSet>
      <dgm:spPr/>
    </dgm:pt>
    <dgm:pt modelId="{BE8BE917-D60F-4479-A037-68F4F7E9F329}" type="pres">
      <dgm:prSet presAssocID="{A755A76B-EBC2-40D0-A5D4-7A1A5C935C78}" presName="nodeText" presStyleLbl="bgAccFollowNode1" presStyleIdx="0" presStyleCnt="4">
        <dgm:presLayoutVars>
          <dgm:bulletEnabled val="1"/>
        </dgm:presLayoutVars>
      </dgm:prSet>
      <dgm:spPr/>
    </dgm:pt>
    <dgm:pt modelId="{0506C6B5-403D-4E0C-BAEA-110B49EB4714}" type="pres">
      <dgm:prSet presAssocID="{2E7DA711-FF03-4AAF-B555-6E045447EBAB}" presName="sibTrans" presStyleCnt="0"/>
      <dgm:spPr/>
    </dgm:pt>
    <dgm:pt modelId="{805C8B52-FDAF-4412-BB9A-D7412E3483D7}" type="pres">
      <dgm:prSet presAssocID="{E3389862-D059-4309-8848-B270C26C8FEF}" presName="compositeNode" presStyleCnt="0">
        <dgm:presLayoutVars>
          <dgm:bulletEnabled val="1"/>
        </dgm:presLayoutVars>
      </dgm:prSet>
      <dgm:spPr/>
    </dgm:pt>
    <dgm:pt modelId="{7477CB62-579E-45F9-BE79-F7C7465A2270}" type="pres">
      <dgm:prSet presAssocID="{E3389862-D059-4309-8848-B270C26C8FEF}" presName="bgRect" presStyleLbl="bgAccFollowNode1" presStyleIdx="1" presStyleCnt="4"/>
      <dgm:spPr/>
    </dgm:pt>
    <dgm:pt modelId="{A4F6FC05-27F5-455F-91F2-1062059FC72C}" type="pres">
      <dgm:prSet presAssocID="{D832847E-7381-4A74-A452-F43F6C983EA5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3745B009-920E-4BB6-8F5C-ABEDA20DD9EF}" type="pres">
      <dgm:prSet presAssocID="{E3389862-D059-4309-8848-B270C26C8FEF}" presName="bottomLine" presStyleLbl="alignNode1" presStyleIdx="3" presStyleCnt="8">
        <dgm:presLayoutVars/>
      </dgm:prSet>
      <dgm:spPr/>
    </dgm:pt>
    <dgm:pt modelId="{7D0A9240-015C-4D0C-B152-DE0ABC743A77}" type="pres">
      <dgm:prSet presAssocID="{E3389862-D059-4309-8848-B270C26C8FEF}" presName="nodeText" presStyleLbl="bgAccFollowNode1" presStyleIdx="1" presStyleCnt="4">
        <dgm:presLayoutVars>
          <dgm:bulletEnabled val="1"/>
        </dgm:presLayoutVars>
      </dgm:prSet>
      <dgm:spPr/>
    </dgm:pt>
    <dgm:pt modelId="{BF47AB35-7E7C-467E-81A3-3FE41FE3B3F6}" type="pres">
      <dgm:prSet presAssocID="{D832847E-7381-4A74-A452-F43F6C983EA5}" presName="sibTrans" presStyleCnt="0"/>
      <dgm:spPr/>
    </dgm:pt>
    <dgm:pt modelId="{AB8D545E-980C-4FAE-AD98-8B0967E78BF6}" type="pres">
      <dgm:prSet presAssocID="{7EC30182-27B4-4362-8064-50ADB1074F31}" presName="compositeNode" presStyleCnt="0">
        <dgm:presLayoutVars>
          <dgm:bulletEnabled val="1"/>
        </dgm:presLayoutVars>
      </dgm:prSet>
      <dgm:spPr/>
    </dgm:pt>
    <dgm:pt modelId="{F26F5DBE-4C79-4915-9BD8-717413A76AB0}" type="pres">
      <dgm:prSet presAssocID="{7EC30182-27B4-4362-8064-50ADB1074F31}" presName="bgRect" presStyleLbl="bgAccFollowNode1" presStyleIdx="2" presStyleCnt="4"/>
      <dgm:spPr/>
    </dgm:pt>
    <dgm:pt modelId="{050A6F42-77BA-4E61-99B5-4269ED4B2197}" type="pres">
      <dgm:prSet presAssocID="{4EE93BEB-4894-4CEB-9FC5-3A2BA9453108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00B64E2D-D4C6-4F73-B32D-C0128A765587}" type="pres">
      <dgm:prSet presAssocID="{7EC30182-27B4-4362-8064-50ADB1074F31}" presName="bottomLine" presStyleLbl="alignNode1" presStyleIdx="5" presStyleCnt="8">
        <dgm:presLayoutVars/>
      </dgm:prSet>
      <dgm:spPr/>
    </dgm:pt>
    <dgm:pt modelId="{48764DB2-11A3-4D6E-8426-996B17020BCA}" type="pres">
      <dgm:prSet presAssocID="{7EC30182-27B4-4362-8064-50ADB1074F31}" presName="nodeText" presStyleLbl="bgAccFollowNode1" presStyleIdx="2" presStyleCnt="4">
        <dgm:presLayoutVars>
          <dgm:bulletEnabled val="1"/>
        </dgm:presLayoutVars>
      </dgm:prSet>
      <dgm:spPr/>
    </dgm:pt>
    <dgm:pt modelId="{D91D8877-0E26-4795-8C6E-ADF9186A123C}" type="pres">
      <dgm:prSet presAssocID="{4EE93BEB-4894-4CEB-9FC5-3A2BA9453108}" presName="sibTrans" presStyleCnt="0"/>
      <dgm:spPr/>
    </dgm:pt>
    <dgm:pt modelId="{C0CBDCD7-726B-4CFD-94A4-8CC40E351AF5}" type="pres">
      <dgm:prSet presAssocID="{CF316B66-7471-4A74-AAC3-C4D014378DB4}" presName="compositeNode" presStyleCnt="0">
        <dgm:presLayoutVars>
          <dgm:bulletEnabled val="1"/>
        </dgm:presLayoutVars>
      </dgm:prSet>
      <dgm:spPr/>
    </dgm:pt>
    <dgm:pt modelId="{9456D0FF-E2D8-49FE-8E0E-F41D1324C2AA}" type="pres">
      <dgm:prSet presAssocID="{CF316B66-7471-4A74-AAC3-C4D014378DB4}" presName="bgRect" presStyleLbl="bgAccFollowNode1" presStyleIdx="3" presStyleCnt="4"/>
      <dgm:spPr/>
    </dgm:pt>
    <dgm:pt modelId="{59CEF096-4A52-488B-96B3-516F01C08CE4}" type="pres">
      <dgm:prSet presAssocID="{87D08AF0-C70B-4FE0-80A9-1C86C6ECAA6D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F1F8F923-A5EE-4A29-A5B8-B6ED5F3E539A}" type="pres">
      <dgm:prSet presAssocID="{CF316B66-7471-4A74-AAC3-C4D014378DB4}" presName="bottomLine" presStyleLbl="alignNode1" presStyleIdx="7" presStyleCnt="8">
        <dgm:presLayoutVars/>
      </dgm:prSet>
      <dgm:spPr/>
    </dgm:pt>
    <dgm:pt modelId="{EC49E861-ADE2-498E-9794-57907F99940C}" type="pres">
      <dgm:prSet presAssocID="{CF316B66-7471-4A74-AAC3-C4D014378DB4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A8D38120-EBC6-4C68-A511-A3A6BFEC075B}" type="presOf" srcId="{D832847E-7381-4A74-A452-F43F6C983EA5}" destId="{A4F6FC05-27F5-455F-91F2-1062059FC72C}" srcOrd="0" destOrd="0" presId="urn:microsoft.com/office/officeart/2016/7/layout/BasicLinearProcessNumbered"/>
    <dgm:cxn modelId="{65310622-095A-4479-BF9B-8367BF0F5590}" type="presOf" srcId="{CF316B66-7471-4A74-AAC3-C4D014378DB4}" destId="{EC49E861-ADE2-498E-9794-57907F99940C}" srcOrd="1" destOrd="0" presId="urn:microsoft.com/office/officeart/2016/7/layout/BasicLinearProcessNumbered"/>
    <dgm:cxn modelId="{492D3423-4EA1-4F74-962B-16847096A894}" type="presOf" srcId="{2E7DA711-FF03-4AAF-B555-6E045447EBAB}" destId="{87BDA0D3-62B5-4D8A-B3B2-5E019CC7A3F1}" srcOrd="0" destOrd="0" presId="urn:microsoft.com/office/officeart/2016/7/layout/BasicLinearProcessNumbered"/>
    <dgm:cxn modelId="{5A5F0133-7B9D-4CAF-A4CF-59797D1B1993}" type="presOf" srcId="{7EC30182-27B4-4362-8064-50ADB1074F31}" destId="{F26F5DBE-4C79-4915-9BD8-717413A76AB0}" srcOrd="0" destOrd="0" presId="urn:microsoft.com/office/officeart/2016/7/layout/BasicLinearProcessNumbered"/>
    <dgm:cxn modelId="{DD6D4B3F-7D3A-4174-828C-BAD2848BA228}" type="presOf" srcId="{4EE93BEB-4894-4CEB-9FC5-3A2BA9453108}" destId="{050A6F42-77BA-4E61-99B5-4269ED4B2197}" srcOrd="0" destOrd="0" presId="urn:microsoft.com/office/officeart/2016/7/layout/BasicLinearProcessNumbered"/>
    <dgm:cxn modelId="{707A1041-E783-44D9-A638-28868F8D4188}" srcId="{A7C4741F-517D-4D0C-9853-D0875A1F145E}" destId="{CF316B66-7471-4A74-AAC3-C4D014378DB4}" srcOrd="3" destOrd="0" parTransId="{9C45EFBA-A1BB-42CD-9010-61D20E511C15}" sibTransId="{87D08AF0-C70B-4FE0-80A9-1C86C6ECAA6D}"/>
    <dgm:cxn modelId="{FA456A65-A89B-4C47-A63B-12A4CAA3DBB2}" srcId="{A7C4741F-517D-4D0C-9853-D0875A1F145E}" destId="{E3389862-D059-4309-8848-B270C26C8FEF}" srcOrd="1" destOrd="0" parTransId="{8925BD64-C390-4821-963E-7DE583BFAB40}" sibTransId="{D832847E-7381-4A74-A452-F43F6C983EA5}"/>
    <dgm:cxn modelId="{7608AC6A-D277-46A4-AE51-1338C091FB88}" type="presOf" srcId="{A7C4741F-517D-4D0C-9853-D0875A1F145E}" destId="{ABFCD9E8-A448-4340-AE24-E616AAD6F9E5}" srcOrd="0" destOrd="0" presId="urn:microsoft.com/office/officeart/2016/7/layout/BasicLinearProcessNumbered"/>
    <dgm:cxn modelId="{C0A5154F-8376-46EA-AAEA-4833D16022DE}" type="presOf" srcId="{CF316B66-7471-4A74-AAC3-C4D014378DB4}" destId="{9456D0FF-E2D8-49FE-8E0E-F41D1324C2AA}" srcOrd="0" destOrd="0" presId="urn:microsoft.com/office/officeart/2016/7/layout/BasicLinearProcessNumbered"/>
    <dgm:cxn modelId="{2CC48D92-5A0D-46A7-BB10-F76730A2A968}" type="presOf" srcId="{7EC30182-27B4-4362-8064-50ADB1074F31}" destId="{48764DB2-11A3-4D6E-8426-996B17020BCA}" srcOrd="1" destOrd="0" presId="urn:microsoft.com/office/officeart/2016/7/layout/BasicLinearProcessNumbered"/>
    <dgm:cxn modelId="{F7CB9C94-C363-4812-B446-B8CAFD062DF3}" srcId="{A7C4741F-517D-4D0C-9853-D0875A1F145E}" destId="{7EC30182-27B4-4362-8064-50ADB1074F31}" srcOrd="2" destOrd="0" parTransId="{6A9142BB-E686-4986-823C-5E12FF09423A}" sibTransId="{4EE93BEB-4894-4CEB-9FC5-3A2BA9453108}"/>
    <dgm:cxn modelId="{CCB59298-096C-42B1-BD9F-6079AF7384BE}" type="presOf" srcId="{87D08AF0-C70B-4FE0-80A9-1C86C6ECAA6D}" destId="{59CEF096-4A52-488B-96B3-516F01C08CE4}" srcOrd="0" destOrd="0" presId="urn:microsoft.com/office/officeart/2016/7/layout/BasicLinearProcessNumbered"/>
    <dgm:cxn modelId="{DD5CE9B6-900E-42AB-AF31-0F7BD63B1AD2}" type="presOf" srcId="{A755A76B-EBC2-40D0-A5D4-7A1A5C935C78}" destId="{BE8BE917-D60F-4479-A037-68F4F7E9F329}" srcOrd="1" destOrd="0" presId="urn:microsoft.com/office/officeart/2016/7/layout/BasicLinearProcessNumbered"/>
    <dgm:cxn modelId="{51A97BC2-64EB-4846-84F3-7E7EA78E1707}" srcId="{A7C4741F-517D-4D0C-9853-D0875A1F145E}" destId="{A755A76B-EBC2-40D0-A5D4-7A1A5C935C78}" srcOrd="0" destOrd="0" parTransId="{F5B29C43-9EB5-4AFC-9136-E4DF13E1E711}" sibTransId="{2E7DA711-FF03-4AAF-B555-6E045447EBAB}"/>
    <dgm:cxn modelId="{A173E1CE-A9B5-4810-A147-9A4B50373A7F}" type="presOf" srcId="{E3389862-D059-4309-8848-B270C26C8FEF}" destId="{7477CB62-579E-45F9-BE79-F7C7465A2270}" srcOrd="0" destOrd="0" presId="urn:microsoft.com/office/officeart/2016/7/layout/BasicLinearProcessNumbered"/>
    <dgm:cxn modelId="{680014DA-BC11-4848-82B0-9B618E2E12F0}" type="presOf" srcId="{A755A76B-EBC2-40D0-A5D4-7A1A5C935C78}" destId="{D227BBB5-F548-4E74-86F7-DC9D95A21A29}" srcOrd="0" destOrd="0" presId="urn:microsoft.com/office/officeart/2016/7/layout/BasicLinearProcessNumbered"/>
    <dgm:cxn modelId="{973D12F1-C114-41E8-97FC-F71D7BC58908}" type="presOf" srcId="{E3389862-D059-4309-8848-B270C26C8FEF}" destId="{7D0A9240-015C-4D0C-B152-DE0ABC743A77}" srcOrd="1" destOrd="0" presId="urn:microsoft.com/office/officeart/2016/7/layout/BasicLinearProcessNumbered"/>
    <dgm:cxn modelId="{A4CA1D5E-F966-4B74-991A-B89C5A77DBEE}" type="presParOf" srcId="{ABFCD9E8-A448-4340-AE24-E616AAD6F9E5}" destId="{F28A34DC-D400-4D2E-98B5-963C6741D0F3}" srcOrd="0" destOrd="0" presId="urn:microsoft.com/office/officeart/2016/7/layout/BasicLinearProcessNumbered"/>
    <dgm:cxn modelId="{C873393E-CF9F-4832-B4FD-B7C92422B274}" type="presParOf" srcId="{F28A34DC-D400-4D2E-98B5-963C6741D0F3}" destId="{D227BBB5-F548-4E74-86F7-DC9D95A21A29}" srcOrd="0" destOrd="0" presId="urn:microsoft.com/office/officeart/2016/7/layout/BasicLinearProcessNumbered"/>
    <dgm:cxn modelId="{64DE3CB2-5D57-49A7-9F5F-BFB0271BC6D6}" type="presParOf" srcId="{F28A34DC-D400-4D2E-98B5-963C6741D0F3}" destId="{87BDA0D3-62B5-4D8A-B3B2-5E019CC7A3F1}" srcOrd="1" destOrd="0" presId="urn:microsoft.com/office/officeart/2016/7/layout/BasicLinearProcessNumbered"/>
    <dgm:cxn modelId="{0BDEC293-95E9-4DF7-A70D-FC02FDE8923E}" type="presParOf" srcId="{F28A34DC-D400-4D2E-98B5-963C6741D0F3}" destId="{00382376-B9DB-442F-A27B-F56F3DE811E5}" srcOrd="2" destOrd="0" presId="urn:microsoft.com/office/officeart/2016/7/layout/BasicLinearProcessNumbered"/>
    <dgm:cxn modelId="{F16446CB-D9CB-4CBC-A91A-ABA9FA98234F}" type="presParOf" srcId="{F28A34DC-D400-4D2E-98B5-963C6741D0F3}" destId="{BE8BE917-D60F-4479-A037-68F4F7E9F329}" srcOrd="3" destOrd="0" presId="urn:microsoft.com/office/officeart/2016/7/layout/BasicLinearProcessNumbered"/>
    <dgm:cxn modelId="{339AFECB-BC90-4190-8DC8-3EA7CEF2F3C5}" type="presParOf" srcId="{ABFCD9E8-A448-4340-AE24-E616AAD6F9E5}" destId="{0506C6B5-403D-4E0C-BAEA-110B49EB4714}" srcOrd="1" destOrd="0" presId="urn:microsoft.com/office/officeart/2016/7/layout/BasicLinearProcessNumbered"/>
    <dgm:cxn modelId="{573D5A7E-0EB8-45AA-8044-4AE578B21FF8}" type="presParOf" srcId="{ABFCD9E8-A448-4340-AE24-E616AAD6F9E5}" destId="{805C8B52-FDAF-4412-BB9A-D7412E3483D7}" srcOrd="2" destOrd="0" presId="urn:microsoft.com/office/officeart/2016/7/layout/BasicLinearProcessNumbered"/>
    <dgm:cxn modelId="{AF794E84-E680-47BA-B1BA-F01FBD8AD8D1}" type="presParOf" srcId="{805C8B52-FDAF-4412-BB9A-D7412E3483D7}" destId="{7477CB62-579E-45F9-BE79-F7C7465A2270}" srcOrd="0" destOrd="0" presId="urn:microsoft.com/office/officeart/2016/7/layout/BasicLinearProcessNumbered"/>
    <dgm:cxn modelId="{D041A4B4-1A8A-4EC9-B747-FCFDD56418BB}" type="presParOf" srcId="{805C8B52-FDAF-4412-BB9A-D7412E3483D7}" destId="{A4F6FC05-27F5-455F-91F2-1062059FC72C}" srcOrd="1" destOrd="0" presId="urn:microsoft.com/office/officeart/2016/7/layout/BasicLinearProcessNumbered"/>
    <dgm:cxn modelId="{C2B164AC-A89D-4AA8-B41C-C5F1636887F9}" type="presParOf" srcId="{805C8B52-FDAF-4412-BB9A-D7412E3483D7}" destId="{3745B009-920E-4BB6-8F5C-ABEDA20DD9EF}" srcOrd="2" destOrd="0" presId="urn:microsoft.com/office/officeart/2016/7/layout/BasicLinearProcessNumbered"/>
    <dgm:cxn modelId="{633A6D75-C77D-4A6C-A0F8-531312ABCE35}" type="presParOf" srcId="{805C8B52-FDAF-4412-BB9A-D7412E3483D7}" destId="{7D0A9240-015C-4D0C-B152-DE0ABC743A77}" srcOrd="3" destOrd="0" presId="urn:microsoft.com/office/officeart/2016/7/layout/BasicLinearProcessNumbered"/>
    <dgm:cxn modelId="{A8253D31-CDB3-4E55-A884-7FABB6D035BF}" type="presParOf" srcId="{ABFCD9E8-A448-4340-AE24-E616AAD6F9E5}" destId="{BF47AB35-7E7C-467E-81A3-3FE41FE3B3F6}" srcOrd="3" destOrd="0" presId="urn:microsoft.com/office/officeart/2016/7/layout/BasicLinearProcessNumbered"/>
    <dgm:cxn modelId="{77A0C60B-4541-46D9-B3A9-92BD8E780076}" type="presParOf" srcId="{ABFCD9E8-A448-4340-AE24-E616AAD6F9E5}" destId="{AB8D545E-980C-4FAE-AD98-8B0967E78BF6}" srcOrd="4" destOrd="0" presId="urn:microsoft.com/office/officeart/2016/7/layout/BasicLinearProcessNumbered"/>
    <dgm:cxn modelId="{88DD65BA-13DE-4411-A960-BF454825CEE1}" type="presParOf" srcId="{AB8D545E-980C-4FAE-AD98-8B0967E78BF6}" destId="{F26F5DBE-4C79-4915-9BD8-717413A76AB0}" srcOrd="0" destOrd="0" presId="urn:microsoft.com/office/officeart/2016/7/layout/BasicLinearProcessNumbered"/>
    <dgm:cxn modelId="{FE8EC69F-0F19-4F31-9EB6-F32A3D428BC1}" type="presParOf" srcId="{AB8D545E-980C-4FAE-AD98-8B0967E78BF6}" destId="{050A6F42-77BA-4E61-99B5-4269ED4B2197}" srcOrd="1" destOrd="0" presId="urn:microsoft.com/office/officeart/2016/7/layout/BasicLinearProcessNumbered"/>
    <dgm:cxn modelId="{2F4F1421-C3DF-4175-907C-DC06EDDD34B5}" type="presParOf" srcId="{AB8D545E-980C-4FAE-AD98-8B0967E78BF6}" destId="{00B64E2D-D4C6-4F73-B32D-C0128A765587}" srcOrd="2" destOrd="0" presId="urn:microsoft.com/office/officeart/2016/7/layout/BasicLinearProcessNumbered"/>
    <dgm:cxn modelId="{32D4E381-ADAA-4ED3-9766-03446A5A0319}" type="presParOf" srcId="{AB8D545E-980C-4FAE-AD98-8B0967E78BF6}" destId="{48764DB2-11A3-4D6E-8426-996B17020BCA}" srcOrd="3" destOrd="0" presId="urn:microsoft.com/office/officeart/2016/7/layout/BasicLinearProcessNumbered"/>
    <dgm:cxn modelId="{46D15C43-B29E-41E2-9957-35F0995782CC}" type="presParOf" srcId="{ABFCD9E8-A448-4340-AE24-E616AAD6F9E5}" destId="{D91D8877-0E26-4795-8C6E-ADF9186A123C}" srcOrd="5" destOrd="0" presId="urn:microsoft.com/office/officeart/2016/7/layout/BasicLinearProcessNumbered"/>
    <dgm:cxn modelId="{B7B64E91-2A67-4A9C-BC2B-6947A53A7EC4}" type="presParOf" srcId="{ABFCD9E8-A448-4340-AE24-E616AAD6F9E5}" destId="{C0CBDCD7-726B-4CFD-94A4-8CC40E351AF5}" srcOrd="6" destOrd="0" presId="urn:microsoft.com/office/officeart/2016/7/layout/BasicLinearProcessNumbered"/>
    <dgm:cxn modelId="{E716B995-3852-4428-8A5C-EB8570B56545}" type="presParOf" srcId="{C0CBDCD7-726B-4CFD-94A4-8CC40E351AF5}" destId="{9456D0FF-E2D8-49FE-8E0E-F41D1324C2AA}" srcOrd="0" destOrd="0" presId="urn:microsoft.com/office/officeart/2016/7/layout/BasicLinearProcessNumbered"/>
    <dgm:cxn modelId="{4000F22C-BE3A-479B-A510-CE60CC1E1DF5}" type="presParOf" srcId="{C0CBDCD7-726B-4CFD-94A4-8CC40E351AF5}" destId="{59CEF096-4A52-488B-96B3-516F01C08CE4}" srcOrd="1" destOrd="0" presId="urn:microsoft.com/office/officeart/2016/7/layout/BasicLinearProcessNumbered"/>
    <dgm:cxn modelId="{1929D74E-BDE7-438B-9489-00E52C00382D}" type="presParOf" srcId="{C0CBDCD7-726B-4CFD-94A4-8CC40E351AF5}" destId="{F1F8F923-A5EE-4A29-A5B8-B6ED5F3E539A}" srcOrd="2" destOrd="0" presId="urn:microsoft.com/office/officeart/2016/7/layout/BasicLinearProcessNumbered"/>
    <dgm:cxn modelId="{65D5E618-7F8A-45C6-B578-7692C49AF51F}" type="presParOf" srcId="{C0CBDCD7-726B-4CFD-94A4-8CC40E351AF5}" destId="{EC49E861-ADE2-498E-9794-57907F99940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297333-5D23-455A-B403-18883928FEDD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CDFA66-3496-4E6E-9AC0-A4320CC5FC0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Participants survey (Weeks 0-3) </a:t>
          </a:r>
          <a:endParaRPr lang="en-US" dirty="0">
            <a:solidFill>
              <a:schemeClr val="tx1"/>
            </a:solidFill>
          </a:endParaRPr>
        </a:p>
      </dgm:t>
    </dgm:pt>
    <dgm:pt modelId="{0CD76FF6-2247-48E7-9B1E-D1192763EDFA}" type="parTrans" cxnId="{76088EFB-737E-4F30-8D12-6E5A4A342906}">
      <dgm:prSet/>
      <dgm:spPr/>
      <dgm:t>
        <a:bodyPr/>
        <a:lstStyle/>
        <a:p>
          <a:endParaRPr lang="en-US"/>
        </a:p>
      </dgm:t>
    </dgm:pt>
    <dgm:pt modelId="{ABD121A4-47E5-4E9E-BE68-F65E83FCB245}" type="sibTrans" cxnId="{76088EFB-737E-4F30-8D12-6E5A4A342906}">
      <dgm:prSet/>
      <dgm:spPr/>
      <dgm:t>
        <a:bodyPr/>
        <a:lstStyle/>
        <a:p>
          <a:endParaRPr lang="en-US"/>
        </a:p>
      </dgm:t>
    </dgm:pt>
    <dgm:pt modelId="{B53992D7-7FDE-496F-84AA-C28059EA4CF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Data analysis </a:t>
          </a:r>
        </a:p>
        <a:p>
          <a:r>
            <a:rPr lang="en-GB" dirty="0">
              <a:solidFill>
                <a:schemeClr val="tx1"/>
              </a:solidFill>
            </a:rPr>
            <a:t>(Weeks 4-6)</a:t>
          </a:r>
          <a:endParaRPr lang="en-US" dirty="0">
            <a:solidFill>
              <a:schemeClr val="tx1"/>
            </a:solidFill>
          </a:endParaRPr>
        </a:p>
      </dgm:t>
    </dgm:pt>
    <dgm:pt modelId="{0AFC202F-DDC9-4667-A8E1-7C2CC6721846}" type="parTrans" cxnId="{B6743A92-295E-4596-A00B-F16A8CE43AF4}">
      <dgm:prSet/>
      <dgm:spPr/>
      <dgm:t>
        <a:bodyPr/>
        <a:lstStyle/>
        <a:p>
          <a:endParaRPr lang="en-US"/>
        </a:p>
      </dgm:t>
    </dgm:pt>
    <dgm:pt modelId="{1B36EB43-3C8C-4769-9787-A24DF4156675}" type="sibTrans" cxnId="{B6743A92-295E-4596-A00B-F16A8CE43AF4}">
      <dgm:prSet/>
      <dgm:spPr/>
      <dgm:t>
        <a:bodyPr/>
        <a:lstStyle/>
        <a:p>
          <a:endParaRPr lang="en-US"/>
        </a:p>
      </dgm:t>
    </dgm:pt>
    <dgm:pt modelId="{EB6E94FB-D24F-4F8D-99CA-2C2CAF5A201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Final poster (Weeks 6-10) </a:t>
          </a:r>
          <a:endParaRPr lang="en-US" dirty="0">
            <a:solidFill>
              <a:schemeClr val="tx1"/>
            </a:solidFill>
          </a:endParaRPr>
        </a:p>
      </dgm:t>
    </dgm:pt>
    <dgm:pt modelId="{5D8CECEA-6041-4EDF-8AD4-45DF629A7DD9}" type="parTrans" cxnId="{E2D7F41E-54DD-4AFE-821B-FD5D64E95D02}">
      <dgm:prSet/>
      <dgm:spPr/>
      <dgm:t>
        <a:bodyPr/>
        <a:lstStyle/>
        <a:p>
          <a:endParaRPr lang="en-US"/>
        </a:p>
      </dgm:t>
    </dgm:pt>
    <dgm:pt modelId="{BF2EFA69-BE62-48A1-A9C4-CE958C0C28E8}" type="sibTrans" cxnId="{E2D7F41E-54DD-4AFE-821B-FD5D64E95D02}">
      <dgm:prSet/>
      <dgm:spPr/>
      <dgm:t>
        <a:bodyPr/>
        <a:lstStyle/>
        <a:p>
          <a:endParaRPr lang="en-US"/>
        </a:p>
      </dgm:t>
    </dgm:pt>
    <dgm:pt modelId="{61EF4594-C9B9-4C45-861A-594BBD877B29}" type="pres">
      <dgm:prSet presAssocID="{0C297333-5D23-455A-B403-18883928FEDD}" presName="diagram" presStyleCnt="0">
        <dgm:presLayoutVars>
          <dgm:dir/>
          <dgm:resizeHandles val="exact"/>
        </dgm:presLayoutVars>
      </dgm:prSet>
      <dgm:spPr/>
    </dgm:pt>
    <dgm:pt modelId="{43D34F40-493A-4A32-8026-D6B019E47093}" type="pres">
      <dgm:prSet presAssocID="{E8CDFA66-3496-4E6E-9AC0-A4320CC5FC09}" presName="node" presStyleLbl="node1" presStyleIdx="0" presStyleCnt="3">
        <dgm:presLayoutVars>
          <dgm:bulletEnabled val="1"/>
        </dgm:presLayoutVars>
      </dgm:prSet>
      <dgm:spPr/>
    </dgm:pt>
    <dgm:pt modelId="{0675776A-13C6-4220-A1AF-EE81D9F1E8C7}" type="pres">
      <dgm:prSet presAssocID="{ABD121A4-47E5-4E9E-BE68-F65E83FCB245}" presName="sibTrans" presStyleCnt="0"/>
      <dgm:spPr/>
    </dgm:pt>
    <dgm:pt modelId="{06D013EE-3C01-4F2C-9361-C02E6BAF7EB3}" type="pres">
      <dgm:prSet presAssocID="{B53992D7-7FDE-496F-84AA-C28059EA4CF5}" presName="node" presStyleLbl="node1" presStyleIdx="1" presStyleCnt="3">
        <dgm:presLayoutVars>
          <dgm:bulletEnabled val="1"/>
        </dgm:presLayoutVars>
      </dgm:prSet>
      <dgm:spPr/>
    </dgm:pt>
    <dgm:pt modelId="{5681C71F-21D4-472C-B179-85DE5A886A71}" type="pres">
      <dgm:prSet presAssocID="{1B36EB43-3C8C-4769-9787-A24DF4156675}" presName="sibTrans" presStyleCnt="0"/>
      <dgm:spPr/>
    </dgm:pt>
    <dgm:pt modelId="{C0D3DA1E-4C32-4A07-B4E7-A13BE007E5A3}" type="pres">
      <dgm:prSet presAssocID="{EB6E94FB-D24F-4F8D-99CA-2C2CAF5A2014}" presName="node" presStyleLbl="node1" presStyleIdx="2" presStyleCnt="3">
        <dgm:presLayoutVars>
          <dgm:bulletEnabled val="1"/>
        </dgm:presLayoutVars>
      </dgm:prSet>
      <dgm:spPr/>
    </dgm:pt>
  </dgm:ptLst>
  <dgm:cxnLst>
    <dgm:cxn modelId="{8EC3B214-D8EF-4AE5-BCB5-ED79B298A665}" type="presOf" srcId="{E8CDFA66-3496-4E6E-9AC0-A4320CC5FC09}" destId="{43D34F40-493A-4A32-8026-D6B019E47093}" srcOrd="0" destOrd="0" presId="urn:microsoft.com/office/officeart/2005/8/layout/default"/>
    <dgm:cxn modelId="{6F8A961A-23F9-4B59-82D9-465F0C728042}" type="presOf" srcId="{B53992D7-7FDE-496F-84AA-C28059EA4CF5}" destId="{06D013EE-3C01-4F2C-9361-C02E6BAF7EB3}" srcOrd="0" destOrd="0" presId="urn:microsoft.com/office/officeart/2005/8/layout/default"/>
    <dgm:cxn modelId="{E2D7F41E-54DD-4AFE-821B-FD5D64E95D02}" srcId="{0C297333-5D23-455A-B403-18883928FEDD}" destId="{EB6E94FB-D24F-4F8D-99CA-2C2CAF5A2014}" srcOrd="2" destOrd="0" parTransId="{5D8CECEA-6041-4EDF-8AD4-45DF629A7DD9}" sibTransId="{BF2EFA69-BE62-48A1-A9C4-CE958C0C28E8}"/>
    <dgm:cxn modelId="{643B166A-30C2-4BE5-8C0C-49653F7FAFF9}" type="presOf" srcId="{0C297333-5D23-455A-B403-18883928FEDD}" destId="{61EF4594-C9B9-4C45-861A-594BBD877B29}" srcOrd="0" destOrd="0" presId="urn:microsoft.com/office/officeart/2005/8/layout/default"/>
    <dgm:cxn modelId="{C9535571-D78A-4033-89B4-A97B6658DAAC}" type="presOf" srcId="{EB6E94FB-D24F-4F8D-99CA-2C2CAF5A2014}" destId="{C0D3DA1E-4C32-4A07-B4E7-A13BE007E5A3}" srcOrd="0" destOrd="0" presId="urn:microsoft.com/office/officeart/2005/8/layout/default"/>
    <dgm:cxn modelId="{B6743A92-295E-4596-A00B-F16A8CE43AF4}" srcId="{0C297333-5D23-455A-B403-18883928FEDD}" destId="{B53992D7-7FDE-496F-84AA-C28059EA4CF5}" srcOrd="1" destOrd="0" parTransId="{0AFC202F-DDC9-4667-A8E1-7C2CC6721846}" sibTransId="{1B36EB43-3C8C-4769-9787-A24DF4156675}"/>
    <dgm:cxn modelId="{76088EFB-737E-4F30-8D12-6E5A4A342906}" srcId="{0C297333-5D23-455A-B403-18883928FEDD}" destId="{E8CDFA66-3496-4E6E-9AC0-A4320CC5FC09}" srcOrd="0" destOrd="0" parTransId="{0CD76FF6-2247-48E7-9B1E-D1192763EDFA}" sibTransId="{ABD121A4-47E5-4E9E-BE68-F65E83FCB245}"/>
    <dgm:cxn modelId="{871D3FE5-0CB6-4F37-9998-F4E3A987D0CC}" type="presParOf" srcId="{61EF4594-C9B9-4C45-861A-594BBD877B29}" destId="{43D34F40-493A-4A32-8026-D6B019E47093}" srcOrd="0" destOrd="0" presId="urn:microsoft.com/office/officeart/2005/8/layout/default"/>
    <dgm:cxn modelId="{1BE7B15C-9BDC-43D1-9E2E-7414F14E245D}" type="presParOf" srcId="{61EF4594-C9B9-4C45-861A-594BBD877B29}" destId="{0675776A-13C6-4220-A1AF-EE81D9F1E8C7}" srcOrd="1" destOrd="0" presId="urn:microsoft.com/office/officeart/2005/8/layout/default"/>
    <dgm:cxn modelId="{A09691D2-C13F-470A-AB3F-A7C4C02098B7}" type="presParOf" srcId="{61EF4594-C9B9-4C45-861A-594BBD877B29}" destId="{06D013EE-3C01-4F2C-9361-C02E6BAF7EB3}" srcOrd="2" destOrd="0" presId="urn:microsoft.com/office/officeart/2005/8/layout/default"/>
    <dgm:cxn modelId="{8EA31958-10A8-45CC-AD04-3926AE35C4C9}" type="presParOf" srcId="{61EF4594-C9B9-4C45-861A-594BBD877B29}" destId="{5681C71F-21D4-472C-B179-85DE5A886A71}" srcOrd="3" destOrd="0" presId="urn:microsoft.com/office/officeart/2005/8/layout/default"/>
    <dgm:cxn modelId="{C3268407-DA15-4EC8-B675-C8466BE75318}" type="presParOf" srcId="{61EF4594-C9B9-4C45-861A-594BBD877B29}" destId="{C0D3DA1E-4C32-4A07-B4E7-A13BE007E5A3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7BBB5-F548-4E74-86F7-DC9D95A21A29}">
      <dsp:nvSpPr>
        <dsp:cNvPr id="0" name=""/>
        <dsp:cNvSpPr/>
      </dsp:nvSpPr>
      <dsp:spPr>
        <a:xfrm>
          <a:off x="3057" y="37384"/>
          <a:ext cx="2425861" cy="3396206"/>
        </a:xfrm>
        <a:prstGeom prst="rect">
          <a:avLst/>
        </a:prstGeom>
        <a:solidFill>
          <a:srgbClr val="F3F385">
            <a:alpha val="90000"/>
          </a:srgb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130" tIns="330200" rIns="18913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b="1" kern="1200" dirty="0"/>
        </a:p>
      </dsp:txBody>
      <dsp:txXfrm>
        <a:off x="3057" y="1327942"/>
        <a:ext cx="2425861" cy="2037723"/>
      </dsp:txXfrm>
    </dsp:sp>
    <dsp:sp modelId="{87BDA0D3-62B5-4D8A-B3B2-5E019CC7A3F1}">
      <dsp:nvSpPr>
        <dsp:cNvPr id="0" name=""/>
        <dsp:cNvSpPr/>
      </dsp:nvSpPr>
      <dsp:spPr>
        <a:xfrm>
          <a:off x="706557" y="377005"/>
          <a:ext cx="1018861" cy="1018861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434" tIns="12700" rIns="7943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55766" y="526214"/>
        <a:ext cx="720443" cy="720443"/>
      </dsp:txXfrm>
    </dsp:sp>
    <dsp:sp modelId="{00382376-B9DB-442F-A27B-F56F3DE811E5}">
      <dsp:nvSpPr>
        <dsp:cNvPr id="0" name=""/>
        <dsp:cNvSpPr/>
      </dsp:nvSpPr>
      <dsp:spPr>
        <a:xfrm>
          <a:off x="3057" y="3433518"/>
          <a:ext cx="2425861" cy="72"/>
        </a:xfrm>
        <a:prstGeom prst="rect">
          <a:avLst/>
        </a:prstGeom>
        <a:gradFill rotWithShape="0">
          <a:gsLst>
            <a:gs pos="0">
              <a:schemeClr val="accent2">
                <a:hueOff val="145667"/>
                <a:satOff val="-380"/>
                <a:lumOff val="89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45667"/>
                <a:satOff val="-380"/>
                <a:lumOff val="89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145667"/>
              <a:satOff val="-380"/>
              <a:lumOff val="89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77CB62-579E-45F9-BE79-F7C7465A2270}">
      <dsp:nvSpPr>
        <dsp:cNvPr id="0" name=""/>
        <dsp:cNvSpPr/>
      </dsp:nvSpPr>
      <dsp:spPr>
        <a:xfrm>
          <a:off x="2671505" y="37384"/>
          <a:ext cx="2425861" cy="3396206"/>
        </a:xfrm>
        <a:prstGeom prst="rect">
          <a:avLst/>
        </a:prstGeom>
        <a:solidFill>
          <a:srgbClr val="F3F385">
            <a:alpha val="90000"/>
          </a:srgbClr>
        </a:solidFill>
        <a:ln w="9525" cap="flat" cmpd="sng" algn="ctr">
          <a:solidFill>
            <a:schemeClr val="accent2">
              <a:tint val="40000"/>
              <a:alpha val="90000"/>
              <a:hueOff val="457818"/>
              <a:satOff val="153"/>
              <a:lumOff val="1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130" tIns="330200" rIns="18913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b="1" kern="1200" dirty="0"/>
        </a:p>
      </dsp:txBody>
      <dsp:txXfrm>
        <a:off x="2671505" y="1327942"/>
        <a:ext cx="2425861" cy="2037723"/>
      </dsp:txXfrm>
    </dsp:sp>
    <dsp:sp modelId="{A4F6FC05-27F5-455F-91F2-1062059FC72C}">
      <dsp:nvSpPr>
        <dsp:cNvPr id="0" name=""/>
        <dsp:cNvSpPr/>
      </dsp:nvSpPr>
      <dsp:spPr>
        <a:xfrm>
          <a:off x="3375005" y="377005"/>
          <a:ext cx="1018861" cy="1018861"/>
        </a:xfrm>
        <a:prstGeom prst="ellipse">
          <a:avLst/>
        </a:prstGeom>
        <a:gradFill rotWithShape="0">
          <a:gsLst>
            <a:gs pos="0">
              <a:schemeClr val="accent2">
                <a:hueOff val="291334"/>
                <a:satOff val="-759"/>
                <a:lumOff val="179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291334"/>
                <a:satOff val="-759"/>
                <a:lumOff val="179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291334"/>
              <a:satOff val="-759"/>
              <a:lumOff val="179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434" tIns="12700" rIns="7943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24214" y="526214"/>
        <a:ext cx="720443" cy="720443"/>
      </dsp:txXfrm>
    </dsp:sp>
    <dsp:sp modelId="{3745B009-920E-4BB6-8F5C-ABEDA20DD9EF}">
      <dsp:nvSpPr>
        <dsp:cNvPr id="0" name=""/>
        <dsp:cNvSpPr/>
      </dsp:nvSpPr>
      <dsp:spPr>
        <a:xfrm>
          <a:off x="2671505" y="3433518"/>
          <a:ext cx="2425861" cy="72"/>
        </a:xfrm>
        <a:prstGeom prst="rect">
          <a:avLst/>
        </a:prstGeom>
        <a:gradFill rotWithShape="0">
          <a:gsLst>
            <a:gs pos="0">
              <a:schemeClr val="accent2">
                <a:hueOff val="437001"/>
                <a:satOff val="-1139"/>
                <a:lumOff val="268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437001"/>
                <a:satOff val="-1139"/>
                <a:lumOff val="268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437001"/>
              <a:satOff val="-1139"/>
              <a:lumOff val="2689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6F5DBE-4C79-4915-9BD8-717413A76AB0}">
      <dsp:nvSpPr>
        <dsp:cNvPr id="0" name=""/>
        <dsp:cNvSpPr/>
      </dsp:nvSpPr>
      <dsp:spPr>
        <a:xfrm>
          <a:off x="5339953" y="37384"/>
          <a:ext cx="2425861" cy="3396206"/>
        </a:xfrm>
        <a:prstGeom prst="rect">
          <a:avLst/>
        </a:prstGeom>
        <a:solidFill>
          <a:srgbClr val="F3F385">
            <a:alpha val="90000"/>
          </a:srgbClr>
        </a:solidFill>
        <a:ln w="9525" cap="flat" cmpd="sng" algn="ctr">
          <a:solidFill>
            <a:schemeClr val="accent2">
              <a:tint val="40000"/>
              <a:alpha val="90000"/>
              <a:hueOff val="915637"/>
              <a:satOff val="307"/>
              <a:lumOff val="2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130" tIns="330200" rIns="18913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b="1" u="none" kern="1200" dirty="0"/>
        </a:p>
      </dsp:txBody>
      <dsp:txXfrm>
        <a:off x="5339953" y="1327942"/>
        <a:ext cx="2425861" cy="2037723"/>
      </dsp:txXfrm>
    </dsp:sp>
    <dsp:sp modelId="{050A6F42-77BA-4E61-99B5-4269ED4B2197}">
      <dsp:nvSpPr>
        <dsp:cNvPr id="0" name=""/>
        <dsp:cNvSpPr/>
      </dsp:nvSpPr>
      <dsp:spPr>
        <a:xfrm>
          <a:off x="6043452" y="377005"/>
          <a:ext cx="1018861" cy="1018861"/>
        </a:xfrm>
        <a:prstGeom prst="ellipse">
          <a:avLst/>
        </a:prstGeom>
        <a:gradFill rotWithShape="0">
          <a:gsLst>
            <a:gs pos="0">
              <a:schemeClr val="accent2">
                <a:hueOff val="582667"/>
                <a:satOff val="-1519"/>
                <a:lumOff val="358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582667"/>
                <a:satOff val="-1519"/>
                <a:lumOff val="358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582667"/>
              <a:satOff val="-1519"/>
              <a:lumOff val="3585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434" tIns="12700" rIns="7943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192661" y="526214"/>
        <a:ext cx="720443" cy="720443"/>
      </dsp:txXfrm>
    </dsp:sp>
    <dsp:sp modelId="{00B64E2D-D4C6-4F73-B32D-C0128A765587}">
      <dsp:nvSpPr>
        <dsp:cNvPr id="0" name=""/>
        <dsp:cNvSpPr/>
      </dsp:nvSpPr>
      <dsp:spPr>
        <a:xfrm>
          <a:off x="5339953" y="3433518"/>
          <a:ext cx="2425861" cy="72"/>
        </a:xfrm>
        <a:prstGeom prst="rect">
          <a:avLst/>
        </a:prstGeom>
        <a:gradFill rotWithShape="0">
          <a:gsLst>
            <a:gs pos="0">
              <a:schemeClr val="accent2">
                <a:hueOff val="728334"/>
                <a:satOff val="-1899"/>
                <a:lumOff val="448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728334"/>
                <a:satOff val="-1899"/>
                <a:lumOff val="448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728334"/>
              <a:satOff val="-1899"/>
              <a:lumOff val="4481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56D0FF-E2D8-49FE-8E0E-F41D1324C2AA}">
      <dsp:nvSpPr>
        <dsp:cNvPr id="0" name=""/>
        <dsp:cNvSpPr/>
      </dsp:nvSpPr>
      <dsp:spPr>
        <a:xfrm>
          <a:off x="8008400" y="37384"/>
          <a:ext cx="2425861" cy="3396206"/>
        </a:xfrm>
        <a:prstGeom prst="rect">
          <a:avLst/>
        </a:prstGeom>
        <a:solidFill>
          <a:srgbClr val="F3F385">
            <a:alpha val="89804"/>
          </a:srgbClr>
        </a:solidFill>
        <a:ln w="9525" cap="flat" cmpd="sng" algn="ctr">
          <a:solidFill>
            <a:schemeClr val="accent2">
              <a:tint val="40000"/>
              <a:alpha val="90000"/>
              <a:hueOff val="1373455"/>
              <a:satOff val="460"/>
              <a:lumOff val="3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130" tIns="330200" rIns="18913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b="1" kern="1200" dirty="0"/>
        </a:p>
      </dsp:txBody>
      <dsp:txXfrm>
        <a:off x="8008400" y="1327942"/>
        <a:ext cx="2425861" cy="2037723"/>
      </dsp:txXfrm>
    </dsp:sp>
    <dsp:sp modelId="{59CEF096-4A52-488B-96B3-516F01C08CE4}">
      <dsp:nvSpPr>
        <dsp:cNvPr id="0" name=""/>
        <dsp:cNvSpPr/>
      </dsp:nvSpPr>
      <dsp:spPr>
        <a:xfrm>
          <a:off x="8711900" y="377005"/>
          <a:ext cx="1018861" cy="1018861"/>
        </a:xfrm>
        <a:prstGeom prst="ellipse">
          <a:avLst/>
        </a:prstGeom>
        <a:gradFill rotWithShape="0">
          <a:gsLst>
            <a:gs pos="0">
              <a:schemeClr val="accent2">
                <a:hueOff val="874001"/>
                <a:satOff val="-2278"/>
                <a:lumOff val="53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874001"/>
                <a:satOff val="-2278"/>
                <a:lumOff val="53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874001"/>
              <a:satOff val="-2278"/>
              <a:lumOff val="537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9434" tIns="12700" rIns="7943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861109" y="526214"/>
        <a:ext cx="720443" cy="720443"/>
      </dsp:txXfrm>
    </dsp:sp>
    <dsp:sp modelId="{F1F8F923-A5EE-4A29-A5B8-B6ED5F3E539A}">
      <dsp:nvSpPr>
        <dsp:cNvPr id="0" name=""/>
        <dsp:cNvSpPr/>
      </dsp:nvSpPr>
      <dsp:spPr>
        <a:xfrm>
          <a:off x="8008400" y="3433518"/>
          <a:ext cx="2425861" cy="72"/>
        </a:xfrm>
        <a:prstGeom prst="rect">
          <a:avLst/>
        </a:prstGeom>
        <a:gradFill rotWithShape="0">
          <a:gsLst>
            <a:gs pos="0">
              <a:schemeClr val="accent2">
                <a:hueOff val="1019668"/>
                <a:satOff val="-2658"/>
                <a:lumOff val="627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019668"/>
                <a:satOff val="-2658"/>
                <a:lumOff val="627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1019668"/>
              <a:satOff val="-2658"/>
              <a:lumOff val="627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D34F40-493A-4A32-8026-D6B019E47093}">
      <dsp:nvSpPr>
        <dsp:cNvPr id="0" name=""/>
        <dsp:cNvSpPr/>
      </dsp:nvSpPr>
      <dsp:spPr>
        <a:xfrm>
          <a:off x="0" y="826024"/>
          <a:ext cx="2531189" cy="15187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Participants survey (Weeks 0-3) 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0" y="826024"/>
        <a:ext cx="2531189" cy="1518713"/>
      </dsp:txXfrm>
    </dsp:sp>
    <dsp:sp modelId="{06D013EE-3C01-4F2C-9361-C02E6BAF7EB3}">
      <dsp:nvSpPr>
        <dsp:cNvPr id="0" name=""/>
        <dsp:cNvSpPr/>
      </dsp:nvSpPr>
      <dsp:spPr>
        <a:xfrm>
          <a:off x="2784308" y="826024"/>
          <a:ext cx="2531189" cy="1518713"/>
        </a:xfrm>
        <a:prstGeom prst="rect">
          <a:avLst/>
        </a:prstGeom>
        <a:gradFill rotWithShape="0">
          <a:gsLst>
            <a:gs pos="0">
              <a:schemeClr val="accent2">
                <a:hueOff val="509834"/>
                <a:satOff val="-1329"/>
                <a:lumOff val="3137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509834"/>
                <a:satOff val="-1329"/>
                <a:lumOff val="3137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Data analysis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(Weeks 4-6)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2784308" y="826024"/>
        <a:ext cx="2531189" cy="1518713"/>
      </dsp:txXfrm>
    </dsp:sp>
    <dsp:sp modelId="{C0D3DA1E-4C32-4A07-B4E7-A13BE007E5A3}">
      <dsp:nvSpPr>
        <dsp:cNvPr id="0" name=""/>
        <dsp:cNvSpPr/>
      </dsp:nvSpPr>
      <dsp:spPr>
        <a:xfrm>
          <a:off x="5568617" y="826024"/>
          <a:ext cx="2531189" cy="1518713"/>
        </a:xfrm>
        <a:prstGeom prst="rect">
          <a:avLst/>
        </a:prstGeom>
        <a:gradFill rotWithShape="0">
          <a:gsLst>
            <a:gs pos="0">
              <a:schemeClr val="accent2">
                <a:hueOff val="1019668"/>
                <a:satOff val="-2658"/>
                <a:lumOff val="627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019668"/>
                <a:satOff val="-2658"/>
                <a:lumOff val="627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Final poster (Weeks 6-10) </a:t>
          </a:r>
          <a:endParaRPr lang="en-US" sz="2800" kern="1200" dirty="0">
            <a:solidFill>
              <a:schemeClr val="tx1"/>
            </a:solidFill>
          </a:endParaRPr>
        </a:p>
      </dsp:txBody>
      <dsp:txXfrm>
        <a:off x="5568617" y="826024"/>
        <a:ext cx="2531189" cy="1518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2C8BBA-DD7B-4BEE-99C2-2E98F8C625F3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2B12E6-EF8E-4E37-AA67-275FBDF1E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046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B12E6-EF8E-4E37-AA67-275FBDF1EE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21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B12E6-EF8E-4E37-AA67-275FBDF1EE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792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2B12E6-EF8E-4E37-AA67-275FBDF1EE9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368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430918"/>
      </p:ext>
    </p:extLst>
  </p:cSld>
  <p:clrMapOvr>
    <a:masterClrMapping/>
  </p:clrMapOvr>
  <p:transition spd="med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89878"/>
      </p:ext>
    </p:extLst>
  </p:cSld>
  <p:clrMapOvr>
    <a:masterClrMapping/>
  </p:clrMapOvr>
  <p:transition spd="med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797001"/>
      </p:ext>
    </p:extLst>
  </p:cSld>
  <p:clrMapOvr>
    <a:masterClrMapping/>
  </p:clrMapOvr>
  <p:transition spd="med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69899"/>
      </p:ext>
    </p:extLst>
  </p:cSld>
  <p:clrMapOvr>
    <a:masterClrMapping/>
  </p:clrMapOvr>
  <p:transition spd="med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120633"/>
      </p:ext>
    </p:extLst>
  </p:cSld>
  <p:clrMapOvr>
    <a:masterClrMapping/>
  </p:clrMapOvr>
  <p:transition spd="med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094756"/>
      </p:ext>
    </p:extLst>
  </p:cSld>
  <p:clrMapOvr>
    <a:masterClrMapping/>
  </p:clrMapOvr>
  <p:transition spd="med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809500"/>
      </p:ext>
    </p:extLst>
  </p:cSld>
  <p:clrMapOvr>
    <a:masterClrMapping/>
  </p:clrMapOvr>
  <p:transition spd="med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047347"/>
      </p:ext>
    </p:extLst>
  </p:cSld>
  <p:clrMapOvr>
    <a:masterClrMapping/>
  </p:clrMapOvr>
  <p:transition spd="med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3805"/>
      </p:ext>
    </p:extLst>
  </p:cSld>
  <p:clrMapOvr>
    <a:masterClrMapping/>
  </p:clrMapOvr>
  <p:transition spd="med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85142"/>
      </p:ext>
    </p:extLst>
  </p:cSld>
  <p:clrMapOvr>
    <a:masterClrMapping/>
  </p:clrMapOvr>
  <p:transition spd="med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179103"/>
      </p:ext>
    </p:extLst>
  </p:cSld>
  <p:clrMapOvr>
    <a:masterClrMapping/>
  </p:clrMapOvr>
  <p:transition spd="med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4782021"/>
      </p:ext>
    </p:extLst>
  </p:cSld>
  <p:clrMapOvr>
    <a:masterClrMapping/>
  </p:clrMapOvr>
  <p:transition spd="med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617382"/>
      </p:ext>
    </p:extLst>
  </p:cSld>
  <p:clrMapOvr>
    <a:masterClrMapping/>
  </p:clrMapOvr>
  <p:transition spd="med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459658"/>
      </p:ext>
    </p:extLst>
  </p:cSld>
  <p:clrMapOvr>
    <a:masterClrMapping/>
  </p:clrMapOvr>
  <p:transition spd="med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230335"/>
      </p:ext>
    </p:extLst>
  </p:cSld>
  <p:clrMapOvr>
    <a:masterClrMapping/>
  </p:clrMapOvr>
  <p:transition spd="med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865780"/>
      </p:ext>
    </p:extLst>
  </p:cSld>
  <p:clrMapOvr>
    <a:masterClrMapping/>
  </p:clrMapOvr>
  <p:transition spd="med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23939"/>
      </p:ext>
    </p:extLst>
  </p:cSld>
  <p:clrMapOvr>
    <a:masterClrMapping/>
  </p:clrMapOvr>
  <p:transition spd="med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2A6270-D841-4C75-9018-AD066CD1950F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94808F-6749-466C-9589-C695AB7B7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31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ransition spd="med">
    <p:pull/>
  </p:transition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12" Type="http://schemas.openxmlformats.org/officeDocument/2006/relationships/image" Target="../media/image8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7.png"/><Relationship Id="rId5" Type="http://schemas.openxmlformats.org/officeDocument/2006/relationships/diagramLayout" Target="../diagrams/layout1.xml"/><Relationship Id="rId15" Type="http://schemas.openxmlformats.org/officeDocument/2006/relationships/image" Target="../media/image11.png"/><Relationship Id="rId10" Type="http://schemas.openxmlformats.org/officeDocument/2006/relationships/image" Target="../media/image6.svg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Relationship Id="rId14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343378B-CD8B-42C8-B5F6-1735FD150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7D937E-B5D5-477B-90E3-CD2F8AE0AA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2813" r="909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B437D4A-C753-4188-A33C-D004EDBF1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DC12A77-997B-4938-83F6-824354F8A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EAFE70-827A-429C-8354-B973B8F40C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0099" y="1649952"/>
            <a:ext cx="9448800" cy="2301143"/>
          </a:xfrm>
        </p:spPr>
        <p:txBody>
          <a:bodyPr>
            <a:normAutofit/>
          </a:bodyPr>
          <a:lstStyle/>
          <a:p>
            <a:r>
              <a:rPr lang="en-GB" sz="6600" b="1" dirty="0"/>
              <a:t>Research Proposal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9EB6F-96A9-4F8B-97B1-43BB7AA5F8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0099" y="3951095"/>
            <a:ext cx="9946457" cy="955598"/>
          </a:xfrm>
        </p:spPr>
        <p:txBody>
          <a:bodyPr>
            <a:normAutofit lnSpcReduction="10000"/>
          </a:bodyPr>
          <a:lstStyle/>
          <a:p>
            <a:r>
              <a:rPr lang="en-GB" sz="2800" b="1" dirty="0"/>
              <a:t>Module Code: SHSS6064</a:t>
            </a:r>
          </a:p>
          <a:p>
            <a:r>
              <a:rPr lang="en-GB" sz="2800" b="1" dirty="0"/>
              <a:t>Name: Zoe Mountjoy    Student Number: 1800397</a:t>
            </a:r>
          </a:p>
        </p:txBody>
      </p:sp>
    </p:spTree>
    <p:extLst>
      <p:ext uri="{BB962C8B-B14F-4D97-AF65-F5344CB8AC3E}">
        <p14:creationId xmlns:p14="http://schemas.microsoft.com/office/powerpoint/2010/main" val="3194662306"/>
      </p:ext>
    </p:extLst>
  </p:cSld>
  <p:clrMapOvr>
    <a:masterClrMapping/>
  </p:clrMapOvr>
  <p:transition spd="med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257CD-8F06-43EC-AF16-F5E5D5CBB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0769" y="383077"/>
            <a:ext cx="7896855" cy="1432289"/>
          </a:xfrm>
        </p:spPr>
        <p:txBody>
          <a:bodyPr>
            <a:normAutofit/>
          </a:bodyPr>
          <a:lstStyle/>
          <a:p>
            <a:pPr algn="ctr"/>
            <a:r>
              <a:rPr lang="en-GB" sz="3100" b="1" u="sng" dirty="0">
                <a:latin typeface="+mn-lt"/>
                <a:cs typeface="Calibri" panose="020F0502020204030204" pitchFamily="34" charset="0"/>
              </a:rPr>
              <a:t>Research Question: How is injury prevention perceived by Different triathletes?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E6AAA93-EC5F-4241-A5A3-7E599ABC0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-1264032" y="2187574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A5EEC-6ADB-43DA-B9A9-7E4EE501E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2777" y="2010824"/>
            <a:ext cx="8424784" cy="4972031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u="sng" dirty="0"/>
              <a:t>Rationale &amp; Aims of research :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Strong interest in injury prevention.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Partake in triathlon myself.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Want/Aim to find out if and how triathletes in my local club are educating themselves on injury prevention in relation to their training loads, intensity, age and fitness levels.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Wish to further educate triathletes in my local area on the importance of injury prevention in relation to training and competing.</a:t>
            </a:r>
          </a:p>
          <a:p>
            <a:pPr>
              <a:lnSpc>
                <a:spcPct val="100000"/>
              </a:lnSpc>
            </a:pPr>
            <a:endParaRPr lang="en-GB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000" u="sng" dirty="0"/>
              <a:t>Previous Research: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Research on injuries in triathletes has been concentrated mainly on prevalence and characterisation of injuries, leaving gaps for those seeking guidance on injury risk and prevention (</a:t>
            </a:r>
            <a:r>
              <a:rPr lang="en-GB" sz="2000" b="0" i="0" dirty="0" err="1">
                <a:effectLst/>
              </a:rPr>
              <a:t>Kienstra</a:t>
            </a:r>
            <a:r>
              <a:rPr lang="en-GB" sz="2000" b="0" i="0" dirty="0">
                <a:effectLst/>
              </a:rPr>
              <a:t> </a:t>
            </a:r>
            <a:r>
              <a:rPr lang="en-GB" sz="2000" b="0" i="1" dirty="0">
                <a:effectLst/>
              </a:rPr>
              <a:t>et al., </a:t>
            </a:r>
            <a:r>
              <a:rPr lang="en-GB" sz="2000" b="0" i="0" dirty="0">
                <a:effectLst/>
              </a:rPr>
              <a:t>2017).</a:t>
            </a:r>
          </a:p>
        </p:txBody>
      </p:sp>
    </p:spTree>
    <p:extLst>
      <p:ext uri="{BB962C8B-B14F-4D97-AF65-F5344CB8AC3E}">
        <p14:creationId xmlns:p14="http://schemas.microsoft.com/office/powerpoint/2010/main" val="13878193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84FA60-56E6-4C39-B1D1-F8DA36DE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BE4C130-74CE-48EE-A50F-2ADD6E53B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 b="12276"/>
          <a:stretch/>
        </p:blipFill>
        <p:spPr>
          <a:xfrm rot="16200000">
            <a:off x="7673974" y="2339972"/>
            <a:ext cx="6857999" cy="21780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C77B7E-A575-4570-B98B-6A64FD758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63" y="411120"/>
            <a:ext cx="9845190" cy="1293028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latin typeface="+mn-lt"/>
              </a:rPr>
              <a:t>Methodology </a:t>
            </a:r>
            <a:endParaRPr lang="en-GB" b="1" u="sng" dirty="0">
              <a:latin typeface="+mn-lt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6F33748C-8EF9-4DC3-AEC2-A9B0D5A7CF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3803359"/>
              </p:ext>
            </p:extLst>
          </p:nvPr>
        </p:nvGraphicFramePr>
        <p:xfrm>
          <a:off x="665653" y="2115267"/>
          <a:ext cx="10437320" cy="3470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D9C8773-3DDD-4495-894C-FA580EF18586}"/>
              </a:ext>
            </a:extLst>
          </p:cNvPr>
          <p:cNvSpPr txBox="1"/>
          <p:nvPr/>
        </p:nvSpPr>
        <p:spPr>
          <a:xfrm>
            <a:off x="876693" y="3666932"/>
            <a:ext cx="1885361" cy="367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b="1" dirty="0"/>
              <a:t>1. Participants</a:t>
            </a:r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B1B4FB-6D6B-4FC6-A8AE-AF3384650378}"/>
              </a:ext>
            </a:extLst>
          </p:cNvPr>
          <p:cNvSpPr txBox="1"/>
          <p:nvPr/>
        </p:nvSpPr>
        <p:spPr>
          <a:xfrm>
            <a:off x="8763609" y="3591823"/>
            <a:ext cx="21780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4. Data Analysis: Inductive Content Analysis </a:t>
            </a:r>
            <a:endParaRPr lang="en-US" b="1" dirty="0"/>
          </a:p>
          <a:p>
            <a:pPr lvl="0"/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427A5C-2165-4E9A-95ED-407F8C2D494D}"/>
              </a:ext>
            </a:extLst>
          </p:cNvPr>
          <p:cNvSpPr txBox="1"/>
          <p:nvPr/>
        </p:nvSpPr>
        <p:spPr>
          <a:xfrm>
            <a:off x="6211383" y="3666932"/>
            <a:ext cx="1885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b="1" dirty="0"/>
              <a:t>3. Protocol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3C61E1-178B-4456-AAE8-2A2371EB1C37}"/>
              </a:ext>
            </a:extLst>
          </p:cNvPr>
          <p:cNvSpPr txBox="1"/>
          <p:nvPr/>
        </p:nvSpPr>
        <p:spPr>
          <a:xfrm>
            <a:off x="3341110" y="3591826"/>
            <a:ext cx="2371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b="1" dirty="0"/>
              <a:t>2. Research Design: Survey</a:t>
            </a:r>
            <a:endParaRPr lang="en-US" b="1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76EED71-9AD2-436B-A584-4FC691D61DEE}"/>
              </a:ext>
            </a:extLst>
          </p:cNvPr>
          <p:cNvSpPr/>
          <p:nvPr/>
        </p:nvSpPr>
        <p:spPr>
          <a:xfrm>
            <a:off x="1246125" y="4440811"/>
            <a:ext cx="1058742" cy="942775"/>
          </a:xfrm>
          <a:prstGeom prst="ellipse">
            <a:avLst/>
          </a:prstGeom>
          <a:solidFill>
            <a:schemeClr val="tx1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69D8C82-EB48-45EC-B63E-282E7EB32A1A}"/>
              </a:ext>
            </a:extLst>
          </p:cNvPr>
          <p:cNvSpPr/>
          <p:nvPr/>
        </p:nvSpPr>
        <p:spPr>
          <a:xfrm>
            <a:off x="3976054" y="4440812"/>
            <a:ext cx="1058742" cy="942775"/>
          </a:xfrm>
          <a:prstGeom prst="ellipse">
            <a:avLst/>
          </a:prstGeom>
          <a:solidFill>
            <a:schemeClr val="tx1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F66F54D-BAA4-4F63-812B-CB1F0C18996F}"/>
              </a:ext>
            </a:extLst>
          </p:cNvPr>
          <p:cNvSpPr/>
          <p:nvPr/>
        </p:nvSpPr>
        <p:spPr>
          <a:xfrm>
            <a:off x="6677528" y="4488590"/>
            <a:ext cx="1058742" cy="942775"/>
          </a:xfrm>
          <a:prstGeom prst="ellipse">
            <a:avLst/>
          </a:prstGeom>
          <a:solidFill>
            <a:schemeClr val="tx1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8AD92DE4-E503-4449-82F8-77B5E1E90B64}"/>
              </a:ext>
            </a:extLst>
          </p:cNvPr>
          <p:cNvSpPr/>
          <p:nvPr/>
        </p:nvSpPr>
        <p:spPr>
          <a:xfrm>
            <a:off x="9357762" y="4485254"/>
            <a:ext cx="1058742" cy="942775"/>
          </a:xfrm>
          <a:prstGeom prst="ellipse">
            <a:avLst/>
          </a:prstGeom>
          <a:solidFill>
            <a:schemeClr val="tx1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6" name="Rectangle 25" descr="Group">
            <a:extLst>
              <a:ext uri="{FF2B5EF4-FFF2-40B4-BE49-F238E27FC236}">
                <a16:creationId xmlns:a16="http://schemas.microsoft.com/office/drawing/2014/main" id="{AE0CEC7A-313C-4BF0-8156-00E139A20DF5}"/>
              </a:ext>
            </a:extLst>
          </p:cNvPr>
          <p:cNvSpPr/>
          <p:nvPr/>
        </p:nvSpPr>
        <p:spPr>
          <a:xfrm>
            <a:off x="1375386" y="4497860"/>
            <a:ext cx="828675" cy="828675"/>
          </a:xfrm>
          <a:prstGeom prst="rect">
            <a:avLst/>
          </a:prstGeom>
          <a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 descr="Pencil">
            <a:extLst>
              <a:ext uri="{FF2B5EF4-FFF2-40B4-BE49-F238E27FC236}">
                <a16:creationId xmlns:a16="http://schemas.microsoft.com/office/drawing/2014/main" id="{63AD136C-420A-4746-9939-FD71832C7578}"/>
              </a:ext>
            </a:extLst>
          </p:cNvPr>
          <p:cNvSpPr/>
          <p:nvPr/>
        </p:nvSpPr>
        <p:spPr>
          <a:xfrm>
            <a:off x="4083942" y="4497860"/>
            <a:ext cx="795591" cy="774903"/>
          </a:xfrm>
          <a:prstGeom prst="rect">
            <a:avLst/>
          </a:prstGeom>
          <a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8" name="Rectangle 27" descr="Check List">
            <a:extLst>
              <a:ext uri="{FF2B5EF4-FFF2-40B4-BE49-F238E27FC236}">
                <a16:creationId xmlns:a16="http://schemas.microsoft.com/office/drawing/2014/main" id="{ECC2D09D-E436-400B-8836-E35CA085B917}"/>
              </a:ext>
            </a:extLst>
          </p:cNvPr>
          <p:cNvSpPr/>
          <p:nvPr/>
        </p:nvSpPr>
        <p:spPr>
          <a:xfrm>
            <a:off x="6792419" y="4542160"/>
            <a:ext cx="828961" cy="828961"/>
          </a:xfrm>
          <a:prstGeom prst="rect">
            <a:avLst/>
          </a:prstGeom>
          <a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9" name="Rectangle 28" descr="Bar chart">
            <a:extLst>
              <a:ext uri="{FF2B5EF4-FFF2-40B4-BE49-F238E27FC236}">
                <a16:creationId xmlns:a16="http://schemas.microsoft.com/office/drawing/2014/main" id="{87455E1E-A4AF-4D89-A8AA-D39646D4DE60}"/>
              </a:ext>
            </a:extLst>
          </p:cNvPr>
          <p:cNvSpPr/>
          <p:nvPr/>
        </p:nvSpPr>
        <p:spPr>
          <a:xfrm>
            <a:off x="9487338" y="4564262"/>
            <a:ext cx="828961" cy="828961"/>
          </a:xfrm>
          <a:prstGeom prst="rect">
            <a:avLst/>
          </a:prstGeom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626567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03E48FB2-8367-440F-B054-0C3F6F47156F}"/>
              </a:ext>
            </a:extLst>
          </p:cNvPr>
          <p:cNvSpPr/>
          <p:nvPr/>
        </p:nvSpPr>
        <p:spPr>
          <a:xfrm>
            <a:off x="1952568" y="1509028"/>
            <a:ext cx="1058742" cy="942775"/>
          </a:xfrm>
          <a:prstGeom prst="ellipse">
            <a:avLst/>
          </a:prstGeom>
          <a:solidFill>
            <a:schemeClr val="tx1"/>
          </a:solidFill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EC1370-348F-4DFA-BAB2-1F647992E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695" y="311886"/>
            <a:ext cx="7735002" cy="1432289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b="1" u="sng" dirty="0">
                <a:latin typeface="+mn-lt"/>
              </a:rPr>
              <a:t>Method (Participants &amp; Research Design)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E6AAA93-EC5F-4241-A5A3-7E599ABC0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-1264032" y="2187574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405BB-6EEB-4B47-8AF9-ED40D2A5D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4969" y="2006170"/>
            <a:ext cx="8248454" cy="458983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u="sng" dirty="0"/>
              <a:t>Participants: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Population sample size = 40-50 triathletes: must be a member of Pen-Y-</a:t>
            </a:r>
            <a:r>
              <a:rPr lang="en-GB" sz="2400" dirty="0" err="1"/>
              <a:t>Bont</a:t>
            </a:r>
            <a:r>
              <a:rPr lang="en-GB" sz="2400" dirty="0"/>
              <a:t> Triathlon Club (PYBTC), 50% male 50% females, aged between 18-50.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Inclusion criteria: Male &amp; Female triathletes, aged 18-50.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Exclusion criteria: Anyone under 18 or over 50 years of age, anyone outside of PYBTC.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400" u="sng" dirty="0"/>
              <a:t>Research Design: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Survey (open ended questions). </a:t>
            </a:r>
          </a:p>
          <a:p>
            <a:endParaRPr lang="en-GB" sz="1900" dirty="0"/>
          </a:p>
        </p:txBody>
      </p:sp>
      <p:sp>
        <p:nvSpPr>
          <p:cNvPr id="4" name="Rectangle 3" descr="Group">
            <a:extLst>
              <a:ext uri="{FF2B5EF4-FFF2-40B4-BE49-F238E27FC236}">
                <a16:creationId xmlns:a16="http://schemas.microsoft.com/office/drawing/2014/main" id="{7FB3C102-BCA1-4F2E-B45C-49DAA24B868D}"/>
              </a:ext>
            </a:extLst>
          </p:cNvPr>
          <p:cNvSpPr/>
          <p:nvPr/>
        </p:nvSpPr>
        <p:spPr>
          <a:xfrm>
            <a:off x="5705573" y="1744175"/>
            <a:ext cx="1065754" cy="884947"/>
          </a:xfrm>
          <a:prstGeom prst="rect">
            <a:avLst/>
          </a:prstGeom>
          <a:blipFill>
            <a:blip r:embed="rId3">
              <a:duotone>
                <a:prstClr val="black"/>
                <a:schemeClr val="accent2">
                  <a:tint val="45000"/>
                  <a:satMod val="400000"/>
                </a:schemeClr>
              </a:duotone>
              <a:alphaModFix/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 descr="Pencil">
            <a:extLst>
              <a:ext uri="{FF2B5EF4-FFF2-40B4-BE49-F238E27FC236}">
                <a16:creationId xmlns:a16="http://schemas.microsoft.com/office/drawing/2014/main" id="{07A88FD1-2D94-4E2D-A3DE-2AE38FD35788}"/>
              </a:ext>
            </a:extLst>
          </p:cNvPr>
          <p:cNvSpPr/>
          <p:nvPr/>
        </p:nvSpPr>
        <p:spPr>
          <a:xfrm>
            <a:off x="6448737" y="5343525"/>
            <a:ext cx="809314" cy="651850"/>
          </a:xfrm>
          <a:prstGeom prst="rect">
            <a:avLst/>
          </a:prstGeom>
          <a:blipFill>
            <a:blip r:embed="rId5">
              <a:duotone>
                <a:prstClr val="black"/>
                <a:schemeClr val="accent2">
                  <a:tint val="45000"/>
                  <a:satMod val="400000"/>
                </a:schemeClr>
              </a:duotone>
              <a:alphaModFix/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550883455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84FA60-56E6-4C39-B1D1-F8DA36DE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BE4C130-74CE-48EE-A50F-2ADD6E53B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 b="12276"/>
          <a:stretch/>
        </p:blipFill>
        <p:spPr>
          <a:xfrm rot="16200000">
            <a:off x="7673974" y="2339972"/>
            <a:ext cx="6857999" cy="21780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C77B7E-A575-4570-B98B-6A64FD758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3405" y="262394"/>
            <a:ext cx="9845190" cy="1293028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+mn-lt"/>
              </a:rPr>
              <a:t>Method (Protocol)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2F304-AE9B-4C18-9D6A-369780D30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60" y="1555422"/>
            <a:ext cx="10130233" cy="5561814"/>
          </a:xfrm>
        </p:spPr>
        <p:txBody>
          <a:bodyPr anchor="ctr">
            <a:normAutofit fontScale="70000" lnSpcReduction="20000"/>
          </a:bodyPr>
          <a:lstStyle/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Informed consent completed. 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Surveys sent out to all participants to complete anonymously. 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Data collection via open ended questions in survey.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Answers observed as a whole.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Identification of recurring themes/patterns/statements throughout surveys.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Arrangement of the themes/patterns/statements into groups.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The emergence of groups will allow further categories to evolve.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Analyse groups via inductive content analysis. 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Presentation of results.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3200" dirty="0"/>
              <a:t>Creation of poster presenting and explaining the entire research project and results.</a:t>
            </a:r>
            <a:endParaRPr lang="en-GB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 descr="Check List">
            <a:extLst>
              <a:ext uri="{FF2B5EF4-FFF2-40B4-BE49-F238E27FC236}">
                <a16:creationId xmlns:a16="http://schemas.microsoft.com/office/drawing/2014/main" id="{5DAAF622-54A2-47C7-AA78-3C6814F3BA65}"/>
              </a:ext>
            </a:extLst>
          </p:cNvPr>
          <p:cNvSpPr/>
          <p:nvPr/>
        </p:nvSpPr>
        <p:spPr>
          <a:xfrm>
            <a:off x="9077325" y="504825"/>
            <a:ext cx="2754873" cy="2924175"/>
          </a:xfrm>
          <a:prstGeom prst="rect">
            <a:avLst/>
          </a:prstGeom>
          <a:blipFill>
            <a:blip r:embed="rId3">
              <a:duotone>
                <a:prstClr val="black"/>
                <a:schemeClr val="accent2">
                  <a:tint val="45000"/>
                  <a:satMod val="400000"/>
                </a:schemeClr>
              </a:duotone>
              <a:alphaModFix/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20356246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57C5BC-DE4B-449B-AA81-1D1005480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239" y="309899"/>
            <a:ext cx="7434070" cy="1432289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+mn-lt"/>
              </a:rPr>
              <a:t>Method (Data Analysis)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E6AAA93-EC5F-4241-A5A3-7E599ABC0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-1264032" y="2187574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6C761-F3F3-44AF-9634-874DC848B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0702" y="1742188"/>
            <a:ext cx="8436989" cy="5401560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 sz="2000" dirty="0"/>
              <a:t>Content analysis - organise and draw meaning from the data collected and to pull realistic conclusions from it </a:t>
            </a:r>
            <a:r>
              <a:rPr lang="en-GB" sz="2000" b="1" i="0" dirty="0">
                <a:solidFill>
                  <a:srgbClr val="666666"/>
                </a:solidFill>
                <a:effectLst/>
              </a:rPr>
              <a:t> 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(Bengtsson, 2016).</a:t>
            </a:r>
            <a:endParaRPr lang="en-GB" sz="2000" b="0" i="0" dirty="0">
              <a:solidFill>
                <a:srgbClr val="666666"/>
              </a:solidFill>
              <a:effectLst/>
            </a:endParaRPr>
          </a:p>
          <a:p>
            <a:pPr algn="l">
              <a:lnSpc>
                <a:spcPct val="100000"/>
              </a:lnSpc>
            </a:pPr>
            <a:r>
              <a:rPr lang="en-GB" sz="2000" b="0" i="0" dirty="0">
                <a:effectLst/>
              </a:rPr>
              <a:t>Research proposal and analysis developed fro</a:t>
            </a:r>
            <a:r>
              <a:rPr lang="en-GB" sz="2000" dirty="0"/>
              <a:t>m the influence of </a:t>
            </a:r>
            <a:r>
              <a:rPr lang="en-GB" sz="2000" b="0" i="0" dirty="0" err="1">
                <a:effectLst/>
              </a:rPr>
              <a:t>Hanton</a:t>
            </a:r>
            <a:r>
              <a:rPr lang="en-GB" sz="2000" b="0" i="0" dirty="0">
                <a:effectLst/>
              </a:rPr>
              <a:t> and Jones (1999) ‘Making the Butterflies Fly in Formation’.</a:t>
            </a:r>
          </a:p>
          <a:p>
            <a:pPr algn="l">
              <a:lnSpc>
                <a:spcPct val="100000"/>
              </a:lnSpc>
            </a:pPr>
            <a:endParaRPr lang="en-GB" sz="2000" b="0" i="0" dirty="0">
              <a:effectLst/>
            </a:endParaRPr>
          </a:p>
          <a:p>
            <a:pPr>
              <a:lnSpc>
                <a:spcPct val="100000"/>
              </a:lnSpc>
            </a:pPr>
            <a:r>
              <a:rPr lang="en-GB" sz="2000" dirty="0"/>
              <a:t>Inductive content analysis - Three main phases:</a:t>
            </a:r>
          </a:p>
          <a:p>
            <a:pPr marL="800100" lvl="1" indent="-3429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Preparation - Start with choosing the unit of analysis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(Guthrie, Petty,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Yongvanich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Ricceri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2004). </a:t>
            </a:r>
            <a:r>
              <a:rPr lang="en-GB" dirty="0"/>
              <a:t>This could be a word, statement or theme (</a:t>
            </a:r>
            <a:r>
              <a:rPr lang="en-GB" b="0" i="0" dirty="0">
                <a:solidFill>
                  <a:srgbClr val="000000"/>
                </a:solidFill>
                <a:effectLst/>
              </a:rPr>
              <a:t>Elo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Kyngäs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2008).</a:t>
            </a:r>
            <a:endParaRPr lang="en-GB" b="0" i="0" dirty="0">
              <a:solidFill>
                <a:srgbClr val="666666"/>
              </a:solidFill>
              <a:effectLst/>
            </a:endParaRPr>
          </a:p>
          <a:p>
            <a:pPr marL="800100" lvl="1" indent="-3429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Organising - Organise the qualitative data and creation of categories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(Elo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Kyngäs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2008)</a:t>
            </a:r>
            <a:r>
              <a:rPr lang="en-GB" dirty="0">
                <a:solidFill>
                  <a:srgbClr val="666666"/>
                </a:solidFill>
              </a:rPr>
              <a:t>.</a:t>
            </a:r>
            <a:r>
              <a:rPr lang="en-GB" dirty="0"/>
              <a:t> </a:t>
            </a:r>
          </a:p>
          <a:p>
            <a:pPr marL="800100" lvl="1" indent="-3429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Reporting - The lists of categories are grouped under higher order headings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(Burnard, 1991; Elo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Kyngäs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2008).</a:t>
            </a:r>
            <a:endParaRPr lang="en-GB" b="0" i="0" dirty="0">
              <a:solidFill>
                <a:srgbClr val="666666"/>
              </a:solidFill>
              <a:effectLst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Rectangle 3" descr="Bar chart">
            <a:extLst>
              <a:ext uri="{FF2B5EF4-FFF2-40B4-BE49-F238E27FC236}">
                <a16:creationId xmlns:a16="http://schemas.microsoft.com/office/drawing/2014/main" id="{75794857-9DF1-451C-82FA-B10D61D8922E}"/>
              </a:ext>
            </a:extLst>
          </p:cNvPr>
          <p:cNvSpPr/>
          <p:nvPr/>
        </p:nvSpPr>
        <p:spPr>
          <a:xfrm>
            <a:off x="3580702" y="243372"/>
            <a:ext cx="1697317" cy="1565344"/>
          </a:xfrm>
          <a:prstGeom prst="rect">
            <a:avLst/>
          </a:prstGeom>
          <a:blipFill>
            <a:blip r:embed="rId4">
              <a:duotone>
                <a:prstClr val="black"/>
                <a:schemeClr val="accent2">
                  <a:tint val="45000"/>
                  <a:satMod val="400000"/>
                </a:schemeClr>
              </a:duotone>
              <a:alphaModFix/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955183461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6184FA60-56E6-4C39-B1D1-F8DA36DE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9">
            <a:extLst>
              <a:ext uri="{FF2B5EF4-FFF2-40B4-BE49-F238E27FC236}">
                <a16:creationId xmlns:a16="http://schemas.microsoft.com/office/drawing/2014/main" id="{FBE4C130-74CE-48EE-A50F-2ADD6E53B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 b="12276"/>
          <a:stretch/>
        </p:blipFill>
        <p:spPr>
          <a:xfrm rot="16200000">
            <a:off x="7673974" y="2339972"/>
            <a:ext cx="6857999" cy="21780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591DBA-23EA-4D27-96BB-CD9F63E60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653" y="631814"/>
            <a:ext cx="9845190" cy="1293028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+mn-lt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4A320-A0DA-4AAC-BB0D-5B9FD0CA2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6233" y="1866507"/>
            <a:ext cx="9678031" cy="4037349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Informed consent - Confidentiality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Participants can withdraw from the study at any time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Questioning style - open ended questioning style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Data protection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Feedback - Participants can have access to their own answers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Objectivity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Anonymity </a:t>
            </a:r>
          </a:p>
        </p:txBody>
      </p:sp>
      <p:sp>
        <p:nvSpPr>
          <p:cNvPr id="6" name="Rectangle 5" descr="User">
            <a:extLst>
              <a:ext uri="{FF2B5EF4-FFF2-40B4-BE49-F238E27FC236}">
                <a16:creationId xmlns:a16="http://schemas.microsoft.com/office/drawing/2014/main" id="{CBCF5EE1-0C6D-4E64-90EF-B764629CC999}"/>
              </a:ext>
            </a:extLst>
          </p:cNvPr>
          <p:cNvSpPr/>
          <p:nvPr/>
        </p:nvSpPr>
        <p:spPr>
          <a:xfrm>
            <a:off x="9220200" y="478407"/>
            <a:ext cx="2310556" cy="2179068"/>
          </a:xfrm>
          <a:prstGeom prst="rect">
            <a:avLst/>
          </a:prstGeom>
          <a:blipFill>
            <a:blip r:embed="rId4">
              <a:duotone>
                <a:prstClr val="black"/>
                <a:schemeClr val="accent2">
                  <a:tint val="45000"/>
                  <a:satMod val="400000"/>
                </a:schemeClr>
              </a:duotone>
              <a:alphaModFix/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648783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93EF0-14D2-4180-B577-EC0893B0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2"/>
            <a:ext cx="7434070" cy="1432289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latin typeface="+mn-lt"/>
              </a:rPr>
              <a:t>Proposed timeline And Limitations</a:t>
            </a:r>
            <a:endParaRPr lang="en-GB" b="1" u="sng" dirty="0">
              <a:latin typeface="+mn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E6AAA93-EC5F-4241-A5A3-7E599ABC0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/>
          <a:stretch/>
        </p:blipFill>
        <p:spPr>
          <a:xfrm rot="16200000">
            <a:off x="-1264032" y="2187574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32FBF-2607-4E6A-A13F-028A89D0D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9525" y="6592439"/>
            <a:ext cx="7454077" cy="3589785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A856931-9724-4BFF-A5A7-373D1DCAA00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72527050"/>
              </p:ext>
            </p:extLst>
          </p:nvPr>
        </p:nvGraphicFramePr>
        <p:xfrm>
          <a:off x="3757637" y="1490577"/>
          <a:ext cx="8099807" cy="3170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4C62ADF-5B41-4DA8-826B-24B0CC5F9D16}"/>
              </a:ext>
            </a:extLst>
          </p:cNvPr>
          <p:cNvSpPr txBox="1"/>
          <p:nvPr/>
        </p:nvSpPr>
        <p:spPr>
          <a:xfrm>
            <a:off x="3680338" y="3993861"/>
            <a:ext cx="8260455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u="sng" dirty="0"/>
              <a:t>Limitations: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Differences in understanding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Small sample size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False answers to survey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Lack of previous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Graphic 4" descr="Warning">
            <a:extLst>
              <a:ext uri="{FF2B5EF4-FFF2-40B4-BE49-F238E27FC236}">
                <a16:creationId xmlns:a16="http://schemas.microsoft.com/office/drawing/2014/main" id="{3C1C171C-6022-44D0-A168-5F34F0C8B006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592923" y="4699945"/>
            <a:ext cx="1959866" cy="195986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0290210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84FA60-56E6-4C39-B1D1-F8DA36DE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BE4C130-74CE-48EE-A50F-2ADD6E53B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50" b="12276"/>
          <a:stretch/>
        </p:blipFill>
        <p:spPr>
          <a:xfrm rot="16200000">
            <a:off x="7673974" y="2339972"/>
            <a:ext cx="6857999" cy="21780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99B30E-BB82-464F-B93A-8A458133F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59" y="215437"/>
            <a:ext cx="9845190" cy="1293028"/>
          </a:xfrm>
        </p:spPr>
        <p:txBody>
          <a:bodyPr>
            <a:normAutofit/>
          </a:bodyPr>
          <a:lstStyle/>
          <a:p>
            <a:pPr algn="l"/>
            <a:r>
              <a:rPr lang="en-GB" b="1" u="sng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9B949-22E2-48F3-B703-882E569FE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599" y="1508467"/>
            <a:ext cx="10448925" cy="5448300"/>
          </a:xfrm>
        </p:spPr>
        <p:txBody>
          <a:bodyPr anchor="ctr"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GB" sz="1900" b="0" i="0" dirty="0">
                <a:solidFill>
                  <a:srgbClr val="000000"/>
                </a:solidFill>
                <a:effectLst/>
              </a:rPr>
              <a:t>Bengtsson, M., 2016. How to plan and perform a qualitative study using content analysis. </a:t>
            </a:r>
            <a:r>
              <a:rPr lang="en-GB" sz="1900" b="0" i="1" dirty="0" err="1">
                <a:solidFill>
                  <a:srgbClr val="000000"/>
                </a:solidFill>
                <a:effectLst/>
              </a:rPr>
              <a:t>NursingPlus</a:t>
            </a:r>
            <a:r>
              <a:rPr lang="en-GB" sz="1900" b="0" i="1" dirty="0">
                <a:solidFill>
                  <a:srgbClr val="000000"/>
                </a:solidFill>
                <a:effectLst/>
              </a:rPr>
              <a:t> Open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2, pp.8-14.</a:t>
            </a:r>
            <a:r>
              <a:rPr lang="en-GB" sz="1900" b="0" i="0" dirty="0">
                <a:solidFill>
                  <a:srgbClr val="666666"/>
                </a:solidFill>
                <a:effectLst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1900" b="0" i="0" dirty="0">
                <a:solidFill>
                  <a:srgbClr val="000000"/>
                </a:solidFill>
                <a:effectLst/>
              </a:rPr>
              <a:t>Burnard, P., 1991. A method of analysing interview transcripts in qualitative research. </a:t>
            </a:r>
            <a:r>
              <a:rPr lang="en-GB" sz="1900" b="0" i="1" dirty="0">
                <a:solidFill>
                  <a:srgbClr val="000000"/>
                </a:solidFill>
                <a:effectLst/>
              </a:rPr>
              <a:t>Nurse Education Today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11(6), pp.461-466. </a:t>
            </a:r>
          </a:p>
          <a:p>
            <a:pPr>
              <a:lnSpc>
                <a:spcPct val="120000"/>
              </a:lnSpc>
            </a:pPr>
            <a:r>
              <a:rPr lang="en-GB" sz="1900" b="0" i="0" dirty="0">
                <a:solidFill>
                  <a:srgbClr val="000000"/>
                </a:solidFill>
                <a:effectLst/>
              </a:rPr>
              <a:t>Elo, S. and </a:t>
            </a:r>
            <a:r>
              <a:rPr lang="en-GB" sz="1900" b="0" i="0" dirty="0" err="1">
                <a:solidFill>
                  <a:srgbClr val="000000"/>
                </a:solidFill>
                <a:effectLst/>
              </a:rPr>
              <a:t>Kyngäs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H., 2008. The qualitative content analysis process. </a:t>
            </a:r>
            <a:r>
              <a:rPr lang="en-GB" sz="1900" b="0" i="1" dirty="0">
                <a:solidFill>
                  <a:srgbClr val="000000"/>
                </a:solidFill>
                <a:effectLst/>
              </a:rPr>
              <a:t>Journal of Advanced Nursing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62(1), pp.107-115.</a:t>
            </a:r>
            <a:endParaRPr lang="en-GB" sz="1900" b="0" i="0" dirty="0">
              <a:solidFill>
                <a:srgbClr val="666666"/>
              </a:solidFill>
              <a:effectLst/>
            </a:endParaRPr>
          </a:p>
          <a:p>
            <a:pPr>
              <a:lnSpc>
                <a:spcPct val="120000"/>
              </a:lnSpc>
            </a:pPr>
            <a:r>
              <a:rPr lang="en-GB" sz="1900" b="0" i="0" dirty="0">
                <a:solidFill>
                  <a:srgbClr val="000000"/>
                </a:solidFill>
                <a:effectLst/>
              </a:rPr>
              <a:t>Guthrie, J., Petty, R., </a:t>
            </a:r>
            <a:r>
              <a:rPr lang="en-GB" sz="1900" b="0" i="0" dirty="0" err="1">
                <a:solidFill>
                  <a:srgbClr val="000000"/>
                </a:solidFill>
                <a:effectLst/>
              </a:rPr>
              <a:t>Yongvanich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K. and </a:t>
            </a:r>
            <a:r>
              <a:rPr lang="en-GB" sz="1900" b="0" i="0" dirty="0" err="1">
                <a:solidFill>
                  <a:srgbClr val="000000"/>
                </a:solidFill>
                <a:effectLst/>
              </a:rPr>
              <a:t>Ricceri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F., 2004. Using content analysis as a research method to inquire into intellectual capital reporting. </a:t>
            </a:r>
            <a:r>
              <a:rPr lang="en-GB" sz="1900" b="0" i="1" dirty="0">
                <a:solidFill>
                  <a:srgbClr val="000000"/>
                </a:solidFill>
                <a:effectLst/>
              </a:rPr>
              <a:t>Journal of Intellectual Capital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5(2), pp.282-293.</a:t>
            </a:r>
          </a:p>
          <a:p>
            <a:pPr>
              <a:lnSpc>
                <a:spcPct val="120000"/>
              </a:lnSpc>
            </a:pPr>
            <a:r>
              <a:rPr lang="en-GB" sz="1900" b="0" i="0" dirty="0" err="1">
                <a:solidFill>
                  <a:srgbClr val="000000"/>
                </a:solidFill>
                <a:effectLst/>
              </a:rPr>
              <a:t>Hanton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S. and Jones, G., 1999. The Acquisition and Development of Cognitive Skills and Strategies: I. Making the Butterflies Fly in Formation. </a:t>
            </a:r>
            <a:r>
              <a:rPr lang="en-GB" sz="1900" b="0" i="1" dirty="0">
                <a:solidFill>
                  <a:srgbClr val="000000"/>
                </a:solidFill>
                <a:effectLst/>
              </a:rPr>
              <a:t>The Sport Psychologist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, 13(1), pp.1-21.</a:t>
            </a:r>
            <a:endParaRPr lang="en-GB" sz="1900" b="0" i="0" dirty="0">
              <a:solidFill>
                <a:srgbClr val="666666"/>
              </a:solidFill>
              <a:effectLst/>
            </a:endParaRPr>
          </a:p>
          <a:p>
            <a:pPr>
              <a:lnSpc>
                <a:spcPct val="120000"/>
              </a:lnSpc>
            </a:pPr>
            <a:r>
              <a:rPr lang="en-GB" sz="1900" b="0" i="0" dirty="0" err="1">
                <a:effectLst/>
              </a:rPr>
              <a:t>Kienstra</a:t>
            </a:r>
            <a:r>
              <a:rPr lang="en-GB" sz="1900" b="0" i="0" dirty="0">
                <a:effectLst/>
              </a:rPr>
              <a:t>, C., </a:t>
            </a:r>
            <a:r>
              <a:rPr lang="en-GB" sz="1900" b="0" i="0" dirty="0" err="1">
                <a:effectLst/>
              </a:rPr>
              <a:t>Asken</a:t>
            </a:r>
            <a:r>
              <a:rPr lang="en-GB" sz="1900" b="0" i="0" dirty="0">
                <a:effectLst/>
              </a:rPr>
              <a:t>, T., Garcia, J., Lara, V. and Best, T., 2017. Triathlon Injuries: Transitioning from Prevalence to Prediction and Prevention. </a:t>
            </a:r>
            <a:r>
              <a:rPr lang="en-GB" sz="1900" b="0" i="1" dirty="0">
                <a:effectLst/>
              </a:rPr>
              <a:t>Current Sports Medicine Reports</a:t>
            </a:r>
            <a:r>
              <a:rPr lang="en-GB" sz="1900" b="0" i="0" dirty="0">
                <a:effectLst/>
              </a:rPr>
              <a:t>, 16(6), pp.397-403.</a:t>
            </a:r>
          </a:p>
          <a:p>
            <a:pPr>
              <a:lnSpc>
                <a:spcPct val="10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08206541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3305</TotalTime>
  <Words>752</Words>
  <Application>Microsoft Office PowerPoint</Application>
  <PresentationFormat>Widescreen</PresentationFormat>
  <Paragraphs>81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Century Gothic</vt:lpstr>
      <vt:lpstr>Vapor Trail</vt:lpstr>
      <vt:lpstr>Research Proposal </vt:lpstr>
      <vt:lpstr>Research Question: How is injury prevention perceived by Different triathletes?</vt:lpstr>
      <vt:lpstr>Methodology </vt:lpstr>
      <vt:lpstr>Method (Participants &amp; Research Design)</vt:lpstr>
      <vt:lpstr>Method (Protocol)</vt:lpstr>
      <vt:lpstr>Method (Data Analysis)</vt:lpstr>
      <vt:lpstr>Ethical Considerations</vt:lpstr>
      <vt:lpstr>Proposed timeline And Limitations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Proposal</dc:title>
  <dc:creator>Zoe Mountjoy</dc:creator>
  <cp:lastModifiedBy>Zoe Mountjoy</cp:lastModifiedBy>
  <cp:revision>47</cp:revision>
  <dcterms:created xsi:type="dcterms:W3CDTF">2020-10-17T22:14:41Z</dcterms:created>
  <dcterms:modified xsi:type="dcterms:W3CDTF">2020-10-28T21:33:19Z</dcterms:modified>
</cp:coreProperties>
</file>