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72" r:id="rId5"/>
    <p:sldId id="273" r:id="rId6"/>
    <p:sldId id="259" r:id="rId7"/>
    <p:sldId id="278" r:id="rId8"/>
    <p:sldId id="261" r:id="rId9"/>
    <p:sldId id="262" r:id="rId10"/>
    <p:sldId id="263" r:id="rId11"/>
    <p:sldId id="268" r:id="rId12"/>
    <p:sldId id="281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A21168-2B87-4D93-8588-B52A92817623}" v="131" dt="2023-01-15T22:43:35.494"/>
    <p1510:client id="{68B1CFC8-5661-5BCE-634C-8932260F0B9E}" v="22" dt="2023-01-16T11:23:56.062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91" autoAdjust="0"/>
    <p:restoredTop sz="94830"/>
  </p:normalViewPr>
  <p:slideViewPr>
    <p:cSldViewPr snapToGrid="0">
      <p:cViewPr varScale="1">
        <p:scale>
          <a:sx n="99" d="100"/>
          <a:sy n="99" d="100"/>
        </p:scale>
        <p:origin x="96" y="11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30/01/2023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30/01/2023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kerendo.org/identification-and-prioritization-of-research-gaps/" TargetMode="External"/><Relationship Id="rId13" Type="http://schemas.openxmlformats.org/officeDocument/2006/relationships/hyperlink" Target="https://troyathensmediacenter.weebly.com/research-databases.html" TargetMode="External"/><Relationship Id="rId3" Type="http://schemas.openxmlformats.org/officeDocument/2006/relationships/hyperlink" Target="https://asiaedit.com/blog/3-fundamental-principles-of-writing-an-effective-introduction-to-your-journal-article" TargetMode="External"/><Relationship Id="rId7" Type="http://schemas.openxmlformats.org/officeDocument/2006/relationships/hyperlink" Target="https://keydifferences.com/difference-between-theme-and-topic.html" TargetMode="External"/><Relationship Id="rId12" Type="http://schemas.openxmlformats.org/officeDocument/2006/relationships/hyperlink" Target="https://www.podomatic.com/podcasts/eapfoundation/episodes/2018-11-16T21_12_35-08_0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ingo-hoffmann.com/recommendations/" TargetMode="External"/><Relationship Id="rId11" Type="http://schemas.openxmlformats.org/officeDocument/2006/relationships/hyperlink" Target="https://miskawaanhealth.com/obesity-health-risks/" TargetMode="External"/><Relationship Id="rId5" Type="http://schemas.openxmlformats.org/officeDocument/2006/relationships/hyperlink" Target="https://genproresearch.com/scoping-review/" TargetMode="External"/><Relationship Id="rId10" Type="http://schemas.openxmlformats.org/officeDocument/2006/relationships/hyperlink" Target="https://www.michaelpage.com/advice/career-advice/job-interview-tips/compiling-your-strength-and-weaknesses-list" TargetMode="External"/><Relationship Id="rId4" Type="http://schemas.openxmlformats.org/officeDocument/2006/relationships/hyperlink" Target="https://www.dreamstime.com/d-illustration-rendering-signpost-four-arrows-solution-concept-image185084872" TargetMode="External"/><Relationship Id="rId9" Type="http://schemas.openxmlformats.org/officeDocument/2006/relationships/hyperlink" Target="https://library.madonna.edu/researchsurvival/strategies" TargetMode="External"/><Relationship Id="rId14" Type="http://schemas.openxmlformats.org/officeDocument/2006/relationships/hyperlink" Target="https://vgulibguide.wordpress.com/info-literacy-skills/internet-resource-evaluation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8685" y="1754154"/>
            <a:ext cx="9144000" cy="2744853"/>
          </a:xfrm>
        </p:spPr>
        <p:txBody>
          <a:bodyPr rtlCol="0"/>
          <a:lstStyle>
            <a:defPPr>
              <a:defRPr lang="en-GB"/>
            </a:def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VIVA Presentation </a:t>
            </a:r>
            <a:b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Obesity and Its Health Implications Burden The NHS</a:t>
            </a:r>
            <a:b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Literature Review</a:t>
            </a:r>
            <a:b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33883"/>
            <a:ext cx="9144000" cy="1655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Charlotte Ashford</a:t>
            </a:r>
          </a:p>
          <a:p>
            <a:pPr rtl="0"/>
            <a:r>
              <a:rPr lang="en-GB" dirty="0"/>
              <a:t>2100378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Agenda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2576146"/>
              </p:ext>
            </p:extLst>
          </p:nvPr>
        </p:nvGraphicFramePr>
        <p:xfrm>
          <a:off x="7866094" y="359105"/>
          <a:ext cx="4142404" cy="6184393"/>
        </p:xfrm>
        <a:graphic>
          <a:graphicData uri="http://schemas.openxmlformats.org/drawingml/2006/table">
            <a:tbl>
              <a:tblPr firstRow="1" bandRow="1"/>
              <a:tblGrid>
                <a:gridCol w="4142404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7875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INTRODUCTION</a:t>
                      </a:r>
                    </a:p>
                    <a:p>
                      <a:pPr algn="r" rtl="0"/>
                      <a:r>
                        <a:rPr lang="en-GB" sz="1800" dirty="0">
                          <a:latin typeface="+mj-lt"/>
                        </a:rPr>
                        <a:t>3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8651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METHOD &amp; METHODOLOGY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10868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MAIN BODY &amp; FINDINGS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13086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RECOMMENDATIONS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1130863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APPENDICES</a:t>
                      </a: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35250420"/>
                  </a:ext>
                </a:extLst>
              </a:tr>
              <a:tr h="94870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algn="r" defTabSz="914400" rtl="0" eaLnBrk="1" latinLnBrk="0" hangingPunct="1"/>
                      <a:r>
                        <a:rPr lang="en-GB" sz="2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REFERENCES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8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Introduction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4B542B39-7E17-30A6-180A-3FBEF7911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3" y="1642316"/>
            <a:ext cx="3388939" cy="264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E99F77-C705-86EC-47AE-2363FB5F75F3}"/>
              </a:ext>
            </a:extLst>
          </p:cNvPr>
          <p:cNvSpPr txBox="1"/>
          <p:nvPr/>
        </p:nvSpPr>
        <p:spPr>
          <a:xfrm>
            <a:off x="174682" y="4301577"/>
            <a:ext cx="32099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Miskawaan</a:t>
            </a:r>
            <a:r>
              <a:rPr lang="en-GB" sz="1200" dirty="0"/>
              <a:t> (2022).</a:t>
            </a:r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F99A4251-C0BC-8B64-63D4-27310B05DC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949" y="1188763"/>
            <a:ext cx="3209925" cy="269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pplications of scoping review">
            <a:extLst>
              <a:ext uri="{FF2B5EF4-FFF2-40B4-BE49-F238E27FC236}">
                <a16:creationId xmlns:a16="http://schemas.microsoft.com/office/drawing/2014/main" id="{1EEBDE2E-FED4-2EE1-0D39-2EF3012E1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774" y="3191053"/>
            <a:ext cx="4614452" cy="219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63280F-D4A2-7C8C-C1EB-6814B4B71367}"/>
              </a:ext>
            </a:extLst>
          </p:cNvPr>
          <p:cNvSpPr txBox="1"/>
          <p:nvPr/>
        </p:nvSpPr>
        <p:spPr>
          <a:xfrm>
            <a:off x="4515083" y="5388412"/>
            <a:ext cx="33030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GenPro</a:t>
            </a:r>
            <a:r>
              <a:rPr lang="en-GB" sz="1200" dirty="0"/>
              <a:t> Research (2023).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1BDC92-D907-1241-F793-3A6BC869ACFF}"/>
              </a:ext>
            </a:extLst>
          </p:cNvPr>
          <p:cNvSpPr txBox="1"/>
          <p:nvPr/>
        </p:nvSpPr>
        <p:spPr>
          <a:xfrm>
            <a:off x="9285057" y="903916"/>
            <a:ext cx="27301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Asia Edit (2019).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D238C8-7C19-CCB3-75B5-63F7784D286E}"/>
              </a:ext>
            </a:extLst>
          </p:cNvPr>
          <p:cNvSpPr txBox="1"/>
          <p:nvPr/>
        </p:nvSpPr>
        <p:spPr>
          <a:xfrm>
            <a:off x="174682" y="5477475"/>
            <a:ext cx="3209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Potter (2006).</a:t>
            </a:r>
          </a:p>
          <a:p>
            <a:r>
              <a:rPr lang="en-GB" dirty="0"/>
              <a:t>Evans, Phillips and Ruffini (2021).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5373" y="3097141"/>
            <a:ext cx="4988145" cy="177355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Method &amp;</a:t>
            </a:r>
            <a:br>
              <a:rPr lang="en-GB" dirty="0"/>
            </a:br>
            <a:r>
              <a:rPr lang="en-GB" dirty="0"/>
              <a:t>Methodology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F8680F5-3DDF-44BE-6B20-E9EAD2C24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1562" y="343105"/>
            <a:ext cx="1936307" cy="232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icture">
            <a:extLst>
              <a:ext uri="{FF2B5EF4-FFF2-40B4-BE49-F238E27FC236}">
                <a16:creationId xmlns:a16="http://schemas.microsoft.com/office/drawing/2014/main" id="{A2949240-C660-4F47-C533-EE451CBF79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202" y="3980429"/>
            <a:ext cx="3019425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610218-5133-7F9B-B2DE-EABF6DA8FD5F}"/>
              </a:ext>
            </a:extLst>
          </p:cNvPr>
          <p:cNvSpPr txBox="1"/>
          <p:nvPr/>
        </p:nvSpPr>
        <p:spPr>
          <a:xfrm>
            <a:off x="8316220" y="5494904"/>
            <a:ext cx="22613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Troy Athens Media </a:t>
            </a:r>
            <a:r>
              <a:rPr lang="en-GB" sz="1200" dirty="0" err="1"/>
              <a:t>Center</a:t>
            </a:r>
            <a:r>
              <a:rPr lang="en-GB" sz="1200" dirty="0"/>
              <a:t> (2022).</a:t>
            </a:r>
          </a:p>
        </p:txBody>
      </p:sp>
      <p:pic>
        <p:nvPicPr>
          <p:cNvPr id="1030" name="Picture 6" descr="Search Strategy">
            <a:extLst>
              <a:ext uri="{FF2B5EF4-FFF2-40B4-BE49-F238E27FC236}">
                <a16:creationId xmlns:a16="http://schemas.microsoft.com/office/drawing/2014/main" id="{35C0DFD2-273A-F8D6-DF7E-7A2CA273F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495" y="483831"/>
            <a:ext cx="2614552" cy="258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42086C-FE49-2D68-2006-F7EB8704E720}"/>
              </a:ext>
            </a:extLst>
          </p:cNvPr>
          <p:cNvSpPr txBox="1"/>
          <p:nvPr/>
        </p:nvSpPr>
        <p:spPr>
          <a:xfrm>
            <a:off x="9941562" y="2733869"/>
            <a:ext cx="19363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</a:rPr>
              <a:t>VGU Research Guide (2022)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5922F9-EC8D-41C0-BEEC-AB65AD20A31E}"/>
              </a:ext>
            </a:extLst>
          </p:cNvPr>
          <p:cNvSpPr txBox="1"/>
          <p:nvPr/>
        </p:nvSpPr>
        <p:spPr>
          <a:xfrm>
            <a:off x="5495731" y="3097141"/>
            <a:ext cx="2099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Madonna University Library (2022).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B15AC6-2DC7-F0D4-4B93-A9451E502F63}"/>
              </a:ext>
            </a:extLst>
          </p:cNvPr>
          <p:cNvSpPr txBox="1"/>
          <p:nvPr/>
        </p:nvSpPr>
        <p:spPr>
          <a:xfrm>
            <a:off x="139959" y="205273"/>
            <a:ext cx="2855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Hara (1995).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Sagona Book" panose="020F0502020204030204" pitchFamily="34" charset="0"/>
              </a:rPr>
              <a:t>Main Body &amp; Findings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6AA25E-57F1-7823-4B59-AEEF025D71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8026" y="902934"/>
            <a:ext cx="2755688" cy="27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01B7CFC-C678-5D32-E7BE-02CABCD876F3}"/>
              </a:ext>
            </a:extLst>
          </p:cNvPr>
          <p:cNvSpPr txBox="1"/>
          <p:nvPr/>
        </p:nvSpPr>
        <p:spPr>
          <a:xfrm flipH="1">
            <a:off x="8958026" y="3658622"/>
            <a:ext cx="38660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Podomatic</a:t>
            </a:r>
            <a:r>
              <a:rPr lang="en-GB" sz="1200" dirty="0"/>
              <a:t> (2018).</a:t>
            </a:r>
          </a:p>
        </p:txBody>
      </p:sp>
      <p:pic>
        <p:nvPicPr>
          <p:cNvPr id="2052" name="Picture 4" descr="Findings, answers, solutions, results - signpost with four arrows">
            <a:extLst>
              <a:ext uri="{FF2B5EF4-FFF2-40B4-BE49-F238E27FC236}">
                <a16:creationId xmlns:a16="http://schemas.microsoft.com/office/drawing/2014/main" id="{4E36881F-A39F-66D9-F40D-1FA5772A5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" y="1924050"/>
            <a:ext cx="3193495" cy="23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63AAB7-00F8-6703-D59D-79A63551A6FC}"/>
              </a:ext>
            </a:extLst>
          </p:cNvPr>
          <p:cNvSpPr txBox="1"/>
          <p:nvPr/>
        </p:nvSpPr>
        <p:spPr>
          <a:xfrm>
            <a:off x="291674" y="4294365"/>
            <a:ext cx="34911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Dreamstime</a:t>
            </a:r>
            <a:r>
              <a:rPr lang="en-GB" sz="1200" dirty="0"/>
              <a:t> (2023).</a:t>
            </a:r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F2B15C91-021A-2566-FF6B-4B3D219C7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976" y="2958217"/>
            <a:ext cx="4140860" cy="275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0E6F98-6B7D-EEB5-D437-1D766845C56A}"/>
              </a:ext>
            </a:extLst>
          </p:cNvPr>
          <p:cNvSpPr txBox="1"/>
          <p:nvPr/>
        </p:nvSpPr>
        <p:spPr>
          <a:xfrm>
            <a:off x="4450702" y="5716094"/>
            <a:ext cx="3517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Knowledge and Evaluation Research Unit in Endocrinology (2023) 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Recommendations &amp; 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CC35A-169D-2E87-6515-5E6B9D8F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02E00E6-FA0E-0253-5D76-B4F703D31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012" y="2071687"/>
            <a:ext cx="4071938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3760CE-2EED-6FE9-5C27-0D43DA590E13}"/>
              </a:ext>
            </a:extLst>
          </p:cNvPr>
          <p:cNvSpPr txBox="1"/>
          <p:nvPr/>
        </p:nvSpPr>
        <p:spPr>
          <a:xfrm>
            <a:off x="3910012" y="4786312"/>
            <a:ext cx="39433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Ingo Hoffmann (2021).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713316-5FEC-A89E-AF51-7453FF32302C}"/>
              </a:ext>
            </a:extLst>
          </p:cNvPr>
          <p:cNvSpPr txBox="1"/>
          <p:nvPr/>
        </p:nvSpPr>
        <p:spPr>
          <a:xfrm>
            <a:off x="261257" y="5617029"/>
            <a:ext cx="2911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Zaken</a:t>
            </a:r>
            <a:r>
              <a:rPr lang="en-GB" dirty="0"/>
              <a:t> and </a:t>
            </a:r>
            <a:r>
              <a:rPr lang="en-GB" dirty="0" err="1"/>
              <a:t>Batterham</a:t>
            </a:r>
            <a:r>
              <a:rPr lang="en-GB" dirty="0"/>
              <a:t> (2018).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1171912"/>
            <a:ext cx="10515600" cy="46634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Appendices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4098" name="Picture 2" descr="Compiling Your Strength and Weaknesses List">
            <a:extLst>
              <a:ext uri="{FF2B5EF4-FFF2-40B4-BE49-F238E27FC236}">
                <a16:creationId xmlns:a16="http://schemas.microsoft.com/office/drawing/2014/main" id="{4793E337-4247-7D1C-F514-58C07A73B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262" y="2537673"/>
            <a:ext cx="4693945" cy="163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521E92-57D6-1077-E888-C683F65BD784}"/>
              </a:ext>
            </a:extLst>
          </p:cNvPr>
          <p:cNvSpPr txBox="1"/>
          <p:nvPr/>
        </p:nvSpPr>
        <p:spPr>
          <a:xfrm>
            <a:off x="859536" y="4171410"/>
            <a:ext cx="30517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Michael Page (2023).</a:t>
            </a:r>
          </a:p>
        </p:txBody>
      </p:sp>
      <p:pic>
        <p:nvPicPr>
          <p:cNvPr id="4102" name="Picture 6" descr="theme vs topic">
            <a:extLst>
              <a:ext uri="{FF2B5EF4-FFF2-40B4-BE49-F238E27FC236}">
                <a16:creationId xmlns:a16="http://schemas.microsoft.com/office/drawing/2014/main" id="{F1EC0CCE-7BDA-04F2-7A36-9BF6466BC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429" y="3467427"/>
            <a:ext cx="3891461" cy="153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1A5A2-0C00-4CE9-9B0D-088C4C5E8A51}"/>
              </a:ext>
            </a:extLst>
          </p:cNvPr>
          <p:cNvSpPr txBox="1"/>
          <p:nvPr/>
        </p:nvSpPr>
        <p:spPr>
          <a:xfrm>
            <a:off x="6858000" y="5004554"/>
            <a:ext cx="26219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Key Differences (2023).</a:t>
            </a: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DC31-1488-8091-935A-1B03A14A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367390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9ECAA-48CB-8CE7-4844-AA2C77D9E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1339916"/>
            <a:ext cx="10797575" cy="4225023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</a:lstStyle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Asia Edit (2019)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https://asiaedit.com/blog/3-fundamental-principles-of-writing-an-effective-introduction-to-your-journal-article</a:t>
            </a:r>
            <a:r>
              <a:rPr lang="en-GB" sz="1400" dirty="0">
                <a:ea typeface="+mn-lt"/>
                <a:cs typeface="+mn-lt"/>
              </a:rPr>
              <a:t> (Accessed on 11 January 2023).  </a:t>
            </a:r>
            <a:endParaRPr lang="en-GB" sz="140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Dreamstimes</a:t>
            </a:r>
            <a:r>
              <a:rPr lang="en-GB" sz="1400" dirty="0">
                <a:ea typeface="+mn-lt"/>
                <a:cs typeface="+mn-lt"/>
              </a:rPr>
              <a:t>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https://www.dreamstime.com/d-illustration-rendering-signpost-four-arrows-solution-concept-image185084872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>
                <a:ea typeface="+mn-lt"/>
                <a:cs typeface="+mn-lt"/>
              </a:rPr>
              <a:t>(Accessed on 12 January 2023). </a:t>
            </a:r>
            <a:endParaRPr lang="en-GB" sz="140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Evans, W., Phillips, D. and Ruffini, K. (2021) Policies to reduce and prevent homelessness: what we know and gaps in the research. </a:t>
            </a:r>
            <a:r>
              <a:rPr lang="en-GB" sz="1400" i="1" dirty="0">
                <a:ea typeface="+mn-lt"/>
                <a:cs typeface="+mn-lt"/>
              </a:rPr>
              <a:t>Journal of Policy Analysis and Management</a:t>
            </a:r>
            <a:r>
              <a:rPr lang="en-GB" sz="1400" dirty="0">
                <a:ea typeface="+mn-lt"/>
                <a:cs typeface="+mn-lt"/>
              </a:rPr>
              <a:t>, 40(3). pp 914-963.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GenPro</a:t>
            </a:r>
            <a:r>
              <a:rPr lang="en-GB" sz="1400" dirty="0">
                <a:ea typeface="+mn-lt"/>
                <a:cs typeface="+mn-lt"/>
              </a:rPr>
              <a:t> Research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5"/>
              </a:rPr>
              <a:t>https://genproresearch.com/scoping-review/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Hara, K. (1995) Quantitative and qualitative research approaches in education. </a:t>
            </a:r>
            <a:r>
              <a:rPr lang="en-GB" sz="1400" i="1" dirty="0">
                <a:ea typeface="+mn-lt"/>
                <a:cs typeface="+mn-lt"/>
              </a:rPr>
              <a:t>Education</a:t>
            </a:r>
            <a:r>
              <a:rPr lang="en-GB" sz="1400" dirty="0">
                <a:ea typeface="+mn-lt"/>
                <a:cs typeface="+mn-lt"/>
              </a:rPr>
              <a:t>, 115(3), pp 351-356.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Ingo Hoffmann (2021)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6"/>
              </a:rPr>
              <a:t>https://ingo-hoffmann.com/recommendations/</a:t>
            </a:r>
            <a:r>
              <a:rPr lang="en-GB" sz="1400" dirty="0">
                <a:ea typeface="+mn-lt"/>
                <a:cs typeface="+mn-lt"/>
              </a:rPr>
              <a:t> (Accessed on 11 January 2023). 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Key Differences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7"/>
              </a:rPr>
              <a:t>https://keydifferences.com/difference-between-theme-and-topic.html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Knowledge and Evaluation Research Unit in Endocrinology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8"/>
              </a:rPr>
              <a:t>http://kerendo.org/identification-and-prioritization-of-research-gaps/</a:t>
            </a:r>
            <a:r>
              <a:rPr lang="en-GB" sz="1400" dirty="0">
                <a:ea typeface="+mn-lt"/>
                <a:cs typeface="+mn-lt"/>
              </a:rPr>
              <a:t> (Accessed on 12 January 2023). 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Madonna University Library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9"/>
              </a:rPr>
              <a:t>https://library.madonna.edu/researchsurvival/strategies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Michael Page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0"/>
              </a:rPr>
              <a:t>https://www.michaelpage.com/advice/career-advice/job-interview-tips/compiling-your-strength-and-weaknesses-list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Miskawaan</a:t>
            </a:r>
            <a:r>
              <a:rPr lang="en-GB" sz="1400" dirty="0">
                <a:ea typeface="+mn-lt"/>
                <a:cs typeface="+mn-lt"/>
              </a:rPr>
              <a:t>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1"/>
              </a:rPr>
              <a:t>https://miskawaanhealth.com/obesity-health-risks/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Podomatic</a:t>
            </a:r>
            <a:r>
              <a:rPr lang="en-GB" sz="1400" dirty="0">
                <a:ea typeface="+mn-lt"/>
                <a:cs typeface="+mn-lt"/>
              </a:rPr>
              <a:t> (2018)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2"/>
              </a:rPr>
              <a:t>https://www.podomatic.com/podcasts/eapfoundation/episodes/2018-11-16T21_12_35-08_00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Potter, S. (2006) The examination process and the viva. </a:t>
            </a:r>
            <a:r>
              <a:rPr lang="en-GB" sz="1400" i="1" dirty="0">
                <a:ea typeface="+mn-lt"/>
                <a:cs typeface="+mn-lt"/>
              </a:rPr>
              <a:t>Doing postgraduate research</a:t>
            </a:r>
            <a:r>
              <a:rPr lang="en-GB" sz="1400" dirty="0">
                <a:ea typeface="+mn-lt"/>
                <a:cs typeface="+mn-lt"/>
              </a:rPr>
              <a:t>. pp 251-275.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Troy Athens Media Center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3"/>
              </a:rPr>
              <a:t>https://troyathensmediacenter.weebly.com/research-databases.html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VGU Research Guide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4"/>
              </a:rPr>
              <a:t>https://vgulibguide.wordpress.com/info-literacy-skills/internet-resource-evaluation/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Zakeri, R. and </a:t>
            </a:r>
            <a:r>
              <a:rPr lang="en-GB" sz="1400" dirty="0" err="1">
                <a:ea typeface="+mn-lt"/>
                <a:cs typeface="+mn-lt"/>
              </a:rPr>
              <a:t>Batterham</a:t>
            </a:r>
            <a:r>
              <a:rPr lang="en-GB" sz="1400" dirty="0">
                <a:ea typeface="+mn-lt"/>
                <a:cs typeface="+mn-lt"/>
              </a:rPr>
              <a:t>, R. (2018) Obesity: when is specialist referral needed?. </a:t>
            </a:r>
            <a:r>
              <a:rPr lang="en-GB" sz="1400" i="1" dirty="0">
                <a:ea typeface="+mn-lt"/>
                <a:cs typeface="+mn-lt"/>
              </a:rPr>
              <a:t>British Journal of General Practice</a:t>
            </a:r>
            <a:r>
              <a:rPr lang="en-GB" sz="1400" dirty="0">
                <a:ea typeface="+mn-lt"/>
                <a:cs typeface="+mn-lt"/>
              </a:rPr>
              <a:t>, 68(671), pp 264-265. </a:t>
            </a:r>
            <a:endParaRPr lang="en-GB" sz="1400" dirty="0"/>
          </a:p>
          <a:p>
            <a:pPr marL="283210" indent="-283210">
              <a:buNone/>
            </a:pPr>
            <a:endParaRPr lang="en-GB" sz="140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Charlotte Ashford</a:t>
            </a:r>
          </a:p>
          <a:p>
            <a:pPr rtl="0"/>
            <a:r>
              <a:rPr lang="en-GB" dirty="0"/>
              <a:t>2100378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9" ma:contentTypeDescription="Create a new document." ma:contentTypeScope="" ma:versionID="00f78a78c2972b6dd00236ac5f931397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a4243e0e735e228fe35a803840e69349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129b9fd-52ee-4735-801a-8d39556133ce" xsi:nil="true"/>
  </documentManagement>
</p:properties>
</file>

<file path=customXml/itemProps1.xml><?xml version="1.0" encoding="utf-8"?>
<ds:datastoreItem xmlns:ds="http://schemas.openxmlformats.org/officeDocument/2006/customXml" ds:itemID="{64EFAC5C-7220-4C96-8243-84A5A0BD1B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9499FF-CEDE-4A10-BF9F-A6776478BD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3B2EA1-99A9-4A39-AEF6-49652D9C642A}">
  <ds:schemaRefs>
    <ds:schemaRef ds:uri="http://purl.org/dc/elements/1.1/"/>
    <ds:schemaRef ds:uri="http://schemas.microsoft.com/office/2006/metadata/properties"/>
    <ds:schemaRef ds:uri="0129b9fd-52ee-4735-801a-8d39556133ce"/>
    <ds:schemaRef ds:uri="http://purl.org/dc/dcmitype/"/>
    <ds:schemaRef ds:uri="http://purl.org/dc/terms/"/>
    <ds:schemaRef ds:uri="b0fe3e24-d995-423c-a7fa-dbcb21490404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{3ED3FA68-80FF-44C5-908C-2EFFAD642AE6}tf11964407_win32</Template>
  <TotalTime>0</TotalTime>
  <Words>613</Words>
  <Application>Microsoft Office PowerPoint</Application>
  <PresentationFormat>Widescreen</PresentationFormat>
  <Paragraphs>71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Courier New</vt:lpstr>
      <vt:lpstr>Gill Sans Nova</vt:lpstr>
      <vt:lpstr>Gill Sans Nova Light</vt:lpstr>
      <vt:lpstr>Sagona Book</vt:lpstr>
      <vt:lpstr>Times New Roman</vt:lpstr>
      <vt:lpstr>Office Theme</vt:lpstr>
      <vt:lpstr> VIVA Presentation   How Obesity and Its Health Implications Burden The NHS   A Literature Review </vt:lpstr>
      <vt:lpstr>Agenda</vt:lpstr>
      <vt:lpstr>Introduction</vt:lpstr>
      <vt:lpstr>Method &amp; Methodology</vt:lpstr>
      <vt:lpstr>Main Body &amp; Findings</vt:lpstr>
      <vt:lpstr>Recommendations &amp; Conclusion</vt:lpstr>
      <vt:lpstr>Appendices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VIVA Presentation   How Obesity and Its Health Implications Burden The NHS  - A Literature Review</dc:title>
  <dc:creator>Charlotte Ashford (2100378)</dc:creator>
  <cp:lastModifiedBy>Kalee Thomas (Digital Health and Care)</cp:lastModifiedBy>
  <cp:revision>11</cp:revision>
  <dcterms:created xsi:type="dcterms:W3CDTF">2023-01-13T11:31:17Z</dcterms:created>
  <dcterms:modified xsi:type="dcterms:W3CDTF">2023-01-30T13:15:22Z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