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4"/>
    <p:sldMasterId id="2147483688" r:id="rId5"/>
    <p:sldMasterId id="2147483700" r:id="rId6"/>
  </p:sldMasterIdLst>
  <p:notesMasterIdLst>
    <p:notesMasterId r:id="rId22"/>
  </p:notesMasterIdLst>
  <p:sldIdLst>
    <p:sldId id="385" r:id="rId7"/>
    <p:sldId id="346" r:id="rId8"/>
    <p:sldId id="368" r:id="rId9"/>
    <p:sldId id="363" r:id="rId10"/>
    <p:sldId id="348" r:id="rId11"/>
    <p:sldId id="324" r:id="rId12"/>
    <p:sldId id="323" r:id="rId13"/>
    <p:sldId id="296" r:id="rId14"/>
    <p:sldId id="327" r:id="rId15"/>
    <p:sldId id="365" r:id="rId16"/>
    <p:sldId id="328" r:id="rId17"/>
    <p:sldId id="318" r:id="rId18"/>
    <p:sldId id="268" r:id="rId19"/>
    <p:sldId id="311" r:id="rId20"/>
    <p:sldId id="289" r:id="rId21"/>
  </p:sldIdLst>
  <p:sldSz cx="12192000" cy="6858000"/>
  <p:notesSz cx="6858000" cy="10572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521415D9-36F7-43E2-AB2F-B90AF26B5E84}">
      <p14:sectionLst xmlns:p14="http://schemas.microsoft.com/office/powerpoint/2010/main">
        <p14:section name="Untitled Section" id="{FF7A8B5B-17F3-4351-82BF-3D3BD32C1DAC}">
          <p14:sldIdLst>
            <p14:sldId id="385"/>
            <p14:sldId id="346"/>
            <p14:sldId id="368"/>
            <p14:sldId id="363"/>
            <p14:sldId id="348"/>
            <p14:sldId id="324"/>
            <p14:sldId id="323"/>
            <p14:sldId id="296"/>
            <p14:sldId id="327"/>
            <p14:sldId id="365"/>
            <p14:sldId id="328"/>
            <p14:sldId id="318"/>
            <p14:sldId id="268"/>
            <p14:sldId id="311"/>
            <p14:sldId id="289"/>
          </p14:sldIdLst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4472C4"/>
    <a:srgbClr val="FFC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DBCA3DF-238E-4E0E-8664-0873BFCB57CD}" v="6" dt="2025-02-21T07:24:04.40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4660"/>
  </p:normalViewPr>
  <p:slideViewPr>
    <p:cSldViewPr snapToGrid="0">
      <p:cViewPr varScale="1">
        <p:scale>
          <a:sx n="107" d="100"/>
          <a:sy n="107" d="100"/>
        </p:scale>
        <p:origin x="38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-11245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2.xml"/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tableStyles" Target="tableStyles.xml"/><Relationship Id="rId3" Type="http://schemas.openxmlformats.org/officeDocument/2006/relationships/customXml" Target="../customXml/item3.xml"/><Relationship Id="rId21" Type="http://schemas.openxmlformats.org/officeDocument/2006/relationships/slide" Target="slides/slide15.xml"/><Relationship Id="rId7" Type="http://schemas.openxmlformats.org/officeDocument/2006/relationships/slide" Target="slides/slide1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0" Type="http://schemas.openxmlformats.org/officeDocument/2006/relationships/slide" Target="slides/slide14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5.xml"/><Relationship Id="rId24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9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4.xml"/><Relationship Id="rId19" Type="http://schemas.openxmlformats.org/officeDocument/2006/relationships/slide" Target="slides/slide13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Relationship Id="rId14" Type="http://schemas.openxmlformats.org/officeDocument/2006/relationships/slide" Target="slides/slide8.xml"/><Relationship Id="rId22" Type="http://schemas.openxmlformats.org/officeDocument/2006/relationships/notesMaster" Target="notesMasters/notes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oushik Modak" userId="cb7040dd75dac79b" providerId="LiveId" clId="{3DBCA3DF-238E-4E0E-8664-0873BFCB57CD}"/>
    <pc:docChg chg="custSel delSld modSld modSection">
      <pc:chgData name="Koushik Modak" userId="cb7040dd75dac79b" providerId="LiveId" clId="{3DBCA3DF-238E-4E0E-8664-0873BFCB57CD}" dt="2025-02-21T07:24:56.567" v="11" actId="478"/>
      <pc:docMkLst>
        <pc:docMk/>
      </pc:docMkLst>
      <pc:sldChg chg="del">
        <pc:chgData name="Koushik Modak" userId="cb7040dd75dac79b" providerId="LiveId" clId="{3DBCA3DF-238E-4E0E-8664-0873BFCB57CD}" dt="2025-02-21T07:21:05.082" v="0" actId="47"/>
        <pc:sldMkLst>
          <pc:docMk/>
          <pc:sldMk cId="2877399310" sldId="361"/>
        </pc:sldMkLst>
      </pc:sldChg>
      <pc:sldChg chg="modSp">
        <pc:chgData name="Koushik Modak" userId="cb7040dd75dac79b" providerId="LiveId" clId="{3DBCA3DF-238E-4E0E-8664-0873BFCB57CD}" dt="2025-02-21T07:24:04.400" v="8" actId="27636"/>
        <pc:sldMkLst>
          <pc:docMk/>
          <pc:sldMk cId="2055563532" sldId="362"/>
        </pc:sldMkLst>
        <pc:spChg chg="mod">
          <ac:chgData name="Koushik Modak" userId="cb7040dd75dac79b" providerId="LiveId" clId="{3DBCA3DF-238E-4E0E-8664-0873BFCB57CD}" dt="2025-02-21T07:24:04.400" v="8" actId="27636"/>
          <ac:spMkLst>
            <pc:docMk/>
            <pc:sldMk cId="2055563532" sldId="362"/>
            <ac:spMk id="3" creationId="{B7B75203-64B5-4F1A-8CE4-EA01991B94B9}"/>
          </ac:spMkLst>
        </pc:spChg>
      </pc:sldChg>
      <pc:sldChg chg="modSp mod">
        <pc:chgData name="Koushik Modak" userId="cb7040dd75dac79b" providerId="LiveId" clId="{3DBCA3DF-238E-4E0E-8664-0873BFCB57CD}" dt="2025-02-21T07:24:45.842" v="10" actId="1076"/>
        <pc:sldMkLst>
          <pc:docMk/>
          <pc:sldMk cId="1392814764" sldId="363"/>
        </pc:sldMkLst>
        <pc:picChg chg="mod">
          <ac:chgData name="Koushik Modak" userId="cb7040dd75dac79b" providerId="LiveId" clId="{3DBCA3DF-238E-4E0E-8664-0873BFCB57CD}" dt="2025-02-21T07:24:45.842" v="10" actId="1076"/>
          <ac:picMkLst>
            <pc:docMk/>
            <pc:sldMk cId="1392814764" sldId="363"/>
            <ac:picMk id="6" creationId="{E9E3636D-9408-49E6-8952-3938D85F30F6}"/>
          </ac:picMkLst>
        </pc:picChg>
      </pc:sldChg>
      <pc:sldChg chg="del">
        <pc:chgData name="Koushik Modak" userId="cb7040dd75dac79b" providerId="LiveId" clId="{3DBCA3DF-238E-4E0E-8664-0873BFCB57CD}" dt="2025-02-21T07:21:07.795" v="1" actId="47"/>
        <pc:sldMkLst>
          <pc:docMk/>
          <pc:sldMk cId="3047572973" sldId="366"/>
        </pc:sldMkLst>
      </pc:sldChg>
      <pc:sldChg chg="modSp mod">
        <pc:chgData name="Koushik Modak" userId="cb7040dd75dac79b" providerId="LiveId" clId="{3DBCA3DF-238E-4E0E-8664-0873BFCB57CD}" dt="2025-02-21T07:22:18.577" v="2" actId="255"/>
        <pc:sldMkLst>
          <pc:docMk/>
          <pc:sldMk cId="1847173498" sldId="368"/>
        </pc:sldMkLst>
        <pc:spChg chg="mod">
          <ac:chgData name="Koushik Modak" userId="cb7040dd75dac79b" providerId="LiveId" clId="{3DBCA3DF-238E-4E0E-8664-0873BFCB57CD}" dt="2025-02-21T07:22:18.577" v="2" actId="255"/>
          <ac:spMkLst>
            <pc:docMk/>
            <pc:sldMk cId="1847173498" sldId="368"/>
            <ac:spMk id="3" creationId="{B7B75203-64B5-4F1A-8CE4-EA01991B94B9}"/>
          </ac:spMkLst>
        </pc:spChg>
      </pc:sldChg>
      <pc:sldChg chg="delSp mod">
        <pc:chgData name="Koushik Modak" userId="cb7040dd75dac79b" providerId="LiveId" clId="{3DBCA3DF-238E-4E0E-8664-0873BFCB57CD}" dt="2025-02-21T07:24:56.567" v="11" actId="478"/>
        <pc:sldMkLst>
          <pc:docMk/>
          <pc:sldMk cId="3368875363" sldId="369"/>
        </pc:sldMkLst>
        <pc:picChg chg="del">
          <ac:chgData name="Koushik Modak" userId="cb7040dd75dac79b" providerId="LiveId" clId="{3DBCA3DF-238E-4E0E-8664-0873BFCB57CD}" dt="2025-02-21T07:24:56.567" v="11" actId="478"/>
          <ac:picMkLst>
            <pc:docMk/>
            <pc:sldMk cId="3368875363" sldId="369"/>
            <ac:picMk id="6" creationId="{E9E3636D-9408-49E6-8952-3938D85F30F6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svg"/><Relationship Id="rId1" Type="http://schemas.openxmlformats.org/officeDocument/2006/relationships/image" Target="../media/image4.sv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3317091-69FB-47EF-BC68-1210BCFA3F67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170D0C01-5BD9-404B-91AF-9694980FF165}">
      <dgm:prSet custT="1"/>
      <dgm:spPr/>
      <dgm:t>
        <a:bodyPr/>
        <a:lstStyle/>
        <a:p>
          <a:r>
            <a:rPr lang="en-GB" sz="2400" dirty="0">
              <a:solidFill>
                <a:schemeClr val="tx1"/>
              </a:solidFill>
            </a:rPr>
            <a:t>Y</a:t>
          </a:r>
          <a:r>
            <a:rPr lang="en-GB" sz="2400" b="0" i="0" dirty="0">
              <a:solidFill>
                <a:schemeClr val="tx1"/>
              </a:solidFill>
            </a:rPr>
            <a:t>our project should help you to develop new up-to-date skills.</a:t>
          </a:r>
          <a:endParaRPr lang="en-US" sz="2400" dirty="0">
            <a:solidFill>
              <a:schemeClr val="tx1"/>
            </a:solidFill>
          </a:endParaRPr>
        </a:p>
      </dgm:t>
    </dgm:pt>
    <dgm:pt modelId="{AC9B2D14-2181-4D8D-9733-4D7AF06960C9}" type="parTrans" cxnId="{C8512C03-FB01-4B06-A6C3-B6B1FC17AA4F}">
      <dgm:prSet/>
      <dgm:spPr/>
      <dgm:t>
        <a:bodyPr/>
        <a:lstStyle/>
        <a:p>
          <a:endParaRPr lang="en-US" sz="2400"/>
        </a:p>
      </dgm:t>
    </dgm:pt>
    <dgm:pt modelId="{EEBDF1D6-CF30-4C98-9701-9ED73B327715}" type="sibTrans" cxnId="{C8512C03-FB01-4B06-A6C3-B6B1FC17AA4F}">
      <dgm:prSet/>
      <dgm:spPr/>
      <dgm:t>
        <a:bodyPr/>
        <a:lstStyle/>
        <a:p>
          <a:endParaRPr lang="en-US" sz="2400"/>
        </a:p>
      </dgm:t>
    </dgm:pt>
    <dgm:pt modelId="{ACC30149-A0D7-4084-A28A-55DDE8F7A206}">
      <dgm:prSet custT="1"/>
      <dgm:spPr/>
      <dgm:t>
        <a:bodyPr/>
        <a:lstStyle/>
        <a:p>
          <a:r>
            <a:rPr lang="en-GB" sz="2400" dirty="0"/>
            <a:t>Your project should be of interest to you and Computing related.</a:t>
          </a:r>
          <a:endParaRPr lang="en-US" sz="2400" dirty="0"/>
        </a:p>
      </dgm:t>
    </dgm:pt>
    <dgm:pt modelId="{2E31A5D9-3B0F-4EC2-B71C-6AE5A88F227E}" type="parTrans" cxnId="{DCF2021B-4624-4A1A-A008-32890186271B}">
      <dgm:prSet/>
      <dgm:spPr/>
      <dgm:t>
        <a:bodyPr/>
        <a:lstStyle/>
        <a:p>
          <a:endParaRPr lang="en-US" sz="2400"/>
        </a:p>
      </dgm:t>
    </dgm:pt>
    <dgm:pt modelId="{B4956820-6CBC-4F47-8342-8973D7BFE626}" type="sibTrans" cxnId="{DCF2021B-4624-4A1A-A008-32890186271B}">
      <dgm:prSet/>
      <dgm:spPr/>
      <dgm:t>
        <a:bodyPr/>
        <a:lstStyle/>
        <a:p>
          <a:endParaRPr lang="en-US" sz="2400"/>
        </a:p>
      </dgm:t>
    </dgm:pt>
    <dgm:pt modelId="{2F20DD2C-26C9-4B05-8489-7619FF83DB10}">
      <dgm:prSet custT="1"/>
      <dgm:spPr/>
      <dgm:t>
        <a:bodyPr/>
        <a:lstStyle/>
        <a:p>
          <a:r>
            <a:rPr lang="en-GB" sz="2400" dirty="0"/>
            <a:t>Your project will need to have a positive purpose and add value to yourself / society in some way.</a:t>
          </a:r>
          <a:endParaRPr lang="en-US" sz="2400" dirty="0"/>
        </a:p>
      </dgm:t>
    </dgm:pt>
    <dgm:pt modelId="{482A0B00-F1D6-4F91-B2A9-CAE908DF7B47}" type="parTrans" cxnId="{C4C28DA5-2A86-476A-8B8D-EA13D07ECB9A}">
      <dgm:prSet/>
      <dgm:spPr/>
      <dgm:t>
        <a:bodyPr/>
        <a:lstStyle/>
        <a:p>
          <a:endParaRPr lang="en-US" sz="2400"/>
        </a:p>
      </dgm:t>
    </dgm:pt>
    <dgm:pt modelId="{99BB0756-B5AF-49E2-9D31-81F8F09FEDA9}" type="sibTrans" cxnId="{C4C28DA5-2A86-476A-8B8D-EA13D07ECB9A}">
      <dgm:prSet/>
      <dgm:spPr/>
      <dgm:t>
        <a:bodyPr/>
        <a:lstStyle/>
        <a:p>
          <a:endParaRPr lang="en-US" sz="2400"/>
        </a:p>
      </dgm:t>
    </dgm:pt>
    <dgm:pt modelId="{AFB1AC5B-913F-4A29-8F5D-61C2623B7A75}">
      <dgm:prSet custT="1"/>
      <dgm:spPr/>
      <dgm:t>
        <a:bodyPr/>
        <a:lstStyle/>
        <a:p>
          <a:r>
            <a:rPr lang="en-GB" sz="2400" dirty="0"/>
            <a:t>Due to the time limitations, be careful to limit the scope of your project.</a:t>
          </a:r>
          <a:endParaRPr lang="en-US" sz="2400" dirty="0"/>
        </a:p>
      </dgm:t>
    </dgm:pt>
    <dgm:pt modelId="{37C5C664-97C5-4557-BBB9-58CBC17AADEF}" type="parTrans" cxnId="{4D2E29CC-B81D-4241-8B2A-42EDB3B0028D}">
      <dgm:prSet/>
      <dgm:spPr/>
      <dgm:t>
        <a:bodyPr/>
        <a:lstStyle/>
        <a:p>
          <a:endParaRPr lang="en-US" sz="2400"/>
        </a:p>
      </dgm:t>
    </dgm:pt>
    <dgm:pt modelId="{306C3A29-657B-4109-9A33-697B32B0774F}" type="sibTrans" cxnId="{4D2E29CC-B81D-4241-8B2A-42EDB3B0028D}">
      <dgm:prSet/>
      <dgm:spPr/>
      <dgm:t>
        <a:bodyPr/>
        <a:lstStyle/>
        <a:p>
          <a:endParaRPr lang="en-US" sz="2400"/>
        </a:p>
      </dgm:t>
    </dgm:pt>
    <dgm:pt modelId="{4C40C8C8-F352-465D-BC3C-26DA19E54B06}" type="pres">
      <dgm:prSet presAssocID="{03317091-69FB-47EF-BC68-1210BCFA3F67}" presName="root" presStyleCnt="0">
        <dgm:presLayoutVars>
          <dgm:dir/>
          <dgm:resizeHandles val="exact"/>
        </dgm:presLayoutVars>
      </dgm:prSet>
      <dgm:spPr/>
    </dgm:pt>
    <dgm:pt modelId="{05B4030A-3DB3-45CE-9938-950D133027A9}" type="pres">
      <dgm:prSet presAssocID="{170D0C01-5BD9-404B-91AF-9694980FF165}" presName="compNode" presStyleCnt="0"/>
      <dgm:spPr/>
    </dgm:pt>
    <dgm:pt modelId="{309532B1-86CD-46BE-9545-6EC458EF7927}" type="pres">
      <dgm:prSet presAssocID="{170D0C01-5BD9-404B-91AF-9694980FF165}" presName="bgRect" presStyleLbl="bgShp" presStyleIdx="0" presStyleCnt="4"/>
      <dgm:spPr/>
    </dgm:pt>
    <dgm:pt modelId="{629E6293-03AC-4C5A-BCF8-661CD3EE586A}" type="pres">
      <dgm:prSet presAssocID="{170D0C01-5BD9-404B-91AF-9694980FF165}" presName="iconRect" presStyleLbl="node1" presStyleIdx="0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nternet"/>
        </a:ext>
      </dgm:extLst>
    </dgm:pt>
    <dgm:pt modelId="{D28E4DE4-A12F-4C6D-923C-7C81FD7617EB}" type="pres">
      <dgm:prSet presAssocID="{170D0C01-5BD9-404B-91AF-9694980FF165}" presName="spaceRect" presStyleCnt="0"/>
      <dgm:spPr/>
    </dgm:pt>
    <dgm:pt modelId="{58C61B08-9578-4EF4-BC93-96DE761DCD32}" type="pres">
      <dgm:prSet presAssocID="{170D0C01-5BD9-404B-91AF-9694980FF165}" presName="parTx" presStyleLbl="revTx" presStyleIdx="0" presStyleCnt="4">
        <dgm:presLayoutVars>
          <dgm:chMax val="0"/>
          <dgm:chPref val="0"/>
        </dgm:presLayoutVars>
      </dgm:prSet>
      <dgm:spPr/>
    </dgm:pt>
    <dgm:pt modelId="{7931A02E-3206-4DCC-8C27-7D70B44F17B7}" type="pres">
      <dgm:prSet presAssocID="{EEBDF1D6-CF30-4C98-9701-9ED73B327715}" presName="sibTrans" presStyleCnt="0"/>
      <dgm:spPr/>
    </dgm:pt>
    <dgm:pt modelId="{91A23104-7CB9-4C64-85CD-94A62E3778A2}" type="pres">
      <dgm:prSet presAssocID="{ACC30149-A0D7-4084-A28A-55DDE8F7A206}" presName="compNode" presStyleCnt="0"/>
      <dgm:spPr/>
    </dgm:pt>
    <dgm:pt modelId="{55A7A872-3C53-4105-9F43-398CD9F6E700}" type="pres">
      <dgm:prSet presAssocID="{ACC30149-A0D7-4084-A28A-55DDE8F7A206}" presName="bgRect" presStyleLbl="bgShp" presStyleIdx="1" presStyleCnt="4"/>
      <dgm:spPr/>
    </dgm:pt>
    <dgm:pt modelId="{FA5DC958-8F99-4944-9A52-B73475C8AB4E}" type="pres">
      <dgm:prSet presAssocID="{ACC30149-A0D7-4084-A28A-55DDE8F7A206}" presName="iconRect" presStyleLbl="node1" presStyleIdx="1" presStyleCnt="4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uture"/>
        </a:ext>
      </dgm:extLst>
    </dgm:pt>
    <dgm:pt modelId="{8076DA47-2288-4A69-BF20-318A67E5E857}" type="pres">
      <dgm:prSet presAssocID="{ACC30149-A0D7-4084-A28A-55DDE8F7A206}" presName="spaceRect" presStyleCnt="0"/>
      <dgm:spPr/>
    </dgm:pt>
    <dgm:pt modelId="{8456724A-F6DE-45CD-ABC6-CCB4B7B4874D}" type="pres">
      <dgm:prSet presAssocID="{ACC30149-A0D7-4084-A28A-55DDE8F7A206}" presName="parTx" presStyleLbl="revTx" presStyleIdx="1" presStyleCnt="4">
        <dgm:presLayoutVars>
          <dgm:chMax val="0"/>
          <dgm:chPref val="0"/>
        </dgm:presLayoutVars>
      </dgm:prSet>
      <dgm:spPr/>
    </dgm:pt>
    <dgm:pt modelId="{EA933FD9-2E83-4A4A-9885-F4D01C2315BB}" type="pres">
      <dgm:prSet presAssocID="{B4956820-6CBC-4F47-8342-8973D7BFE626}" presName="sibTrans" presStyleCnt="0"/>
      <dgm:spPr/>
    </dgm:pt>
    <dgm:pt modelId="{7EF59A80-F571-4C8C-B576-A1A0D890F6A7}" type="pres">
      <dgm:prSet presAssocID="{2F20DD2C-26C9-4B05-8489-7619FF83DB10}" presName="compNode" presStyleCnt="0"/>
      <dgm:spPr/>
    </dgm:pt>
    <dgm:pt modelId="{EEAD024D-9F26-4143-9007-7C68A75C3BFF}" type="pres">
      <dgm:prSet presAssocID="{2F20DD2C-26C9-4B05-8489-7619FF83DB10}" presName="bgRect" presStyleLbl="bgShp" presStyleIdx="2" presStyleCnt="4" custLinFactNeighborY="-15585"/>
      <dgm:spPr/>
    </dgm:pt>
    <dgm:pt modelId="{79778344-C0D0-4CF3-ABAD-8905003F5A3A}" type="pres">
      <dgm:prSet presAssocID="{2F20DD2C-26C9-4B05-8489-7619FF83DB10}" presName="iconRect" presStyleLbl="node1" presStyleIdx="2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ro Male"/>
        </a:ext>
      </dgm:extLst>
    </dgm:pt>
    <dgm:pt modelId="{BF2FA516-7A74-4631-A22E-188F1E19B090}" type="pres">
      <dgm:prSet presAssocID="{2F20DD2C-26C9-4B05-8489-7619FF83DB10}" presName="spaceRect" presStyleCnt="0"/>
      <dgm:spPr/>
    </dgm:pt>
    <dgm:pt modelId="{631B67DB-803A-4303-8AF0-4328279DC98F}" type="pres">
      <dgm:prSet presAssocID="{2F20DD2C-26C9-4B05-8489-7619FF83DB10}" presName="parTx" presStyleLbl="revTx" presStyleIdx="2" presStyleCnt="4">
        <dgm:presLayoutVars>
          <dgm:chMax val="0"/>
          <dgm:chPref val="0"/>
        </dgm:presLayoutVars>
      </dgm:prSet>
      <dgm:spPr/>
    </dgm:pt>
    <dgm:pt modelId="{A0F4CC81-7A4B-44B6-8FD8-8CEF19680389}" type="pres">
      <dgm:prSet presAssocID="{99BB0756-B5AF-49E2-9D31-81F8F09FEDA9}" presName="sibTrans" presStyleCnt="0"/>
      <dgm:spPr/>
    </dgm:pt>
    <dgm:pt modelId="{51249900-5F49-4A15-B26A-093643FADB22}" type="pres">
      <dgm:prSet presAssocID="{AFB1AC5B-913F-4A29-8F5D-61C2623B7A75}" presName="compNode" presStyleCnt="0"/>
      <dgm:spPr/>
    </dgm:pt>
    <dgm:pt modelId="{6DC8B641-383C-4467-95A7-CA4A365429AD}" type="pres">
      <dgm:prSet presAssocID="{AFB1AC5B-913F-4A29-8F5D-61C2623B7A75}" presName="bgRect" presStyleLbl="bgShp" presStyleIdx="3" presStyleCnt="4" custLinFactNeighborY="-22744"/>
      <dgm:spPr/>
    </dgm:pt>
    <dgm:pt modelId="{BFC61C77-D2FC-41B1-9E7A-E5AB97B89EAE}" type="pres">
      <dgm:prSet presAssocID="{AFB1AC5B-913F-4A29-8F5D-61C2623B7A75}" presName="iconRect" presStyleLbl="node1" presStyleIdx="3" presStyleCnt="4"/>
      <dgm:spPr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BC7A388-3B1C-4971-96E3-219EA1FDBFEE}" type="pres">
      <dgm:prSet presAssocID="{AFB1AC5B-913F-4A29-8F5D-61C2623B7A75}" presName="spaceRect" presStyleCnt="0"/>
      <dgm:spPr/>
    </dgm:pt>
    <dgm:pt modelId="{D54EE6A3-A127-4A29-9118-5524974076A3}" type="pres">
      <dgm:prSet presAssocID="{AFB1AC5B-913F-4A29-8F5D-61C2623B7A75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C8512C03-FB01-4B06-A6C3-B6B1FC17AA4F}" srcId="{03317091-69FB-47EF-BC68-1210BCFA3F67}" destId="{170D0C01-5BD9-404B-91AF-9694980FF165}" srcOrd="0" destOrd="0" parTransId="{AC9B2D14-2181-4D8D-9733-4D7AF06960C9}" sibTransId="{EEBDF1D6-CF30-4C98-9701-9ED73B327715}"/>
    <dgm:cxn modelId="{DCF2021B-4624-4A1A-A008-32890186271B}" srcId="{03317091-69FB-47EF-BC68-1210BCFA3F67}" destId="{ACC30149-A0D7-4084-A28A-55DDE8F7A206}" srcOrd="1" destOrd="0" parTransId="{2E31A5D9-3B0F-4EC2-B71C-6AE5A88F227E}" sibTransId="{B4956820-6CBC-4F47-8342-8973D7BFE626}"/>
    <dgm:cxn modelId="{C5D29B1F-EDF7-4A98-A037-3DAFE392053E}" type="presOf" srcId="{03317091-69FB-47EF-BC68-1210BCFA3F67}" destId="{4C40C8C8-F352-465D-BC3C-26DA19E54B06}" srcOrd="0" destOrd="0" presId="urn:microsoft.com/office/officeart/2018/2/layout/IconVerticalSolidList"/>
    <dgm:cxn modelId="{839F2385-5AB5-4C4C-9B88-9E6E3344B1C7}" type="presOf" srcId="{ACC30149-A0D7-4084-A28A-55DDE8F7A206}" destId="{8456724A-F6DE-45CD-ABC6-CCB4B7B4874D}" srcOrd="0" destOrd="0" presId="urn:microsoft.com/office/officeart/2018/2/layout/IconVerticalSolidList"/>
    <dgm:cxn modelId="{C4C28DA5-2A86-476A-8B8D-EA13D07ECB9A}" srcId="{03317091-69FB-47EF-BC68-1210BCFA3F67}" destId="{2F20DD2C-26C9-4B05-8489-7619FF83DB10}" srcOrd="2" destOrd="0" parTransId="{482A0B00-F1D6-4F91-B2A9-CAE908DF7B47}" sibTransId="{99BB0756-B5AF-49E2-9D31-81F8F09FEDA9}"/>
    <dgm:cxn modelId="{4D2E29CC-B81D-4241-8B2A-42EDB3B0028D}" srcId="{03317091-69FB-47EF-BC68-1210BCFA3F67}" destId="{AFB1AC5B-913F-4A29-8F5D-61C2623B7A75}" srcOrd="3" destOrd="0" parTransId="{37C5C664-97C5-4557-BBB9-58CBC17AADEF}" sibTransId="{306C3A29-657B-4109-9A33-697B32B0774F}"/>
    <dgm:cxn modelId="{2195FCD0-484D-45EE-958A-7409E85B4E26}" type="presOf" srcId="{170D0C01-5BD9-404B-91AF-9694980FF165}" destId="{58C61B08-9578-4EF4-BC93-96DE761DCD32}" srcOrd="0" destOrd="0" presId="urn:microsoft.com/office/officeart/2018/2/layout/IconVerticalSolidList"/>
    <dgm:cxn modelId="{92230DF3-71F9-4D56-B872-9F7A084DAC50}" type="presOf" srcId="{AFB1AC5B-913F-4A29-8F5D-61C2623B7A75}" destId="{D54EE6A3-A127-4A29-9118-5524974076A3}" srcOrd="0" destOrd="0" presId="urn:microsoft.com/office/officeart/2018/2/layout/IconVerticalSolidList"/>
    <dgm:cxn modelId="{399B51FE-D4FF-428E-9EC0-CE6336101B70}" type="presOf" srcId="{2F20DD2C-26C9-4B05-8489-7619FF83DB10}" destId="{631B67DB-803A-4303-8AF0-4328279DC98F}" srcOrd="0" destOrd="0" presId="urn:microsoft.com/office/officeart/2018/2/layout/IconVerticalSolidList"/>
    <dgm:cxn modelId="{CF1738A0-C30B-4872-863D-FD2C59A1D152}" type="presParOf" srcId="{4C40C8C8-F352-465D-BC3C-26DA19E54B06}" destId="{05B4030A-3DB3-45CE-9938-950D133027A9}" srcOrd="0" destOrd="0" presId="urn:microsoft.com/office/officeart/2018/2/layout/IconVerticalSolidList"/>
    <dgm:cxn modelId="{08DFFF5E-B11D-4F55-8EC8-6185E3F3C8F1}" type="presParOf" srcId="{05B4030A-3DB3-45CE-9938-950D133027A9}" destId="{309532B1-86CD-46BE-9545-6EC458EF7927}" srcOrd="0" destOrd="0" presId="urn:microsoft.com/office/officeart/2018/2/layout/IconVerticalSolidList"/>
    <dgm:cxn modelId="{BDBCE21B-DF03-49E0-9BB8-1BF48602BEE6}" type="presParOf" srcId="{05B4030A-3DB3-45CE-9938-950D133027A9}" destId="{629E6293-03AC-4C5A-BCF8-661CD3EE586A}" srcOrd="1" destOrd="0" presId="urn:microsoft.com/office/officeart/2018/2/layout/IconVerticalSolidList"/>
    <dgm:cxn modelId="{EDF343FF-7447-4879-8135-6EA8CD4652F1}" type="presParOf" srcId="{05B4030A-3DB3-45CE-9938-950D133027A9}" destId="{D28E4DE4-A12F-4C6D-923C-7C81FD7617EB}" srcOrd="2" destOrd="0" presId="urn:microsoft.com/office/officeart/2018/2/layout/IconVerticalSolidList"/>
    <dgm:cxn modelId="{5FDEE399-6D66-4A90-BAE0-758EC59E19D5}" type="presParOf" srcId="{05B4030A-3DB3-45CE-9938-950D133027A9}" destId="{58C61B08-9578-4EF4-BC93-96DE761DCD32}" srcOrd="3" destOrd="0" presId="urn:microsoft.com/office/officeart/2018/2/layout/IconVerticalSolidList"/>
    <dgm:cxn modelId="{7675BBC9-6F04-47AF-82DA-3A743D9630C9}" type="presParOf" srcId="{4C40C8C8-F352-465D-BC3C-26DA19E54B06}" destId="{7931A02E-3206-4DCC-8C27-7D70B44F17B7}" srcOrd="1" destOrd="0" presId="urn:microsoft.com/office/officeart/2018/2/layout/IconVerticalSolidList"/>
    <dgm:cxn modelId="{B5D980BD-3856-4F7C-910D-28A622A7C879}" type="presParOf" srcId="{4C40C8C8-F352-465D-BC3C-26DA19E54B06}" destId="{91A23104-7CB9-4C64-85CD-94A62E3778A2}" srcOrd="2" destOrd="0" presId="urn:microsoft.com/office/officeart/2018/2/layout/IconVerticalSolidList"/>
    <dgm:cxn modelId="{1DFB8675-7D23-4CAA-8E75-0679C3232208}" type="presParOf" srcId="{91A23104-7CB9-4C64-85CD-94A62E3778A2}" destId="{55A7A872-3C53-4105-9F43-398CD9F6E700}" srcOrd="0" destOrd="0" presId="urn:microsoft.com/office/officeart/2018/2/layout/IconVerticalSolidList"/>
    <dgm:cxn modelId="{2AE5D362-9A75-4FDC-8FB2-E2B14DB13A2D}" type="presParOf" srcId="{91A23104-7CB9-4C64-85CD-94A62E3778A2}" destId="{FA5DC958-8F99-4944-9A52-B73475C8AB4E}" srcOrd="1" destOrd="0" presId="urn:microsoft.com/office/officeart/2018/2/layout/IconVerticalSolidList"/>
    <dgm:cxn modelId="{AA24C53F-B38B-492E-AFF0-4E8390E5B7A9}" type="presParOf" srcId="{91A23104-7CB9-4C64-85CD-94A62E3778A2}" destId="{8076DA47-2288-4A69-BF20-318A67E5E857}" srcOrd="2" destOrd="0" presId="urn:microsoft.com/office/officeart/2018/2/layout/IconVerticalSolidList"/>
    <dgm:cxn modelId="{F2B92875-1568-4CFE-AB9C-16B800E12AD4}" type="presParOf" srcId="{91A23104-7CB9-4C64-85CD-94A62E3778A2}" destId="{8456724A-F6DE-45CD-ABC6-CCB4B7B4874D}" srcOrd="3" destOrd="0" presId="urn:microsoft.com/office/officeart/2018/2/layout/IconVerticalSolidList"/>
    <dgm:cxn modelId="{3D755FEB-0380-4592-9229-F0C375A5DA11}" type="presParOf" srcId="{4C40C8C8-F352-465D-BC3C-26DA19E54B06}" destId="{EA933FD9-2E83-4A4A-9885-F4D01C2315BB}" srcOrd="3" destOrd="0" presId="urn:microsoft.com/office/officeart/2018/2/layout/IconVerticalSolidList"/>
    <dgm:cxn modelId="{0B0685B3-F5F7-4963-8D08-6184396DC64E}" type="presParOf" srcId="{4C40C8C8-F352-465D-BC3C-26DA19E54B06}" destId="{7EF59A80-F571-4C8C-B576-A1A0D890F6A7}" srcOrd="4" destOrd="0" presId="urn:microsoft.com/office/officeart/2018/2/layout/IconVerticalSolidList"/>
    <dgm:cxn modelId="{9FB113AC-C58D-4F63-89F7-71CD371DB1CE}" type="presParOf" srcId="{7EF59A80-F571-4C8C-B576-A1A0D890F6A7}" destId="{EEAD024D-9F26-4143-9007-7C68A75C3BFF}" srcOrd="0" destOrd="0" presId="urn:microsoft.com/office/officeart/2018/2/layout/IconVerticalSolidList"/>
    <dgm:cxn modelId="{C6039512-0FC6-407E-9ED9-9B2E572D433C}" type="presParOf" srcId="{7EF59A80-F571-4C8C-B576-A1A0D890F6A7}" destId="{79778344-C0D0-4CF3-ABAD-8905003F5A3A}" srcOrd="1" destOrd="0" presId="urn:microsoft.com/office/officeart/2018/2/layout/IconVerticalSolidList"/>
    <dgm:cxn modelId="{2405E34E-8395-46BA-A76D-1CC89E630233}" type="presParOf" srcId="{7EF59A80-F571-4C8C-B576-A1A0D890F6A7}" destId="{BF2FA516-7A74-4631-A22E-188F1E19B090}" srcOrd="2" destOrd="0" presId="urn:microsoft.com/office/officeart/2018/2/layout/IconVerticalSolidList"/>
    <dgm:cxn modelId="{43C0B699-F549-4DC0-ABF6-F168A9CACB38}" type="presParOf" srcId="{7EF59A80-F571-4C8C-B576-A1A0D890F6A7}" destId="{631B67DB-803A-4303-8AF0-4328279DC98F}" srcOrd="3" destOrd="0" presId="urn:microsoft.com/office/officeart/2018/2/layout/IconVerticalSolidList"/>
    <dgm:cxn modelId="{DB30E9D4-9442-4F90-8AC2-0A1496F80991}" type="presParOf" srcId="{4C40C8C8-F352-465D-BC3C-26DA19E54B06}" destId="{A0F4CC81-7A4B-44B6-8FD8-8CEF19680389}" srcOrd="5" destOrd="0" presId="urn:microsoft.com/office/officeart/2018/2/layout/IconVerticalSolidList"/>
    <dgm:cxn modelId="{ECFFF680-351B-4D79-BE0B-16674501DC78}" type="presParOf" srcId="{4C40C8C8-F352-465D-BC3C-26DA19E54B06}" destId="{51249900-5F49-4A15-B26A-093643FADB22}" srcOrd="6" destOrd="0" presId="urn:microsoft.com/office/officeart/2018/2/layout/IconVerticalSolidList"/>
    <dgm:cxn modelId="{2EBC15D5-38DE-49F0-A65C-8B07335143A4}" type="presParOf" srcId="{51249900-5F49-4A15-B26A-093643FADB22}" destId="{6DC8B641-383C-4467-95A7-CA4A365429AD}" srcOrd="0" destOrd="0" presId="urn:microsoft.com/office/officeart/2018/2/layout/IconVerticalSolidList"/>
    <dgm:cxn modelId="{1BED514D-566E-461D-A023-D1AE9E80450C}" type="presParOf" srcId="{51249900-5F49-4A15-B26A-093643FADB22}" destId="{BFC61C77-D2FC-41B1-9E7A-E5AB97B89EAE}" srcOrd="1" destOrd="0" presId="urn:microsoft.com/office/officeart/2018/2/layout/IconVerticalSolidList"/>
    <dgm:cxn modelId="{02583AF4-4731-45A4-A42D-D3C7AD5A9074}" type="presParOf" srcId="{51249900-5F49-4A15-B26A-093643FADB22}" destId="{1BC7A388-3B1C-4971-96E3-219EA1FDBFEE}" srcOrd="2" destOrd="0" presId="urn:microsoft.com/office/officeart/2018/2/layout/IconVerticalSolidList"/>
    <dgm:cxn modelId="{18728598-0E19-4317-8BD4-3272D8606BAB}" type="presParOf" srcId="{51249900-5F49-4A15-B26A-093643FADB22}" destId="{D54EE6A3-A127-4A29-9118-5524974076A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9532B1-86CD-46BE-9545-6EC458EF7927}">
      <dsp:nvSpPr>
        <dsp:cNvPr id="0" name=""/>
        <dsp:cNvSpPr/>
      </dsp:nvSpPr>
      <dsp:spPr>
        <a:xfrm>
          <a:off x="0" y="3901"/>
          <a:ext cx="10506456" cy="88061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9E6293-03AC-4C5A-BCF8-661CD3EE586A}">
      <dsp:nvSpPr>
        <dsp:cNvPr id="0" name=""/>
        <dsp:cNvSpPr/>
      </dsp:nvSpPr>
      <dsp:spPr>
        <a:xfrm>
          <a:off x="266385" y="202039"/>
          <a:ext cx="484810" cy="4843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C61B08-9578-4EF4-BC93-96DE761DCD32}">
      <dsp:nvSpPr>
        <dsp:cNvPr id="0" name=""/>
        <dsp:cNvSpPr/>
      </dsp:nvSpPr>
      <dsp:spPr>
        <a:xfrm>
          <a:off x="1017582" y="3901"/>
          <a:ext cx="9473202" cy="908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111" tIns="96111" rIns="96111" bIns="9611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solidFill>
                <a:schemeClr val="tx1"/>
              </a:solidFill>
            </a:rPr>
            <a:t>Y</a:t>
          </a:r>
          <a:r>
            <a:rPr lang="en-GB" sz="2400" b="0" i="0" kern="1200" dirty="0">
              <a:solidFill>
                <a:schemeClr val="tx1"/>
              </a:solidFill>
            </a:rPr>
            <a:t>our project should help you to develop new up-to-date skills.</a:t>
          </a:r>
          <a:endParaRPr lang="en-US" sz="2400" kern="1200" dirty="0">
            <a:solidFill>
              <a:schemeClr val="tx1"/>
            </a:solidFill>
          </a:endParaRPr>
        </a:p>
      </dsp:txBody>
      <dsp:txXfrm>
        <a:off x="1017582" y="3901"/>
        <a:ext cx="9473202" cy="908132"/>
      </dsp:txXfrm>
    </dsp:sp>
    <dsp:sp modelId="{55A7A872-3C53-4105-9F43-398CD9F6E700}">
      <dsp:nvSpPr>
        <dsp:cNvPr id="0" name=""/>
        <dsp:cNvSpPr/>
      </dsp:nvSpPr>
      <dsp:spPr>
        <a:xfrm>
          <a:off x="0" y="1139067"/>
          <a:ext cx="10506456" cy="88061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A5DC958-8F99-4944-9A52-B73475C8AB4E}">
      <dsp:nvSpPr>
        <dsp:cNvPr id="0" name=""/>
        <dsp:cNvSpPr/>
      </dsp:nvSpPr>
      <dsp:spPr>
        <a:xfrm>
          <a:off x="266385" y="1337205"/>
          <a:ext cx="484810" cy="484337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456724A-F6DE-45CD-ABC6-CCB4B7B4874D}">
      <dsp:nvSpPr>
        <dsp:cNvPr id="0" name=""/>
        <dsp:cNvSpPr/>
      </dsp:nvSpPr>
      <dsp:spPr>
        <a:xfrm>
          <a:off x="1017582" y="1139067"/>
          <a:ext cx="9473202" cy="908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111" tIns="96111" rIns="96111" bIns="9611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should be of interest to you and Computing related.</a:t>
          </a:r>
          <a:endParaRPr lang="en-US" sz="2400" kern="1200" dirty="0"/>
        </a:p>
      </dsp:txBody>
      <dsp:txXfrm>
        <a:off x="1017582" y="1139067"/>
        <a:ext cx="9473202" cy="908132"/>
      </dsp:txXfrm>
    </dsp:sp>
    <dsp:sp modelId="{EEAD024D-9F26-4143-9007-7C68A75C3BFF}">
      <dsp:nvSpPr>
        <dsp:cNvPr id="0" name=""/>
        <dsp:cNvSpPr/>
      </dsp:nvSpPr>
      <dsp:spPr>
        <a:xfrm>
          <a:off x="0" y="2136989"/>
          <a:ext cx="10506456" cy="880613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9778344-C0D0-4CF3-ABAD-8905003F5A3A}">
      <dsp:nvSpPr>
        <dsp:cNvPr id="0" name=""/>
        <dsp:cNvSpPr/>
      </dsp:nvSpPr>
      <dsp:spPr>
        <a:xfrm>
          <a:off x="266385" y="2472371"/>
          <a:ext cx="484810" cy="4843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1B67DB-803A-4303-8AF0-4328279DC98F}">
      <dsp:nvSpPr>
        <dsp:cNvPr id="0" name=""/>
        <dsp:cNvSpPr/>
      </dsp:nvSpPr>
      <dsp:spPr>
        <a:xfrm>
          <a:off x="1017582" y="2274233"/>
          <a:ext cx="9473202" cy="908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111" tIns="96111" rIns="96111" bIns="9611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Your project will need to have a positive purpose and add value to yourself / society in some way.</a:t>
          </a:r>
          <a:endParaRPr lang="en-US" sz="2400" kern="1200" dirty="0"/>
        </a:p>
      </dsp:txBody>
      <dsp:txXfrm>
        <a:off x="1017582" y="2274233"/>
        <a:ext cx="9473202" cy="908132"/>
      </dsp:txXfrm>
    </dsp:sp>
    <dsp:sp modelId="{6DC8B641-383C-4467-95A7-CA4A365429AD}">
      <dsp:nvSpPr>
        <dsp:cNvPr id="0" name=""/>
        <dsp:cNvSpPr/>
      </dsp:nvSpPr>
      <dsp:spPr>
        <a:xfrm>
          <a:off x="0" y="3209112"/>
          <a:ext cx="10506456" cy="880613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FC61C77-D2FC-41B1-9E7A-E5AB97B89EAE}">
      <dsp:nvSpPr>
        <dsp:cNvPr id="0" name=""/>
        <dsp:cNvSpPr/>
      </dsp:nvSpPr>
      <dsp:spPr>
        <a:xfrm>
          <a:off x="266385" y="3607537"/>
          <a:ext cx="484810" cy="484337"/>
        </a:xfrm>
        <a:prstGeom prst="rect">
          <a:avLst/>
        </a:prstGeom>
        <a:blipFill>
          <a:blip xmlns:r="http://schemas.openxmlformats.org/officeDocument/2006/relationships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54EE6A3-A127-4A29-9118-5524974076A3}">
      <dsp:nvSpPr>
        <dsp:cNvPr id="0" name=""/>
        <dsp:cNvSpPr/>
      </dsp:nvSpPr>
      <dsp:spPr>
        <a:xfrm>
          <a:off x="1017582" y="3409399"/>
          <a:ext cx="9473202" cy="908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6111" tIns="96111" rIns="96111" bIns="96111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Due to the time limitations, be careful to limit the scope of your project.</a:t>
          </a:r>
          <a:endParaRPr lang="en-US" sz="2400" kern="1200" dirty="0"/>
        </a:p>
      </dsp:txBody>
      <dsp:txXfrm>
        <a:off x="1017582" y="3409399"/>
        <a:ext cx="9473202" cy="90813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03740F-A91B-46FD-B290-FADE44A75B67}" type="datetimeFigureOut">
              <a:rPr lang="en-GB"/>
              <a:t>17/06/2026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3445808-0A42-4057-92F6-5314E76B2A59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692196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8795F7-B748-4C5C-9582-413D41BD62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D68887-C722-4BC3-B4D4-3A8FD37AE5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E86F7E-0585-4F6D-8EEB-E10767CC6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145711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9731557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6/17/2026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14661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DA15FC-D5D8-445E-ADE3-F639ABC9163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000F8E-F60B-4F6F-AEA5-D6562EA125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4CB453-3A17-480F-951C-9C14BD36B58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61801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8E84E3-ADDB-4DC8-B813-8C8BD856C7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DC6840-7C9E-41A0-98DD-EE6F1B99B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60926E4-6025-437B-AD9F-F76A336567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5642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4BF3CE-60DD-4809-9B59-2618CDC8DD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4823D57-ABF6-4ADA-983C-0342DAB699B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286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7E9174-7D15-4162-B701-716C8FB4B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E70A8E-BDB9-4444-A37E-05BA33090E7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34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820402F1-638C-4925-8D73-561CFAB973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EFEF98E-E758-4F9A-82DA-86D314B542C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75111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B5F45DB5-313D-49EF-8B44-C2CE26F685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1B98D37F-C8AE-430A-9A1A-14BFD0792B8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98206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2D65103A-795E-4B49-B93D-5D8BCF58FB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C894987A-ABE0-4B34-A799-69BA17DC03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00316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E36E2D5-B201-4304-8BAD-EA0DCC66491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B8CA33-560E-4494-A96E-6CA95243FBC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610741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9238690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D4D580-6D32-4342-9914-B5FBFA651A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E42ECC7-F6B6-498B-8F10-9C2446DD72D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8394177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00F73-04EC-41C7-BAF8-F30CFA48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D30C0908-9952-4C7C-B425-D6307719FC2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42226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534768-35CF-45B2-A7A4-74DAA4BAE7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3B2AAD-BAD3-441E-A539-B24E1779BE75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EBDB648-55FD-4CE4-9E1A-8683B85EF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88E7A5-F6F3-45F0-B83E-73EE49803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EBF512-9F56-49DC-9742-31E9A41DA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766473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46E46C0-F773-4617-AA9D-3CD65C1FCE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BCA2C4-F209-4FD5-A254-D7CF8693E13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15623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1.jpeg"/><Relationship Id="rId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1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6.xml"/><Relationship Id="rId7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5.xml"/><Relationship Id="rId1" Type="http://schemas.openxmlformats.org/officeDocument/2006/relationships/slideLayout" Target="../slideLayouts/slideLayout4.xml"/><Relationship Id="rId6" Type="http://schemas.openxmlformats.org/officeDocument/2006/relationships/slideLayout" Target="../slideLayouts/slideLayout9.xml"/><Relationship Id="rId11" Type="http://schemas.openxmlformats.org/officeDocument/2006/relationships/slideLayout" Target="../slideLayouts/slideLayout14.xml"/><Relationship Id="rId5" Type="http://schemas.openxmlformats.org/officeDocument/2006/relationships/slideLayout" Target="../slideLayouts/slideLayout8.xml"/><Relationship Id="rId10" Type="http://schemas.openxmlformats.org/officeDocument/2006/relationships/slideLayout" Target="../slideLayouts/slideLayout13.xml"/><Relationship Id="rId4" Type="http://schemas.openxmlformats.org/officeDocument/2006/relationships/slideLayout" Target="../slideLayouts/slideLayout7.xml"/><Relationship Id="rId9" Type="http://schemas.openxmlformats.org/officeDocument/2006/relationships/slideLayout" Target="../slideLayouts/slideLayout1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5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02308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D49FC9B1-8CCF-45CE-8CC6-1BEA7ADA5619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C163D65D-F035-4BEC-9C28-30210F3EDAE9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E45D2D-F30B-4993-8730-9CA53687FFC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fld id="{C764DE79-268F-4C1A-8933-263129D2AF90}" type="datetimeFigureOut">
              <a:rPr lang="en-US" smtClean="0"/>
              <a:t>6/17/2026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D8A2FAB-7DA7-4414-B409-225BAC44C05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08892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690" r:id="rId2"/>
    <p:sldLayoutId id="2147483691" r:id="rId3"/>
    <p:sldLayoutId id="2147483692" r:id="rId4"/>
    <p:sldLayoutId id="2147483693" r:id="rId5"/>
    <p:sldLayoutId id="2147483694" r:id="rId6"/>
    <p:sldLayoutId id="2147483695" r:id="rId7"/>
    <p:sldLayoutId id="2147483696" r:id="rId8"/>
    <p:sldLayoutId id="2147483697" r:id="rId9"/>
    <p:sldLayoutId id="2147483698" r:id="rId10"/>
    <p:sldLayoutId id="214748369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0">
          <a:blip r:embed="rId4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FDD8BE3A-C3ED-4184-BA08-4DB70575A713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0CE9B75-E546-427C-A26E-7F3B7CADDAB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E021F8-371B-4877-9212-00230960F5A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15D4F5A2-08B5-44F0-99A6-75640100DCDB}" type="datetime1">
              <a:rPr lang="en-GB" altLang="en-US"/>
              <a:pPr>
                <a:defRPr/>
              </a:pPr>
              <a:t>17/06/2026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6DD5E-FEAD-40DC-AAF7-120B5FD790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2F9DDD9-1468-4C56-84A5-E57879612E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154863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3.sv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2.xml"/><Relationship Id="rId4" Type="http://schemas.openxmlformats.org/officeDocument/2006/relationships/image" Target="../media/image3.sv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3.xml"/><Relationship Id="rId4" Type="http://schemas.openxmlformats.org/officeDocument/2006/relationships/image" Target="../media/image3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7.xml"/><Relationship Id="rId4" Type="http://schemas.openxmlformats.org/officeDocument/2006/relationships/image" Target="../media/image8.sv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sv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8.xml"/><Relationship Id="rId4" Type="http://schemas.openxmlformats.org/officeDocument/2006/relationships/image" Target="../media/image8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E58269-FB0B-8A4A-9AB1-F8B67264CF39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Ideation of the Project</a:t>
            </a:r>
            <a:br>
              <a:rPr lang="en-US" dirty="0"/>
            </a:br>
            <a:br>
              <a:rPr lang="en-US" dirty="0"/>
            </a:br>
            <a:r>
              <a:rPr lang="en-US" sz="2000" i="1" dirty="0"/>
              <a:t>By Dr. Fahad Ahmed</a:t>
            </a:r>
            <a:endParaRPr lang="en-US" i="1" dirty="0"/>
          </a:p>
        </p:txBody>
      </p:sp>
    </p:spTree>
    <p:extLst>
      <p:ext uri="{BB962C8B-B14F-4D97-AF65-F5344CB8AC3E}">
        <p14:creationId xmlns:p14="http://schemas.microsoft.com/office/powerpoint/2010/main" val="837886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9958" y="946474"/>
            <a:ext cx="8945968" cy="1461778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en-GB" b="1" u="sng" dirty="0"/>
              <a:t>The 3Ps of ideation &amp; Innovation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83877" y="2262556"/>
            <a:ext cx="5691323" cy="3536236"/>
          </a:xfrm>
        </p:spPr>
        <p:txBody>
          <a:bodyPr>
            <a:normAutofit fontScale="92500" lnSpcReduction="20000"/>
          </a:bodyPr>
          <a:lstStyle/>
          <a:p>
            <a:r>
              <a:rPr lang="en-GB" sz="3200" b="1" dirty="0">
                <a:solidFill>
                  <a:srgbClr val="FF0000"/>
                </a:solidFill>
                <a:highlight>
                  <a:srgbClr val="FFFF00"/>
                </a:highlight>
              </a:rPr>
              <a:t>Passion</a:t>
            </a:r>
            <a:r>
              <a:rPr lang="en-GB" sz="3200" dirty="0">
                <a:solidFill>
                  <a:srgbClr val="FF0000"/>
                </a:solidFill>
                <a:highlight>
                  <a:srgbClr val="FFFF00"/>
                </a:highlight>
              </a:rPr>
              <a:t>: </a:t>
            </a:r>
            <a:r>
              <a:rPr lang="en-GB" sz="3200" dirty="0"/>
              <a:t>Follow your passion / what you love or care about.</a:t>
            </a:r>
          </a:p>
          <a:p>
            <a:r>
              <a:rPr lang="en-GB" sz="3200" b="1" dirty="0">
                <a:highlight>
                  <a:srgbClr val="FFFF00"/>
                </a:highlight>
              </a:rPr>
              <a:t>Problem solving</a:t>
            </a:r>
            <a:r>
              <a:rPr lang="en-GB" sz="3200" dirty="0">
                <a:highlight>
                  <a:srgbClr val="FFFF00"/>
                </a:highlight>
              </a:rPr>
              <a:t>: </a:t>
            </a:r>
            <a:r>
              <a:rPr lang="en-GB" sz="3200" dirty="0"/>
              <a:t>Solve a problem.</a:t>
            </a:r>
          </a:p>
          <a:p>
            <a:r>
              <a:rPr lang="en-GB" sz="3200" b="1" dirty="0">
                <a:solidFill>
                  <a:srgbClr val="0070C0"/>
                </a:solidFill>
                <a:highlight>
                  <a:srgbClr val="FFFF00"/>
                </a:highlight>
              </a:rPr>
              <a:t>Personal Need: </a:t>
            </a:r>
            <a:r>
              <a:rPr lang="en-GB" sz="3200" dirty="0"/>
              <a:t>Help to </a:t>
            </a:r>
            <a:r>
              <a:rPr lang="en-GB" sz="3200" b="1" dirty="0"/>
              <a:t>Satisfy a need </a:t>
            </a:r>
            <a:r>
              <a:rPr lang="en-GB" sz="3200" dirty="0"/>
              <a:t>for yourself and/or others.</a:t>
            </a:r>
            <a:br>
              <a:rPr lang="en-GB" sz="3200" dirty="0"/>
            </a:br>
            <a:endParaRPr lang="en-GB" sz="3200" dirty="0"/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67183D0E-C896-4A9A-8EF5-A31247EAE8A6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535330" y="2105470"/>
            <a:ext cx="3217333" cy="321733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CD87711-8A77-3747-A4CE-6940DED383CF}"/>
              </a:ext>
            </a:extLst>
          </p:cNvPr>
          <p:cNvSpPr txBox="1"/>
          <p:nvPr/>
        </p:nvSpPr>
        <p:spPr>
          <a:xfrm>
            <a:off x="4308952" y="874542"/>
            <a:ext cx="199163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b="1" dirty="0">
                <a:solidFill>
                  <a:srgbClr val="FF0000"/>
                </a:solidFill>
              </a:rPr>
              <a:t>Ideation</a:t>
            </a:r>
          </a:p>
        </p:txBody>
      </p:sp>
    </p:spTree>
    <p:extLst>
      <p:ext uri="{BB962C8B-B14F-4D97-AF65-F5344CB8AC3E}">
        <p14:creationId xmlns:p14="http://schemas.microsoft.com/office/powerpoint/2010/main" val="194232226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0000"/>
            <a:ext cx="11278800" cy="90000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What Can Your Project Be?</a:t>
            </a:r>
          </a:p>
        </p:txBody>
      </p:sp>
      <p:sp>
        <p:nvSpPr>
          <p:cNvPr id="20" name="Sub"/>
          <p:cNvSpPr txBox="1"/>
          <p:nvPr/>
        </p:nvSpPr>
        <p:spPr>
          <a:xfrm>
            <a:off x="457200" y="1020000"/>
            <a:ext cx="11278800" cy="40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/>
              <a:t>An opportunity to build new skills, help others, and add value to your community or career.</a:t>
            </a:r>
          </a:p>
        </p:txBody>
      </p:sp>
      <p:sp>
        <p:nvSpPr>
          <p:cNvPr id="30" name="Card1"/>
          <p:cNvSpPr txBox="1"/>
          <p:nvPr/>
        </p:nvSpPr>
        <p:spPr>
          <a:xfrm>
            <a:off x="457200" y="1500000"/>
            <a:ext cx="2600000" cy="1050000"/>
          </a:xfrm>
          <a:prstGeom prst="roundRect">
            <a:avLst>
              <a:gd name="adj" fmla="val 20000"/>
            </a:avLst>
          </a:prstGeom>
          <a:solidFill>
            <a:srgbClr val="1E5799"/>
          </a:solidFill>
        </p:spPr>
        <p:txBody>
          <a:bodyPr wrap="square" lIns="160000" tIns="80000" rIns="160000" bIns="80000" rtlCol="0" anchor="ctr"/>
          <a:lstStyle/>
          <a:p>
            <a:pPr algn="ctr"/>
            <a:r>
              <a:rPr lang="en-GB" sz="1800" b="1" dirty="0">
                <a:solidFill>
                  <a:srgbClr val="FFFFFF"/>
                </a:solidFill>
              </a:rPr>
              <a:t>🌐 Web / Mobile App</a:t>
            </a:r>
          </a:p>
          <a:p>
            <a:pPr algn="ctr"/>
            <a:r>
              <a:rPr lang="en-GB" sz="1300" dirty="0">
                <a:solidFill>
                  <a:srgbClr val="D0E8FF"/>
                </a:solidFill>
              </a:rPr>
              <a:t>PWA, React, Flutter, Swift</a:t>
            </a:r>
          </a:p>
        </p:txBody>
      </p:sp>
      <p:sp>
        <p:nvSpPr>
          <p:cNvPr id="31" name="Card2"/>
          <p:cNvSpPr txBox="1"/>
          <p:nvPr/>
        </p:nvSpPr>
        <p:spPr>
          <a:xfrm>
            <a:off x="3157200" y="1500000"/>
            <a:ext cx="2600000" cy="1050000"/>
          </a:xfrm>
          <a:prstGeom prst="roundRect">
            <a:avLst>
              <a:gd name="adj" fmla="val 20000"/>
            </a:avLst>
          </a:prstGeom>
          <a:solidFill>
            <a:srgbClr val="7B2D8B"/>
          </a:solidFill>
        </p:spPr>
        <p:txBody>
          <a:bodyPr wrap="square" lIns="160000" tIns="80000" rIns="160000" bIns="80000" rtlCol="0" anchor="ctr"/>
          <a:lstStyle/>
          <a:p>
            <a:pPr algn="ctr"/>
            <a:r>
              <a:rPr lang="en-GB" sz="1800" b="1" dirty="0">
                <a:solidFill>
                  <a:srgbClr val="FFFFFF"/>
                </a:solidFill>
              </a:rPr>
              <a:t>🧠 AI / Cloud</a:t>
            </a:r>
          </a:p>
          <a:p>
            <a:pPr algn="ctr"/>
            <a:r>
              <a:rPr lang="en-GB" sz="1300" dirty="0">
                <a:solidFill>
                  <a:srgbClr val="EDD0FF"/>
                </a:solidFill>
              </a:rPr>
              <a:t>Python, ML, AWS, Azure</a:t>
            </a:r>
          </a:p>
        </p:txBody>
      </p:sp>
      <p:sp>
        <p:nvSpPr>
          <p:cNvPr id="32" name="Card3"/>
          <p:cNvSpPr txBox="1"/>
          <p:nvPr/>
        </p:nvSpPr>
        <p:spPr>
          <a:xfrm>
            <a:off x="5857200" y="1500000"/>
            <a:ext cx="2600000" cy="1050000"/>
          </a:xfrm>
          <a:prstGeom prst="roundRect">
            <a:avLst>
              <a:gd name="adj" fmla="val 20000"/>
            </a:avLst>
          </a:prstGeom>
          <a:solidFill>
            <a:srgbClr val="C8400E"/>
          </a:solidFill>
        </p:spPr>
        <p:txBody>
          <a:bodyPr wrap="square" lIns="160000" tIns="80000" rIns="160000" bIns="80000" rtlCol="0" anchor="ctr"/>
          <a:lstStyle/>
          <a:p>
            <a:pPr algn="ctr"/>
            <a:r>
              <a:rPr lang="en-GB" sz="1800" b="1" dirty="0">
                <a:solidFill>
                  <a:srgbClr val="FFFFFF"/>
                </a:solidFill>
              </a:rPr>
              <a:t>🎮 Game Design</a:t>
            </a:r>
          </a:p>
          <a:p>
            <a:pPr algn="ctr"/>
            <a:r>
              <a:rPr lang="en-GB" sz="1300" dirty="0">
                <a:solidFill>
                  <a:srgbClr val="FFD0C0"/>
                </a:solidFill>
              </a:rPr>
              <a:t>Unity, Godot, animation</a:t>
            </a:r>
          </a:p>
        </p:txBody>
      </p:sp>
      <p:sp>
        <p:nvSpPr>
          <p:cNvPr id="33" name="Card4"/>
          <p:cNvSpPr txBox="1"/>
          <p:nvPr/>
        </p:nvSpPr>
        <p:spPr>
          <a:xfrm>
            <a:off x="8557200" y="1500000"/>
            <a:ext cx="2600000" cy="1050000"/>
          </a:xfrm>
          <a:prstGeom prst="roundRect">
            <a:avLst>
              <a:gd name="adj" fmla="val 20000"/>
            </a:avLst>
          </a:prstGeom>
          <a:solidFill>
            <a:srgbClr val="1A7A4A"/>
          </a:solidFill>
        </p:spPr>
        <p:txBody>
          <a:bodyPr wrap="square" lIns="160000" tIns="80000" rIns="160000" bIns="80000" rtlCol="0" anchor="ctr"/>
          <a:lstStyle/>
          <a:p>
            <a:pPr algn="ctr"/>
            <a:r>
              <a:rPr lang="en-GB" sz="1800" b="1" dirty="0">
                <a:solidFill>
                  <a:srgbClr val="FFFFFF"/>
                </a:solidFill>
              </a:rPr>
              <a:t>🥽 AR / VR</a:t>
            </a:r>
          </a:p>
          <a:p>
            <a:pPr algn="ctr"/>
            <a:r>
              <a:rPr lang="en-GB" sz="1300" dirty="0">
                <a:solidFill>
                  <a:srgbClr val="C0FFD8"/>
                </a:solidFill>
              </a:rPr>
              <a:t>WebXR, Unity, A-Frame</a:t>
            </a:r>
          </a:p>
        </p:txBody>
      </p:sp>
      <p:sp>
        <p:nvSpPr>
          <p:cNvPr id="34" name="Card5"/>
          <p:cNvSpPr txBox="1"/>
          <p:nvPr/>
        </p:nvSpPr>
        <p:spPr>
          <a:xfrm>
            <a:off x="457200" y="2650000"/>
            <a:ext cx="2600000" cy="1050000"/>
          </a:xfrm>
          <a:prstGeom prst="roundRect">
            <a:avLst>
              <a:gd name="adj" fmla="val 20000"/>
            </a:avLst>
          </a:prstGeom>
          <a:solidFill>
            <a:srgbClr val="7A5800"/>
          </a:solidFill>
        </p:spPr>
        <p:txBody>
          <a:bodyPr wrap="square" lIns="160000" tIns="80000" rIns="160000" bIns="80000" rtlCol="0" anchor="ctr"/>
          <a:lstStyle/>
          <a:p>
            <a:pPr algn="ctr"/>
            <a:r>
              <a:rPr lang="en-GB" sz="1800" b="1" dirty="0">
                <a:solidFill>
                  <a:srgbClr val="FFFFFF"/>
                </a:solidFill>
              </a:rPr>
              <a:t>💡 IoT / Hardware</a:t>
            </a:r>
          </a:p>
          <a:p>
            <a:pPr algn="ctr"/>
            <a:r>
              <a:rPr lang="en-GB" sz="1300" dirty="0">
                <a:solidFill>
                  <a:srgbClr val="FFE8A0"/>
                </a:solidFill>
              </a:rPr>
              <a:t>Raspberry Pi, Arduino</a:t>
            </a:r>
          </a:p>
        </p:txBody>
      </p:sp>
      <p:sp>
        <p:nvSpPr>
          <p:cNvPr id="35" name="Card6"/>
          <p:cNvSpPr txBox="1"/>
          <p:nvPr/>
        </p:nvSpPr>
        <p:spPr>
          <a:xfrm>
            <a:off x="3157200" y="2650000"/>
            <a:ext cx="2600000" cy="1050000"/>
          </a:xfrm>
          <a:prstGeom prst="roundRect">
            <a:avLst>
              <a:gd name="adj" fmla="val 20000"/>
            </a:avLst>
          </a:prstGeom>
          <a:solidFill>
            <a:srgbClr val="3A3A6A"/>
          </a:solidFill>
        </p:spPr>
        <p:txBody>
          <a:bodyPr wrap="square" lIns="160000" tIns="80000" rIns="160000" bIns="80000" rtlCol="0" anchor="ctr"/>
          <a:lstStyle/>
          <a:p>
            <a:pPr algn="ctr"/>
            <a:r>
              <a:rPr lang="en-GB" sz="1800" b="1" dirty="0">
                <a:solidFill>
                  <a:srgbClr val="FFFFFF"/>
                </a:solidFill>
              </a:rPr>
              <a:t>🔒 Cybersecurity</a:t>
            </a:r>
          </a:p>
          <a:p>
            <a:pPr algn="ctr"/>
            <a:r>
              <a:rPr lang="en-GB" sz="1300" dirty="0">
                <a:solidFill>
                  <a:srgbClr val="C8C8FF"/>
                </a:solidFill>
              </a:rPr>
              <a:t>Pen testing, hardening</a:t>
            </a:r>
          </a:p>
        </p:txBody>
      </p:sp>
      <p:sp>
        <p:nvSpPr>
          <p:cNvPr id="36" name="Card7"/>
          <p:cNvSpPr txBox="1"/>
          <p:nvPr/>
        </p:nvSpPr>
        <p:spPr>
          <a:xfrm>
            <a:off x="5857200" y="2650000"/>
            <a:ext cx="2600000" cy="1050000"/>
          </a:xfrm>
          <a:prstGeom prst="roundRect">
            <a:avLst>
              <a:gd name="adj" fmla="val 20000"/>
            </a:avLst>
          </a:prstGeom>
          <a:solidFill>
            <a:srgbClr val="006D6D"/>
          </a:solidFill>
        </p:spPr>
        <p:txBody>
          <a:bodyPr wrap="square" lIns="160000" tIns="80000" rIns="160000" bIns="80000" rtlCol="0" anchor="ctr"/>
          <a:lstStyle/>
          <a:p>
            <a:pPr algn="ctr"/>
            <a:r>
              <a:rPr lang="en-GB" sz="1800" b="1" dirty="0">
                <a:solidFill>
                  <a:srgbClr val="FFFFFF"/>
                </a:solidFill>
              </a:rPr>
              <a:t>📊 Data &amp; Analytics</a:t>
            </a:r>
          </a:p>
          <a:p>
            <a:pPr algn="ctr"/>
            <a:r>
              <a:rPr lang="en-GB" sz="1300" dirty="0">
                <a:solidFill>
                  <a:srgbClr val="A0FFFF"/>
                </a:solidFill>
              </a:rPr>
              <a:t>Mining, visualisation</a:t>
            </a:r>
          </a:p>
        </p:txBody>
      </p:sp>
      <p:sp>
        <p:nvSpPr>
          <p:cNvPr id="37" name="Card8"/>
          <p:cNvSpPr txBox="1"/>
          <p:nvPr/>
        </p:nvSpPr>
        <p:spPr>
          <a:xfrm>
            <a:off x="8557200" y="2650000"/>
            <a:ext cx="2600000" cy="1050000"/>
          </a:xfrm>
          <a:prstGeom prst="roundRect">
            <a:avLst>
              <a:gd name="adj" fmla="val 20000"/>
            </a:avLst>
          </a:prstGeom>
          <a:solidFill>
            <a:srgbClr val="8B4000"/>
          </a:solidFill>
        </p:spPr>
        <p:txBody>
          <a:bodyPr wrap="square" lIns="160000" tIns="80000" rIns="160000" bIns="80000" rtlCol="0" anchor="ctr"/>
          <a:lstStyle/>
          <a:p>
            <a:pPr algn="ctr"/>
            <a:r>
              <a:rPr lang="en-GB" sz="1800" b="1" dirty="0">
                <a:solidFill>
                  <a:srgbClr val="FFFFFF"/>
                </a:solidFill>
              </a:rPr>
              <a:t>💻 Open Source</a:t>
            </a:r>
          </a:p>
          <a:p>
            <a:pPr algn="ctr"/>
            <a:r>
              <a:rPr lang="en-GB" sz="1300" dirty="0">
                <a:solidFill>
                  <a:srgbClr val="FFD0A0"/>
                </a:solidFill>
              </a:rPr>
              <a:t>GitHub, contribute, build</a:t>
            </a:r>
          </a:p>
        </p:txBody>
      </p:sp>
      <p:sp>
        <p:nvSpPr>
          <p:cNvPr id="40" name="Note"/>
          <p:cNvSpPr txBox="1"/>
          <p:nvPr/>
        </p:nvSpPr>
        <p:spPr>
          <a:xfrm>
            <a:off x="457200" y="3820000"/>
            <a:ext cx="11278800" cy="50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1400" b="1" dirty="0">
                <a:solidFill>
                  <a:srgbClr val="C8400E"/>
                </a:solidFill>
              </a:rPr>
              <a:t>Key: </a:t>
            </a:r>
            <a:r>
              <a:rPr lang="en-GB" sz="1400" dirty="0"/>
              <a:t>Use a new technology you want to learn  —  OR apply existing tech in a creative new way.  Both are equally valid!</a:t>
            </a:r>
          </a:p>
        </p:txBody>
      </p:sp>
    </p:spTree>
    <p:extLst>
      <p:ext uri="{BB962C8B-B14F-4D97-AF65-F5344CB8AC3E}">
        <p14:creationId xmlns:p14="http://schemas.microsoft.com/office/powerpoint/2010/main" val="18471734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0000"/>
            <a:ext cx="11278800" cy="900000"/>
          </a:xfrm>
        </p:spPr>
        <p:txBody>
          <a:bodyPr>
            <a:noAutofit/>
          </a:bodyPr>
          <a:lstStyle/>
          <a:p>
            <a:r>
              <a:rPr lang="en-GB" sz="3600" b="1" dirty="0">
                <a:solidFill>
                  <a:schemeClr val="tx2"/>
                </a:solidFill>
              </a:rPr>
              <a:t>Project Purpose &amp; Positive Social Impact (PSI)</a:t>
            </a:r>
          </a:p>
        </p:txBody>
      </p:sp>
      <p:sp>
        <p:nvSpPr>
          <p:cNvPr id="10" name="PurpLabel"/>
          <p:cNvSpPr txBox="1"/>
          <p:nvPr/>
        </p:nvSpPr>
        <p:spPr>
          <a:xfrm>
            <a:off x="457200" y="1100000"/>
            <a:ext cx="5400000" cy="600000"/>
          </a:xfrm>
          <a:prstGeom prst="rect">
            <a:avLst/>
          </a:prstGeom>
          <a:solidFill>
            <a:srgbClr val="1E5799"/>
          </a:solidFill>
        </p:spPr>
        <p:txBody>
          <a:bodyPr wrap="square" lIns="160000" rtlCol="0" anchor="ctr">
            <a:noAutofit/>
          </a:bodyPr>
          <a:lstStyle/>
          <a:p>
            <a:r>
              <a:rPr lang="en-GB" sz="2200" b="1" dirty="0">
                <a:solidFill>
                  <a:srgbClr val="FFFFFF"/>
                </a:solidFill>
              </a:rPr>
              <a:t>🎯 State Your Purpose</a:t>
            </a:r>
          </a:p>
        </p:txBody>
      </p:sp>
      <p:sp>
        <p:nvSpPr>
          <p:cNvPr id="11" name="PurpBody"/>
          <p:cNvSpPr txBox="1"/>
          <p:nvPr/>
        </p:nvSpPr>
        <p:spPr>
          <a:xfrm>
            <a:off x="457200" y="1720000"/>
            <a:ext cx="5400000" cy="2100000"/>
          </a:xfrm>
          <a:prstGeom prst="rect">
            <a:avLst/>
          </a:prstGeom>
          <a:solidFill>
            <a:srgbClr val="EAF1FB"/>
          </a:solidFill>
        </p:spPr>
        <p:txBody>
          <a:bodyPr wrap="square" lIns="160000" tIns="140000" rIns="160000" rtlCol="0" anchor="t">
            <a:noAutofit/>
          </a:bodyPr>
          <a:lstStyle/>
          <a:p>
            <a:r>
              <a:rPr lang="en-GB" sz="1800" dirty="0"/>
              <a:t>Your project must serve a purpose beyond the code itself.</a:t>
            </a:r>
          </a:p>
          <a:p>
            <a:endParaRPr lang="en-GB" sz="1800" dirty="0"/>
          </a:p>
          <a:p>
            <a:r>
              <a:rPr lang="en-GB" sz="1800" dirty="0"/>
              <a:t>Ask: who benefits from this, and how?</a:t>
            </a:r>
          </a:p>
          <a:p>
            <a:endParaRPr lang="en-GB" sz="1800" dirty="0"/>
          </a:p>
          <a:p>
            <a:r>
              <a:rPr lang="en-GB" sz="1800" dirty="0"/>
              <a:t>E.g. help a charity, solve a work problem, or give a community a tool they need.</a:t>
            </a:r>
          </a:p>
        </p:txBody>
      </p:sp>
      <p:sp>
        <p:nvSpPr>
          <p:cNvPr id="12" name="PSILabel"/>
          <p:cNvSpPr txBox="1"/>
          <p:nvPr/>
        </p:nvSpPr>
        <p:spPr>
          <a:xfrm>
            <a:off x="6157200" y="1100000"/>
            <a:ext cx="5578800" cy="600000"/>
          </a:xfrm>
          <a:prstGeom prst="rect">
            <a:avLst/>
          </a:prstGeom>
          <a:solidFill>
            <a:srgbClr val="1A7A4A"/>
          </a:solidFill>
        </p:spPr>
        <p:txBody>
          <a:bodyPr wrap="square" lIns="160000" rtlCol="0" anchor="ctr">
            <a:noAutofit/>
          </a:bodyPr>
          <a:lstStyle/>
          <a:p>
            <a:r>
              <a:rPr lang="en-GB" sz="2200" b="1" dirty="0">
                <a:solidFill>
                  <a:srgbClr val="FFFFFF"/>
                </a:solidFill>
              </a:rPr>
              <a:t>🌍 Positive Social Impact</a:t>
            </a:r>
          </a:p>
        </p:txBody>
      </p:sp>
      <p:sp>
        <p:nvSpPr>
          <p:cNvPr id="13" name="PSIBody"/>
          <p:cNvSpPr txBox="1"/>
          <p:nvPr/>
        </p:nvSpPr>
        <p:spPr>
          <a:xfrm>
            <a:off x="6157200" y="1720000"/>
            <a:ext cx="5578800" cy="2100000"/>
          </a:xfrm>
          <a:prstGeom prst="rect">
            <a:avLst/>
          </a:prstGeom>
          <a:solidFill>
            <a:srgbClr val="E8F5EE"/>
          </a:solidFill>
        </p:spPr>
        <p:txBody>
          <a:bodyPr wrap="square" lIns="160000" tIns="140000" rIns="160000" rtlCol="0" anchor="t">
            <a:noAutofit/>
          </a:bodyPr>
          <a:lstStyle/>
          <a:p>
            <a:r>
              <a:rPr lang="en-GB" sz="1800" dirty="0"/>
              <a:t>Your project should have a positive impact for:</a:t>
            </a:r>
          </a:p>
          <a:p>
            <a:endParaRPr lang="en-GB" sz="1800" dirty="0"/>
          </a:p>
          <a:p>
            <a:pPr marL="228600">
              <a:buChar char="•"/>
            </a:pPr>
            <a:r>
              <a:rPr lang="en-GB" sz="1800" dirty="0"/>
              <a:t>A community or organisation</a:t>
            </a:r>
          </a:p>
          <a:p>
            <a:pPr marL="228600">
              <a:buChar char="•"/>
            </a:pPr>
            <a:r>
              <a:rPr lang="en-GB" sz="1800" dirty="0"/>
              <a:t>A friend, colleague, or family member</a:t>
            </a:r>
          </a:p>
          <a:p>
            <a:pPr marL="228600">
              <a:buChar char="•"/>
            </a:pPr>
            <a:r>
              <a:rPr lang="en-GB" sz="1800" dirty="0"/>
              <a:t>Society more broadly</a:t>
            </a:r>
          </a:p>
        </p:txBody>
      </p:sp>
      <p:sp>
        <p:nvSpPr>
          <p:cNvPr id="14" name="Examples"/>
          <p:cNvSpPr txBox="1"/>
          <p:nvPr/>
        </p:nvSpPr>
        <p:spPr>
          <a:xfrm>
            <a:off x="457200" y="3960000"/>
            <a:ext cx="11278800" cy="550000"/>
          </a:xfrm>
          <a:prstGeom prst="rect">
            <a:avLst/>
          </a:prstGeom>
          <a:solidFill>
            <a:srgbClr val="1E5799"/>
          </a:solidFill>
        </p:spPr>
        <p:txBody>
          <a:bodyPr wrap="square" lIns="200000" rtlCol="0" anchor="ctr">
            <a:noAutofit/>
          </a:bodyPr>
          <a:lstStyle/>
          <a:p>
            <a:r>
              <a:rPr lang="en-GB" sz="1600" b="1" dirty="0">
                <a:solidFill>
                  <a:srgbClr val="FFFFFF"/>
                </a:solidFill>
              </a:rPr>
              <a:t>Examples of PSI: </a:t>
            </a:r>
            <a:r>
              <a:rPr lang="en-GB" sz="1600" dirty="0">
                <a:solidFill>
                  <a:srgbClr val="D0E8FF"/>
                </a:solidFill>
              </a:rPr>
              <a:t>Raise awareness  |  Heal a pain  |  Share new tools  |  Educate others  |  Solve a real problem</a:t>
            </a:r>
          </a:p>
        </p:txBody>
      </p:sp>
      <p:sp>
        <p:nvSpPr>
          <p:cNvPr id="15" name="MaslowNote"/>
          <p:cNvSpPr txBox="1"/>
          <p:nvPr/>
        </p:nvSpPr>
        <p:spPr>
          <a:xfrm>
            <a:off x="457200" y="4620000"/>
            <a:ext cx="11278800" cy="45000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en-GB" sz="1500" i="1" dirty="0">
                <a:solidFill>
                  <a:srgbClr val="555555"/>
                </a:solidFill>
              </a:rPr>
              <a:t>Consider Maslow’s Hierarchy of Needs: Physical • Safety • Social • Esteem • Self-Actualisation — technology can address all of these.</a:t>
            </a:r>
          </a:p>
        </p:txBody>
      </p:sp>
    </p:spTree>
    <p:extLst>
      <p:ext uri="{BB962C8B-B14F-4D97-AF65-F5344CB8AC3E}">
        <p14:creationId xmlns:p14="http://schemas.microsoft.com/office/powerpoint/2010/main" val="13928147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0000"/>
            <a:ext cx="11278800" cy="800000"/>
          </a:xfrm>
        </p:spPr>
        <p:txBody>
          <a:bodyPr anchor="ctr">
            <a:noAutofit/>
          </a:bodyPr>
          <a:lstStyle/>
          <a:p>
            <a:r>
              <a:rPr lang="en-GB" sz="3600" b="1" dirty="0">
                <a:latin typeface="Arial" panose="020B0604020202020204" pitchFamily="34" charset="0"/>
              </a:rPr>
              <a:t>Reflect: What Will You Create?</a:t>
            </a:r>
          </a:p>
        </p:txBody>
      </p:sp>
      <p:sp>
        <p:nvSpPr>
          <p:cNvPr id="10" name="Q1"/>
          <p:cNvSpPr txBox="1"/>
          <p:nvPr/>
        </p:nvSpPr>
        <p:spPr>
          <a:xfrm>
            <a:off x="457200" y="1050000"/>
            <a:ext cx="5350000" cy="1100000"/>
          </a:xfrm>
          <a:prstGeom prst="roundRect">
            <a:avLst>
              <a:gd name="adj" fmla="val 15000"/>
            </a:avLst>
          </a:prstGeom>
          <a:solidFill>
            <a:srgbClr val="1E5799"/>
          </a:solidFill>
        </p:spPr>
        <p:txBody>
          <a:bodyPr wrap="square" lIns="180000" tIns="120000" rIns="180000" bIns="120000" rtlCol="0" anchor="ctr">
            <a:noAutofit/>
          </a:bodyPr>
          <a:lstStyle/>
          <a:p>
            <a:r>
              <a:rPr lang="en-GB" sz="1400" b="1" dirty="0">
                <a:solidFill>
                  <a:srgbClr val="A8D0FF"/>
                </a:solidFill>
              </a:rPr>
              <a:t>❓ IF YOU COULD BUILD ANYTHING...</a:t>
            </a:r>
          </a:p>
          <a:p>
            <a:endParaRPr lang="en-GB" sz="1400" dirty="0"/>
          </a:p>
          <a:p>
            <a:r>
              <a:rPr lang="en-GB" sz="1800" dirty="0">
                <a:solidFill>
                  <a:srgbClr val="FFFFFF"/>
                </a:solidFill>
              </a:rPr>
              <a:t>What would it be? No limits — start from imagination.</a:t>
            </a:r>
          </a:p>
        </p:txBody>
      </p:sp>
      <p:sp>
        <p:nvSpPr>
          <p:cNvPr id="11" name="Q2"/>
          <p:cNvSpPr txBox="1"/>
          <p:nvPr/>
        </p:nvSpPr>
        <p:spPr>
          <a:xfrm>
            <a:off x="6007200" y="1050000"/>
            <a:ext cx="5578800" cy="1100000"/>
          </a:xfrm>
          <a:prstGeom prst="roundRect">
            <a:avLst>
              <a:gd name="adj" fmla="val 15000"/>
            </a:avLst>
          </a:prstGeom>
          <a:solidFill>
            <a:srgbClr val="1A7A4A"/>
          </a:solidFill>
        </p:spPr>
        <p:txBody>
          <a:bodyPr wrap="square" lIns="180000" tIns="120000" rIns="180000" bIns="120000" rtlCol="0" anchor="ctr">
            <a:noAutofit/>
          </a:bodyPr>
          <a:lstStyle/>
          <a:p>
            <a:r>
              <a:rPr lang="en-GB" sz="1400" b="1" dirty="0">
                <a:solidFill>
                  <a:srgbClr val="A0FFD0"/>
                </a:solidFill>
              </a:rPr>
              <a:t>🌍 MAKE THE WORLD BETTER...</a:t>
            </a:r>
          </a:p>
          <a:p>
            <a:endParaRPr lang="en-GB" sz="1400" dirty="0"/>
          </a:p>
          <a:p>
            <a:r>
              <a:rPr lang="en-GB" sz="1800" dirty="0">
                <a:solidFill>
                  <a:srgbClr val="FFFFFF"/>
                </a:solidFill>
              </a:rPr>
              <a:t>What technology could you create to have a Positive Social Impact?</a:t>
            </a:r>
          </a:p>
        </p:txBody>
      </p:sp>
      <p:sp>
        <p:nvSpPr>
          <p:cNvPr id="12" name="Q3"/>
          <p:cNvSpPr txBox="1"/>
          <p:nvPr/>
        </p:nvSpPr>
        <p:spPr>
          <a:xfrm>
            <a:off x="457200" y="2280000"/>
            <a:ext cx="5350000" cy="1100000"/>
          </a:xfrm>
          <a:prstGeom prst="roundRect">
            <a:avLst>
              <a:gd name="adj" fmla="val 15000"/>
            </a:avLst>
          </a:prstGeom>
          <a:solidFill>
            <a:srgbClr val="7B2D8B"/>
          </a:solidFill>
        </p:spPr>
        <p:txBody>
          <a:bodyPr wrap="square" lIns="180000" tIns="120000" rIns="180000" bIns="120000" rtlCol="0" anchor="ctr">
            <a:noAutofit/>
          </a:bodyPr>
          <a:lstStyle/>
          <a:p>
            <a:r>
              <a:rPr lang="en-GB" sz="1400" b="1" dirty="0">
                <a:solidFill>
                  <a:srgbClr val="EDD0FF"/>
                </a:solidFill>
              </a:rPr>
              <a:t>🧠 WHAT NEW SKILL?</a:t>
            </a:r>
          </a:p>
          <a:p>
            <a:endParaRPr lang="en-GB" sz="1400" dirty="0"/>
          </a:p>
          <a:p>
            <a:r>
              <a:rPr lang="en-GB" sz="1800" dirty="0">
                <a:solidFill>
                  <a:srgbClr val="FFFFFF"/>
                </a:solidFill>
              </a:rPr>
              <a:t>What technology would you love to learn and experiment with?</a:t>
            </a:r>
          </a:p>
        </p:txBody>
      </p:sp>
      <p:sp>
        <p:nvSpPr>
          <p:cNvPr id="13" name="Q4"/>
          <p:cNvSpPr txBox="1"/>
          <p:nvPr/>
        </p:nvSpPr>
        <p:spPr>
          <a:xfrm>
            <a:off x="6007200" y="2280000"/>
            <a:ext cx="5578800" cy="1100000"/>
          </a:xfrm>
          <a:prstGeom prst="roundRect">
            <a:avLst>
              <a:gd name="adj" fmla="val 15000"/>
            </a:avLst>
          </a:prstGeom>
          <a:solidFill>
            <a:srgbClr val="C8400E"/>
          </a:solidFill>
        </p:spPr>
        <p:txBody>
          <a:bodyPr wrap="square" lIns="180000" tIns="120000" rIns="180000" bIns="120000" rtlCol="0" anchor="ctr">
            <a:noAutofit/>
          </a:bodyPr>
          <a:lstStyle/>
          <a:p>
            <a:r>
              <a:rPr lang="en-GB" sz="1400" b="1" dirty="0">
                <a:solidFill>
                  <a:srgbClr val="FFD0C0"/>
                </a:solidFill>
              </a:rPr>
              <a:t>💼 YOUR CAREER EDGE?</a:t>
            </a:r>
          </a:p>
          <a:p>
            <a:endParaRPr lang="en-GB" sz="1400" dirty="0"/>
          </a:p>
          <a:p>
            <a:r>
              <a:rPr lang="en-GB" sz="1800" dirty="0">
                <a:solidFill>
                  <a:srgbClr val="FFFFFF"/>
                </a:solidFill>
              </a:rPr>
              <a:t>What skill would make you more attractive to employers or for your final year project?</a:t>
            </a:r>
          </a:p>
        </p:txBody>
      </p:sp>
      <p:sp>
        <p:nvSpPr>
          <p:cNvPr id="14" name="Tip"/>
          <p:cNvSpPr txBox="1"/>
          <p:nvPr/>
        </p:nvSpPr>
        <p:spPr>
          <a:xfrm>
            <a:off x="457200" y="3550000"/>
            <a:ext cx="11278800" cy="700000"/>
          </a:xfrm>
          <a:prstGeom prst="rect">
            <a:avLst/>
          </a:prstGeom>
          <a:solidFill>
            <a:srgbClr val="F5F5F5"/>
          </a:solidFill>
          <a:ln>
            <a:solidFill>
              <a:srgbClr val="BBBBBB"/>
            </a:solidFill>
          </a:ln>
        </p:spPr>
        <p:txBody>
          <a:bodyPr wrap="square" lIns="200000" rtlCol="0" anchor="ctr">
            <a:noAutofit/>
          </a:bodyPr>
          <a:lstStyle/>
          <a:p>
            <a:r>
              <a:rPr lang="en-GB" sz="1600" b="1" dirty="0">
                <a:solidFill>
                  <a:srgbClr val="555555"/>
                </a:solidFill>
              </a:rPr>
              <a:t>📝 Tip: </a:t>
            </a:r>
            <a:r>
              <a:rPr lang="en-GB" sz="1600" dirty="0">
                <a:solidFill>
                  <a:srgbClr val="333333"/>
                </a:solidFill>
              </a:rPr>
              <a:t>Open a project document now and jot down any ideas that surface during this session — a EUREKA moment can strike at any time!</a:t>
            </a:r>
          </a:p>
        </p:txBody>
      </p:sp>
    </p:spTree>
    <p:extLst>
      <p:ext uri="{BB962C8B-B14F-4D97-AF65-F5344CB8AC3E}">
        <p14:creationId xmlns:p14="http://schemas.microsoft.com/office/powerpoint/2010/main" val="30701228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1240507" y="814127"/>
            <a:ext cx="5595923" cy="1461778"/>
          </a:xfrm>
        </p:spPr>
        <p:txBody>
          <a:bodyPr anchor="ctr">
            <a:normAutofit/>
          </a:bodyPr>
          <a:lstStyle/>
          <a:p>
            <a:r>
              <a:rPr lang="en-GB" sz="4000" dirty="0"/>
              <a:t>Bg. </a:t>
            </a:r>
            <a: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  <a:t>IMAGINATION</a:t>
            </a:r>
            <a:endParaRPr lang="en-GB" b="1" u="sng" dirty="0">
              <a:latin typeface="+mn-lt"/>
              <a:cs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997988" y="2123435"/>
            <a:ext cx="5884868" cy="3088871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Creativity &amp; Innovation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is like a blank canvas: You can create anything you can imagine. </a:t>
            </a:r>
            <a:endParaRPr lang="en-GB" sz="24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Think differently - Think outside the box.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Use your imagination 👍💡☼.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and note down ideas that come to your mind.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Value areas that are of interest and important to you.</a:t>
            </a: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1D2F9B89-43AC-4DC8-8849-2954ABE32780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46375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2"/>
          <p:cNvSpPr>
            <a:spLocks noGrp="1"/>
          </p:cNvSpPr>
          <p:nvPr>
            <p:ph type="title"/>
          </p:nvPr>
        </p:nvSpPr>
        <p:spPr>
          <a:xfrm>
            <a:off x="411479" y="814127"/>
            <a:ext cx="7291786" cy="1461778"/>
          </a:xfrm>
        </p:spPr>
        <p:txBody>
          <a:bodyPr anchor="ctr">
            <a:normAutofit fontScale="90000"/>
          </a:bodyPr>
          <a:lstStyle/>
          <a:p>
            <a:r>
              <a:rPr lang="en-GB" sz="4800" u="sng" dirty="0">
                <a:latin typeface="+mn-lt"/>
                <a:cs typeface="Arial" panose="020B0604020202020204" pitchFamily="34" charset="0"/>
              </a:rPr>
              <a:t>Innovation &amp; Ideation Tips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755663" y="2039823"/>
            <a:ext cx="5783010" cy="351348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>
                <a:cs typeface="Arial" panose="020B0604020202020204" pitchFamily="34" charset="0"/>
              </a:rPr>
              <a:t>The following slides provide some hints and tips to help you create an idea for your project.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2800" dirty="0"/>
              <a:t>Open or create a project document for the module.</a:t>
            </a:r>
          </a:p>
          <a:p>
            <a:pPr marL="457200" lvl="1" indent="-457200">
              <a:spcBef>
                <a:spcPts val="1000"/>
              </a:spcBef>
              <a:buFont typeface="+mj-lt"/>
              <a:buAutoNum type="arabicPeriod"/>
            </a:pPr>
            <a:r>
              <a:rPr lang="en-GB" sz="2800" dirty="0"/>
              <a:t>Note down in your doc </a:t>
            </a:r>
            <a:r>
              <a:rPr lang="en-GB" sz="2800" b="1" dirty="0"/>
              <a:t>any ideas </a:t>
            </a:r>
            <a:r>
              <a:rPr lang="en-GB" sz="2800" dirty="0"/>
              <a:t>that come to you during the next few slides and after you have reviewed them.</a:t>
            </a:r>
          </a:p>
          <a:p>
            <a:pPr marL="0" lvl="1" indent="0">
              <a:spcBef>
                <a:spcPts val="1000"/>
              </a:spcBef>
              <a:buNone/>
            </a:pPr>
            <a:r>
              <a:rPr lang="en-GB" sz="2800" dirty="0"/>
              <a:t>Note: * EUREKA * An idea may come to you at the most unlikely and unexpected time.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Graphic 3" descr="Lightbulb and gear outline">
            <a:extLst>
              <a:ext uri="{FF2B5EF4-FFF2-40B4-BE49-F238E27FC236}">
                <a16:creationId xmlns:a16="http://schemas.microsoft.com/office/drawing/2014/main" id="{F5AF5770-2242-4B49-A444-EAB339707D9B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947011" y="2422740"/>
            <a:ext cx="2560931" cy="25609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348860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"/>
          <p:cNvSpPr>
            <a:spLocks noGrp="1"/>
          </p:cNvSpPr>
          <p:nvPr>
            <p:ph type="title"/>
          </p:nvPr>
        </p:nvSpPr>
        <p:spPr>
          <a:xfrm>
            <a:off x="279075" y="80000"/>
            <a:ext cx="11500000" cy="800000"/>
          </a:xfrm>
        </p:spPr>
        <p:txBody>
          <a:bodyPr anchor="b"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</a:rPr>
              <a:t>Ideation Lenses (1 of 2)</a:t>
            </a:r>
          </a:p>
        </p:txBody>
      </p:sp>
      <p:sp>
        <p:nvSpPr>
          <p:cNvPr id="50" name="Sub"/>
          <p:cNvSpPr txBox="1"/>
          <p:nvPr/>
        </p:nvSpPr>
        <p:spPr>
          <a:xfrm>
            <a:off x="279075" y="900000"/>
            <a:ext cx="9000000" cy="380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500" dirty="0"/>
              <a:t>Use these lenses to spark ideas for your project</a:t>
            </a:r>
          </a:p>
        </p:txBody>
      </p:sp>
      <p:sp>
        <p:nvSpPr>
          <p:cNvPr id="10" name="C1H"/>
          <p:cNvSpPr txBox="1"/>
          <p:nvPr/>
        </p:nvSpPr>
        <p:spPr>
          <a:xfrm>
            <a:off x="279075" y="1400000"/>
            <a:ext cx="5600000" cy="620000"/>
          </a:xfrm>
          <a:prstGeom prst="rect">
            <a:avLst/>
          </a:prstGeom>
          <a:solidFill>
            <a:srgbClr val="C8400E"/>
          </a:solidFill>
        </p:spPr>
        <p:txBody>
          <a:bodyPr wrap="square" lIns="160000" rtlCol="0" anchor="ctr">
            <a:noAutofit/>
          </a:bodyPr>
          <a:lstStyle/>
          <a:p>
            <a:r>
              <a:rPr lang="en-GB" sz="2000" b="1" dirty="0">
                <a:solidFill>
                  <a:srgbClr val="FFFFFF"/>
                </a:solidFill>
              </a:rPr>
              <a:t>😡 Problems &amp; Frustrations</a:t>
            </a:r>
          </a:p>
        </p:txBody>
      </p:sp>
      <p:sp>
        <p:nvSpPr>
          <p:cNvPr id="11" name="C1B"/>
          <p:cNvSpPr txBox="1"/>
          <p:nvPr/>
        </p:nvSpPr>
        <p:spPr>
          <a:xfrm>
            <a:off x="279075" y="2020000"/>
            <a:ext cx="5600000" cy="1300000"/>
          </a:xfrm>
          <a:prstGeom prst="rect">
            <a:avLst/>
          </a:prstGeom>
          <a:solidFill>
            <a:srgbClr val="FFF0EB"/>
          </a:solidFill>
        </p:spPr>
        <p:txBody>
          <a:bodyPr wrap="square" lIns="160000" tIns="120000" rIns="160000" rtlCol="0" anchor="t">
            <a:noAutofit/>
          </a:bodyPr>
          <a:lstStyle/>
          <a:p>
            <a:r>
              <a:rPr lang="en-GB" sz="1700" dirty="0"/>
              <a:t>Challenges are a great source of motivation — many people share the same pain.</a:t>
            </a:r>
          </a:p>
          <a:p>
            <a:endParaRPr lang="en-GB" sz="1700" dirty="0"/>
          </a:p>
          <a:p>
            <a:r>
              <a:rPr lang="en-GB" sz="1700" i="1" dirty="0">
                <a:solidFill>
                  <a:srgbClr val="C8400E"/>
                </a:solidFill>
              </a:rPr>
              <a:t>Can you create something to help yourself, a friend, or a colleague?</a:t>
            </a:r>
          </a:p>
        </p:txBody>
      </p:sp>
      <p:sp>
        <p:nvSpPr>
          <p:cNvPr id="12" name="C2H"/>
          <p:cNvSpPr txBox="1"/>
          <p:nvPr/>
        </p:nvSpPr>
        <p:spPr>
          <a:xfrm>
            <a:off x="6157200" y="1400000"/>
            <a:ext cx="5700000" cy="620000"/>
          </a:xfrm>
          <a:prstGeom prst="rect">
            <a:avLst/>
          </a:prstGeom>
          <a:solidFill>
            <a:srgbClr val="1E5799"/>
          </a:solidFill>
        </p:spPr>
        <p:txBody>
          <a:bodyPr wrap="square" lIns="160000" rtlCol="0" anchor="ctr">
            <a:noAutofit/>
          </a:bodyPr>
          <a:lstStyle/>
          <a:p>
            <a:r>
              <a:rPr lang="en-GB" sz="2000" b="1" dirty="0">
                <a:solidFill>
                  <a:srgbClr val="FFFFFF"/>
                </a:solidFill>
              </a:rPr>
              <a:t>📱 Tech Trends</a:t>
            </a:r>
          </a:p>
        </p:txBody>
      </p:sp>
      <p:sp>
        <p:nvSpPr>
          <p:cNvPr id="13" name="C2B"/>
          <p:cNvSpPr txBox="1"/>
          <p:nvPr/>
        </p:nvSpPr>
        <p:spPr>
          <a:xfrm>
            <a:off x="6157200" y="2020000"/>
            <a:ext cx="5700000" cy="1300000"/>
          </a:xfrm>
          <a:prstGeom prst="rect">
            <a:avLst/>
          </a:prstGeom>
          <a:solidFill>
            <a:srgbClr val="EAF1FB"/>
          </a:solidFill>
        </p:spPr>
        <p:txBody>
          <a:bodyPr wrap="square" lIns="160000" tIns="120000" rIns="160000" rtlCol="0" anchor="t">
            <a:noAutofit/>
          </a:bodyPr>
          <a:lstStyle/>
          <a:p>
            <a:r>
              <a:rPr lang="en-GB" sz="1700" dirty="0"/>
              <a:t>Experiment with emerging tech: AI, AR/VR, Cloud, IoT, 3D printing, drones, voice.</a:t>
            </a:r>
          </a:p>
          <a:p>
            <a:endParaRPr lang="en-GB" sz="1700" dirty="0"/>
          </a:p>
          <a:p>
            <a:r>
              <a:rPr lang="en-GB" sz="1700" i="1" dirty="0">
                <a:solidFill>
                  <a:srgbClr val="1E5799"/>
                </a:solidFill>
              </a:rPr>
              <a:t>What new skill would you like to develop?</a:t>
            </a:r>
          </a:p>
        </p:txBody>
      </p:sp>
      <p:sp>
        <p:nvSpPr>
          <p:cNvPr id="14" name="C3H"/>
          <p:cNvSpPr txBox="1"/>
          <p:nvPr/>
        </p:nvSpPr>
        <p:spPr>
          <a:xfrm>
            <a:off x="279075" y="3470000"/>
            <a:ext cx="5600000" cy="620000"/>
          </a:xfrm>
          <a:prstGeom prst="rect">
            <a:avLst/>
          </a:prstGeom>
          <a:solidFill>
            <a:srgbClr val="7B2D8B"/>
          </a:solidFill>
        </p:spPr>
        <p:txBody>
          <a:bodyPr wrap="square" lIns="160000" rtlCol="0" anchor="ctr">
            <a:noAutofit/>
          </a:bodyPr>
          <a:lstStyle/>
          <a:p>
            <a:r>
              <a:rPr lang="en-GB" sz="2000" b="1" dirty="0">
                <a:solidFill>
                  <a:srgbClr val="FFFFFF"/>
                </a:solidFill>
              </a:rPr>
              <a:t>❤️ Personal Interests &amp; Trends</a:t>
            </a:r>
          </a:p>
        </p:txBody>
      </p:sp>
      <p:sp>
        <p:nvSpPr>
          <p:cNvPr id="15" name="C3B"/>
          <p:cNvSpPr txBox="1"/>
          <p:nvPr/>
        </p:nvSpPr>
        <p:spPr>
          <a:xfrm>
            <a:off x="279075" y="4090000"/>
            <a:ext cx="5600000" cy="1280000"/>
          </a:xfrm>
          <a:prstGeom prst="rect">
            <a:avLst/>
          </a:prstGeom>
          <a:solidFill>
            <a:srgbClr val="F5EAF8"/>
          </a:solidFill>
        </p:spPr>
        <p:txBody>
          <a:bodyPr wrap="square" lIns="160000" tIns="120000" rIns="160000" rtlCol="0" anchor="t">
            <a:noAutofit/>
          </a:bodyPr>
          <a:lstStyle/>
          <a:p>
            <a:r>
              <a:rPr lang="en-GB" sz="1700" dirty="0"/>
              <a:t>Build around something you are passionate about or a trend happening in society.</a:t>
            </a:r>
          </a:p>
          <a:p>
            <a:endParaRPr lang="en-GB" sz="1700" dirty="0"/>
          </a:p>
          <a:p>
            <a:r>
              <a:rPr lang="en-GB" sz="1700" i="1" dirty="0">
                <a:solidFill>
                  <a:srgbClr val="7B2D8B"/>
                </a:solidFill>
              </a:rPr>
              <a:t>What are your likes? What inspires you?</a:t>
            </a:r>
          </a:p>
        </p:txBody>
      </p:sp>
      <p:sp>
        <p:nvSpPr>
          <p:cNvPr id="16" name="C4H"/>
          <p:cNvSpPr txBox="1"/>
          <p:nvPr/>
        </p:nvSpPr>
        <p:spPr>
          <a:xfrm>
            <a:off x="6157200" y="3470000"/>
            <a:ext cx="5700000" cy="620000"/>
          </a:xfrm>
          <a:prstGeom prst="rect">
            <a:avLst/>
          </a:prstGeom>
          <a:solidFill>
            <a:srgbClr val="006D6D"/>
          </a:solidFill>
        </p:spPr>
        <p:txBody>
          <a:bodyPr wrap="square" lIns="160000" rtlCol="0" anchor="ctr">
            <a:noAutofit/>
          </a:bodyPr>
          <a:lstStyle/>
          <a:p>
            <a:r>
              <a:rPr lang="en-GB" sz="2000" b="1" dirty="0">
                <a:solidFill>
                  <a:srgbClr val="FFFFFF"/>
                </a:solidFill>
              </a:rPr>
              <a:t>🧑 Human Needs (Maslow)</a:t>
            </a:r>
          </a:p>
        </p:txBody>
      </p:sp>
      <p:sp>
        <p:nvSpPr>
          <p:cNvPr id="17" name="C4B"/>
          <p:cNvSpPr txBox="1"/>
          <p:nvPr/>
        </p:nvSpPr>
        <p:spPr>
          <a:xfrm>
            <a:off x="6157200" y="4090000"/>
            <a:ext cx="5700000" cy="1280000"/>
          </a:xfrm>
          <a:prstGeom prst="rect">
            <a:avLst/>
          </a:prstGeom>
          <a:solidFill>
            <a:srgbClr val="E8F5EE"/>
          </a:solidFill>
        </p:spPr>
        <p:txBody>
          <a:bodyPr wrap="square" lIns="160000" tIns="120000" rIns="160000" rtlCol="0" anchor="t">
            <a:noAutofit/>
          </a:bodyPr>
          <a:lstStyle/>
          <a:p>
            <a:r>
              <a:rPr lang="en-GB" sz="1700" dirty="0"/>
              <a:t>Physical • Safety • Social • Esteem • Self-Actualisation</a:t>
            </a:r>
          </a:p>
          <a:p>
            <a:endParaRPr lang="en-GB" sz="1700" dirty="0"/>
          </a:p>
          <a:p>
            <a:r>
              <a:rPr lang="en-GB" sz="1700" i="1" dirty="0">
                <a:solidFill>
                  <a:srgbClr val="006D6D"/>
                </a:solidFill>
              </a:rPr>
              <a:t>How could technology meet one of these universal needs in a new way?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"/>
          <p:cNvSpPr>
            <a:spLocks noGrp="1"/>
          </p:cNvSpPr>
          <p:nvPr>
            <p:ph type="title"/>
          </p:nvPr>
        </p:nvSpPr>
        <p:spPr>
          <a:xfrm>
            <a:off x="279075" y="80000"/>
            <a:ext cx="11500000" cy="800000"/>
          </a:xfrm>
        </p:spPr>
        <p:txBody>
          <a:bodyPr anchor="b">
            <a:noAutofit/>
          </a:bodyPr>
          <a:lstStyle/>
          <a:p>
            <a:r>
              <a:rPr lang="en-GB" sz="3200" b="1" dirty="0">
                <a:latin typeface="Arial" panose="020B0604020202020204" pitchFamily="34" charset="0"/>
              </a:rPr>
              <a:t>Ideation Lenses (2 of 2)</a:t>
            </a:r>
          </a:p>
        </p:txBody>
      </p:sp>
      <p:sp>
        <p:nvSpPr>
          <p:cNvPr id="10" name="CAH"/>
          <p:cNvSpPr txBox="1"/>
          <p:nvPr/>
        </p:nvSpPr>
        <p:spPr>
          <a:xfrm>
            <a:off x="279075" y="1000000"/>
            <a:ext cx="3650000" cy="550000"/>
          </a:xfrm>
          <a:prstGeom prst="rect">
            <a:avLst/>
          </a:prstGeom>
          <a:solidFill>
            <a:srgbClr val="1A7A4A"/>
          </a:solidFill>
        </p:spPr>
        <p:txBody>
          <a:bodyPr wrap="square" lIns="140000" rtlCol="0" anchor="ctr">
            <a:noAutofit/>
          </a:bodyPr>
          <a:lstStyle/>
          <a:p>
            <a:r>
              <a:rPr lang="en-GB" sz="1800" b="1" dirty="0">
                <a:solidFill>
                  <a:srgbClr val="FFFFFF"/>
                </a:solidFill>
              </a:rPr>
              <a:t>🌍 Social Impact</a:t>
            </a:r>
          </a:p>
        </p:txBody>
      </p:sp>
      <p:sp>
        <p:nvSpPr>
          <p:cNvPr id="11" name="CAB"/>
          <p:cNvSpPr txBox="1"/>
          <p:nvPr/>
        </p:nvSpPr>
        <p:spPr>
          <a:xfrm>
            <a:off x="279075" y="1550000"/>
            <a:ext cx="3650000" cy="1200000"/>
          </a:xfrm>
          <a:prstGeom prst="rect">
            <a:avLst/>
          </a:prstGeom>
          <a:solidFill>
            <a:srgbClr val="E8F5EE"/>
          </a:solidFill>
        </p:spPr>
        <p:txBody>
          <a:bodyPr wrap="square" lIns="140000" tIns="120000" rIns="140000" rtlCol="0" anchor="t">
            <a:noAutofit/>
          </a:bodyPr>
          <a:lstStyle/>
          <a:p>
            <a:r>
              <a:rPr lang="en-GB" sz="1600" dirty="0"/>
              <a:t>Heal a pain, make life easier, help a group, support the environment, or facilitate community.</a:t>
            </a:r>
          </a:p>
          <a:p>
            <a:endParaRPr lang="en-GB" sz="1600" dirty="0"/>
          </a:p>
          <a:p>
            <a:r>
              <a:rPr lang="en-GB" sz="1600" i="1" dirty="0">
                <a:solidFill>
                  <a:srgbClr val="1A7A4A"/>
                </a:solidFill>
              </a:rPr>
              <a:t>Who could benefit from your idea?</a:t>
            </a:r>
          </a:p>
        </p:txBody>
      </p:sp>
      <p:sp>
        <p:nvSpPr>
          <p:cNvPr id="12" name="CBH"/>
          <p:cNvSpPr txBox="1"/>
          <p:nvPr/>
        </p:nvSpPr>
        <p:spPr>
          <a:xfrm>
            <a:off x="4229075" y="1000000"/>
            <a:ext cx="3600000" cy="550000"/>
          </a:xfrm>
          <a:prstGeom prst="rect">
            <a:avLst/>
          </a:prstGeom>
          <a:solidFill>
            <a:srgbClr val="7A5800"/>
          </a:solidFill>
        </p:spPr>
        <p:txBody>
          <a:bodyPr wrap="square" lIns="140000" rtlCol="0" anchor="ctr">
            <a:noAutofit/>
          </a:bodyPr>
          <a:lstStyle/>
          <a:p>
            <a:r>
              <a:rPr lang="en-GB" sz="1800" b="1" dirty="0">
                <a:solidFill>
                  <a:srgbClr val="FFFFFF"/>
                </a:solidFill>
              </a:rPr>
              <a:t>📚 Education</a:t>
            </a:r>
          </a:p>
        </p:txBody>
      </p:sp>
      <p:sp>
        <p:nvSpPr>
          <p:cNvPr id="13" name="CBB"/>
          <p:cNvSpPr txBox="1"/>
          <p:nvPr/>
        </p:nvSpPr>
        <p:spPr>
          <a:xfrm>
            <a:off x="4229075" y="1550000"/>
            <a:ext cx="3600000" cy="1200000"/>
          </a:xfrm>
          <a:prstGeom prst="rect">
            <a:avLst/>
          </a:prstGeom>
          <a:solidFill>
            <a:srgbClr val="FFF9E8"/>
          </a:solidFill>
        </p:spPr>
        <p:txBody>
          <a:bodyPr wrap="square" lIns="140000" tIns="120000" rIns="140000" rtlCol="0" anchor="t">
            <a:noAutofit/>
          </a:bodyPr>
          <a:lstStyle/>
          <a:p>
            <a:r>
              <a:rPr lang="en-GB" sz="1600" dirty="0"/>
              <a:t>Create something that teaches, informs, or helps people learn and grow new skills.</a:t>
            </a:r>
          </a:p>
          <a:p>
            <a:endParaRPr lang="en-GB" sz="1600" dirty="0"/>
          </a:p>
          <a:p>
            <a:r>
              <a:rPr lang="en-GB" sz="1600" i="1" dirty="0">
                <a:solidFill>
                  <a:srgbClr val="7A5800"/>
                </a:solidFill>
              </a:rPr>
              <a:t>What are you passionate about teaching?</a:t>
            </a:r>
          </a:p>
        </p:txBody>
      </p:sp>
      <p:sp>
        <p:nvSpPr>
          <p:cNvPr id="14" name="CCH"/>
          <p:cNvSpPr txBox="1"/>
          <p:nvPr/>
        </p:nvSpPr>
        <p:spPr>
          <a:xfrm>
            <a:off x="8129075" y="1000000"/>
            <a:ext cx="3728000" cy="550000"/>
          </a:xfrm>
          <a:prstGeom prst="rect">
            <a:avLst/>
          </a:prstGeom>
          <a:solidFill>
            <a:srgbClr val="8B4000"/>
          </a:solidFill>
        </p:spPr>
        <p:txBody>
          <a:bodyPr wrap="square" lIns="140000" rtlCol="0" anchor="ctr">
            <a:noAutofit/>
          </a:bodyPr>
          <a:lstStyle/>
          <a:p>
            <a:r>
              <a:rPr lang="en-GB" sz="1800" b="1" dirty="0">
                <a:solidFill>
                  <a:srgbClr val="FFFFFF"/>
                </a:solidFill>
              </a:rPr>
              <a:t>🎨 Hobbies &amp; Interests</a:t>
            </a:r>
          </a:p>
        </p:txBody>
      </p:sp>
      <p:sp>
        <p:nvSpPr>
          <p:cNvPr id="15" name="CCB"/>
          <p:cNvSpPr txBox="1"/>
          <p:nvPr/>
        </p:nvSpPr>
        <p:spPr>
          <a:xfrm>
            <a:off x="8129075" y="1550000"/>
            <a:ext cx="3728000" cy="1200000"/>
          </a:xfrm>
          <a:prstGeom prst="rect">
            <a:avLst/>
          </a:prstGeom>
          <a:solidFill>
            <a:srgbClr val="FFF4EC"/>
          </a:solidFill>
        </p:spPr>
        <p:txBody>
          <a:bodyPr wrap="square" lIns="140000" tIns="120000" rIns="140000" rtlCol="0" anchor="t">
            <a:noAutofit/>
          </a:bodyPr>
          <a:lstStyle/>
          <a:p>
            <a:r>
              <a:rPr lang="en-GB" sz="1600" dirty="0"/>
              <a:t>Create a prototype around something you love — a hobby, sport, art, or personal interest.</a:t>
            </a:r>
          </a:p>
          <a:p>
            <a:endParaRPr lang="en-GB" sz="1600" dirty="0"/>
          </a:p>
          <a:p>
            <a:r>
              <a:rPr lang="en-GB" sz="1600" i="1" dirty="0">
                <a:solidFill>
                  <a:srgbClr val="8B4000"/>
                </a:solidFill>
              </a:rPr>
              <a:t>What do you love doing in your free time?</a:t>
            </a:r>
          </a:p>
        </p:txBody>
      </p:sp>
      <p:sp>
        <p:nvSpPr>
          <p:cNvPr id="16" name="CDH"/>
          <p:cNvSpPr txBox="1"/>
          <p:nvPr/>
        </p:nvSpPr>
        <p:spPr>
          <a:xfrm>
            <a:off x="279075" y="2900000"/>
            <a:ext cx="5700000" cy="550000"/>
          </a:xfrm>
          <a:prstGeom prst="rect">
            <a:avLst/>
          </a:prstGeom>
          <a:solidFill>
            <a:srgbClr val="3A3A6A"/>
          </a:solidFill>
        </p:spPr>
        <p:txBody>
          <a:bodyPr wrap="square" lIns="160000" rtlCol="0" anchor="ctr">
            <a:noAutofit/>
          </a:bodyPr>
          <a:lstStyle/>
          <a:p>
            <a:r>
              <a:rPr lang="en-GB" sz="1900" b="1" dirty="0">
                <a:solidFill>
                  <a:srgbClr val="FFFFFF"/>
                </a:solidFill>
              </a:rPr>
              <a:t>✨ Simplicity</a:t>
            </a:r>
          </a:p>
        </p:txBody>
      </p:sp>
      <p:sp>
        <p:nvSpPr>
          <p:cNvPr id="17" name="CDB"/>
          <p:cNvSpPr txBox="1"/>
          <p:nvPr/>
        </p:nvSpPr>
        <p:spPr>
          <a:xfrm>
            <a:off x="279075" y="3450000"/>
            <a:ext cx="5700000" cy="1900000"/>
          </a:xfrm>
          <a:prstGeom prst="rect">
            <a:avLst/>
          </a:prstGeom>
          <a:solidFill>
            <a:srgbClr val="EAEAF5"/>
          </a:solidFill>
        </p:spPr>
        <p:txBody>
          <a:bodyPr wrap="square" lIns="160000" tIns="120000" rIns="160000" rtlCol="0" anchor="t">
            <a:noAutofit/>
          </a:bodyPr>
          <a:lstStyle/>
          <a:p>
            <a:r>
              <a:rPr lang="en-GB" sz="1700" dirty="0"/>
              <a:t>Make something easier, more enjoyable, or more accessible.</a:t>
            </a:r>
          </a:p>
          <a:p>
            <a:endParaRPr lang="en-GB" sz="1700" dirty="0"/>
          </a:p>
          <a:p>
            <a:r>
              <a:rPr lang="en-GB" sz="1700" dirty="0"/>
              <a:t>Famous examples: Google (simple search), GitHub (code sharing), Flappy Birds (simple fun).</a:t>
            </a:r>
          </a:p>
          <a:p>
            <a:endParaRPr lang="en-GB" sz="1700" dirty="0"/>
          </a:p>
          <a:p>
            <a:r>
              <a:rPr lang="en-GB" sz="1700" i="1" dirty="0">
                <a:solidFill>
                  <a:srgbClr val="3A3A6A"/>
                </a:solidFill>
              </a:rPr>
              <a:t>What currently takes too many steps or too much effort?</a:t>
            </a:r>
          </a:p>
        </p:txBody>
      </p:sp>
      <p:sp>
        <p:nvSpPr>
          <p:cNvPr id="18" name="CEH"/>
          <p:cNvSpPr txBox="1"/>
          <p:nvPr/>
        </p:nvSpPr>
        <p:spPr>
          <a:xfrm>
            <a:off x="6157200" y="2900000"/>
            <a:ext cx="5700000" cy="550000"/>
          </a:xfrm>
          <a:prstGeom prst="rect">
            <a:avLst/>
          </a:prstGeom>
          <a:solidFill>
            <a:srgbClr val="C8400E"/>
          </a:solidFill>
        </p:spPr>
        <p:txBody>
          <a:bodyPr wrap="square" lIns="160000" rtlCol="0" anchor="ctr">
            <a:noAutofit/>
          </a:bodyPr>
          <a:lstStyle/>
          <a:p>
            <a:r>
              <a:rPr lang="en-GB" sz="1900" b="1" dirty="0">
                <a:solidFill>
                  <a:srgbClr val="FFFFFF"/>
                </a:solidFill>
              </a:rPr>
              <a:t>🎮 Gamify It!</a:t>
            </a:r>
          </a:p>
        </p:txBody>
      </p:sp>
      <p:sp>
        <p:nvSpPr>
          <p:cNvPr id="19" name="CEB"/>
          <p:cNvSpPr txBox="1"/>
          <p:nvPr/>
        </p:nvSpPr>
        <p:spPr>
          <a:xfrm>
            <a:off x="6157200" y="3450000"/>
            <a:ext cx="5700000" cy="1900000"/>
          </a:xfrm>
          <a:prstGeom prst="rect">
            <a:avLst/>
          </a:prstGeom>
          <a:solidFill>
            <a:srgbClr val="FFF0EB"/>
          </a:solidFill>
        </p:spPr>
        <p:txBody>
          <a:bodyPr wrap="square" lIns="160000" tIns="120000" rIns="160000" rtlCol="0" anchor="t">
            <a:noAutofit/>
          </a:bodyPr>
          <a:lstStyle/>
          <a:p>
            <a:r>
              <a:rPr lang="en-GB" sz="1700" dirty="0"/>
              <a:t>Turn something mundane into something engaging and rewarding.</a:t>
            </a:r>
          </a:p>
          <a:p>
            <a:endParaRPr lang="en-GB" sz="1700" dirty="0"/>
          </a:p>
          <a:p>
            <a:r>
              <a:rPr lang="en-GB" sz="1700" dirty="0"/>
              <a:t>Examples: rewards for attendance, gamified learning, a game in a work process.</a:t>
            </a:r>
          </a:p>
          <a:p>
            <a:endParaRPr lang="en-GB" sz="1700" dirty="0"/>
          </a:p>
          <a:p>
            <a:r>
              <a:rPr lang="en-GB" sz="1700" i="1" dirty="0">
                <a:solidFill>
                  <a:srgbClr val="C8400E"/>
                </a:solidFill>
              </a:rPr>
              <a:t>What boring task could become fun?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20000"/>
            <a:ext cx="11278800" cy="800000"/>
          </a:xfrm>
        </p:spPr>
        <p:txBody>
          <a:bodyPr>
            <a:noAutofit/>
          </a:bodyPr>
          <a:lstStyle/>
          <a:p>
            <a:r>
              <a:rPr lang="en-GB" sz="3600" b="1" u="sng" dirty="0">
                <a:latin typeface="+mn-lt"/>
              </a:rPr>
              <a:t>Explore for Inspiration</a:t>
            </a:r>
          </a:p>
        </p:txBody>
      </p:sp>
      <p:sp>
        <p:nvSpPr>
          <p:cNvPr id="10" name="OSH"/>
          <p:cNvSpPr txBox="1"/>
          <p:nvPr/>
        </p:nvSpPr>
        <p:spPr>
          <a:xfrm>
            <a:off x="457200" y="1100000"/>
            <a:ext cx="5400000" cy="600000"/>
          </a:xfrm>
          <a:prstGeom prst="rect">
            <a:avLst/>
          </a:prstGeom>
          <a:solidFill>
            <a:srgbClr val="3A3A6A"/>
          </a:solidFill>
        </p:spPr>
        <p:txBody>
          <a:bodyPr wrap="square" lIns="160000" rtlCol="0" anchor="ctr">
            <a:noAutofit/>
          </a:bodyPr>
          <a:lstStyle/>
          <a:p>
            <a:r>
              <a:rPr lang="en-GB" sz="2000" b="1" dirty="0">
                <a:solidFill>
                  <a:srgbClr val="FFFFFF"/>
                </a:solidFill>
              </a:rPr>
              <a:t>💻 Open Source Platforms</a:t>
            </a:r>
          </a:p>
        </p:txBody>
      </p:sp>
      <p:sp>
        <p:nvSpPr>
          <p:cNvPr id="11" name="OSB"/>
          <p:cNvSpPr txBox="1"/>
          <p:nvPr/>
        </p:nvSpPr>
        <p:spPr>
          <a:xfrm>
            <a:off x="457200" y="1720000"/>
            <a:ext cx="5400000" cy="2200000"/>
          </a:xfrm>
          <a:prstGeom prst="rect">
            <a:avLst/>
          </a:prstGeom>
          <a:solidFill>
            <a:srgbClr val="EAEAF5"/>
          </a:solidFill>
        </p:spPr>
        <p:txBody>
          <a:bodyPr wrap="square" lIns="180000" tIns="140000" rIns="180000" rtlCol="0" anchor="t">
            <a:noAutofit/>
          </a:bodyPr>
          <a:lstStyle/>
          <a:p>
            <a:r>
              <a:rPr lang="en-GB" sz="1700" dirty="0"/>
              <a:t>Browse real projects to spark ideas. Explore categories that interest you.</a:t>
            </a:r>
          </a:p>
          <a:p>
            <a:endParaRPr lang="en-GB" sz="1700" dirty="0"/>
          </a:p>
          <a:p>
            <a:pPr marL="228600">
              <a:buChar char="•"/>
            </a:pPr>
            <a:r>
              <a:rPr lang="en-GB" sz="1900" b="1" dirty="0"/>
              <a:t>github.com</a:t>
            </a:r>
          </a:p>
          <a:p>
            <a:pPr marL="228600">
              <a:buChar char="•"/>
            </a:pPr>
            <a:r>
              <a:rPr lang="en-GB" sz="1900" b="1" dirty="0"/>
              <a:t>gitlab.com</a:t>
            </a:r>
          </a:p>
          <a:p>
            <a:pPr marL="228600">
              <a:buChar char="•"/>
            </a:pPr>
            <a:r>
              <a:rPr lang="en-GB" sz="1900" b="1" dirty="0"/>
              <a:t>sourceforge.net</a:t>
            </a:r>
          </a:p>
        </p:txBody>
      </p:sp>
      <p:sp>
        <p:nvSpPr>
          <p:cNvPr id="12" name="CFH"/>
          <p:cNvSpPr txBox="1"/>
          <p:nvPr/>
        </p:nvSpPr>
        <p:spPr>
          <a:xfrm>
            <a:off x="6157200" y="1100000"/>
            <a:ext cx="5578800" cy="600000"/>
          </a:xfrm>
          <a:prstGeom prst="rect">
            <a:avLst/>
          </a:prstGeom>
          <a:solidFill>
            <a:srgbClr val="1A7A4A"/>
          </a:solidFill>
        </p:spPr>
        <p:txBody>
          <a:bodyPr wrap="square" lIns="160000" rtlCol="0" anchor="ctr">
            <a:noAutofit/>
          </a:bodyPr>
          <a:lstStyle/>
          <a:p>
            <a:r>
              <a:rPr lang="en-GB" sz="2000" b="1" dirty="0">
                <a:solidFill>
                  <a:srgbClr val="FFFFFF"/>
                </a:solidFill>
              </a:rPr>
              <a:t>💡 Crowdfunding Ideas</a:t>
            </a:r>
          </a:p>
        </p:txBody>
      </p:sp>
      <p:sp>
        <p:nvSpPr>
          <p:cNvPr id="13" name="CFB"/>
          <p:cNvSpPr txBox="1"/>
          <p:nvPr/>
        </p:nvSpPr>
        <p:spPr>
          <a:xfrm>
            <a:off x="6157200" y="1720000"/>
            <a:ext cx="5578800" cy="2200000"/>
          </a:xfrm>
          <a:prstGeom prst="rect">
            <a:avLst/>
          </a:prstGeom>
          <a:solidFill>
            <a:srgbClr val="E8F5EE"/>
          </a:solidFill>
        </p:spPr>
        <p:txBody>
          <a:bodyPr wrap="square" lIns="180000" tIns="140000" rIns="180000" rtlCol="0" anchor="t">
            <a:noAutofit/>
          </a:bodyPr>
          <a:lstStyle/>
          <a:p>
            <a:r>
              <a:rPr lang="en-GB" sz="1700" dirty="0"/>
              <a:t>See what people are funding — real problems people want solved. Filter by technology category.</a:t>
            </a:r>
          </a:p>
          <a:p>
            <a:endParaRPr lang="en-GB" sz="1700" dirty="0"/>
          </a:p>
          <a:p>
            <a:pPr marL="228600">
              <a:buChar char="•"/>
            </a:pPr>
            <a:r>
              <a:rPr lang="en-GB" sz="1900" b="1" dirty="0"/>
              <a:t>kickstarter.com</a:t>
            </a:r>
          </a:p>
          <a:p>
            <a:pPr marL="228600">
              <a:buChar char="•"/>
            </a:pPr>
            <a:r>
              <a:rPr lang="en-GB" sz="1900" b="1" dirty="0"/>
              <a:t>indiegogo.com</a:t>
            </a:r>
          </a:p>
        </p:txBody>
      </p:sp>
      <p:sp>
        <p:nvSpPr>
          <p:cNvPr id="14" name="Tip"/>
          <p:cNvSpPr txBox="1"/>
          <p:nvPr/>
        </p:nvSpPr>
        <p:spPr>
          <a:xfrm>
            <a:off x="457200" y="4100000"/>
            <a:ext cx="11278800" cy="600000"/>
          </a:xfrm>
          <a:prstGeom prst="rect">
            <a:avLst/>
          </a:prstGeom>
          <a:solidFill>
            <a:srgbClr val="1E5799"/>
          </a:solidFill>
        </p:spPr>
        <p:txBody>
          <a:bodyPr wrap="square" lIns="200000" rtlCol="0" anchor="ctr">
            <a:noAutofit/>
          </a:bodyPr>
          <a:lstStyle/>
          <a:p>
            <a:r>
              <a:rPr lang="en-GB" sz="1700" b="1" dirty="0">
                <a:solidFill>
                  <a:srgbClr val="FFFFFF"/>
                </a:solidFill>
              </a:rPr>
              <a:t>💡 Tip: </a:t>
            </a:r>
            <a:r>
              <a:rPr lang="en-GB" sz="1700" dirty="0">
                <a:solidFill>
                  <a:srgbClr val="D0E8FF"/>
                </a:solidFill>
              </a:rPr>
              <a:t>You don’t need to invent something completely new — applying existing tech in a new context is equally valid!</a:t>
            </a:r>
          </a:p>
        </p:txBody>
      </p:sp>
    </p:spTree>
    <p:extLst>
      <p:ext uri="{BB962C8B-B14F-4D97-AF65-F5344CB8AC3E}">
        <p14:creationId xmlns:p14="http://schemas.microsoft.com/office/powerpoint/2010/main" val="151701762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2"/>
          <p:cNvSpPr txBox="1">
            <a:spLocks/>
          </p:cNvSpPr>
          <p:nvPr/>
        </p:nvSpPr>
        <p:spPr>
          <a:xfrm>
            <a:off x="916962" y="65298"/>
            <a:ext cx="9023992" cy="58904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spcAft>
                <a:spcPts val="600"/>
              </a:spcAft>
            </a:pPr>
            <a:r>
              <a:rPr lang="en-US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SYNERGISE NEW TECH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67416" y="552766"/>
            <a:ext cx="11417112" cy="200000"/>
          </a:xfrm>
        </p:spPr>
        <p:txBody>
          <a:bodyPr vert="horz" lIns="91440" tIns="45720" rIns="91440" bIns="45720" rtlCol="0">
            <a:noAutofit/>
          </a:bodyPr>
          <a:lstStyle/>
          <a:p>
            <a:pPr marL="457200" lvl="1" indent="0">
              <a:buNone/>
            </a:pPr>
            <a:r>
              <a:rPr lang="en-US" sz="1800" dirty="0"/>
              <a:t>Think about combining two technologies to create something innovative:</a:t>
            </a:r>
          </a:p>
        </p:txBody>
      </p:sp>
      <p:sp>
        <p:nvSpPr>
          <p:cNvPr id="20" name="K1"/>
          <p:cNvSpPr txBox="1"/>
          <p:nvPr/>
        </p:nvSpPr>
        <p:spPr>
          <a:xfrm>
            <a:off x="67416" y="900000"/>
            <a:ext cx="2650000" cy="850000"/>
          </a:xfrm>
          <a:prstGeom prst="roundRect">
            <a:avLst>
              <a:gd name="adj" fmla="val 15000"/>
            </a:avLst>
          </a:prstGeom>
          <a:solidFill>
            <a:srgbClr val="1E5799"/>
          </a:solidFill>
        </p:spPr>
        <p:txBody>
          <a:bodyPr wrap="square" lIns="140000" tIns="100000" rIns="140000" rtlCol="0" anchor="ctr">
            <a:noAutofit/>
          </a:bodyPr>
          <a:lstStyle/>
          <a:p>
            <a:pPr algn="ctr"/>
            <a:r>
              <a:rPr lang="en-GB" sz="1600" b="1" dirty="0">
                <a:solidFill>
                  <a:srgbClr val="FFFFFF"/>
                </a:solidFill>
              </a:rPr>
              <a:t>Web / Mobile</a:t>
            </a:r>
          </a:p>
          <a:p>
            <a:pPr algn="ctr"/>
            <a:r>
              <a:rPr lang="en-GB" sz="1400" dirty="0">
                <a:solidFill>
                  <a:srgbClr val="A8D0FF"/>
                </a:solidFill>
              </a:rPr>
              <a:t>+ Social Good</a:t>
            </a:r>
          </a:p>
          <a:p>
            <a:pPr algn="ctr"/>
            <a:r>
              <a:rPr lang="en-GB" sz="1300" i="1" dirty="0">
                <a:solidFill>
                  <a:srgbClr val="D0E8FF"/>
                </a:solidFill>
              </a:rPr>
              <a:t>App for a local charity/SME</a:t>
            </a:r>
          </a:p>
        </p:txBody>
      </p:sp>
      <p:sp>
        <p:nvSpPr>
          <p:cNvPr id="21" name="K2"/>
          <p:cNvSpPr txBox="1"/>
          <p:nvPr/>
        </p:nvSpPr>
        <p:spPr>
          <a:xfrm>
            <a:off x="2867416" y="900000"/>
            <a:ext cx="2650000" cy="850000"/>
          </a:xfrm>
          <a:prstGeom prst="roundRect">
            <a:avLst>
              <a:gd name="adj" fmla="val 15000"/>
            </a:avLst>
          </a:prstGeom>
          <a:solidFill>
            <a:srgbClr val="1A7A4A"/>
          </a:solidFill>
        </p:spPr>
        <p:txBody>
          <a:bodyPr wrap="square" lIns="140000" tIns="100000" rIns="140000" rtlCol="0" anchor="ctr">
            <a:noAutofit/>
          </a:bodyPr>
          <a:lstStyle/>
          <a:p>
            <a:pPr algn="ctr"/>
            <a:r>
              <a:rPr lang="en-GB" sz="1600" b="1" dirty="0">
                <a:solidFill>
                  <a:srgbClr val="FFFFFF"/>
                </a:solidFill>
              </a:rPr>
              <a:t>AR / VR</a:t>
            </a:r>
          </a:p>
          <a:p>
            <a:pPr algn="ctr"/>
            <a:r>
              <a:rPr lang="en-GB" sz="1400" dirty="0">
                <a:solidFill>
                  <a:srgbClr val="A0FFD0"/>
                </a:solidFill>
              </a:rPr>
              <a:t>+ Health &amp; Wellbeing</a:t>
            </a:r>
          </a:p>
          <a:p>
            <a:pPr algn="ctr"/>
            <a:r>
              <a:rPr lang="en-GB" sz="1300" i="1" dirty="0">
                <a:solidFill>
                  <a:srgbClr val="C0FFE0"/>
                </a:solidFill>
              </a:rPr>
              <a:t>VR exercise / therapy game</a:t>
            </a:r>
          </a:p>
        </p:txBody>
      </p:sp>
      <p:sp>
        <p:nvSpPr>
          <p:cNvPr id="22" name="K3"/>
          <p:cNvSpPr txBox="1"/>
          <p:nvPr/>
        </p:nvSpPr>
        <p:spPr>
          <a:xfrm>
            <a:off x="5667416" y="900000"/>
            <a:ext cx="2650000" cy="850000"/>
          </a:xfrm>
          <a:prstGeom prst="roundRect">
            <a:avLst>
              <a:gd name="adj" fmla="val 15000"/>
            </a:avLst>
          </a:prstGeom>
          <a:solidFill>
            <a:srgbClr val="7B2D8B"/>
          </a:solidFill>
        </p:spPr>
        <p:txBody>
          <a:bodyPr wrap="square" lIns="140000" tIns="100000" rIns="140000" rtlCol="0" anchor="ctr">
            <a:noAutofit/>
          </a:bodyPr>
          <a:lstStyle/>
          <a:p>
            <a:pPr algn="ctr"/>
            <a:r>
              <a:rPr lang="en-GB" sz="1600" b="1" dirty="0">
                <a:solidFill>
                  <a:srgbClr val="FFFFFF"/>
                </a:solidFill>
              </a:rPr>
              <a:t>IoT Device</a:t>
            </a:r>
          </a:p>
          <a:p>
            <a:pPr algn="ctr"/>
            <a:r>
              <a:rPr lang="en-GB" sz="1400" dirty="0">
                <a:solidFill>
                  <a:srgbClr val="EDD0FF"/>
                </a:solidFill>
              </a:rPr>
              <a:t>+ Healthcare</a:t>
            </a:r>
          </a:p>
          <a:p>
            <a:pPr algn="ctr"/>
            <a:r>
              <a:rPr lang="en-GB" sz="1300" i="1" dirty="0">
                <a:solidFill>
                  <a:srgbClr val="F0E0FF"/>
                </a:solidFill>
              </a:rPr>
              <a:t>Raspberry Pi health monitor</a:t>
            </a:r>
          </a:p>
        </p:txBody>
      </p:sp>
      <p:sp>
        <p:nvSpPr>
          <p:cNvPr id="23" name="K4"/>
          <p:cNvSpPr txBox="1"/>
          <p:nvPr/>
        </p:nvSpPr>
        <p:spPr>
          <a:xfrm>
            <a:off x="8467416" y="900000"/>
            <a:ext cx="2650000" cy="850000"/>
          </a:xfrm>
          <a:prstGeom prst="roundRect">
            <a:avLst>
              <a:gd name="adj" fmla="val 15000"/>
            </a:avLst>
          </a:prstGeom>
          <a:solidFill>
            <a:srgbClr val="C8400E"/>
          </a:solidFill>
        </p:spPr>
        <p:txBody>
          <a:bodyPr wrap="square" lIns="140000" tIns="100000" rIns="140000" rtlCol="0" anchor="ctr">
            <a:noAutofit/>
          </a:bodyPr>
          <a:lstStyle/>
          <a:p>
            <a:pPr algn="ctr"/>
            <a:r>
              <a:rPr lang="en-GB" sz="1600" b="1" dirty="0">
                <a:solidFill>
                  <a:srgbClr val="FFFFFF"/>
                </a:solidFill>
              </a:rPr>
              <a:t>AI / Voice</a:t>
            </a:r>
          </a:p>
          <a:p>
            <a:pPr algn="ctr"/>
            <a:r>
              <a:rPr lang="en-GB" sz="1400" dirty="0">
                <a:solidFill>
                  <a:srgbClr val="FFD0C0"/>
                </a:solidFill>
              </a:rPr>
              <a:t>+ Gaming / Education</a:t>
            </a:r>
          </a:p>
          <a:p>
            <a:pPr algn="ctr"/>
            <a:r>
              <a:rPr lang="en-GB" sz="1300" i="1" dirty="0">
                <a:solidFill>
                  <a:srgbClr val="FFE8E0"/>
                </a:solidFill>
              </a:rPr>
              <a:t>Alexa skills, AI tutor game</a:t>
            </a:r>
          </a:p>
        </p:txBody>
      </p:sp>
      <p:sp>
        <p:nvSpPr>
          <p:cNvPr id="24" name="K5"/>
          <p:cNvSpPr txBox="1"/>
          <p:nvPr/>
        </p:nvSpPr>
        <p:spPr>
          <a:xfrm>
            <a:off x="67416" y="1900000"/>
            <a:ext cx="2650000" cy="850000"/>
          </a:xfrm>
          <a:prstGeom prst="roundRect">
            <a:avLst>
              <a:gd name="adj" fmla="val 15000"/>
            </a:avLst>
          </a:prstGeom>
          <a:solidFill>
            <a:srgbClr val="7A5800"/>
          </a:solidFill>
        </p:spPr>
        <p:txBody>
          <a:bodyPr wrap="square" lIns="140000" tIns="100000" rIns="140000" rtlCol="0" anchor="ctr">
            <a:noAutofit/>
          </a:bodyPr>
          <a:lstStyle/>
          <a:p>
            <a:pPr algn="ctr"/>
            <a:r>
              <a:rPr lang="en-GB" sz="1600" b="1" dirty="0">
                <a:solidFill>
                  <a:srgbClr val="FFFFFF"/>
                </a:solidFill>
              </a:rPr>
              <a:t>Cybersecurity</a:t>
            </a:r>
          </a:p>
          <a:p>
            <a:pPr algn="ctr"/>
            <a:r>
              <a:rPr lang="en-GB" sz="1400" dirty="0">
                <a:solidFill>
                  <a:srgbClr val="FFE8A0"/>
                </a:solidFill>
              </a:rPr>
              <a:t>+ Web / Mobile</a:t>
            </a:r>
          </a:p>
          <a:p>
            <a:pPr algn="ctr"/>
            <a:r>
              <a:rPr lang="en-GB" sz="1300" i="1" dirty="0">
                <a:solidFill>
                  <a:srgbClr val="FFF4D0"/>
                </a:solidFill>
              </a:rPr>
              <a:t>Security audit tool for SMEs</a:t>
            </a:r>
          </a:p>
        </p:txBody>
      </p:sp>
      <p:sp>
        <p:nvSpPr>
          <p:cNvPr id="25" name="K6"/>
          <p:cNvSpPr txBox="1"/>
          <p:nvPr/>
        </p:nvSpPr>
        <p:spPr>
          <a:xfrm>
            <a:off x="2867416" y="1900000"/>
            <a:ext cx="2650000" cy="850000"/>
          </a:xfrm>
          <a:prstGeom prst="roundRect">
            <a:avLst>
              <a:gd name="adj" fmla="val 15000"/>
            </a:avLst>
          </a:prstGeom>
          <a:solidFill>
            <a:srgbClr val="006D6D"/>
          </a:solidFill>
        </p:spPr>
        <p:txBody>
          <a:bodyPr wrap="square" lIns="140000" tIns="100000" rIns="140000" rtlCol="0" anchor="ctr">
            <a:noAutofit/>
          </a:bodyPr>
          <a:lstStyle/>
          <a:p>
            <a:pPr algn="ctr"/>
            <a:r>
              <a:rPr lang="en-GB" sz="1600" b="1" dirty="0">
                <a:solidFill>
                  <a:srgbClr val="FFFFFF"/>
                </a:solidFill>
              </a:rPr>
              <a:t>Gaming</a:t>
            </a:r>
          </a:p>
          <a:p>
            <a:pPr algn="ctr"/>
            <a:r>
              <a:rPr lang="en-GB" sz="1400" dirty="0">
                <a:solidFill>
                  <a:srgbClr val="A0FFFF"/>
                </a:solidFill>
              </a:rPr>
              <a:t>+ Social Media</a:t>
            </a:r>
          </a:p>
          <a:p>
            <a:pPr algn="ctr"/>
            <a:r>
              <a:rPr lang="en-GB" sz="1300" i="1" dirty="0">
                <a:solidFill>
                  <a:srgbClr val="C0FFFF"/>
                </a:solidFill>
              </a:rPr>
              <a:t>Social multiplayer experience</a:t>
            </a:r>
          </a:p>
        </p:txBody>
      </p:sp>
      <p:sp>
        <p:nvSpPr>
          <p:cNvPr id="26" name="SynTip"/>
          <p:cNvSpPr txBox="1"/>
          <p:nvPr/>
        </p:nvSpPr>
        <p:spPr>
          <a:xfrm>
            <a:off x="5667416" y="1900000"/>
            <a:ext cx="5735584" cy="850000"/>
          </a:xfrm>
          <a:prstGeom prst="rect">
            <a:avLst/>
          </a:prstGeom>
          <a:solidFill>
            <a:srgbClr val="1E2761"/>
          </a:solidFill>
        </p:spPr>
        <p:txBody>
          <a:bodyPr wrap="square" lIns="180000" rIns="180000" rtlCol="0" anchor="ctr">
            <a:noAutofit/>
          </a:bodyPr>
          <a:lstStyle/>
          <a:p>
            <a:r>
              <a:rPr lang="en-GB" sz="1700" b="1" dirty="0">
                <a:solidFill>
                  <a:srgbClr val="FFC000"/>
                </a:solidFill>
              </a:rPr>
              <a:t>📌 Your Turn: </a:t>
            </a:r>
            <a:r>
              <a:rPr lang="en-GB" sz="1700" dirty="0">
                <a:solidFill>
                  <a:srgbClr val="FFFFFF"/>
                </a:solidFill>
              </a:rPr>
              <a:t>Note down 2 technologies you could combine to create something new or solve a real problem.</a:t>
            </a:r>
          </a:p>
        </p:txBody>
      </p:sp>
    </p:spTree>
    <p:extLst>
      <p:ext uri="{BB962C8B-B14F-4D97-AF65-F5344CB8AC3E}">
        <p14:creationId xmlns:p14="http://schemas.microsoft.com/office/powerpoint/2010/main" val="455803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5DA025-260A-4059-8230-E0B0B76C87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251312"/>
            <a:ext cx="10506456" cy="1010264"/>
          </a:xfrm>
        </p:spPr>
        <p:txBody>
          <a:bodyPr anchor="ctr">
            <a:normAutofit fontScale="90000"/>
          </a:bodyPr>
          <a:lstStyle/>
          <a:p>
            <a:r>
              <a:rPr lang="en-GB" b="1" u="sng" dirty="0"/>
              <a:t>Changemakers Computing Innovation Project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1217218-1C75-495E-8D6C-225D0049CF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25304256"/>
              </p:ext>
            </p:extLst>
          </p:nvPr>
        </p:nvGraphicFramePr>
        <p:xfrm>
          <a:off x="841248" y="1352856"/>
          <a:ext cx="10506456" cy="4321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431258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5340605" cy="114617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Questions.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624C785-6A0E-4F79-A004-25883BFC9942}"/>
              </a:ext>
            </a:extLst>
          </p:cNvPr>
          <p:cNvSpPr txBox="1"/>
          <p:nvPr/>
        </p:nvSpPr>
        <p:spPr>
          <a:xfrm>
            <a:off x="838200" y="2173288"/>
            <a:ext cx="3603171" cy="36396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000" dirty="0">
                <a:solidFill>
                  <a:srgbClr val="FFFFFF"/>
                </a:solidFill>
              </a:rPr>
              <a:t>Q&amp;A.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766606" y="2173287"/>
            <a:ext cx="4003675" cy="4003675"/>
          </a:xfrm>
          <a:custGeom>
            <a:avLst/>
            <a:gdLst/>
            <a:ahLst/>
            <a:cxnLst/>
            <a:rect l="l" t="t" r="r" b="b"/>
            <a:pathLst>
              <a:path w="4636009" h="5032375">
                <a:moveTo>
                  <a:pt x="0" y="0"/>
                </a:moveTo>
                <a:lnTo>
                  <a:pt x="4636009" y="0"/>
                </a:lnTo>
                <a:lnTo>
                  <a:pt x="4636009" y="5032375"/>
                </a:lnTo>
                <a:lnTo>
                  <a:pt x="0" y="5032375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74467480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ED4A42-0C61-4411-8C7E-F95885E797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1992" y="987213"/>
            <a:ext cx="9984615" cy="1597228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b="1" u="sng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Key to Success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833C173-4216-4B13-AEB2-DD282EBE7E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248587" y="2412670"/>
            <a:ext cx="6248042" cy="267400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The key to success in this module is to try and make W</a:t>
            </a:r>
            <a:r>
              <a:rPr lang="en-US" sz="2800" b="1" dirty="0"/>
              <a:t>eekly progress.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/>
              <a:t>You will not be able to leave it until the last minute.</a:t>
            </a:r>
          </a:p>
        </p:txBody>
      </p:sp>
      <p:pic>
        <p:nvPicPr>
          <p:cNvPr id="18" name="Graphic 17" descr="Key">
            <a:extLst>
              <a:ext uri="{FF2B5EF4-FFF2-40B4-BE49-F238E27FC236}">
                <a16:creationId xmlns:a16="http://schemas.microsoft.com/office/drawing/2014/main" id="{3020EA67-BA13-49E4-83B3-6528C395DF8D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 rot="19655372">
            <a:off x="6441665" y="1206058"/>
            <a:ext cx="4844965" cy="4844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9748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FD6AB3-44F1-49F3-94BB-98B9BDC301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3810" y="2960716"/>
            <a:ext cx="4036334" cy="238760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54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The End.</a:t>
            </a:r>
          </a:p>
        </p:txBody>
      </p:sp>
      <p:pic>
        <p:nvPicPr>
          <p:cNvPr id="5" name="Graphic 5" descr="Questions">
            <a:extLst>
              <a:ext uri="{FF2B5EF4-FFF2-40B4-BE49-F238E27FC236}">
                <a16:creationId xmlns:a16="http://schemas.microsoft.com/office/drawing/2014/main" id="{AA326B47-9EE5-455A-9349-56A5018AAC0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957597" y="666728"/>
            <a:ext cx="5465791" cy="54657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9213982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2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3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4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5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6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7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ppt/theme/themeOverride8.xml><?xml version="1.0" encoding="utf-8"?>
<a:themeOverride xmlns:a="http://schemas.openxmlformats.org/drawingml/2006/main">
  <a:clrScheme name="Custom 1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00B0F0"/>
    </a:accent1>
    <a:accent2>
      <a:srgbClr val="FFFF00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4B34EE28F8861145B79E254CABBE25F2" ma:contentTypeVersion="4" ma:contentTypeDescription="Create a new document." ma:contentTypeScope="" ma:versionID="f0509c700f7d88ec63a2a851bcd28be2">
  <xsd:schema xmlns:xsd="http://www.w3.org/2001/XMLSchema" xmlns:xs="http://www.w3.org/2001/XMLSchema" xmlns:p="http://schemas.microsoft.com/office/2006/metadata/properties" xmlns:ns2="550e0b3d-7eb6-4482-88b2-ccad92eb760b" targetNamespace="http://schemas.microsoft.com/office/2006/metadata/properties" ma:root="true" ma:fieldsID="db36fd58def90dcb2291ee1f6a62b599" ns2:_="">
    <xsd:import namespace="550e0b3d-7eb6-4482-88b2-ccad92eb760b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550e0b3d-7eb6-4482-88b2-ccad92eb760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21163A5-1BC0-41A8-9BFF-A3C2789E67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5E9D9C9-5535-4F7F-9CD1-9F0280682495}">
  <ds:schemaRefs>
    <ds:schemaRef ds:uri="http://purl.org/dc/terms/"/>
    <ds:schemaRef ds:uri="21682d76-7fed-41ad-9dab-ad3c63b4cd86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7ac54d59-15ae-468f-8833-3c6b8f4d3013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DA92F5B3-4952-4761-896C-55146FB86FA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550e0b3d-7eb6-4482-88b2-ccad92eb760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A1T1 + Module Introduction with template</Template>
  <TotalTime>59</TotalTime>
  <Words>1137</Words>
  <Application>Microsoft Office PowerPoint</Application>
  <PresentationFormat>Widescreen</PresentationFormat>
  <Paragraphs>153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Myriad Pro</vt:lpstr>
      <vt:lpstr>20140311PresentationUWTSDTemplate</vt:lpstr>
      <vt:lpstr>1_20140311PresentationUWTSDTemplate</vt:lpstr>
      <vt:lpstr>2_20140311PresentationUWTSDTemplate</vt:lpstr>
      <vt:lpstr>Ideation of the Project  By Dr. Fahad Ahmed</vt:lpstr>
      <vt:lpstr>The 3Ps of ideation &amp; Innovation</vt:lpstr>
      <vt:lpstr>What Can Your Project Be?</vt:lpstr>
      <vt:lpstr>Project Purpose &amp; Positive Social Impact (PSI)</vt:lpstr>
      <vt:lpstr>Reflect: What Will You Create?</vt:lpstr>
      <vt:lpstr>Bg. IMAGINATION</vt:lpstr>
      <vt:lpstr>Innovation &amp; Ideation Tips</vt:lpstr>
      <vt:lpstr>Ideation Lenses (1 of 2)</vt:lpstr>
      <vt:lpstr>Ideation Lenses (2 of 2)</vt:lpstr>
      <vt:lpstr>Explore for Inspiration</vt:lpstr>
      <vt:lpstr>PowerPoint Presentation</vt:lpstr>
      <vt:lpstr>Changemakers Computing Innovation Project</vt:lpstr>
      <vt:lpstr> Questions.</vt:lpstr>
      <vt:lpstr>The Key to Success</vt:lpstr>
      <vt:lpstr>The End.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James Williams</dc:creator>
  <cp:lastModifiedBy>Fahad Ahmed</cp:lastModifiedBy>
  <cp:revision>46</cp:revision>
  <dcterms:created xsi:type="dcterms:W3CDTF">2021-05-24T14:04:41Z</dcterms:created>
  <dcterms:modified xsi:type="dcterms:W3CDTF">2026-06-17T16:15:21Z</dcterms:modified>
</cp:coreProperties>
</file>