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8"/>
  </p:notesMasterIdLst>
  <p:handoutMasterIdLst>
    <p:handoutMasterId r:id="rId29"/>
  </p:handoutMasterIdLst>
  <p:sldIdLst>
    <p:sldId id="308" r:id="rId2"/>
    <p:sldId id="337" r:id="rId3"/>
    <p:sldId id="345" r:id="rId4"/>
    <p:sldId id="259" r:id="rId5"/>
    <p:sldId id="279" r:id="rId6"/>
    <p:sldId id="367" r:id="rId7"/>
    <p:sldId id="285" r:id="rId8"/>
    <p:sldId id="364" r:id="rId9"/>
    <p:sldId id="361" r:id="rId10"/>
    <p:sldId id="360" r:id="rId11"/>
    <p:sldId id="365" r:id="rId12"/>
    <p:sldId id="336" r:id="rId13"/>
    <p:sldId id="355" r:id="rId14"/>
    <p:sldId id="356" r:id="rId15"/>
    <p:sldId id="363" r:id="rId16"/>
    <p:sldId id="353" r:id="rId17"/>
    <p:sldId id="362" r:id="rId18"/>
    <p:sldId id="368" r:id="rId19"/>
    <p:sldId id="371" r:id="rId20"/>
    <p:sldId id="370" r:id="rId21"/>
    <p:sldId id="372" r:id="rId22"/>
    <p:sldId id="346" r:id="rId23"/>
    <p:sldId id="347" r:id="rId24"/>
    <p:sldId id="366" r:id="rId25"/>
    <p:sldId id="350" r:id="rId26"/>
    <p:sldId id="359" r:id="rId2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420000"/>
    <a:srgbClr val="032B21"/>
    <a:srgbClr val="054333"/>
    <a:srgbClr val="500000"/>
    <a:srgbClr val="663300"/>
    <a:srgbClr val="0029AC"/>
    <a:srgbClr val="0D7AFF"/>
    <a:srgbClr val="000099"/>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635" autoAdjust="0"/>
    <p:restoredTop sz="96727" autoAdjust="0"/>
  </p:normalViewPr>
  <p:slideViewPr>
    <p:cSldViewPr>
      <p:cViewPr varScale="1">
        <p:scale>
          <a:sx n="103" d="100"/>
          <a:sy n="103" d="100"/>
        </p:scale>
        <p:origin x="132" y="732"/>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19/11/2020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19/11/2020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19/11/2020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19/11/2020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19/11/2020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0" y="0"/>
            <a:ext cx="12072664" cy="892175"/>
          </a:xfrm>
        </p:spPr>
        <p:txBody>
          <a:bodyPr>
            <a:noAutofit/>
          </a:bodyPr>
          <a:lstStyle/>
          <a:p>
            <a:pPr marL="118872" algn="ctr"/>
            <a:r>
              <a:rPr lang="en-GB" sz="2800" dirty="0">
                <a:solidFill>
                  <a:srgbClr val="92D050"/>
                </a:solidFill>
                <a:latin typeface="Felix Titling" panose="04060505060202020A04" pitchFamily="82" charset="0"/>
              </a:rPr>
              <a:t>HPEN702  Building Small Worlds: The Short Story in English</a:t>
            </a:r>
          </a:p>
        </p:txBody>
      </p:sp>
      <p:pic>
        <p:nvPicPr>
          <p:cNvPr id="2" name="Picture 1">
            <a:extLst>
              <a:ext uri="{FF2B5EF4-FFF2-40B4-BE49-F238E27FC236}">
                <a16:creationId xmlns:a16="http://schemas.microsoft.com/office/drawing/2014/main" id="{CB14D204-C69D-4F59-BFB1-5E337F2E2165}"/>
              </a:ext>
            </a:extLst>
          </p:cNvPr>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a:ext>
            </a:extLst>
          </a:blip>
          <a:srcRect t="902"/>
          <a:stretch/>
        </p:blipFill>
        <p:spPr bwMode="auto">
          <a:xfrm>
            <a:off x="260377" y="1012086"/>
            <a:ext cx="6895022" cy="5297234"/>
          </a:xfrm>
          <a:prstGeom prst="rect">
            <a:avLst/>
          </a:prstGeom>
          <a:ln w="28575">
            <a:solidFill>
              <a:srgbClr val="92D050"/>
            </a:solidFill>
          </a:ln>
          <a:extLst>
            <a:ext uri="{53640926-AAD7-44D8-BBD7-CCE9431645EC}">
              <a14:shadowObscured xmlns:a14="http://schemas.microsoft.com/office/drawing/2010/main"/>
            </a:ext>
          </a:extLst>
        </p:spPr>
      </p:pic>
      <p:sp>
        <p:nvSpPr>
          <p:cNvPr id="9" name="Subtitle 2">
            <a:extLst>
              <a:ext uri="{FF2B5EF4-FFF2-40B4-BE49-F238E27FC236}">
                <a16:creationId xmlns:a16="http://schemas.microsoft.com/office/drawing/2014/main" id="{9D72CC1D-57A9-410A-8AA0-F551F93670EB}"/>
              </a:ext>
            </a:extLst>
          </p:cNvPr>
          <p:cNvSpPr txBox="1">
            <a:spLocks/>
          </p:cNvSpPr>
          <p:nvPr/>
        </p:nvSpPr>
        <p:spPr>
          <a:xfrm>
            <a:off x="7302390" y="1196752"/>
            <a:ext cx="4608512" cy="5297234"/>
          </a:xfrm>
          <a:prstGeom prst="rect">
            <a:avLst/>
          </a:prstGeom>
        </p:spPr>
        <p:txBody>
          <a:bodyPr vert="horz" lIns="54864" tIns="91440" rtlCol="0">
            <a:normAutofit fontScale="85000" lnSpcReduction="20000"/>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lnSpc>
                <a:spcPct val="120000"/>
              </a:lnSpc>
              <a:buNone/>
              <a:defRPr/>
            </a:pPr>
            <a:r>
              <a:rPr lang="en-GB" sz="2400" dirty="0">
                <a:solidFill>
                  <a:schemeClr val="bg1"/>
                </a:solidFill>
              </a:rPr>
              <a:t>Understanding how history is made has been a primary source of emancipatory insight and practical political consciousness, the great variable container for a critical interpretation of social life and practice. ... however, </a:t>
            </a:r>
            <a:r>
              <a:rPr lang="en-GB" sz="2400" dirty="0">
                <a:solidFill>
                  <a:schemeClr val="accent1">
                    <a:lumMod val="20000"/>
                    <a:lumOff val="80000"/>
                  </a:schemeClr>
                </a:solidFill>
              </a:rPr>
              <a:t>it may be space more than time that hides consequences from us, </a:t>
            </a:r>
            <a:r>
              <a:rPr lang="en-GB" sz="2400" dirty="0">
                <a:solidFill>
                  <a:schemeClr val="bg1"/>
                </a:solidFill>
              </a:rPr>
              <a:t>the ‘making of geography’ more than the ‘making of history’ that provides the most revealing tactical and theoretical world</a:t>
            </a:r>
          </a:p>
          <a:p>
            <a:pPr marL="118872" indent="0">
              <a:buNone/>
              <a:defRPr/>
            </a:pPr>
            <a:endParaRPr lang="en-GB" sz="2200" dirty="0">
              <a:solidFill>
                <a:schemeClr val="bg1"/>
              </a:solidFill>
            </a:endParaRPr>
          </a:p>
          <a:p>
            <a:pPr marL="118872" indent="0">
              <a:lnSpc>
                <a:spcPct val="120000"/>
              </a:lnSpc>
              <a:buNone/>
              <a:defRPr/>
            </a:pPr>
            <a:r>
              <a:rPr lang="en-GB" sz="2100" dirty="0">
                <a:solidFill>
                  <a:srgbClr val="92D050"/>
                </a:solidFill>
              </a:rPr>
              <a:t>Edward de Soja, </a:t>
            </a:r>
            <a:r>
              <a:rPr lang="en-GB" sz="2100" i="1" dirty="0">
                <a:solidFill>
                  <a:srgbClr val="92D050"/>
                </a:solidFill>
              </a:rPr>
              <a:t>Postmodern Geographies: the Reassertion of Space in Critical Social Theory, </a:t>
            </a:r>
            <a:r>
              <a:rPr lang="en-GB" sz="2100" dirty="0">
                <a:solidFill>
                  <a:srgbClr val="92D050"/>
                </a:solidFill>
              </a:rPr>
              <a:t>London: Verso, 1989.</a:t>
            </a:r>
          </a:p>
          <a:p>
            <a:pPr>
              <a:defRPr/>
            </a:pPr>
            <a:endParaRPr lang="en-GB" sz="2800" dirty="0"/>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a:xfrm>
            <a:off x="335360" y="155448"/>
            <a:ext cx="11247040" cy="1041304"/>
          </a:xfrm>
        </p:spPr>
        <p:txBody>
          <a:bodyPr>
            <a:normAutofit/>
          </a:bodyPr>
          <a:lstStyle/>
          <a:p>
            <a:r>
              <a:rPr lang="en-GB" sz="4900" dirty="0">
                <a:solidFill>
                  <a:schemeClr val="bg2">
                    <a:lumMod val="75000"/>
                  </a:schemeClr>
                </a:solidFill>
              </a:rPr>
              <a:t>  </a:t>
            </a:r>
            <a:r>
              <a:rPr lang="en-GB" sz="4000" dirty="0">
                <a:solidFill>
                  <a:srgbClr val="92D050"/>
                </a:solidFill>
                <a:effectLst>
                  <a:outerShdw blurRad="38100" dist="38100" dir="2700000" algn="tl">
                    <a:srgbClr val="000000">
                      <a:alpha val="43137"/>
                    </a:srgbClr>
                  </a:outerShdw>
                </a:effectLst>
                <a:latin typeface="Felix Titling" panose="04060505060202020A04" pitchFamily="82" charset="0"/>
              </a:rPr>
              <a:t>LEARNING OUTCOMES</a:t>
            </a:r>
            <a:endParaRPr lang="en-GB" dirty="0">
              <a:solidFill>
                <a:schemeClr val="bg2">
                  <a:lumMod val="75000"/>
                </a:schemeClr>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609600" y="1556792"/>
            <a:ext cx="10810129" cy="5021152"/>
          </a:xfrm>
        </p:spPr>
        <p:txBody>
          <a:bodyPr>
            <a:normAutofit/>
          </a:bodyPr>
          <a:lstStyle/>
          <a:p>
            <a:pPr marL="633413" indent="-515938">
              <a:lnSpc>
                <a:spcPct val="120000"/>
              </a:lnSpc>
              <a:buNone/>
            </a:pPr>
            <a:r>
              <a:rPr lang="en-GB" sz="2600" i="1" dirty="0">
                <a:solidFill>
                  <a:schemeClr val="bg1"/>
                </a:solidFill>
                <a:latin typeface="Palatino Linotype" panose="02040502050505030304" pitchFamily="18" charset="0"/>
              </a:rPr>
              <a:t>Upon the successful completion of this module, the student should be able to:</a:t>
            </a:r>
          </a:p>
          <a:p>
            <a:pPr marL="633413" indent="-515938">
              <a:lnSpc>
                <a:spcPct val="120000"/>
              </a:lnSpc>
              <a:buNone/>
            </a:pPr>
            <a:endParaRPr lang="en-GB" sz="1700" u="sng" dirty="0">
              <a:solidFill>
                <a:schemeClr val="bg1"/>
              </a:solidFill>
              <a:latin typeface="Palatino Linotype" panose="02040502050505030304" pitchFamily="18" charset="0"/>
            </a:endParaRPr>
          </a:p>
          <a:p>
            <a:pPr marL="633413" indent="-515938">
              <a:lnSpc>
                <a:spcPct val="120000"/>
              </a:lnSpc>
              <a:buNone/>
            </a:pPr>
            <a:r>
              <a:rPr lang="en-GB" sz="2600" dirty="0">
                <a:solidFill>
                  <a:schemeClr val="bg1"/>
                </a:solidFill>
                <a:latin typeface="Palatino Linotype" panose="02040502050505030304" pitchFamily="18" charset="0"/>
              </a:rPr>
              <a:t>•   </a:t>
            </a:r>
            <a:r>
              <a:rPr lang="en-GB" sz="2400" dirty="0">
                <a:solidFill>
                  <a:schemeClr val="bg1"/>
                </a:solidFill>
                <a:latin typeface="Palatino Linotype" panose="02040502050505030304" pitchFamily="18" charset="0"/>
              </a:rPr>
              <a:t>To examine the provenance &amp; meaning of the short story in English;</a:t>
            </a:r>
          </a:p>
          <a:p>
            <a:pPr marL="633413" indent="-515938">
              <a:lnSpc>
                <a:spcPct val="120000"/>
              </a:lnSpc>
              <a:buNone/>
            </a:pPr>
            <a:r>
              <a:rPr lang="en-GB" sz="2800" dirty="0">
                <a:solidFill>
                  <a:schemeClr val="accent1">
                    <a:lumMod val="40000"/>
                    <a:lumOff val="60000"/>
                  </a:schemeClr>
                </a:solidFill>
                <a:latin typeface="Palatino Linotype" panose="02040502050505030304" pitchFamily="18" charset="0"/>
              </a:rPr>
              <a:t>•   </a:t>
            </a:r>
            <a:r>
              <a:rPr lang="en-GB" sz="2400" dirty="0">
                <a:solidFill>
                  <a:schemeClr val="accent1">
                    <a:lumMod val="40000"/>
                    <a:lumOff val="60000"/>
                  </a:schemeClr>
                </a:solidFill>
                <a:latin typeface="Palatino Linotype" panose="02040502050505030304" pitchFamily="18" charset="0"/>
              </a:rPr>
              <a:t>To understand the significance of the short story as a vehicle of cultural expression in minority cultures within </a:t>
            </a:r>
            <a:r>
              <a:rPr lang="en-GB" sz="2400" dirty="0">
                <a:solidFill>
                  <a:schemeClr val="bg1"/>
                </a:solidFill>
                <a:latin typeface="Palatino Linotype" panose="02040502050505030304" pitchFamily="18" charset="0"/>
              </a:rPr>
              <a:t>the UK &amp;</a:t>
            </a:r>
            <a:r>
              <a:rPr lang="en-GB" sz="2400" dirty="0">
                <a:solidFill>
                  <a:schemeClr val="accent1">
                    <a:lumMod val="40000"/>
                    <a:lumOff val="60000"/>
                  </a:schemeClr>
                </a:solidFill>
                <a:latin typeface="Palatino Linotype" panose="02040502050505030304" pitchFamily="18" charset="0"/>
              </a:rPr>
              <a:t> former colonies;</a:t>
            </a:r>
          </a:p>
          <a:p>
            <a:pPr marL="633413" indent="-515938">
              <a:lnSpc>
                <a:spcPct val="120000"/>
              </a:lnSpc>
              <a:buNone/>
            </a:pPr>
            <a:r>
              <a:rPr lang="en-GB" sz="2800" dirty="0">
                <a:solidFill>
                  <a:schemeClr val="bg1"/>
                </a:solidFill>
                <a:latin typeface="Palatino Linotype" panose="02040502050505030304" pitchFamily="18" charset="0"/>
              </a:rPr>
              <a:t>•   </a:t>
            </a:r>
            <a:r>
              <a:rPr lang="en-GB" sz="2400" dirty="0">
                <a:solidFill>
                  <a:schemeClr val="accent1">
                    <a:lumMod val="40000"/>
                    <a:lumOff val="60000"/>
                  </a:schemeClr>
                </a:solidFill>
                <a:latin typeface="Palatino Linotype" panose="02040502050505030304" pitchFamily="18" charset="0"/>
              </a:rPr>
              <a:t>To explore the proliferation of short stories in translation;</a:t>
            </a:r>
          </a:p>
          <a:p>
            <a:pPr marL="633413" indent="-515938">
              <a:lnSpc>
                <a:spcPct val="120000"/>
              </a:lnSpc>
              <a:buNone/>
            </a:pPr>
            <a:r>
              <a:rPr lang="en-GB" sz="2800" dirty="0">
                <a:solidFill>
                  <a:schemeClr val="bg1"/>
                </a:solidFill>
                <a:latin typeface="Palatino Linotype" panose="02040502050505030304" pitchFamily="18" charset="0"/>
              </a:rPr>
              <a:t>•   </a:t>
            </a:r>
            <a:r>
              <a:rPr lang="en-GB" sz="2400" dirty="0">
                <a:solidFill>
                  <a:schemeClr val="bg1"/>
                </a:solidFill>
                <a:latin typeface="Palatino Linotype" panose="02040502050505030304" pitchFamily="18" charset="0"/>
              </a:rPr>
              <a:t>To demonstrate this understanding of meaning &amp; technique in the translation of a short story from the students’ home language(s) into English, or from close readings of translated short stories.</a:t>
            </a:r>
          </a:p>
          <a:p>
            <a:pPr marL="633413" indent="-515938">
              <a:lnSpc>
                <a:spcPct val="120000"/>
              </a:lnSpc>
              <a:buNone/>
            </a:pPr>
            <a:endParaRPr lang="en-GB" sz="2200" dirty="0">
              <a:solidFill>
                <a:schemeClr val="bg1"/>
              </a:solidFill>
              <a:latin typeface="Palatino Linotype" panose="02040502050505030304" pitchFamily="18" charset="0"/>
            </a:endParaRPr>
          </a:p>
          <a:p>
            <a:pPr marL="118872" indent="0">
              <a:buNone/>
            </a:pPr>
            <a:endParaRPr lang="en-GB" dirty="0">
              <a:latin typeface="Palatino Linotype" panose="02040502050505030304" pitchFamily="18" charset="0"/>
            </a:endParaRPr>
          </a:p>
        </p:txBody>
      </p:sp>
    </p:spTree>
    <p:extLst>
      <p:ext uri="{BB962C8B-B14F-4D97-AF65-F5344CB8AC3E}">
        <p14:creationId xmlns:p14="http://schemas.microsoft.com/office/powerpoint/2010/main" val="215388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C793-6CE0-41AD-B729-6BBBA8ED4B8A}"/>
              </a:ext>
            </a:extLst>
          </p:cNvPr>
          <p:cNvSpPr>
            <a:spLocks noGrp="1"/>
          </p:cNvSpPr>
          <p:nvPr>
            <p:ph type="title"/>
          </p:nvPr>
        </p:nvSpPr>
        <p:spPr>
          <a:xfrm>
            <a:off x="609600" y="155448"/>
            <a:ext cx="10972800" cy="825280"/>
          </a:xfrm>
        </p:spPr>
        <p:txBody>
          <a:bodyPr>
            <a:normAutofit/>
          </a:bodyPr>
          <a:lstStyle/>
          <a:p>
            <a:r>
              <a:rPr lang="en-GB" sz="3200" dirty="0">
                <a:solidFill>
                  <a:srgbClr val="92D050"/>
                </a:solidFill>
                <a:latin typeface="Felix Titling" panose="04060505060202020A04" pitchFamily="82" charset="0"/>
              </a:rPr>
              <a:t>Theoretical /historical contexts</a:t>
            </a:r>
          </a:p>
        </p:txBody>
      </p:sp>
      <p:sp>
        <p:nvSpPr>
          <p:cNvPr id="3" name="Content Placeholder 2">
            <a:extLst>
              <a:ext uri="{FF2B5EF4-FFF2-40B4-BE49-F238E27FC236}">
                <a16:creationId xmlns:a16="http://schemas.microsoft.com/office/drawing/2014/main" id="{B1922A11-9593-4ED4-B275-867C8CC36DE1}"/>
              </a:ext>
            </a:extLst>
          </p:cNvPr>
          <p:cNvSpPr>
            <a:spLocks noGrp="1"/>
          </p:cNvSpPr>
          <p:nvPr>
            <p:ph idx="1"/>
          </p:nvPr>
        </p:nvSpPr>
        <p:spPr>
          <a:xfrm>
            <a:off x="609600" y="836712"/>
            <a:ext cx="10972800" cy="3816424"/>
          </a:xfrm>
        </p:spPr>
        <p:txBody>
          <a:bodyPr>
            <a:normAutofit fontScale="85000" lnSpcReduction="20000"/>
          </a:bodyPr>
          <a:lstStyle/>
          <a:p>
            <a:pPr>
              <a:lnSpc>
                <a:spcPct val="120000"/>
              </a:lnSpc>
            </a:pPr>
            <a:r>
              <a:rPr lang="en-GB" sz="2400" dirty="0">
                <a:solidFill>
                  <a:schemeClr val="bg1"/>
                </a:solidFill>
              </a:rPr>
              <a:t>Enlightenment – reason/ self determination</a:t>
            </a:r>
          </a:p>
          <a:p>
            <a:pPr>
              <a:lnSpc>
                <a:spcPct val="120000"/>
              </a:lnSpc>
            </a:pPr>
            <a:r>
              <a:rPr lang="en-GB" sz="2400" dirty="0">
                <a:solidFill>
                  <a:schemeClr val="bg1"/>
                </a:solidFill>
              </a:rPr>
              <a:t>The novel as enlightenment form</a:t>
            </a:r>
          </a:p>
          <a:p>
            <a:pPr>
              <a:lnSpc>
                <a:spcPct val="120000"/>
              </a:lnSpc>
            </a:pPr>
            <a:r>
              <a:rPr lang="en-GB" sz="2400" dirty="0">
                <a:solidFill>
                  <a:schemeClr val="bg1"/>
                </a:solidFill>
              </a:rPr>
              <a:t>Nation state – colonial system</a:t>
            </a:r>
          </a:p>
          <a:p>
            <a:pPr>
              <a:lnSpc>
                <a:spcPct val="120000"/>
              </a:lnSpc>
            </a:pPr>
            <a:r>
              <a:rPr lang="en-GB" sz="2400" dirty="0">
                <a:solidFill>
                  <a:schemeClr val="bg1"/>
                </a:solidFill>
              </a:rPr>
              <a:t>Emergence of  Orientalism (Edward Said)</a:t>
            </a:r>
          </a:p>
          <a:p>
            <a:pPr marL="118872" indent="0">
              <a:lnSpc>
                <a:spcPct val="120000"/>
              </a:lnSpc>
              <a:buNone/>
            </a:pPr>
            <a:r>
              <a:rPr lang="en-GB" sz="2400" dirty="0">
                <a:solidFill>
                  <a:schemeClr val="bg1"/>
                </a:solidFill>
              </a:rPr>
              <a:t>	a) Denigration of culture in India – Lord Macaulay</a:t>
            </a:r>
          </a:p>
          <a:p>
            <a:pPr marL="118872" indent="0">
              <a:lnSpc>
                <a:spcPct val="120000"/>
              </a:lnSpc>
              <a:buNone/>
            </a:pPr>
            <a:r>
              <a:rPr lang="en-GB" sz="2400" dirty="0">
                <a:solidFill>
                  <a:schemeClr val="bg1"/>
                </a:solidFill>
              </a:rPr>
              <a:t>	b) ‘Lack of any culture in Caribbean’ – James Froude</a:t>
            </a:r>
          </a:p>
          <a:p>
            <a:pPr>
              <a:lnSpc>
                <a:spcPct val="120000"/>
              </a:lnSpc>
            </a:pPr>
            <a:r>
              <a:rPr lang="en-GB" sz="2400" dirty="0">
                <a:solidFill>
                  <a:schemeClr val="bg1"/>
                </a:solidFill>
              </a:rPr>
              <a:t>Metropolitan Centre and colonial peripheries</a:t>
            </a:r>
          </a:p>
          <a:p>
            <a:pPr>
              <a:lnSpc>
                <a:spcPct val="120000"/>
              </a:lnSpc>
            </a:pPr>
            <a:r>
              <a:rPr lang="en-GB" sz="2400" dirty="0">
                <a:solidFill>
                  <a:schemeClr val="bg1"/>
                </a:solidFill>
              </a:rPr>
              <a:t>Mimicry and hybridity</a:t>
            </a:r>
          </a:p>
          <a:p>
            <a:pPr marL="118872" indent="0">
              <a:lnSpc>
                <a:spcPct val="120000"/>
              </a:lnSpc>
              <a:buNone/>
            </a:pPr>
            <a:endParaRPr lang="en-GB" sz="2200" dirty="0">
              <a:solidFill>
                <a:schemeClr val="accent1">
                  <a:lumMod val="40000"/>
                  <a:lumOff val="60000"/>
                </a:schemeClr>
              </a:solidFill>
            </a:endParaRPr>
          </a:p>
          <a:p>
            <a:pPr marL="118872" indent="0">
              <a:lnSpc>
                <a:spcPct val="120000"/>
              </a:lnSpc>
              <a:buNone/>
            </a:pPr>
            <a:r>
              <a:rPr lang="en-GB" sz="2600" dirty="0">
                <a:solidFill>
                  <a:schemeClr val="accent1">
                    <a:lumMod val="40000"/>
                    <a:lumOff val="60000"/>
                  </a:schemeClr>
                </a:solidFill>
              </a:rPr>
              <a:t>Language</a:t>
            </a:r>
            <a:endParaRPr lang="en-GB" sz="2200" dirty="0">
              <a:solidFill>
                <a:schemeClr val="accent1">
                  <a:lumMod val="40000"/>
                  <a:lumOff val="60000"/>
                </a:schemeClr>
              </a:solidFill>
            </a:endParaRPr>
          </a:p>
          <a:p>
            <a:pPr>
              <a:lnSpc>
                <a:spcPct val="120000"/>
              </a:lnSpc>
            </a:pPr>
            <a:r>
              <a:rPr lang="en-GB" sz="2400" dirty="0">
                <a:solidFill>
                  <a:schemeClr val="bg1"/>
                </a:solidFill>
              </a:rPr>
              <a:t>Standardisation and nation state</a:t>
            </a:r>
          </a:p>
          <a:p>
            <a:pPr>
              <a:lnSpc>
                <a:spcPct val="120000"/>
              </a:lnSpc>
            </a:pPr>
            <a:r>
              <a:rPr lang="en-GB" sz="2400" dirty="0">
                <a:solidFill>
                  <a:schemeClr val="bg1"/>
                </a:solidFill>
              </a:rPr>
              <a:t>Promotion of dominant language and literature (Wales; India, African countries, Caribbean</a:t>
            </a:r>
            <a:r>
              <a:rPr lang="en-GB" sz="2200" dirty="0">
                <a:solidFill>
                  <a:schemeClr val="bg1"/>
                </a:solidFill>
              </a:rPr>
              <a:t>)</a:t>
            </a:r>
          </a:p>
          <a:p>
            <a:endParaRPr lang="en-GB" sz="2200" dirty="0">
              <a:solidFill>
                <a:schemeClr val="bg1"/>
              </a:solidFill>
            </a:endParaRPr>
          </a:p>
          <a:p>
            <a:pPr marL="118872" indent="0">
              <a:buNone/>
            </a:pPr>
            <a:endParaRPr lang="en-GB" sz="2200" dirty="0">
              <a:solidFill>
                <a:schemeClr val="bg1"/>
              </a:solidFill>
            </a:endParaRPr>
          </a:p>
          <a:p>
            <a:pPr marL="118872" indent="0">
              <a:buNone/>
            </a:pPr>
            <a:endParaRPr lang="en-GB" dirty="0">
              <a:solidFill>
                <a:schemeClr val="bg1"/>
              </a:solidFill>
            </a:endParaRPr>
          </a:p>
        </p:txBody>
      </p:sp>
      <p:sp>
        <p:nvSpPr>
          <p:cNvPr id="5" name="TextBox 4">
            <a:extLst>
              <a:ext uri="{FF2B5EF4-FFF2-40B4-BE49-F238E27FC236}">
                <a16:creationId xmlns:a16="http://schemas.microsoft.com/office/drawing/2014/main" id="{CADBF1C4-3A89-4B00-A8CB-11E49B6C229E}"/>
              </a:ext>
            </a:extLst>
          </p:cNvPr>
          <p:cNvSpPr txBox="1"/>
          <p:nvPr/>
        </p:nvSpPr>
        <p:spPr>
          <a:xfrm>
            <a:off x="595788" y="4857203"/>
            <a:ext cx="11247040" cy="461665"/>
          </a:xfrm>
          <a:prstGeom prst="rect">
            <a:avLst/>
          </a:prstGeom>
          <a:noFill/>
        </p:spPr>
        <p:txBody>
          <a:bodyPr wrap="square">
            <a:spAutoFit/>
          </a:bodyPr>
          <a:lstStyle/>
          <a:p>
            <a:r>
              <a:rPr lang="en-GB" sz="2400" b="1" dirty="0">
                <a:solidFill>
                  <a:srgbClr val="92D050"/>
                </a:solidFill>
                <a:latin typeface="Felix Titling" panose="04060505060202020A04" pitchFamily="82" charset="0"/>
                <a:ea typeface="+mj-ea"/>
                <a:cs typeface="+mj-cs"/>
              </a:rPr>
              <a:t>Postcolonial short stories (</a:t>
            </a:r>
            <a:r>
              <a:rPr lang="en-GB" sz="2400" dirty="0" err="1">
                <a:solidFill>
                  <a:srgbClr val="92D050"/>
                </a:solidFill>
                <a:ea typeface="+mj-ea"/>
                <a:cs typeface="+mj-cs"/>
              </a:rPr>
              <a:t>i</a:t>
            </a:r>
            <a:r>
              <a:rPr lang="en-GB" sz="2400" b="1" dirty="0">
                <a:solidFill>
                  <a:srgbClr val="92D050"/>
                </a:solidFill>
                <a:latin typeface="Felix Titling" panose="04060505060202020A04" pitchFamily="82" charset="0"/>
                <a:ea typeface="+mj-ea"/>
                <a:cs typeface="+mj-cs"/>
              </a:rPr>
              <a:t>) Caribbean (</a:t>
            </a:r>
            <a:r>
              <a:rPr lang="en-GB" sz="2400" dirty="0">
                <a:solidFill>
                  <a:srgbClr val="92D050"/>
                </a:solidFill>
                <a:ea typeface="+mj-ea"/>
                <a:cs typeface="+mj-cs"/>
              </a:rPr>
              <a:t>ii</a:t>
            </a:r>
            <a:r>
              <a:rPr lang="en-GB" sz="2400" b="1" dirty="0">
                <a:solidFill>
                  <a:srgbClr val="92D050"/>
                </a:solidFill>
                <a:latin typeface="Felix Titling" panose="04060505060202020A04" pitchFamily="82" charset="0"/>
                <a:ea typeface="+mj-ea"/>
                <a:cs typeface="+mj-cs"/>
              </a:rPr>
              <a:t>) Indian / diaspora</a:t>
            </a:r>
          </a:p>
        </p:txBody>
      </p:sp>
      <p:sp>
        <p:nvSpPr>
          <p:cNvPr id="8" name="TextBox 7">
            <a:extLst>
              <a:ext uri="{FF2B5EF4-FFF2-40B4-BE49-F238E27FC236}">
                <a16:creationId xmlns:a16="http://schemas.microsoft.com/office/drawing/2014/main" id="{D7DC52DE-FAB2-4351-95BC-333997B4A6E5}"/>
              </a:ext>
            </a:extLst>
          </p:cNvPr>
          <p:cNvSpPr txBox="1"/>
          <p:nvPr/>
        </p:nvSpPr>
        <p:spPr>
          <a:xfrm>
            <a:off x="609600" y="5318868"/>
            <a:ext cx="10814992" cy="1200329"/>
          </a:xfrm>
          <a:prstGeom prst="rect">
            <a:avLst/>
          </a:prstGeom>
          <a:noFill/>
        </p:spPr>
        <p:txBody>
          <a:bodyPr wrap="square">
            <a:spAutoFit/>
          </a:bodyPr>
          <a:lstStyle/>
          <a:p>
            <a:r>
              <a:rPr lang="en-GB" sz="2000" dirty="0">
                <a:solidFill>
                  <a:schemeClr val="bg1"/>
                </a:solidFill>
              </a:rPr>
              <a:t>The short story haunts the edges of the novel and its assumption of the nation state especially its association with the marginalised or oppressed group</a:t>
            </a:r>
          </a:p>
          <a:p>
            <a:endParaRPr lang="en-GB" sz="1200" dirty="0">
              <a:solidFill>
                <a:schemeClr val="bg1"/>
              </a:solidFill>
            </a:endParaRPr>
          </a:p>
          <a:p>
            <a:r>
              <a:rPr lang="en-GB" sz="2000" dirty="0">
                <a:solidFill>
                  <a:schemeClr val="bg1"/>
                </a:solidFill>
              </a:rPr>
              <a:t>Use of English: Cultural appropriation or cultural oppression? </a:t>
            </a:r>
          </a:p>
        </p:txBody>
      </p:sp>
    </p:spTree>
    <p:extLst>
      <p:ext uri="{BB962C8B-B14F-4D97-AF65-F5344CB8AC3E}">
        <p14:creationId xmlns:p14="http://schemas.microsoft.com/office/powerpoint/2010/main" val="2054046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18205DCE-E200-4408-AAAB-D2040B86D3A2}"/>
              </a:ext>
            </a:extLst>
          </p:cNvPr>
          <p:cNvSpPr txBox="1">
            <a:spLocks noChangeArrowheads="1"/>
          </p:cNvSpPr>
          <p:nvPr/>
        </p:nvSpPr>
        <p:spPr>
          <a:xfrm>
            <a:off x="408396" y="1124744"/>
            <a:ext cx="11375207" cy="5441683"/>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indent="-274320">
              <a:lnSpc>
                <a:spcPct val="110000"/>
              </a:lnSpc>
              <a:spcBef>
                <a:spcPts val="600"/>
              </a:spcBef>
              <a:buClr>
                <a:schemeClr val="accent3"/>
              </a:buClr>
              <a:buFontTx/>
              <a:buNone/>
              <a:defRPr/>
            </a:pPr>
            <a:r>
              <a:rPr lang="en-AU" altLang="en-US" sz="2300" dirty="0">
                <a:solidFill>
                  <a:schemeClr val="bg1"/>
                </a:solidFill>
                <a:latin typeface="Georgia" pitchFamily="18" charset="0"/>
              </a:rPr>
              <a:t>	</a:t>
            </a:r>
            <a:r>
              <a:rPr lang="en-AU" altLang="en-US" sz="2400" dirty="0">
                <a:solidFill>
                  <a:schemeClr val="bg1"/>
                </a:solidFill>
                <a:latin typeface="Palatino Linotype" panose="02040502050505030304" pitchFamily="18" charset="0"/>
              </a:rPr>
              <a:t>The "new" novel of the earlier eighteenth century may be described an institution of the Enlightenment [it partook ] in what Webster‘s dictionary calls </a:t>
            </a:r>
            <a:r>
              <a:rPr lang="en-AU" altLang="en-US" sz="2400" dirty="0">
                <a:solidFill>
                  <a:schemeClr val="accent1">
                    <a:lumMod val="40000"/>
                    <a:lumOff val="60000"/>
                  </a:schemeClr>
                </a:solidFill>
                <a:latin typeface="Palatino Linotype" panose="02040502050505030304" pitchFamily="18" charset="0"/>
              </a:rPr>
              <a:t>"a philosophic movement … marked by questioning of traditional doctrines and values, a tendency toward individualism, and an emphasis on the idea of universal human progress, the empirical method in science, and the free use of reason" </a:t>
            </a:r>
            <a:r>
              <a:rPr lang="en-AU" altLang="en-US" sz="2400" dirty="0">
                <a:solidFill>
                  <a:schemeClr val="bg1"/>
                </a:solidFill>
                <a:latin typeface="Palatino Linotype" panose="02040502050505030304" pitchFamily="18" charset="0"/>
              </a:rPr>
              <a:t> [and] operated within the Enlightenment model of critical communication.</a:t>
            </a:r>
          </a:p>
          <a:p>
            <a:pPr marL="274320" indent="-274320">
              <a:lnSpc>
                <a:spcPct val="110000"/>
              </a:lnSpc>
              <a:spcBef>
                <a:spcPts val="600"/>
              </a:spcBef>
              <a:buClr>
                <a:schemeClr val="accent3"/>
              </a:buClr>
              <a:buFontTx/>
              <a:buNone/>
              <a:defRPr/>
            </a:pPr>
            <a:r>
              <a:rPr lang="en-AU" altLang="en-US" sz="2400" dirty="0">
                <a:solidFill>
                  <a:schemeClr val="bg1"/>
                </a:solidFill>
                <a:latin typeface="Palatino Linotype" panose="02040502050505030304" pitchFamily="18" charset="0"/>
              </a:rPr>
              <a:t>     </a:t>
            </a:r>
          </a:p>
          <a:p>
            <a:pPr marL="274320" indent="-274320">
              <a:lnSpc>
                <a:spcPct val="110000"/>
              </a:lnSpc>
              <a:spcBef>
                <a:spcPts val="600"/>
              </a:spcBef>
              <a:buClr>
                <a:schemeClr val="accent3"/>
              </a:buClr>
              <a:buFontTx/>
              <a:buNone/>
              <a:defRPr/>
            </a:pPr>
            <a:r>
              <a:rPr lang="en-AU" altLang="en-US" sz="2400" dirty="0">
                <a:solidFill>
                  <a:schemeClr val="bg1"/>
                </a:solidFill>
                <a:latin typeface="Palatino Linotype" panose="02040502050505030304" pitchFamily="18" charset="0"/>
              </a:rPr>
              <a:t>	The novels of Daniel Defoe, Samuel Richardson, and Henry Fielding, for example, not only pretend to offer densely particular, virtually evidentiary accounts of the physical and mental circumstances that actuate their characters and motivate the causal sequences of their plots, but … also attempt to frame the subjectivity of their characters within </a:t>
            </a:r>
            <a:r>
              <a:rPr lang="en-AU" altLang="en-US" sz="2400" u="sng" dirty="0">
                <a:solidFill>
                  <a:schemeClr val="bg1"/>
                </a:solidFill>
                <a:latin typeface="Palatino Linotype" panose="02040502050505030304" pitchFamily="18" charset="0"/>
              </a:rPr>
              <a:t>editorial objectivity</a:t>
            </a:r>
            <a:r>
              <a:rPr lang="en-AU" altLang="en-US" sz="2400" dirty="0">
                <a:solidFill>
                  <a:schemeClr val="bg1"/>
                </a:solidFill>
                <a:latin typeface="Palatino Linotype" panose="02040502050505030304" pitchFamily="18" charset="0"/>
              </a:rPr>
              <a:t>, as in Defoe and Richardson or </a:t>
            </a:r>
            <a:r>
              <a:rPr lang="en-AU" altLang="en-US" sz="2400" u="sng" dirty="0">
                <a:solidFill>
                  <a:schemeClr val="bg1"/>
                </a:solidFill>
                <a:latin typeface="Palatino Linotype" panose="02040502050505030304" pitchFamily="18" charset="0"/>
              </a:rPr>
              <a:t>narratorial objectivity</a:t>
            </a:r>
            <a:r>
              <a:rPr lang="en-AU" altLang="en-US" sz="2400" dirty="0">
                <a:solidFill>
                  <a:schemeClr val="bg1"/>
                </a:solidFill>
                <a:latin typeface="Palatino Linotype" panose="02040502050505030304" pitchFamily="18" charset="0"/>
              </a:rPr>
              <a:t>, as in Fielding</a:t>
            </a:r>
            <a:r>
              <a:rPr lang="en-GB" altLang="en-US" sz="2400" dirty="0">
                <a:solidFill>
                  <a:schemeClr val="bg1"/>
                </a:solidFill>
                <a:latin typeface="Palatino Linotype" panose="02040502050505030304" pitchFamily="18" charset="0"/>
              </a:rPr>
              <a:t> </a:t>
            </a:r>
          </a:p>
          <a:p>
            <a:pPr marL="640080" lvl="1" indent="-246888" algn="r">
              <a:lnSpc>
                <a:spcPct val="110000"/>
              </a:lnSpc>
              <a:spcBef>
                <a:spcPts val="600"/>
              </a:spcBef>
              <a:buFontTx/>
              <a:buNone/>
              <a:defRPr/>
            </a:pPr>
            <a:r>
              <a:rPr lang="en-AU" altLang="en-US" sz="1000" dirty="0">
                <a:solidFill>
                  <a:schemeClr val="bg1"/>
                </a:solidFill>
                <a:latin typeface="Palatino Linotype" panose="02040502050505030304" pitchFamily="18" charset="0"/>
              </a:rPr>
              <a:t>	</a:t>
            </a:r>
            <a:r>
              <a:rPr lang="en-AU" altLang="en-US" sz="2000" dirty="0">
                <a:solidFill>
                  <a:schemeClr val="bg1"/>
                </a:solidFill>
                <a:latin typeface="Palatino Linotype" panose="02040502050505030304" pitchFamily="18" charset="0"/>
              </a:rPr>
              <a:t>	</a:t>
            </a:r>
          </a:p>
          <a:p>
            <a:pPr marL="640080" lvl="1" indent="-246888" algn="r">
              <a:lnSpc>
                <a:spcPct val="110000"/>
              </a:lnSpc>
              <a:spcBef>
                <a:spcPts val="600"/>
              </a:spcBef>
              <a:buFontTx/>
              <a:buNone/>
              <a:defRPr/>
            </a:pPr>
            <a:r>
              <a:rPr lang="en-AU" altLang="en-US" sz="2300" dirty="0">
                <a:solidFill>
                  <a:schemeClr val="accent1">
                    <a:lumMod val="40000"/>
                    <a:lumOff val="60000"/>
                  </a:schemeClr>
                </a:solidFill>
                <a:latin typeface="Palatino Linotype" panose="02040502050505030304" pitchFamily="18" charset="0"/>
              </a:rPr>
              <a:t>John Bender, ‘Enlightenment Fiction and the Scientific Hypothesis’,  </a:t>
            </a:r>
          </a:p>
          <a:p>
            <a:pPr marL="640080" lvl="1" indent="-246888" algn="r">
              <a:lnSpc>
                <a:spcPct val="110000"/>
              </a:lnSpc>
              <a:spcBef>
                <a:spcPts val="600"/>
              </a:spcBef>
              <a:buFontTx/>
              <a:buNone/>
              <a:defRPr/>
            </a:pPr>
            <a:r>
              <a:rPr lang="en-AU" altLang="en-US" sz="2300" i="1" dirty="0">
                <a:solidFill>
                  <a:schemeClr val="accent1">
                    <a:lumMod val="40000"/>
                    <a:lumOff val="60000"/>
                  </a:schemeClr>
                </a:solidFill>
                <a:latin typeface="Palatino Linotype" panose="02040502050505030304" pitchFamily="18" charset="0"/>
              </a:rPr>
              <a:t>Representations</a:t>
            </a:r>
            <a:r>
              <a:rPr lang="en-AU" altLang="en-US" sz="2300" dirty="0">
                <a:solidFill>
                  <a:schemeClr val="accent1">
                    <a:lumMod val="40000"/>
                    <a:lumOff val="60000"/>
                  </a:schemeClr>
                </a:solidFill>
                <a:latin typeface="Palatino Linotype" panose="02040502050505030304" pitchFamily="18" charset="0"/>
              </a:rPr>
              <a:t> Vol. 60 (Winter 1997): 1-23.</a:t>
            </a:r>
            <a:endParaRPr lang="en-GB" altLang="en-US" sz="2000" dirty="0">
              <a:solidFill>
                <a:schemeClr val="accent1">
                  <a:lumMod val="40000"/>
                  <a:lumOff val="60000"/>
                </a:schemeClr>
              </a:solidFill>
              <a:latin typeface="Palatino Linotype" panose="02040502050505030304" pitchFamily="18" charset="0"/>
            </a:endParaRPr>
          </a:p>
        </p:txBody>
      </p:sp>
      <p:sp>
        <p:nvSpPr>
          <p:cNvPr id="7" name="TextBox 6">
            <a:extLst>
              <a:ext uri="{FF2B5EF4-FFF2-40B4-BE49-F238E27FC236}">
                <a16:creationId xmlns:a16="http://schemas.microsoft.com/office/drawing/2014/main" id="{3E032D05-EDF6-4329-BDDD-491A2A222B90}"/>
              </a:ext>
            </a:extLst>
          </p:cNvPr>
          <p:cNvSpPr txBox="1"/>
          <p:nvPr/>
        </p:nvSpPr>
        <p:spPr>
          <a:xfrm>
            <a:off x="1487488" y="116632"/>
            <a:ext cx="9073008" cy="584775"/>
          </a:xfrm>
          <a:prstGeom prst="rect">
            <a:avLst/>
          </a:prstGeom>
          <a:noFill/>
        </p:spPr>
        <p:txBody>
          <a:bodyPr wrap="square">
            <a:spAutoFit/>
          </a:bodyPr>
          <a:lstStyle/>
          <a:p>
            <a:r>
              <a:rPr lang="en-GB" altLang="en-US" sz="3200" dirty="0">
                <a:solidFill>
                  <a:srgbClr val="92D050"/>
                </a:solidFill>
                <a:latin typeface="Felix Titling" panose="04060505060202020A04" pitchFamily="82" charset="0"/>
              </a:rPr>
              <a:t>The novel and the enlightenment </a:t>
            </a:r>
            <a:endParaRPr lang="en-GB" sz="3200" dirty="0">
              <a:solidFill>
                <a:srgbClr val="92D050"/>
              </a:solidFill>
              <a:latin typeface="Felix Titling" panose="04060505060202020A04" pitchFamily="82"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2A723-BF22-4B41-A1C9-45ACC6FB1B44}"/>
              </a:ext>
            </a:extLst>
          </p:cNvPr>
          <p:cNvSpPr>
            <a:spLocks noGrp="1"/>
          </p:cNvSpPr>
          <p:nvPr>
            <p:ph type="title"/>
          </p:nvPr>
        </p:nvSpPr>
        <p:spPr>
          <a:xfrm>
            <a:off x="264320" y="67791"/>
            <a:ext cx="11376296" cy="597423"/>
          </a:xfrm>
        </p:spPr>
        <p:txBody>
          <a:bodyPr>
            <a:normAutofit fontScale="90000"/>
          </a:bodyPr>
          <a:lstStyle/>
          <a:p>
            <a:pPr algn="ctr"/>
            <a:r>
              <a:rPr lang="en-GB" sz="3600" dirty="0">
                <a:solidFill>
                  <a:srgbClr val="FFC000"/>
                </a:solidFill>
              </a:rPr>
              <a:t>India </a:t>
            </a:r>
            <a:r>
              <a:rPr lang="en-GB" sz="3200" dirty="0">
                <a:solidFill>
                  <a:srgbClr val="FFC000"/>
                </a:solidFill>
              </a:rPr>
              <a:t>:   </a:t>
            </a:r>
            <a:r>
              <a:rPr lang="en-GB" sz="3200" dirty="0">
                <a:solidFill>
                  <a:srgbClr val="92D050"/>
                </a:solidFill>
              </a:rPr>
              <a:t>MINUTE on education T. B. MACAULAY, 2 FEB 1835</a:t>
            </a:r>
          </a:p>
        </p:txBody>
      </p:sp>
      <p:sp>
        <p:nvSpPr>
          <p:cNvPr id="3" name="Content Placeholder 2">
            <a:extLst>
              <a:ext uri="{FF2B5EF4-FFF2-40B4-BE49-F238E27FC236}">
                <a16:creationId xmlns:a16="http://schemas.microsoft.com/office/drawing/2014/main" id="{F2221A6E-A302-4B08-B91B-056616274DEA}"/>
              </a:ext>
            </a:extLst>
          </p:cNvPr>
          <p:cNvSpPr>
            <a:spLocks noGrp="1"/>
          </p:cNvSpPr>
          <p:nvPr>
            <p:ph idx="1"/>
          </p:nvPr>
        </p:nvSpPr>
        <p:spPr>
          <a:xfrm>
            <a:off x="263352" y="609594"/>
            <a:ext cx="11665296" cy="6192688"/>
          </a:xfrm>
        </p:spPr>
        <p:txBody>
          <a:bodyPr>
            <a:normAutofit fontScale="85000" lnSpcReduction="10000"/>
          </a:bodyPr>
          <a:lstStyle/>
          <a:p>
            <a:pPr marL="0" indent="0">
              <a:lnSpc>
                <a:spcPct val="120000"/>
              </a:lnSpc>
              <a:buNone/>
            </a:pPr>
            <a:r>
              <a:rPr lang="en-GB" sz="2400" dirty="0">
                <a:solidFill>
                  <a:schemeClr val="bg1"/>
                </a:solidFill>
              </a:rPr>
              <a:t> [10] I have no knowledge of either </a:t>
            </a:r>
            <a:r>
              <a:rPr lang="en-GB" sz="2400" dirty="0" err="1">
                <a:solidFill>
                  <a:schemeClr val="bg1"/>
                </a:solidFill>
              </a:rPr>
              <a:t>Sanscrit</a:t>
            </a:r>
            <a:r>
              <a:rPr lang="en-GB" sz="2400" dirty="0">
                <a:solidFill>
                  <a:schemeClr val="bg1"/>
                </a:solidFill>
              </a:rPr>
              <a:t> or Arabic. But I have done what I could to form a correct estimate of their value. I have read translations of the most celebrated Arabic and </a:t>
            </a:r>
            <a:r>
              <a:rPr lang="en-GB" sz="2400" dirty="0" err="1">
                <a:solidFill>
                  <a:schemeClr val="bg1"/>
                </a:solidFill>
              </a:rPr>
              <a:t>Sanscrit</a:t>
            </a:r>
            <a:r>
              <a:rPr lang="en-GB" sz="2400" dirty="0">
                <a:solidFill>
                  <a:schemeClr val="bg1"/>
                </a:solidFill>
              </a:rPr>
              <a:t> works. I have conversed, both here and at home, with men distinguished by their proficiency in the Eastern tongues. I am quite ready to take the oriental learning at the valuation of the orientalists themselves. </a:t>
            </a:r>
            <a:r>
              <a:rPr lang="en-GB" sz="2400" dirty="0">
                <a:solidFill>
                  <a:schemeClr val="accent1">
                    <a:lumMod val="40000"/>
                    <a:lumOff val="60000"/>
                  </a:schemeClr>
                </a:solidFill>
              </a:rPr>
              <a:t>I have never found one among them who could deny that a single shelf of a good European library was worth the whole native literature of India and Arabia.</a:t>
            </a:r>
            <a:r>
              <a:rPr lang="en-GB" sz="2400" dirty="0">
                <a:solidFill>
                  <a:schemeClr val="bg1"/>
                </a:solidFill>
              </a:rPr>
              <a:t> The intrinsic superiority of the Western literature is indeed fully admitted by those members of the committee who support the oriental plan of education.</a:t>
            </a:r>
          </a:p>
          <a:p>
            <a:pPr marL="0" indent="0">
              <a:lnSpc>
                <a:spcPct val="120000"/>
              </a:lnSpc>
              <a:buNone/>
            </a:pPr>
            <a:endParaRPr lang="en-GB" sz="1400" dirty="0">
              <a:solidFill>
                <a:schemeClr val="bg1"/>
              </a:solidFill>
            </a:endParaRPr>
          </a:p>
          <a:p>
            <a:pPr marL="0" indent="0">
              <a:lnSpc>
                <a:spcPct val="120000"/>
              </a:lnSpc>
              <a:buNone/>
            </a:pPr>
            <a:r>
              <a:rPr lang="en-GB" sz="2400" dirty="0">
                <a:solidFill>
                  <a:schemeClr val="bg1"/>
                </a:solidFill>
              </a:rPr>
              <a:t> [11] It will hardly be disputed, I suppose, that the department of literature in which the Eastern writers stand highest is poetry. And </a:t>
            </a:r>
            <a:r>
              <a:rPr lang="en-GB" sz="2400" dirty="0">
                <a:solidFill>
                  <a:schemeClr val="accent1">
                    <a:lumMod val="40000"/>
                    <a:lumOff val="60000"/>
                  </a:schemeClr>
                </a:solidFill>
              </a:rPr>
              <a:t>I certainly never met with any orientalist who ventured to maintain that the Arabic and </a:t>
            </a:r>
            <a:r>
              <a:rPr lang="en-GB" sz="2400" dirty="0" err="1">
                <a:solidFill>
                  <a:schemeClr val="accent1">
                    <a:lumMod val="40000"/>
                    <a:lumOff val="60000"/>
                  </a:schemeClr>
                </a:solidFill>
              </a:rPr>
              <a:t>Sanscrit</a:t>
            </a:r>
            <a:r>
              <a:rPr lang="en-GB" sz="2400" dirty="0">
                <a:solidFill>
                  <a:schemeClr val="accent1">
                    <a:lumMod val="40000"/>
                    <a:lumOff val="60000"/>
                  </a:schemeClr>
                </a:solidFill>
              </a:rPr>
              <a:t> poetry could be compared to that of the great European nations. But when we pass from works of imagination to works in which facts are recorded and general principles investigated, the superiority of the Europeans becomes absolutely immeasurable</a:t>
            </a:r>
            <a:r>
              <a:rPr lang="en-GB" sz="2400" dirty="0">
                <a:solidFill>
                  <a:schemeClr val="bg1"/>
                </a:solidFill>
              </a:rPr>
              <a:t>. It is, I believe, no exaggeration to say that </a:t>
            </a:r>
            <a:r>
              <a:rPr lang="en-GB" sz="2400" dirty="0">
                <a:solidFill>
                  <a:srgbClr val="92D050"/>
                </a:solidFill>
              </a:rPr>
              <a:t>all the historical information which has been collected from all the books written in the </a:t>
            </a:r>
            <a:r>
              <a:rPr lang="en-GB" sz="2400" dirty="0" err="1">
                <a:solidFill>
                  <a:srgbClr val="92D050"/>
                </a:solidFill>
              </a:rPr>
              <a:t>Sanscrit</a:t>
            </a:r>
            <a:r>
              <a:rPr lang="en-GB" sz="2400" dirty="0">
                <a:solidFill>
                  <a:srgbClr val="92D050"/>
                </a:solidFill>
              </a:rPr>
              <a:t> language </a:t>
            </a:r>
            <a:r>
              <a:rPr lang="en-GB" sz="2400" dirty="0">
                <a:solidFill>
                  <a:schemeClr val="bg1"/>
                </a:solidFill>
              </a:rPr>
              <a:t>is less valuable than what may be found in the most paltry abridgments used at preparatory schools in England</a:t>
            </a:r>
            <a:r>
              <a:rPr lang="en-GB" sz="2400" dirty="0">
                <a:solidFill>
                  <a:srgbClr val="92D050"/>
                </a:solidFill>
              </a:rPr>
              <a:t>. </a:t>
            </a:r>
            <a:r>
              <a:rPr lang="en-GB" sz="2400" dirty="0">
                <a:solidFill>
                  <a:schemeClr val="bg1"/>
                </a:solidFill>
              </a:rPr>
              <a:t>In every branch of physical or moral philosophy, the relative position of the two nations is nearly the same.</a:t>
            </a:r>
          </a:p>
        </p:txBody>
      </p:sp>
    </p:spTree>
    <p:extLst>
      <p:ext uri="{BB962C8B-B14F-4D97-AF65-F5344CB8AC3E}">
        <p14:creationId xmlns:p14="http://schemas.microsoft.com/office/powerpoint/2010/main" val="270869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B7A1C-1286-49E4-8336-7D892DCC6790}"/>
              </a:ext>
            </a:extLst>
          </p:cNvPr>
          <p:cNvSpPr>
            <a:spLocks noGrp="1"/>
          </p:cNvSpPr>
          <p:nvPr>
            <p:ph type="title"/>
          </p:nvPr>
        </p:nvSpPr>
        <p:spPr/>
        <p:txBody>
          <a:bodyPr>
            <a:normAutofit/>
          </a:bodyPr>
          <a:lstStyle/>
          <a:p>
            <a:pPr algn="ctr"/>
            <a:r>
              <a:rPr lang="en-GB" sz="3600" dirty="0">
                <a:solidFill>
                  <a:srgbClr val="92D050"/>
                </a:solidFill>
              </a:rPr>
              <a:t>MINUTE on education 1835</a:t>
            </a:r>
            <a:endParaRPr lang="en-GB" sz="3600" dirty="0"/>
          </a:p>
        </p:txBody>
      </p:sp>
      <p:sp>
        <p:nvSpPr>
          <p:cNvPr id="11" name="Content Placeholder 2">
            <a:extLst>
              <a:ext uri="{FF2B5EF4-FFF2-40B4-BE49-F238E27FC236}">
                <a16:creationId xmlns:a16="http://schemas.microsoft.com/office/drawing/2014/main" id="{C8947362-71D4-4763-A45D-DC2DC1393D85}"/>
              </a:ext>
            </a:extLst>
          </p:cNvPr>
          <p:cNvSpPr>
            <a:spLocks noGrp="1"/>
          </p:cNvSpPr>
          <p:nvPr>
            <p:ph idx="1"/>
          </p:nvPr>
        </p:nvSpPr>
        <p:spPr>
          <a:xfrm>
            <a:off x="609600" y="1628800"/>
            <a:ext cx="11103024" cy="4625975"/>
          </a:xfrm>
        </p:spPr>
        <p:txBody>
          <a:bodyPr/>
          <a:lstStyle/>
          <a:p>
            <a:pPr marL="118872" indent="0">
              <a:buNone/>
            </a:pPr>
            <a:r>
              <a:rPr lang="en-GB" sz="2400" dirty="0">
                <a:solidFill>
                  <a:schemeClr val="bg1"/>
                </a:solidFill>
              </a:rPr>
              <a:t>(The classic reason for teaching English, but only to a small minority of Indians)</a:t>
            </a:r>
          </a:p>
          <a:p>
            <a:pPr marL="118872" indent="0">
              <a:buNone/>
            </a:pPr>
            <a:endParaRPr lang="en-GB" sz="2800" b="0" i="0" dirty="0">
              <a:solidFill>
                <a:schemeClr val="bg1"/>
              </a:solidFill>
              <a:effectLst/>
            </a:endParaRPr>
          </a:p>
          <a:p>
            <a:pPr marL="118872" indent="0">
              <a:buNone/>
            </a:pPr>
            <a:endParaRPr lang="en-GB" sz="2800" b="0" i="0" dirty="0">
              <a:solidFill>
                <a:schemeClr val="bg1"/>
              </a:solidFill>
              <a:effectLst/>
            </a:endParaRPr>
          </a:p>
          <a:p>
            <a:pPr marL="118872" indent="0">
              <a:buNone/>
            </a:pPr>
            <a:r>
              <a:rPr lang="en-GB" sz="2800" b="0" i="0" dirty="0">
                <a:solidFill>
                  <a:schemeClr val="bg1"/>
                </a:solidFill>
                <a:effectLst/>
              </a:rPr>
              <a:t>We must do our best to form a class who may be interpreters between us and the millions whom we govern; a class of persons, Indians in blood and colour, but English in taste, in opinions, in morals and in </a:t>
            </a:r>
            <a:r>
              <a:rPr lang="en-GB" sz="2800" dirty="0">
                <a:solidFill>
                  <a:schemeClr val="bg1"/>
                </a:solidFill>
              </a:rPr>
              <a:t>intellect. </a:t>
            </a:r>
          </a:p>
          <a:p>
            <a:pPr marL="118872" indent="0">
              <a:buNone/>
            </a:pPr>
            <a:endParaRPr lang="en-GB" sz="2800" dirty="0">
              <a:solidFill>
                <a:schemeClr val="bg1"/>
              </a:solidFill>
            </a:endParaRPr>
          </a:p>
          <a:p>
            <a:pPr marL="118872" indent="0">
              <a:buNone/>
            </a:pPr>
            <a:r>
              <a:rPr lang="en-GB" sz="2800" dirty="0">
                <a:solidFill>
                  <a:schemeClr val="bg1"/>
                </a:solidFill>
              </a:rPr>
              <a:t>					</a:t>
            </a:r>
            <a:r>
              <a:rPr lang="en-GB" sz="2400" dirty="0">
                <a:solidFill>
                  <a:srgbClr val="92D050"/>
                </a:solidFill>
              </a:rPr>
              <a:t>Lord Macaulay</a:t>
            </a:r>
            <a:endParaRPr lang="en-GB" dirty="0">
              <a:solidFill>
                <a:srgbClr val="92D050"/>
              </a:solidFill>
            </a:endParaRPr>
          </a:p>
        </p:txBody>
      </p:sp>
    </p:spTree>
    <p:extLst>
      <p:ext uri="{BB962C8B-B14F-4D97-AF65-F5344CB8AC3E}">
        <p14:creationId xmlns:p14="http://schemas.microsoft.com/office/powerpoint/2010/main" val="2461621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150900A-640D-41F2-B3FD-FFF8E150871E}"/>
              </a:ext>
            </a:extLst>
          </p:cNvPr>
          <p:cNvSpPr txBox="1">
            <a:spLocks noChangeArrowheads="1"/>
          </p:cNvSpPr>
          <p:nvPr/>
        </p:nvSpPr>
        <p:spPr>
          <a:xfrm>
            <a:off x="335360" y="1801135"/>
            <a:ext cx="11366623" cy="50405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buFontTx/>
              <a:buNone/>
            </a:pPr>
            <a:r>
              <a:rPr lang="en-AU" altLang="en-US" sz="2400" dirty="0">
                <a:latin typeface="Georgia" panose="02040502050405020303" pitchFamily="18" charset="0"/>
              </a:rPr>
              <a:t>	</a:t>
            </a:r>
            <a:r>
              <a:rPr lang="en-AU" altLang="en-US" sz="2200" dirty="0">
                <a:solidFill>
                  <a:schemeClr val="bg1"/>
                </a:solidFill>
                <a:latin typeface="Palatino Linotype" panose="02040502050505030304" pitchFamily="18" charset="0"/>
              </a:rPr>
              <a:t>The </a:t>
            </a:r>
            <a:r>
              <a:rPr lang="en-AU" altLang="en-US" sz="2200" dirty="0">
                <a:solidFill>
                  <a:schemeClr val="accent1">
                    <a:lumMod val="40000"/>
                    <a:lumOff val="60000"/>
                  </a:schemeClr>
                </a:solidFill>
                <a:latin typeface="Palatino Linotype" panose="02040502050505030304" pitchFamily="18" charset="0"/>
              </a:rPr>
              <a:t>'principle of individuation' accepted by Locke was that of existence at a particular locus in space and time: since</a:t>
            </a:r>
            <a:r>
              <a:rPr lang="en-AU" altLang="en-US" sz="2200" dirty="0">
                <a:solidFill>
                  <a:schemeClr val="bg1"/>
                </a:solidFill>
                <a:latin typeface="Palatino Linotype" panose="02040502050505030304" pitchFamily="18" charset="0"/>
              </a:rPr>
              <a:t>, as he wrote, 'ideas become general by separating from them the circumstances of time and place', so they become particular only when both these circumstances are specified. In the same way the characters of the novel can only be individualized if they are set in a background of particularized time and place. . . .</a:t>
            </a:r>
            <a:r>
              <a:rPr lang="en-GB" altLang="en-US" sz="2200" dirty="0">
                <a:solidFill>
                  <a:schemeClr val="bg1"/>
                </a:solidFill>
                <a:latin typeface="Palatino Linotype" panose="02040502050505030304" pitchFamily="18" charset="0"/>
              </a:rPr>
              <a:t> </a:t>
            </a:r>
          </a:p>
          <a:p>
            <a:pPr>
              <a:spcBef>
                <a:spcPts val="0"/>
              </a:spcBef>
              <a:buFontTx/>
              <a:buNone/>
            </a:pPr>
            <a:endParaRPr lang="en-GB" altLang="en-US" sz="1000" dirty="0">
              <a:solidFill>
                <a:schemeClr val="bg1"/>
              </a:solidFill>
              <a:latin typeface="Palatino Linotype" panose="02040502050505030304" pitchFamily="18" charset="0"/>
            </a:endParaRPr>
          </a:p>
          <a:p>
            <a:pPr>
              <a:spcBef>
                <a:spcPts val="0"/>
              </a:spcBef>
              <a:buFontTx/>
              <a:buNone/>
            </a:pPr>
            <a:r>
              <a:rPr lang="en-GB" altLang="en-US" sz="2400" dirty="0">
                <a:solidFill>
                  <a:schemeClr val="bg1"/>
                </a:solidFill>
                <a:latin typeface="Palatino Linotype" panose="02040502050505030304" pitchFamily="18" charset="0"/>
              </a:rPr>
              <a:t>	</a:t>
            </a:r>
            <a:r>
              <a:rPr lang="en-GB" altLang="en-US" sz="2200" dirty="0">
                <a:solidFill>
                  <a:schemeClr val="bg1"/>
                </a:solidFill>
                <a:latin typeface="Palatino Linotype" panose="02040502050505030304" pitchFamily="18" charset="0"/>
              </a:rPr>
              <a:t>many novelists, from Sterne to Proust, have made their subject the exploration of personality as it is defined in the interpretation of its past and present self-awareness… </a:t>
            </a:r>
            <a:r>
              <a:rPr lang="en-GB" altLang="en-US" sz="2200" dirty="0">
                <a:solidFill>
                  <a:schemeClr val="accent1">
                    <a:lumMod val="40000"/>
                    <a:lumOff val="60000"/>
                  </a:schemeClr>
                </a:solidFill>
                <a:latin typeface="Palatino Linotype" panose="02040502050505030304" pitchFamily="18" charset="0"/>
              </a:rPr>
              <a:t>the novel in general has interested itself much more than any other literary form in the development of its characters in the course of time. </a:t>
            </a:r>
          </a:p>
          <a:p>
            <a:pPr>
              <a:spcBef>
                <a:spcPts val="0"/>
              </a:spcBef>
              <a:buFontTx/>
              <a:buNone/>
            </a:pPr>
            <a:endParaRPr lang="en-GB" altLang="en-US" sz="2200" dirty="0">
              <a:solidFill>
                <a:schemeClr val="bg1"/>
              </a:solidFill>
              <a:latin typeface="Palatino Linotype" panose="02040502050505030304" pitchFamily="18" charset="0"/>
            </a:endParaRPr>
          </a:p>
          <a:p>
            <a:pPr>
              <a:spcBef>
                <a:spcPts val="0"/>
              </a:spcBef>
              <a:buFontTx/>
              <a:buNone/>
            </a:pPr>
            <a:r>
              <a:rPr lang="en-GB" altLang="en-US" sz="2200" dirty="0">
                <a:solidFill>
                  <a:schemeClr val="bg1"/>
                </a:solidFill>
                <a:latin typeface="Palatino Linotype" panose="02040502050505030304" pitchFamily="18" charset="0"/>
              </a:rPr>
              <a:t>							</a:t>
            </a:r>
            <a:r>
              <a:rPr lang="en-GB" altLang="en-US" sz="2200" dirty="0">
                <a:solidFill>
                  <a:srgbClr val="92D050"/>
                </a:solidFill>
                <a:latin typeface="Palatino Linotype" panose="02040502050505030304" pitchFamily="18" charset="0"/>
              </a:rPr>
              <a:t>Ian Watt, </a:t>
            </a:r>
            <a:r>
              <a:rPr lang="en-GB" altLang="en-US" sz="2200" i="1" dirty="0">
                <a:solidFill>
                  <a:srgbClr val="92D050"/>
                </a:solidFill>
                <a:latin typeface="Palatino Linotype" panose="02040502050505030304" pitchFamily="18" charset="0"/>
              </a:rPr>
              <a:t>The Rise of the Novel</a:t>
            </a:r>
            <a:r>
              <a:rPr lang="en-GB" altLang="en-US" sz="2200" dirty="0">
                <a:solidFill>
                  <a:srgbClr val="92D050"/>
                </a:solidFill>
                <a:latin typeface="Palatino Linotype" panose="02040502050505030304" pitchFamily="18" charset="0"/>
              </a:rPr>
              <a:t>, p. 21</a:t>
            </a:r>
          </a:p>
          <a:p>
            <a:pPr>
              <a:spcBef>
                <a:spcPts val="0"/>
              </a:spcBef>
              <a:buFontTx/>
              <a:buNone/>
            </a:pPr>
            <a:endParaRPr lang="en-GB" altLang="en-US" sz="2200" dirty="0">
              <a:solidFill>
                <a:srgbClr val="92D050"/>
              </a:solidFill>
              <a:latin typeface="Palatino Linotype" panose="02040502050505030304" pitchFamily="18" charset="0"/>
            </a:endParaRPr>
          </a:p>
          <a:p>
            <a:pPr algn="ctr">
              <a:spcBef>
                <a:spcPts val="0"/>
              </a:spcBef>
              <a:buFontTx/>
              <a:buNone/>
            </a:pPr>
            <a:r>
              <a:rPr lang="en-GB" altLang="en-US" sz="2200" i="1" dirty="0">
                <a:solidFill>
                  <a:srgbClr val="FFC000"/>
                </a:solidFill>
                <a:latin typeface="Palatino Linotype" panose="02040502050505030304" pitchFamily="18" charset="0"/>
              </a:rPr>
              <a:t>This 'principle of individuation’ is consistently denied the colonial subject </a:t>
            </a:r>
          </a:p>
          <a:p>
            <a:pPr algn="ctr">
              <a:spcBef>
                <a:spcPts val="0"/>
              </a:spcBef>
              <a:buFontTx/>
              <a:buNone/>
            </a:pPr>
            <a:r>
              <a:rPr lang="en-GB" altLang="en-US" sz="2200" i="1" dirty="0">
                <a:solidFill>
                  <a:srgbClr val="FFC000"/>
                </a:solidFill>
                <a:latin typeface="Palatino Linotype" panose="02040502050505030304" pitchFamily="18" charset="0"/>
              </a:rPr>
              <a:t>see examples of India and the Caribbean </a:t>
            </a:r>
          </a:p>
        </p:txBody>
      </p:sp>
      <p:sp>
        <p:nvSpPr>
          <p:cNvPr id="4" name="TextBox 3">
            <a:extLst>
              <a:ext uri="{FF2B5EF4-FFF2-40B4-BE49-F238E27FC236}">
                <a16:creationId xmlns:a16="http://schemas.microsoft.com/office/drawing/2014/main" id="{654386C1-5B2C-4D8E-9573-73E7DB4DFAF4}"/>
              </a:ext>
            </a:extLst>
          </p:cNvPr>
          <p:cNvSpPr txBox="1"/>
          <p:nvPr/>
        </p:nvSpPr>
        <p:spPr>
          <a:xfrm>
            <a:off x="695400" y="293030"/>
            <a:ext cx="10513168" cy="1508105"/>
          </a:xfrm>
          <a:prstGeom prst="rect">
            <a:avLst/>
          </a:prstGeom>
          <a:noFill/>
        </p:spPr>
        <p:txBody>
          <a:bodyPr wrap="square">
            <a:spAutoFit/>
          </a:bodyPr>
          <a:lstStyle/>
          <a:p>
            <a:pPr algn="ctr"/>
            <a:r>
              <a:rPr lang="en-GB" altLang="en-US" sz="2800" dirty="0">
                <a:solidFill>
                  <a:srgbClr val="92D050"/>
                </a:solidFill>
                <a:latin typeface="Felix Titling" panose="04060505060202020A04" pitchFamily="82" charset="0"/>
              </a:rPr>
              <a:t>The novel and the enlightenment </a:t>
            </a:r>
            <a:r>
              <a:rPr lang="en-AU" altLang="en-US" sz="2800" dirty="0">
                <a:solidFill>
                  <a:srgbClr val="92D050"/>
                </a:solidFill>
                <a:latin typeface="Felix Titling" panose="04060505060202020A04" pitchFamily="82" charset="0"/>
              </a:rPr>
              <a:t>principle of individuation</a:t>
            </a:r>
            <a:endParaRPr lang="en-GB" altLang="en-US" sz="2800" dirty="0">
              <a:solidFill>
                <a:srgbClr val="92D050"/>
              </a:solidFill>
              <a:latin typeface="Felix Titling" panose="04060505060202020A04" pitchFamily="82" charset="0"/>
            </a:endParaRPr>
          </a:p>
          <a:p>
            <a:pPr algn="ctr"/>
            <a:r>
              <a:rPr lang="en-GB" altLang="en-US" sz="3600" dirty="0">
                <a:solidFill>
                  <a:srgbClr val="92D050"/>
                </a:solidFill>
                <a:latin typeface="Felix Titling" panose="04060505060202020A04" pitchFamily="82" charset="0"/>
              </a:rPr>
              <a:t> </a:t>
            </a:r>
            <a:endParaRPr lang="en-GB" sz="3600" dirty="0">
              <a:solidFill>
                <a:srgbClr val="92D050"/>
              </a:solidFill>
              <a:latin typeface="Felix Titling" panose="04060505060202020A04" pitchFamily="82" charset="0"/>
            </a:endParaRPr>
          </a:p>
        </p:txBody>
      </p:sp>
    </p:spTree>
    <p:extLst>
      <p:ext uri="{BB962C8B-B14F-4D97-AF65-F5344CB8AC3E}">
        <p14:creationId xmlns:p14="http://schemas.microsoft.com/office/powerpoint/2010/main" val="4232231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023FD-E5D4-4739-B83A-251D5996B431}"/>
              </a:ext>
            </a:extLst>
          </p:cNvPr>
          <p:cNvSpPr>
            <a:spLocks noGrp="1"/>
          </p:cNvSpPr>
          <p:nvPr>
            <p:ph type="title"/>
          </p:nvPr>
        </p:nvSpPr>
        <p:spPr/>
        <p:txBody>
          <a:bodyPr>
            <a:normAutofit/>
          </a:bodyPr>
          <a:lstStyle/>
          <a:p>
            <a:r>
              <a:rPr lang="en-GB" sz="4000" dirty="0">
                <a:solidFill>
                  <a:srgbClr val="92D050"/>
                </a:solidFill>
              </a:rPr>
              <a:t>Orientalism (1)</a:t>
            </a:r>
          </a:p>
        </p:txBody>
      </p:sp>
      <p:sp>
        <p:nvSpPr>
          <p:cNvPr id="3" name="Content Placeholder 2">
            <a:extLst>
              <a:ext uri="{FF2B5EF4-FFF2-40B4-BE49-F238E27FC236}">
                <a16:creationId xmlns:a16="http://schemas.microsoft.com/office/drawing/2014/main" id="{06513A66-DC42-495B-B7A6-836FE39C4383}"/>
              </a:ext>
            </a:extLst>
          </p:cNvPr>
          <p:cNvSpPr>
            <a:spLocks noGrp="1"/>
          </p:cNvSpPr>
          <p:nvPr>
            <p:ph idx="1"/>
          </p:nvPr>
        </p:nvSpPr>
        <p:spPr/>
        <p:txBody>
          <a:bodyPr/>
          <a:lstStyle/>
          <a:p>
            <a:pPr algn="l"/>
            <a:r>
              <a:rPr lang="en-GB" sz="2200" dirty="0">
                <a:solidFill>
                  <a:schemeClr val="bg1"/>
                </a:solidFill>
                <a:latin typeface="Palatino Linotype" panose="02040502050505030304" pitchFamily="18" charset="0"/>
              </a:rPr>
              <a:t>from 1815 to 1914 European direct colonial dominion expanded from about 35 percent of the Earth’s surface to about 85 percent of it. (p. 41)</a:t>
            </a:r>
          </a:p>
          <a:p>
            <a:pPr algn="l"/>
            <a:endParaRPr lang="en-GB" sz="2200" dirty="0">
              <a:solidFill>
                <a:schemeClr val="bg1"/>
              </a:solidFill>
              <a:latin typeface="Palatino Linotype" panose="02040502050505030304" pitchFamily="18" charset="0"/>
            </a:endParaRPr>
          </a:p>
          <a:p>
            <a:pPr algn="l"/>
            <a:r>
              <a:rPr lang="en-GB" sz="2200" dirty="0">
                <a:solidFill>
                  <a:schemeClr val="bg1"/>
                </a:solidFill>
                <a:latin typeface="Palatino Linotype" panose="02040502050505030304" pitchFamily="18" charset="0"/>
              </a:rPr>
              <a:t>so far as the West was concerned during the nineteenth and twentieth centuries, an assumption had been made that the Orient and everything in it was, if not patently inferior to, then in need of corrective study by the West. The Orient was viewed as if framed by the classroom, the criminal court, the prison, the illustrated manual. Orientalism, then, is knowledge of the Orient that places things Oriental in class, court, prison, or manual for scrutiny, judgment, discipline, or governing. (pp.40-41)</a:t>
            </a:r>
            <a:endParaRPr lang="en-GB" dirty="0"/>
          </a:p>
        </p:txBody>
      </p:sp>
    </p:spTree>
    <p:extLst>
      <p:ext uri="{BB962C8B-B14F-4D97-AF65-F5344CB8AC3E}">
        <p14:creationId xmlns:p14="http://schemas.microsoft.com/office/powerpoint/2010/main" val="1419637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6304BF-05BE-481D-A213-7A1B3212150A}"/>
              </a:ext>
            </a:extLst>
          </p:cNvPr>
          <p:cNvSpPr txBox="1"/>
          <p:nvPr/>
        </p:nvSpPr>
        <p:spPr>
          <a:xfrm>
            <a:off x="513631" y="980728"/>
            <a:ext cx="11164738" cy="5647700"/>
          </a:xfrm>
          <a:prstGeom prst="rect">
            <a:avLst/>
          </a:prstGeom>
          <a:noFill/>
        </p:spPr>
        <p:txBody>
          <a:bodyPr wrap="square">
            <a:spAutoFit/>
          </a:bodyPr>
          <a:lstStyle/>
          <a:p>
            <a:r>
              <a:rPr lang="en-GB" sz="2200" b="0" i="0" dirty="0">
                <a:solidFill>
                  <a:schemeClr val="bg1"/>
                </a:solidFill>
                <a:effectLst/>
                <a:latin typeface="Palatino Linotype" panose="02040502050505030304" pitchFamily="18" charset="0"/>
              </a:rPr>
              <a:t>In this complex empire of ours the problem presents itself in many shapes, and each must be studied and dealt with according to its character. There is the broad </a:t>
            </a:r>
            <a:r>
              <a:rPr lang="en-GB" sz="2200" dirty="0">
                <a:solidFill>
                  <a:schemeClr val="accent1">
                    <a:lumMod val="20000"/>
                    <a:lumOff val="80000"/>
                  </a:schemeClr>
                </a:solidFill>
                <a:latin typeface="Palatino Linotype" panose="02040502050505030304" pitchFamily="18" charset="0"/>
              </a:rPr>
              <a:t>distinction between </a:t>
            </a:r>
            <a:r>
              <a:rPr lang="en-GB" sz="2200" b="0" i="0" dirty="0">
                <a:solidFill>
                  <a:srgbClr val="92D050"/>
                </a:solidFill>
                <a:effectLst/>
                <a:latin typeface="Palatino Linotype" panose="02040502050505030304" pitchFamily="18" charset="0"/>
              </a:rPr>
              <a:t>colonies and conquered </a:t>
            </a:r>
            <a:r>
              <a:rPr lang="en-GB" sz="2200" dirty="0">
                <a:solidFill>
                  <a:srgbClr val="92D050"/>
                </a:solidFill>
                <a:latin typeface="Palatino Linotype" panose="02040502050505030304" pitchFamily="18" charset="0"/>
              </a:rPr>
              <a:t>countries. </a:t>
            </a:r>
            <a:r>
              <a:rPr lang="en-GB" sz="2200" dirty="0">
                <a:solidFill>
                  <a:schemeClr val="accent1">
                    <a:lumMod val="20000"/>
                    <a:lumOff val="80000"/>
                  </a:schemeClr>
                </a:solidFill>
                <a:latin typeface="Palatino Linotype" panose="02040502050505030304" pitchFamily="18" charset="0"/>
              </a:rPr>
              <a:t>Colonists are part of ourselves. Foreigners attached by force to our dominions may submit to be ruled by us</a:t>
            </a:r>
            <a:r>
              <a:rPr lang="en-GB" sz="2200" dirty="0">
                <a:solidFill>
                  <a:schemeClr val="accent1">
                    <a:lumMod val="40000"/>
                    <a:lumOff val="60000"/>
                  </a:schemeClr>
                </a:solidFill>
                <a:latin typeface="Palatino Linotype" panose="02040502050505030304" pitchFamily="18" charset="0"/>
              </a:rPr>
              <a:t>, </a:t>
            </a:r>
            <a:r>
              <a:rPr lang="en-GB" sz="2200" dirty="0">
                <a:solidFill>
                  <a:schemeClr val="bg1"/>
                </a:solidFill>
                <a:latin typeface="Palatino Linotype" panose="02040502050505030304" pitchFamily="18" charset="0"/>
              </a:rPr>
              <a:t>but will not always consent to rule themselves in accordance with our views or interests, or remain attached to us if we enable them to leave us when they please. The Crown, therefore, as in </a:t>
            </a:r>
            <a:r>
              <a:rPr lang="en-GB" sz="2200" b="0" i="0" dirty="0">
                <a:solidFill>
                  <a:srgbClr val="92D050"/>
                </a:solidFill>
                <a:effectLst/>
                <a:latin typeface="Palatino Linotype" panose="02040502050505030304" pitchFamily="18" charset="0"/>
              </a:rPr>
              <a:t>India</a:t>
            </a:r>
            <a:r>
              <a:rPr lang="en-GB" sz="2200" b="0" i="0" dirty="0">
                <a:solidFill>
                  <a:schemeClr val="accent1">
                    <a:lumMod val="40000"/>
                    <a:lumOff val="60000"/>
                  </a:schemeClr>
                </a:solidFill>
                <a:effectLst/>
                <a:latin typeface="Palatino Linotype" panose="02040502050505030304" pitchFamily="18" charset="0"/>
              </a:rPr>
              <a:t>, </a:t>
            </a:r>
            <a:r>
              <a:rPr lang="en-GB" sz="2200" dirty="0">
                <a:solidFill>
                  <a:schemeClr val="accent1">
                    <a:lumMod val="20000"/>
                    <a:lumOff val="80000"/>
                  </a:schemeClr>
                </a:solidFill>
                <a:latin typeface="Palatino Linotype" panose="02040502050505030304" pitchFamily="18" charset="0"/>
              </a:rPr>
              <a:t>rules directly by the police and the army.</a:t>
            </a:r>
            <a:r>
              <a:rPr lang="en-GB" sz="2200" b="0" i="0" dirty="0">
                <a:solidFill>
                  <a:schemeClr val="bg1"/>
                </a:solidFill>
                <a:effectLst/>
                <a:latin typeface="Palatino Linotype" panose="02040502050505030304" pitchFamily="18" charset="0"/>
              </a:rPr>
              <a:t> And there are colonies which are neither one nor the other, where </a:t>
            </a:r>
            <a:r>
              <a:rPr lang="en-GB" sz="2200" b="0" i="0" dirty="0">
                <a:solidFill>
                  <a:schemeClr val="accent1">
                    <a:lumMod val="20000"/>
                    <a:lumOff val="80000"/>
                  </a:schemeClr>
                </a:solidFill>
                <a:effectLst/>
                <a:latin typeface="Palatino Linotype" panose="02040502050505030304" pitchFamily="18" charset="0"/>
              </a:rPr>
              <a:t>our own people have been settled and have been granted the land in possession with the control of an insubordinate population, </a:t>
            </a:r>
            <a:r>
              <a:rPr lang="en-GB" sz="2200" dirty="0">
                <a:solidFill>
                  <a:schemeClr val="bg1"/>
                </a:solidFill>
                <a:latin typeface="Palatino Linotype" panose="02040502050505030304" pitchFamily="18" charset="0"/>
              </a:rPr>
              <a:t>themselves claiming political privileges which had to be refused to the rest. Th</a:t>
            </a:r>
            <a:r>
              <a:rPr lang="en-GB" sz="2200" b="0" i="0" dirty="0">
                <a:solidFill>
                  <a:schemeClr val="bg1"/>
                </a:solidFill>
                <a:effectLst/>
                <a:latin typeface="Palatino Linotype" panose="02040502050505030304" pitchFamily="18" charset="0"/>
              </a:rPr>
              <a:t>is was the </a:t>
            </a:r>
            <a:r>
              <a:rPr lang="en-GB" sz="2200" dirty="0">
                <a:solidFill>
                  <a:schemeClr val="bg1"/>
                </a:solidFill>
                <a:latin typeface="Palatino Linotype" panose="02040502050505030304" pitchFamily="18" charset="0"/>
              </a:rPr>
              <a:t>position of </a:t>
            </a:r>
            <a:r>
              <a:rPr lang="en-GB" sz="2200" b="0" i="0" dirty="0">
                <a:solidFill>
                  <a:srgbClr val="92D050"/>
                </a:solidFill>
                <a:effectLst/>
                <a:latin typeface="Palatino Linotype" panose="02040502050505030304" pitchFamily="18" charset="0"/>
              </a:rPr>
              <a:t>Ireland, </a:t>
            </a:r>
            <a:r>
              <a:rPr lang="en-GB" sz="2200" b="0" i="0" dirty="0">
                <a:solidFill>
                  <a:schemeClr val="bg1"/>
                </a:solidFill>
                <a:effectLst/>
                <a:latin typeface="Palatino Linotype" panose="02040502050505030304" pitchFamily="18" charset="0"/>
              </a:rPr>
              <a:t>and the result of meddling theoretically with it ought to have taught us caution. </a:t>
            </a:r>
          </a:p>
          <a:p>
            <a:r>
              <a:rPr lang="en-GB" sz="2200" b="0" i="0" dirty="0">
                <a:solidFill>
                  <a:schemeClr val="bg1"/>
                </a:solidFill>
                <a:effectLst/>
                <a:latin typeface="Palatino Linotype" panose="02040502050505030304" pitchFamily="18" charset="0"/>
              </a:rPr>
              <a:t>Again, there are </a:t>
            </a:r>
            <a:r>
              <a:rPr lang="en-GB" sz="2200" dirty="0">
                <a:solidFill>
                  <a:schemeClr val="bg1"/>
                </a:solidFill>
                <a:latin typeface="Palatino Linotype" panose="02040502050505030304" pitchFamily="18" charset="0"/>
              </a:rPr>
              <a:t>colonies like </a:t>
            </a:r>
            <a:r>
              <a:rPr lang="en-GB" sz="2200" b="0" i="0" dirty="0">
                <a:solidFill>
                  <a:srgbClr val="92D050"/>
                </a:solidFill>
                <a:effectLst/>
                <a:latin typeface="Palatino Linotype" panose="02040502050505030304" pitchFamily="18" charset="0"/>
              </a:rPr>
              <a:t>the West Indies</a:t>
            </a:r>
            <a:r>
              <a:rPr lang="en-GB" sz="2200" b="0" i="0" dirty="0">
                <a:solidFill>
                  <a:schemeClr val="accent1">
                    <a:lumMod val="40000"/>
                    <a:lumOff val="60000"/>
                  </a:schemeClr>
                </a:solidFill>
                <a:effectLst/>
                <a:latin typeface="Palatino Linotype" panose="02040502050505030304" pitchFamily="18" charset="0"/>
              </a:rPr>
              <a:t>, </a:t>
            </a:r>
            <a:r>
              <a:rPr lang="en-GB" sz="2200" dirty="0">
                <a:solidFill>
                  <a:schemeClr val="accent1">
                    <a:lumMod val="20000"/>
                    <a:lumOff val="80000"/>
                  </a:schemeClr>
                </a:solidFill>
                <a:latin typeface="Palatino Linotype" panose="02040502050505030304" pitchFamily="18" charset="0"/>
              </a:rPr>
              <a:t>either occupied originally by ourselves, as </a:t>
            </a:r>
            <a:r>
              <a:rPr lang="en-GB" sz="2200" dirty="0" err="1">
                <a:solidFill>
                  <a:schemeClr val="accent1">
                    <a:lumMod val="20000"/>
                    <a:lumOff val="80000"/>
                  </a:schemeClr>
                </a:solidFill>
                <a:latin typeface="Palatino Linotype" panose="02040502050505030304" pitchFamily="18" charset="0"/>
              </a:rPr>
              <a:t>Barbadoes</a:t>
            </a:r>
            <a:r>
              <a:rPr lang="en-GB" sz="2200" dirty="0">
                <a:solidFill>
                  <a:schemeClr val="accent1">
                    <a:lumMod val="20000"/>
                    <a:lumOff val="80000"/>
                  </a:schemeClr>
                </a:solidFill>
                <a:latin typeface="Palatino Linotype" panose="02040502050505030304" pitchFamily="18" charset="0"/>
              </a:rPr>
              <a:t>, or taken by force from France or Spain, </a:t>
            </a:r>
            <a:r>
              <a:rPr lang="en-GB" sz="2200" b="0" i="0" dirty="0">
                <a:solidFill>
                  <a:schemeClr val="bg1"/>
                </a:solidFill>
                <a:effectLst/>
                <a:latin typeface="Palatino Linotype" panose="02040502050505030304" pitchFamily="18" charset="0"/>
              </a:rPr>
              <a:t>where the mass of the population were slaves who have been since made free, but </a:t>
            </a:r>
            <a:r>
              <a:rPr lang="en-GB" sz="2200" b="0" i="0" dirty="0">
                <a:solidFill>
                  <a:schemeClr val="accent1">
                    <a:lumMod val="40000"/>
                    <a:lumOff val="60000"/>
                  </a:schemeClr>
                </a:solidFill>
                <a:effectLst/>
                <a:latin typeface="Palatino Linotype" panose="02040502050505030304" pitchFamily="18" charset="0"/>
              </a:rPr>
              <a:t>where the extent to which the coloured people can be admitted to share in the administration is still an unsettled</a:t>
            </a:r>
            <a:r>
              <a:rPr lang="en-GB" sz="2200" dirty="0">
                <a:solidFill>
                  <a:schemeClr val="accent1">
                    <a:lumMod val="40000"/>
                    <a:lumOff val="60000"/>
                  </a:schemeClr>
                </a:solidFill>
                <a:latin typeface="Palatino Linotype" panose="02040502050505030304" pitchFamily="18" charset="0"/>
              </a:rPr>
              <a:t> </a:t>
            </a:r>
            <a:r>
              <a:rPr lang="en-GB" sz="2200" b="0" i="0" dirty="0">
                <a:solidFill>
                  <a:schemeClr val="accent1">
                    <a:lumMod val="40000"/>
                    <a:lumOff val="60000"/>
                  </a:schemeClr>
                </a:solidFill>
                <a:effectLst/>
                <a:latin typeface="Palatino Linotype" panose="02040502050505030304" pitchFamily="18" charset="0"/>
              </a:rPr>
              <a:t> question</a:t>
            </a:r>
            <a:r>
              <a:rPr lang="en-GB" sz="2200" dirty="0">
                <a:solidFill>
                  <a:schemeClr val="accent1">
                    <a:lumMod val="40000"/>
                    <a:lumOff val="60000"/>
                  </a:schemeClr>
                </a:solidFill>
                <a:latin typeface="Palatino Linotype" panose="02040502050505030304" pitchFamily="18" charset="0"/>
              </a:rPr>
              <a:t>.</a:t>
            </a:r>
          </a:p>
          <a:p>
            <a:r>
              <a:rPr lang="en-GB" sz="1100" dirty="0">
                <a:solidFill>
                  <a:schemeClr val="bg1"/>
                </a:solidFill>
                <a:latin typeface="Palatino Linotype" panose="02040502050505030304" pitchFamily="18" charset="0"/>
              </a:rPr>
              <a:t> </a:t>
            </a:r>
          </a:p>
          <a:p>
            <a:pPr algn="r"/>
            <a:r>
              <a:rPr lang="en-GB" sz="2000" dirty="0">
                <a:solidFill>
                  <a:schemeClr val="bg1"/>
                </a:solidFill>
                <a:latin typeface="Palatino Linotype" panose="02040502050505030304" pitchFamily="18" charset="0"/>
              </a:rPr>
              <a:t>James Anthony Froude, </a:t>
            </a:r>
            <a:r>
              <a:rPr lang="en-GB" sz="2000" i="1" dirty="0">
                <a:solidFill>
                  <a:schemeClr val="bg1"/>
                </a:solidFill>
                <a:latin typeface="Palatino Linotype" panose="02040502050505030304" pitchFamily="18" charset="0"/>
              </a:rPr>
              <a:t>The English in the West Indies or, The Bow of Ulysses, </a:t>
            </a:r>
            <a:r>
              <a:rPr lang="en-GB" sz="2000" dirty="0">
                <a:solidFill>
                  <a:schemeClr val="bg1"/>
                </a:solidFill>
                <a:latin typeface="Palatino Linotype" panose="02040502050505030304" pitchFamily="18" charset="0"/>
              </a:rPr>
              <a:t>1888; pp.5-6)</a:t>
            </a:r>
            <a:endParaRPr lang="en-GB" sz="2000" i="1" dirty="0">
              <a:solidFill>
                <a:schemeClr val="bg1"/>
              </a:solidFill>
              <a:latin typeface="Palatino Linotype" panose="02040502050505030304" pitchFamily="18" charset="0"/>
            </a:endParaRPr>
          </a:p>
        </p:txBody>
      </p:sp>
      <p:sp>
        <p:nvSpPr>
          <p:cNvPr id="5" name="TextBox 4">
            <a:extLst>
              <a:ext uri="{FF2B5EF4-FFF2-40B4-BE49-F238E27FC236}">
                <a16:creationId xmlns:a16="http://schemas.microsoft.com/office/drawing/2014/main" id="{A7925A61-5AA0-45A1-946D-5A72B4DD5029}"/>
              </a:ext>
            </a:extLst>
          </p:cNvPr>
          <p:cNvSpPr txBox="1"/>
          <p:nvPr/>
        </p:nvSpPr>
        <p:spPr>
          <a:xfrm>
            <a:off x="554882" y="119162"/>
            <a:ext cx="12093846" cy="584775"/>
          </a:xfrm>
          <a:prstGeom prst="rect">
            <a:avLst/>
          </a:prstGeom>
          <a:noFill/>
        </p:spPr>
        <p:txBody>
          <a:bodyPr wrap="square">
            <a:spAutoFit/>
          </a:bodyPr>
          <a:lstStyle/>
          <a:p>
            <a:r>
              <a:rPr lang="en-GB" sz="3200" b="1" dirty="0">
                <a:solidFill>
                  <a:srgbClr val="92D050"/>
                </a:solidFill>
                <a:latin typeface="+mj-lt"/>
              </a:rPr>
              <a:t>categories of population within the colonies   </a:t>
            </a:r>
            <a:endParaRPr lang="en-GB" sz="2000" dirty="0">
              <a:solidFill>
                <a:srgbClr val="92D050"/>
              </a:solidFill>
              <a:latin typeface="+mj-lt"/>
            </a:endParaRPr>
          </a:p>
        </p:txBody>
      </p:sp>
    </p:spTree>
    <p:extLst>
      <p:ext uri="{BB962C8B-B14F-4D97-AF65-F5344CB8AC3E}">
        <p14:creationId xmlns:p14="http://schemas.microsoft.com/office/powerpoint/2010/main" val="293045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29AEB6-1A9B-4138-9FDD-082B1AB343D8}"/>
              </a:ext>
            </a:extLst>
          </p:cNvPr>
          <p:cNvSpPr txBox="1"/>
          <p:nvPr/>
        </p:nvSpPr>
        <p:spPr>
          <a:xfrm>
            <a:off x="554907" y="1124744"/>
            <a:ext cx="10873208" cy="5509200"/>
          </a:xfrm>
          <a:prstGeom prst="rect">
            <a:avLst/>
          </a:prstGeom>
          <a:noFill/>
        </p:spPr>
        <p:txBody>
          <a:bodyPr wrap="square">
            <a:spAutoFit/>
          </a:bodyPr>
          <a:lstStyle/>
          <a:p>
            <a:r>
              <a:rPr lang="en-GB" sz="2200" dirty="0">
                <a:solidFill>
                  <a:schemeClr val="bg1"/>
                </a:solidFill>
              </a:rPr>
              <a:t>Roses do not grow on thorn trees, nor figs on thistles. </a:t>
            </a:r>
            <a:r>
              <a:rPr lang="en-GB" sz="2200" dirty="0">
                <a:solidFill>
                  <a:schemeClr val="accent1">
                    <a:lumMod val="40000"/>
                    <a:lumOff val="60000"/>
                  </a:schemeClr>
                </a:solidFill>
              </a:rPr>
              <a:t>A healthy human civilisation was not perhaps to be looked for in countries which have been alternately the prey of avarice, ambition, and sentimentalism</a:t>
            </a:r>
            <a:r>
              <a:rPr lang="en-GB" sz="2200" dirty="0">
                <a:solidFill>
                  <a:schemeClr val="bg1"/>
                </a:solidFill>
              </a:rPr>
              <a:t>. We visit foreign countries to see varieties of life and character, to learn languages that we may gain an insight into various literatures, to see manners unlike our own springing naturally out of different soils and climates, to see beautiful works of art, to see places associated with great men and great actions, and subsidiary to these, to see lakes and mountains, and strange skies and seas. </a:t>
            </a:r>
            <a:r>
              <a:rPr lang="en-GB" sz="2200" dirty="0">
                <a:solidFill>
                  <a:schemeClr val="accent1">
                    <a:lumMod val="20000"/>
                    <a:lumOff val="80000"/>
                  </a:schemeClr>
                </a:solidFill>
              </a:rPr>
              <a:t>But the localities of great events and the homes of the actors in them are only saddening when the spiritual results are disappointing, and scenery loses its charm unless the grace of humanity is in the heart of it. </a:t>
            </a:r>
            <a:r>
              <a:rPr lang="en-GB" sz="2200" dirty="0">
                <a:solidFill>
                  <a:schemeClr val="bg1"/>
                </a:solidFill>
              </a:rPr>
              <a:t>To the man of science the West Indies may be delightful and instructive. Rocks and trees and flowers remain as they always were, and Nature is constant to herself. </a:t>
            </a:r>
            <a:r>
              <a:rPr lang="en-GB" sz="2200" dirty="0">
                <a:solidFill>
                  <a:schemeClr val="accent1">
                    <a:lumMod val="20000"/>
                    <a:lumOff val="80000"/>
                  </a:schemeClr>
                </a:solidFill>
              </a:rPr>
              <a:t>But the traveller whose heart is with his kind, and </a:t>
            </a:r>
            <a:r>
              <a:rPr lang="en-GB" sz="2200" dirty="0">
                <a:solidFill>
                  <a:schemeClr val="accent1">
                    <a:lumMod val="40000"/>
                    <a:lumOff val="60000"/>
                  </a:schemeClr>
                </a:solidFill>
              </a:rPr>
              <a:t>who cares only to see his brother mortals making their corner of this planet into an orderly and rational home, </a:t>
            </a:r>
            <a:r>
              <a:rPr lang="en-GB" sz="2200" dirty="0">
                <a:solidFill>
                  <a:schemeClr val="accent1">
                    <a:lumMod val="20000"/>
                    <a:lumOff val="80000"/>
                  </a:schemeClr>
                </a:solidFill>
              </a:rPr>
              <a:t>had better choose some other object for his pilgrimage.</a:t>
            </a:r>
          </a:p>
          <a:p>
            <a:endParaRPr lang="en-GB" sz="1100" dirty="0">
              <a:solidFill>
                <a:schemeClr val="bg1"/>
              </a:solidFill>
            </a:endParaRPr>
          </a:p>
          <a:p>
            <a:r>
              <a:rPr lang="en-GB" sz="2200" dirty="0">
                <a:solidFill>
                  <a:schemeClr val="bg1"/>
                </a:solidFill>
              </a:rPr>
              <a:t>	</a:t>
            </a:r>
            <a:r>
              <a:rPr lang="en-GB" sz="2000" dirty="0">
                <a:solidFill>
                  <a:schemeClr val="bg1"/>
                </a:solidFill>
                <a:latin typeface="Palatino Linotype" panose="02040502050505030304" pitchFamily="18" charset="0"/>
              </a:rPr>
              <a:t>James Anthony Froude, </a:t>
            </a:r>
            <a:r>
              <a:rPr lang="en-GB" sz="2000" i="1" dirty="0">
                <a:solidFill>
                  <a:schemeClr val="bg1"/>
                </a:solidFill>
                <a:latin typeface="Palatino Linotype" panose="02040502050505030304" pitchFamily="18" charset="0"/>
              </a:rPr>
              <a:t>The English in the West Indies or, The Bow of Ulysses, </a:t>
            </a:r>
            <a:r>
              <a:rPr lang="en-GB" sz="2000" dirty="0">
                <a:solidFill>
                  <a:schemeClr val="bg1"/>
                </a:solidFill>
                <a:latin typeface="Palatino Linotype" panose="02040502050505030304" pitchFamily="18" charset="0"/>
              </a:rPr>
              <a:t>1888; </a:t>
            </a:r>
            <a:r>
              <a:rPr lang="en-GB" sz="2000" dirty="0">
                <a:solidFill>
                  <a:schemeClr val="bg1"/>
                </a:solidFill>
              </a:rPr>
              <a:t>p.307)</a:t>
            </a:r>
            <a:endParaRPr lang="en-GB" sz="2200" dirty="0">
              <a:solidFill>
                <a:schemeClr val="bg1"/>
              </a:solidFill>
            </a:endParaRPr>
          </a:p>
        </p:txBody>
      </p:sp>
      <p:sp>
        <p:nvSpPr>
          <p:cNvPr id="5" name="TextBox 4">
            <a:extLst>
              <a:ext uri="{FF2B5EF4-FFF2-40B4-BE49-F238E27FC236}">
                <a16:creationId xmlns:a16="http://schemas.microsoft.com/office/drawing/2014/main" id="{2F203D22-6400-4DA8-8599-23D0A1D76524}"/>
              </a:ext>
            </a:extLst>
          </p:cNvPr>
          <p:cNvSpPr txBox="1"/>
          <p:nvPr/>
        </p:nvSpPr>
        <p:spPr>
          <a:xfrm>
            <a:off x="481125" y="224056"/>
            <a:ext cx="11229750" cy="584775"/>
          </a:xfrm>
          <a:prstGeom prst="rect">
            <a:avLst/>
          </a:prstGeom>
          <a:noFill/>
        </p:spPr>
        <p:txBody>
          <a:bodyPr wrap="square">
            <a:spAutoFit/>
          </a:bodyPr>
          <a:lstStyle/>
          <a:p>
            <a:r>
              <a:rPr lang="en-GB" sz="3200" b="1" dirty="0">
                <a:solidFill>
                  <a:srgbClr val="FFC000"/>
                </a:solidFill>
                <a:latin typeface="+mj-lt"/>
              </a:rPr>
              <a:t>The Caribbean :   </a:t>
            </a:r>
            <a:r>
              <a:rPr lang="en-GB" sz="2800" b="1" dirty="0">
                <a:solidFill>
                  <a:srgbClr val="92D050"/>
                </a:solidFill>
                <a:latin typeface="+mj-lt"/>
              </a:rPr>
              <a:t>an inadequate &amp; irrational space </a:t>
            </a:r>
            <a:r>
              <a:rPr lang="en-GB" sz="1800" dirty="0">
                <a:solidFill>
                  <a:srgbClr val="92D050"/>
                </a:solidFill>
                <a:latin typeface="+mj-lt"/>
              </a:rPr>
              <a:t> </a:t>
            </a:r>
            <a:endParaRPr lang="en-GB" dirty="0">
              <a:solidFill>
                <a:srgbClr val="92D050"/>
              </a:solidFill>
              <a:latin typeface="+mj-lt"/>
            </a:endParaRPr>
          </a:p>
        </p:txBody>
      </p:sp>
    </p:spTree>
    <p:extLst>
      <p:ext uri="{BB962C8B-B14F-4D97-AF65-F5344CB8AC3E}">
        <p14:creationId xmlns:p14="http://schemas.microsoft.com/office/powerpoint/2010/main" val="347513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61144-2260-4263-BE06-B15E6A1ACD08}"/>
              </a:ext>
            </a:extLst>
          </p:cNvPr>
          <p:cNvSpPr txBox="1">
            <a:spLocks/>
          </p:cNvSpPr>
          <p:nvPr/>
        </p:nvSpPr>
        <p:spPr>
          <a:xfrm>
            <a:off x="609600" y="404664"/>
            <a:ext cx="10972800" cy="1041304"/>
          </a:xfrm>
          <a:prstGeom prst="rect">
            <a:avLst/>
          </a:prstGeom>
        </p:spPr>
        <p:txBody>
          <a:bodyPr>
            <a:normAutofit/>
          </a:bodyPr>
          <a:lst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a:lstStyle>
          <a:p>
            <a:r>
              <a:rPr lang="en-GB" sz="4000" dirty="0">
                <a:solidFill>
                  <a:srgbClr val="92D050"/>
                </a:solidFill>
              </a:rPr>
              <a:t>Orientalism (2)</a:t>
            </a:r>
          </a:p>
        </p:txBody>
      </p:sp>
      <p:sp>
        <p:nvSpPr>
          <p:cNvPr id="4" name="TextBox 3">
            <a:extLst>
              <a:ext uri="{FF2B5EF4-FFF2-40B4-BE49-F238E27FC236}">
                <a16:creationId xmlns:a16="http://schemas.microsoft.com/office/drawing/2014/main" id="{C0E0A017-9964-4C26-A9A9-F450A840801C}"/>
              </a:ext>
            </a:extLst>
          </p:cNvPr>
          <p:cNvSpPr txBox="1"/>
          <p:nvPr/>
        </p:nvSpPr>
        <p:spPr>
          <a:xfrm>
            <a:off x="767408" y="1351508"/>
            <a:ext cx="10225136" cy="4832092"/>
          </a:xfrm>
          <a:prstGeom prst="rect">
            <a:avLst/>
          </a:prstGeom>
          <a:noFill/>
        </p:spPr>
        <p:txBody>
          <a:bodyPr wrap="square">
            <a:spAutoFit/>
          </a:bodyPr>
          <a:lstStyle/>
          <a:p>
            <a:r>
              <a:rPr lang="en-GB" sz="2200" dirty="0">
                <a:solidFill>
                  <a:schemeClr val="bg1"/>
                </a:solidFill>
              </a:rPr>
              <a:t>Debates today about ‘</a:t>
            </a:r>
            <a:r>
              <a:rPr lang="en-GB" sz="2200" dirty="0" err="1">
                <a:solidFill>
                  <a:schemeClr val="bg1"/>
                </a:solidFill>
              </a:rPr>
              <a:t>Frenchness</a:t>
            </a:r>
            <a:r>
              <a:rPr lang="en-GB" sz="2200" dirty="0">
                <a:solidFill>
                  <a:schemeClr val="bg1"/>
                </a:solidFill>
              </a:rPr>
              <a:t>’ and ‘Englishness’ in France and Britain respectively, or about Islam in countries such as Egypt and Pakistan, are part of </a:t>
            </a:r>
            <a:r>
              <a:rPr lang="en-GB" sz="2200" dirty="0">
                <a:solidFill>
                  <a:schemeClr val="accent1">
                    <a:lumMod val="20000"/>
                    <a:lumOff val="80000"/>
                  </a:schemeClr>
                </a:solidFill>
              </a:rPr>
              <a:t>that same interpretive process which involves the identities of different ‘others,’ whether they be outsiders and refugees, or apostates and infidels. </a:t>
            </a:r>
            <a:r>
              <a:rPr lang="en-GB" sz="2200" dirty="0">
                <a:solidFill>
                  <a:schemeClr val="bg1"/>
                </a:solidFill>
              </a:rPr>
              <a:t>It should be obvious in all cases that these processes are not mental exercises but urgent social contests involving such concrete political issues as immigration laws, the legislation of personal conduct, the constitution of orthodoxy, the legitimization of violence and/or insurrection, the character and content of education, and the direction of foreign policy, which very often has to do with the designation of official enemies. </a:t>
            </a:r>
          </a:p>
          <a:p>
            <a:endParaRPr lang="en-GB" sz="2200" dirty="0">
              <a:solidFill>
                <a:schemeClr val="bg1"/>
              </a:solidFill>
            </a:endParaRPr>
          </a:p>
          <a:p>
            <a:r>
              <a:rPr lang="en-GB" sz="2200" dirty="0">
                <a:solidFill>
                  <a:schemeClr val="accent1">
                    <a:lumMod val="20000"/>
                    <a:lumOff val="80000"/>
                  </a:schemeClr>
                </a:solidFill>
              </a:rPr>
              <a:t>In short, the construction of identity is bound up with the disposition of power and powerlessness in each society, and is therefore anything but mere academic wool-gathering.  </a:t>
            </a:r>
            <a:r>
              <a:rPr lang="en-GB" sz="2200" dirty="0">
                <a:solidFill>
                  <a:schemeClr val="bg1"/>
                </a:solidFill>
              </a:rPr>
              <a:t>(p.332)</a:t>
            </a:r>
          </a:p>
        </p:txBody>
      </p:sp>
    </p:spTree>
    <p:extLst>
      <p:ext uri="{BB962C8B-B14F-4D97-AF65-F5344CB8AC3E}">
        <p14:creationId xmlns:p14="http://schemas.microsoft.com/office/powerpoint/2010/main" val="2651264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551384" y="1844824"/>
            <a:ext cx="10945216" cy="2664296"/>
          </a:xfrm>
        </p:spPr>
        <p:txBody>
          <a:bodyPr>
            <a:normAutofit/>
          </a:bodyPr>
          <a:lstStyle/>
          <a:p>
            <a:pPr marL="118872" indent="0" algn="ctr">
              <a:buNone/>
            </a:pPr>
            <a:r>
              <a:rPr lang="en-GB" sz="4400" dirty="0">
                <a:solidFill>
                  <a:srgbClr val="92D050"/>
                </a:solidFill>
                <a:latin typeface="+mj-lt"/>
              </a:rPr>
              <a:t>Discussion </a:t>
            </a:r>
          </a:p>
          <a:p>
            <a:pPr marL="118872" indent="0" algn="ctr">
              <a:buNone/>
            </a:pPr>
            <a:r>
              <a:rPr lang="en-GB" sz="4400" dirty="0">
                <a:solidFill>
                  <a:srgbClr val="92D050"/>
                </a:solidFill>
                <a:latin typeface="+mj-lt"/>
              </a:rPr>
              <a:t>&amp;</a:t>
            </a:r>
          </a:p>
          <a:p>
            <a:pPr marL="118872" indent="0" algn="ctr">
              <a:buNone/>
            </a:pPr>
            <a:r>
              <a:rPr lang="en-GB" sz="4400" dirty="0">
                <a:solidFill>
                  <a:srgbClr val="92D050"/>
                </a:solidFill>
                <a:latin typeface="+mj-lt"/>
              </a:rPr>
              <a:t>Break </a:t>
            </a:r>
            <a:endParaRPr lang="en-GB" dirty="0">
              <a:solidFill>
                <a:srgbClr val="92D050"/>
              </a:solidFill>
              <a:latin typeface="+mj-lt"/>
            </a:endParaRPr>
          </a:p>
        </p:txBody>
      </p:sp>
    </p:spTree>
    <p:extLst>
      <p:ext uri="{BB962C8B-B14F-4D97-AF65-F5344CB8AC3E}">
        <p14:creationId xmlns:p14="http://schemas.microsoft.com/office/powerpoint/2010/main" val="170401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ADC8FA-6126-40C7-9CE9-1E2046279C63}"/>
              </a:ext>
            </a:extLst>
          </p:cNvPr>
          <p:cNvSpPr>
            <a:spLocks noGrp="1"/>
          </p:cNvSpPr>
          <p:nvPr>
            <p:ph idx="1"/>
          </p:nvPr>
        </p:nvSpPr>
        <p:spPr>
          <a:xfrm>
            <a:off x="263352" y="0"/>
            <a:ext cx="11809312" cy="6741368"/>
          </a:xfrm>
        </p:spPr>
        <p:txBody>
          <a:bodyPr>
            <a:normAutofit fontScale="85000" lnSpcReduction="10000"/>
          </a:bodyPr>
          <a:lstStyle/>
          <a:p>
            <a:pPr marL="118872" indent="0">
              <a:lnSpc>
                <a:spcPct val="120000"/>
              </a:lnSpc>
              <a:buNone/>
            </a:pPr>
            <a:r>
              <a:rPr lang="en-GB" sz="2200" dirty="0">
                <a:solidFill>
                  <a:srgbClr val="92D050"/>
                </a:solidFill>
              </a:rPr>
              <a:t>"</a:t>
            </a:r>
            <a:r>
              <a:rPr lang="en-GB" sz="3000" dirty="0">
                <a:solidFill>
                  <a:srgbClr val="92D050"/>
                </a:solidFill>
              </a:rPr>
              <a:t>In an anthropological spirit, then, I propose the following definition of the nation: it is an imagined political community - and imagined as both inherently limited and sovereign.</a:t>
            </a:r>
          </a:p>
          <a:p>
            <a:pPr marL="118872" indent="0">
              <a:lnSpc>
                <a:spcPct val="120000"/>
              </a:lnSpc>
              <a:buNone/>
            </a:pPr>
            <a:endParaRPr lang="en-GB" sz="900" dirty="0">
              <a:solidFill>
                <a:schemeClr val="bg1"/>
              </a:solidFill>
            </a:endParaRPr>
          </a:p>
          <a:p>
            <a:pPr marL="118872" indent="0">
              <a:lnSpc>
                <a:spcPct val="120000"/>
              </a:lnSpc>
              <a:buNone/>
            </a:pPr>
            <a:r>
              <a:rPr lang="en-GB" sz="2300" dirty="0">
                <a:solidFill>
                  <a:schemeClr val="bg1"/>
                </a:solidFill>
              </a:rPr>
              <a:t>"</a:t>
            </a:r>
            <a:r>
              <a:rPr lang="en-GB" sz="2300" dirty="0">
                <a:solidFill>
                  <a:schemeClr val="accent1">
                    <a:lumMod val="40000"/>
                    <a:lumOff val="60000"/>
                  </a:schemeClr>
                </a:solidFill>
              </a:rPr>
              <a:t>It is imagined because the members of even the smallest nation will never know most of their fellow-members, meet them, or even hear of them, yet in the minds of each lives the image of their communion</a:t>
            </a:r>
            <a:r>
              <a:rPr lang="en-GB" sz="2300" dirty="0">
                <a:solidFill>
                  <a:schemeClr val="bg1"/>
                </a:solidFill>
              </a:rPr>
              <a:t>. …Gellner makes a comparable point when he rules that 'Nationalism is not the awakening of nations to self-consciousness: it invents nations where they do not exist.' The drawback to this formulation, however, is that Gellner is so anxious to show that nationalism masquerades under false pretences that he assimilates 'invention' to 'fabrication' and 'falsity', rather than to 'imagining' and 'creation'. In this way he implies that 'true' communities exist which can be advantageously juxtaposed to nations. In fact, </a:t>
            </a:r>
            <a:r>
              <a:rPr lang="en-GB" sz="2300" dirty="0">
                <a:solidFill>
                  <a:schemeClr val="accent1">
                    <a:lumMod val="40000"/>
                    <a:lumOff val="60000"/>
                  </a:schemeClr>
                </a:solidFill>
              </a:rPr>
              <a:t>all communities larger than primordial villages of face-to-face contact (and perhaps even these) are imagined. </a:t>
            </a:r>
            <a:r>
              <a:rPr lang="en-GB" sz="2300" dirty="0">
                <a:solidFill>
                  <a:schemeClr val="bg1"/>
                </a:solidFill>
              </a:rPr>
              <a:t>Communities are to be distinguished, not by their falsity/genuineness, but by the style in which they are imagined. [</a:t>
            </a:r>
            <a:r>
              <a:rPr lang="en-GB" sz="2200" dirty="0">
                <a:solidFill>
                  <a:schemeClr val="bg1"/>
                </a:solidFill>
              </a:rPr>
              <a:t>…]</a:t>
            </a:r>
          </a:p>
          <a:p>
            <a:pPr marL="118872" indent="0">
              <a:lnSpc>
                <a:spcPct val="120000"/>
              </a:lnSpc>
              <a:buNone/>
            </a:pPr>
            <a:endParaRPr lang="en-GB" sz="900" dirty="0">
              <a:solidFill>
                <a:schemeClr val="bg1"/>
              </a:solidFill>
            </a:endParaRPr>
          </a:p>
          <a:p>
            <a:pPr marL="118872" indent="0">
              <a:lnSpc>
                <a:spcPct val="120000"/>
              </a:lnSpc>
              <a:buNone/>
            </a:pPr>
            <a:r>
              <a:rPr lang="en-GB" sz="2200" dirty="0">
                <a:solidFill>
                  <a:schemeClr val="bg1"/>
                </a:solidFill>
              </a:rPr>
              <a:t>"</a:t>
            </a:r>
            <a:r>
              <a:rPr lang="en-GB" sz="2300" dirty="0">
                <a:solidFill>
                  <a:schemeClr val="bg1"/>
                </a:solidFill>
              </a:rPr>
              <a:t>The nation is imagined as limited because even the largest of them encompassing perhaps a billion living human beings, has finite, if elastic boundaries, beyond which lie other nations. No nation imagines itself coterminous with mankind. </a:t>
            </a:r>
            <a:r>
              <a:rPr lang="en-GB" sz="2300" dirty="0">
                <a:solidFill>
                  <a:schemeClr val="accent1">
                    <a:lumMod val="40000"/>
                    <a:lumOff val="60000"/>
                  </a:schemeClr>
                </a:solidFill>
              </a:rPr>
              <a:t>The most messianic nationalists do not dream of a day when all the members of the human race will join their nation </a:t>
            </a:r>
            <a:r>
              <a:rPr lang="en-GB" sz="2300" dirty="0">
                <a:solidFill>
                  <a:schemeClr val="bg1"/>
                </a:solidFill>
              </a:rPr>
              <a:t>in the way that it was possible, in certain epochs, for, say, Christians to dream of a wholly Christian planet.</a:t>
            </a:r>
          </a:p>
        </p:txBody>
      </p:sp>
      <p:sp>
        <p:nvSpPr>
          <p:cNvPr id="7" name="TextBox 6">
            <a:extLst>
              <a:ext uri="{FF2B5EF4-FFF2-40B4-BE49-F238E27FC236}">
                <a16:creationId xmlns:a16="http://schemas.microsoft.com/office/drawing/2014/main" id="{6149EDC4-DCA3-4216-BF5A-B06B577CF825}"/>
              </a:ext>
            </a:extLst>
          </p:cNvPr>
          <p:cNvSpPr txBox="1"/>
          <p:nvPr/>
        </p:nvSpPr>
        <p:spPr>
          <a:xfrm>
            <a:off x="5951984" y="980728"/>
            <a:ext cx="2376264" cy="369332"/>
          </a:xfrm>
          <a:prstGeom prst="rect">
            <a:avLst/>
          </a:prstGeom>
          <a:noFill/>
        </p:spPr>
        <p:txBody>
          <a:bodyPr wrap="square">
            <a:spAutoFit/>
          </a:bodyPr>
          <a:lstStyle/>
          <a:p>
            <a:r>
              <a:rPr lang="en-GB" sz="1800" dirty="0">
                <a:solidFill>
                  <a:schemeClr val="bg1"/>
                </a:solidFill>
              </a:rPr>
              <a:t>(Benedict Anderson) </a:t>
            </a:r>
            <a:endParaRPr lang="en-GB" dirty="0">
              <a:solidFill>
                <a:schemeClr val="bg1"/>
              </a:solidFill>
            </a:endParaRPr>
          </a:p>
        </p:txBody>
      </p:sp>
    </p:spTree>
    <p:extLst>
      <p:ext uri="{BB962C8B-B14F-4D97-AF65-F5344CB8AC3E}">
        <p14:creationId xmlns:p14="http://schemas.microsoft.com/office/powerpoint/2010/main" val="275990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6581F1-F0A6-4B4A-BB44-8ECAD0B62271}"/>
              </a:ext>
            </a:extLst>
          </p:cNvPr>
          <p:cNvSpPr>
            <a:spLocks noGrp="1"/>
          </p:cNvSpPr>
          <p:nvPr>
            <p:ph idx="1"/>
          </p:nvPr>
        </p:nvSpPr>
        <p:spPr>
          <a:xfrm>
            <a:off x="119336" y="148326"/>
            <a:ext cx="11665296" cy="6561348"/>
          </a:xfrm>
        </p:spPr>
        <p:txBody>
          <a:bodyPr>
            <a:normAutofit fontScale="47500" lnSpcReduction="20000"/>
          </a:bodyPr>
          <a:lstStyle/>
          <a:p>
            <a:pPr marL="118872" indent="0">
              <a:lnSpc>
                <a:spcPct val="120000"/>
              </a:lnSpc>
              <a:buNone/>
            </a:pPr>
            <a:r>
              <a:rPr lang="en-GB" sz="4600" dirty="0">
                <a:solidFill>
                  <a:schemeClr val="bg1"/>
                </a:solidFill>
              </a:rPr>
              <a:t>"</a:t>
            </a:r>
            <a:r>
              <a:rPr lang="en-GB" sz="4600" dirty="0">
                <a:solidFill>
                  <a:schemeClr val="accent1">
                    <a:lumMod val="20000"/>
                    <a:lumOff val="80000"/>
                  </a:schemeClr>
                </a:solidFill>
              </a:rPr>
              <a:t>It is imagined as sovereign because the concept was born in an age in which Enlightenment and Revolution were destroying the legitimacy of the divinely-ordained, hierarchical dynastic realm. </a:t>
            </a:r>
            <a:r>
              <a:rPr lang="en-GB" sz="4600" dirty="0">
                <a:solidFill>
                  <a:schemeClr val="bg1"/>
                </a:solidFill>
              </a:rPr>
              <a:t>Coming to maturity at a stage of human history when even the most devout adherents of any universal religion were inescapably confronted with the living pluralism of such religions, and the </a:t>
            </a:r>
            <a:r>
              <a:rPr lang="en-GB" sz="4600" dirty="0" err="1">
                <a:solidFill>
                  <a:schemeClr val="bg1"/>
                </a:solidFill>
              </a:rPr>
              <a:t>allomorphism</a:t>
            </a:r>
            <a:r>
              <a:rPr lang="en-GB" sz="4600" dirty="0">
                <a:solidFill>
                  <a:schemeClr val="bg1"/>
                </a:solidFill>
              </a:rPr>
              <a:t> between each faith's ontological claims and territorial stretch, nations dream of being free, and, if under God, directly so. </a:t>
            </a:r>
            <a:r>
              <a:rPr lang="en-GB" sz="4600" dirty="0">
                <a:solidFill>
                  <a:schemeClr val="accent1">
                    <a:lumMod val="20000"/>
                    <a:lumOff val="80000"/>
                  </a:schemeClr>
                </a:solidFill>
              </a:rPr>
              <a:t>The gage and emblem of this freedom is the sovereign state.</a:t>
            </a:r>
          </a:p>
          <a:p>
            <a:pPr marL="118872" indent="0">
              <a:lnSpc>
                <a:spcPct val="120000"/>
              </a:lnSpc>
              <a:buNone/>
            </a:pPr>
            <a:endParaRPr lang="en-GB" sz="2900" dirty="0">
              <a:solidFill>
                <a:schemeClr val="bg1"/>
              </a:solidFill>
            </a:endParaRPr>
          </a:p>
          <a:p>
            <a:pPr marL="118872" indent="0">
              <a:lnSpc>
                <a:spcPct val="120000"/>
              </a:lnSpc>
              <a:buNone/>
            </a:pPr>
            <a:r>
              <a:rPr lang="en-GB" sz="4600" dirty="0">
                <a:solidFill>
                  <a:schemeClr val="bg1"/>
                </a:solidFill>
              </a:rPr>
              <a:t>"Finally, it is imagined as a community, because, </a:t>
            </a:r>
            <a:r>
              <a:rPr lang="en-GB" sz="4600" dirty="0">
                <a:solidFill>
                  <a:schemeClr val="accent1">
                    <a:lumMod val="20000"/>
                    <a:lumOff val="80000"/>
                  </a:schemeClr>
                </a:solidFill>
              </a:rPr>
              <a:t>regardless of the actual inequality and exploitation that may prevail in each, the nation is always conceived as a deep, horizontal comradeship. </a:t>
            </a:r>
            <a:r>
              <a:rPr lang="en-GB" sz="4600" dirty="0">
                <a:solidFill>
                  <a:schemeClr val="bg1"/>
                </a:solidFill>
              </a:rPr>
              <a:t>Ultimately it is this fraternity that makes it possible, over the past two centuries, for so many millions of people, not so much to kill, as willingly to die for such limited imaginings.</a:t>
            </a:r>
          </a:p>
          <a:p>
            <a:pPr marL="118872" indent="0">
              <a:lnSpc>
                <a:spcPct val="120000"/>
              </a:lnSpc>
              <a:buNone/>
            </a:pPr>
            <a:endParaRPr lang="en-GB" sz="2900" dirty="0">
              <a:solidFill>
                <a:schemeClr val="bg1"/>
              </a:solidFill>
            </a:endParaRPr>
          </a:p>
          <a:p>
            <a:pPr marL="118872" indent="0">
              <a:lnSpc>
                <a:spcPct val="120000"/>
              </a:lnSpc>
              <a:buNone/>
            </a:pPr>
            <a:r>
              <a:rPr lang="en-GB" sz="4200" dirty="0">
                <a:solidFill>
                  <a:schemeClr val="bg1"/>
                </a:solidFill>
              </a:rPr>
              <a:t>"</a:t>
            </a:r>
            <a:r>
              <a:rPr lang="en-GB" sz="4600" dirty="0">
                <a:solidFill>
                  <a:schemeClr val="bg1"/>
                </a:solidFill>
              </a:rPr>
              <a:t>These deaths bring us abruptly face to face with the central problem posed by nationalism: </a:t>
            </a:r>
            <a:r>
              <a:rPr lang="en-GB" sz="4600" dirty="0">
                <a:solidFill>
                  <a:schemeClr val="accent1">
                    <a:lumMod val="20000"/>
                    <a:lumOff val="80000"/>
                  </a:schemeClr>
                </a:solidFill>
              </a:rPr>
              <a:t>what makes the shrunken imaginings of recent history (scarcely more than two centuries) generate such colossal sacrifices? </a:t>
            </a:r>
            <a:r>
              <a:rPr lang="en-GB" sz="4600" dirty="0">
                <a:solidFill>
                  <a:schemeClr val="bg1"/>
                </a:solidFill>
              </a:rPr>
              <a:t>I believe that the beginnings of an answer lie in the cultural roots of nationalism."</a:t>
            </a:r>
          </a:p>
          <a:p>
            <a:pPr marL="411480" lvl="1" indent="0">
              <a:lnSpc>
                <a:spcPct val="120000"/>
              </a:lnSpc>
              <a:buNone/>
            </a:pPr>
            <a:r>
              <a:rPr lang="en-GB" sz="3800" dirty="0">
                <a:solidFill>
                  <a:schemeClr val="accent1">
                    <a:lumMod val="40000"/>
                    <a:lumOff val="60000"/>
                  </a:schemeClr>
                </a:solidFill>
              </a:rPr>
              <a:t>		Benedict Anderson,  </a:t>
            </a:r>
            <a:r>
              <a:rPr lang="en-GB" sz="3800" i="1" dirty="0">
                <a:solidFill>
                  <a:schemeClr val="accent1">
                    <a:lumMod val="40000"/>
                    <a:lumOff val="60000"/>
                  </a:schemeClr>
                </a:solidFill>
              </a:rPr>
              <a:t>Imagined Communities: Reflections on the Origin and Spread of Nationalism. 		</a:t>
            </a:r>
            <a:r>
              <a:rPr lang="en-GB" sz="3800" dirty="0">
                <a:solidFill>
                  <a:schemeClr val="accent1">
                    <a:lumMod val="40000"/>
                    <a:lumOff val="60000"/>
                  </a:schemeClr>
                </a:solidFill>
              </a:rPr>
              <a:t>Rev. </a:t>
            </a:r>
            <a:r>
              <a:rPr lang="en-GB" sz="3800" dirty="0" err="1">
                <a:solidFill>
                  <a:schemeClr val="accent1">
                    <a:lumMod val="40000"/>
                    <a:lumOff val="60000"/>
                  </a:schemeClr>
                </a:solidFill>
              </a:rPr>
              <a:t>Edn</a:t>
            </a:r>
            <a:r>
              <a:rPr lang="en-GB" sz="3800" dirty="0">
                <a:solidFill>
                  <a:schemeClr val="accent1">
                    <a:lumMod val="40000"/>
                    <a:lumOff val="60000"/>
                  </a:schemeClr>
                </a:solidFill>
              </a:rPr>
              <a:t> ed. London and New York: Verso, 1991, pp. 5-7.</a:t>
            </a:r>
          </a:p>
          <a:p>
            <a:pPr marL="118872" indent="0">
              <a:lnSpc>
                <a:spcPct val="120000"/>
              </a:lnSpc>
              <a:buNone/>
            </a:pPr>
            <a:endParaRPr lang="en-GB" sz="3800" dirty="0">
              <a:solidFill>
                <a:schemeClr val="bg1"/>
              </a:solidFill>
            </a:endParaRPr>
          </a:p>
        </p:txBody>
      </p:sp>
    </p:spTree>
    <p:extLst>
      <p:ext uri="{BB962C8B-B14F-4D97-AF65-F5344CB8AC3E}">
        <p14:creationId xmlns:p14="http://schemas.microsoft.com/office/powerpoint/2010/main" val="966391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27E2-5C6A-47AC-BDC8-342CED5D09CC}"/>
              </a:ext>
            </a:extLst>
          </p:cNvPr>
          <p:cNvSpPr>
            <a:spLocks noGrp="1"/>
          </p:cNvSpPr>
          <p:nvPr>
            <p:ph type="title"/>
          </p:nvPr>
        </p:nvSpPr>
        <p:spPr/>
        <p:txBody>
          <a:bodyPr>
            <a:normAutofit fontScale="90000"/>
          </a:bodyPr>
          <a:lstStyle/>
          <a:p>
            <a:r>
              <a:rPr lang="en-GB" sz="4000" dirty="0">
                <a:solidFill>
                  <a:srgbClr val="92D050"/>
                </a:solidFill>
              </a:rPr>
              <a:t>The fractured self </a:t>
            </a:r>
            <a:br>
              <a:rPr lang="en-GB" dirty="0">
                <a:solidFill>
                  <a:srgbClr val="92D050"/>
                </a:solidFill>
              </a:rPr>
            </a:br>
            <a:endParaRPr lang="en-GB" dirty="0">
              <a:solidFill>
                <a:srgbClr val="92D050"/>
              </a:solidFill>
            </a:endParaRPr>
          </a:p>
        </p:txBody>
      </p:sp>
      <p:sp>
        <p:nvSpPr>
          <p:cNvPr id="3" name="Content Placeholder 2">
            <a:extLst>
              <a:ext uri="{FF2B5EF4-FFF2-40B4-BE49-F238E27FC236}">
                <a16:creationId xmlns:a16="http://schemas.microsoft.com/office/drawing/2014/main" id="{3DA18876-0462-488A-B5BB-7E96D65957D6}"/>
              </a:ext>
            </a:extLst>
          </p:cNvPr>
          <p:cNvSpPr>
            <a:spLocks noGrp="1"/>
          </p:cNvSpPr>
          <p:nvPr>
            <p:ph idx="1"/>
          </p:nvPr>
        </p:nvSpPr>
        <p:spPr>
          <a:xfrm>
            <a:off x="479376" y="980728"/>
            <a:ext cx="10972800" cy="5577808"/>
          </a:xfrm>
        </p:spPr>
        <p:txBody>
          <a:bodyPr>
            <a:normAutofit lnSpcReduction="10000"/>
          </a:bodyPr>
          <a:lstStyle/>
          <a:p>
            <a:r>
              <a:rPr lang="en-GB" sz="2400" dirty="0">
                <a:solidFill>
                  <a:schemeClr val="bg1"/>
                </a:solidFill>
              </a:rPr>
              <a:t>Legacy of orientalism (Edward Said)</a:t>
            </a:r>
          </a:p>
          <a:p>
            <a:r>
              <a:rPr lang="en-GB" sz="2400" dirty="0">
                <a:solidFill>
                  <a:schemeClr val="bg1"/>
                </a:solidFill>
              </a:rPr>
              <a:t>Submerged and alternative ideas of the self within a colonial system based on a metropolitan centre and colonial peripheries </a:t>
            </a:r>
          </a:p>
          <a:p>
            <a:pPr marL="118872" indent="0">
              <a:buNone/>
            </a:pPr>
            <a:endParaRPr lang="en-GB" sz="2400" dirty="0">
              <a:solidFill>
                <a:schemeClr val="accent1">
                  <a:lumMod val="20000"/>
                  <a:lumOff val="80000"/>
                </a:schemeClr>
              </a:solidFill>
            </a:endParaRPr>
          </a:p>
          <a:p>
            <a:pPr marL="118872" indent="0">
              <a:buNone/>
            </a:pPr>
            <a:r>
              <a:rPr lang="en-GB" sz="2400" dirty="0">
                <a:solidFill>
                  <a:schemeClr val="accent1">
                    <a:lumMod val="20000"/>
                    <a:lumOff val="80000"/>
                  </a:schemeClr>
                </a:solidFill>
              </a:rPr>
              <a:t>Diaspora </a:t>
            </a:r>
          </a:p>
          <a:p>
            <a:pPr marL="118872" indent="0">
              <a:buNone/>
            </a:pPr>
            <a:r>
              <a:rPr lang="en-GB" sz="2400" dirty="0">
                <a:solidFill>
                  <a:schemeClr val="bg1"/>
                </a:solidFill>
              </a:rPr>
              <a:t>part of colonial experience. Colonisers moving from centre to peripheries </a:t>
            </a:r>
          </a:p>
          <a:p>
            <a:pPr marL="118872" indent="0">
              <a:buNone/>
            </a:pPr>
            <a:r>
              <a:rPr lang="en-GB" sz="2400" dirty="0">
                <a:solidFill>
                  <a:schemeClr val="bg1"/>
                </a:solidFill>
              </a:rPr>
              <a:t>and colonised dispersed from one periphery to another, </a:t>
            </a:r>
            <a:r>
              <a:rPr lang="en-GB" sz="2400" dirty="0" err="1">
                <a:solidFill>
                  <a:schemeClr val="bg1"/>
                </a:solidFill>
              </a:rPr>
              <a:t>eg</a:t>
            </a:r>
            <a:r>
              <a:rPr lang="en-GB" sz="2400" dirty="0">
                <a:solidFill>
                  <a:schemeClr val="bg1"/>
                </a:solidFill>
              </a:rPr>
              <a:t> in  </a:t>
            </a:r>
            <a:r>
              <a:rPr lang="en-GB" sz="2400" dirty="0">
                <a:solidFill>
                  <a:schemeClr val="accent1">
                    <a:lumMod val="20000"/>
                    <a:lumOff val="80000"/>
                  </a:schemeClr>
                </a:solidFill>
              </a:rPr>
              <a:t>The Caribbean </a:t>
            </a:r>
            <a:r>
              <a:rPr lang="en-GB" sz="2400" dirty="0">
                <a:solidFill>
                  <a:schemeClr val="bg1"/>
                </a:solidFill>
              </a:rPr>
              <a:t>genocide of native population by Spanish (16</a:t>
            </a:r>
            <a:r>
              <a:rPr lang="en-GB" sz="2400" baseline="30000" dirty="0">
                <a:solidFill>
                  <a:schemeClr val="bg1"/>
                </a:solidFill>
              </a:rPr>
              <a:t>th</a:t>
            </a:r>
            <a:r>
              <a:rPr lang="en-GB" sz="2400" dirty="0">
                <a:solidFill>
                  <a:schemeClr val="bg1"/>
                </a:solidFill>
              </a:rPr>
              <a:t> C)  then dispersal of other populations first slaves (Africa) and then indentured labourers  (India)</a:t>
            </a:r>
          </a:p>
          <a:p>
            <a:pPr marL="118872" indent="0">
              <a:buNone/>
            </a:pPr>
            <a:r>
              <a:rPr lang="en-GB" sz="2400" dirty="0">
                <a:solidFill>
                  <a:schemeClr val="bg1"/>
                </a:solidFill>
              </a:rPr>
              <a:t> </a:t>
            </a:r>
          </a:p>
          <a:p>
            <a:pPr marL="118872" indent="0">
              <a:buNone/>
            </a:pPr>
            <a:r>
              <a:rPr lang="en-GB" sz="2400" dirty="0">
                <a:solidFill>
                  <a:schemeClr val="accent1">
                    <a:lumMod val="20000"/>
                    <a:lumOff val="80000"/>
                  </a:schemeClr>
                </a:solidFill>
              </a:rPr>
              <a:t>Imposed use of English – divided self </a:t>
            </a:r>
          </a:p>
          <a:p>
            <a:r>
              <a:rPr lang="en-GB" sz="2400" dirty="0">
                <a:solidFill>
                  <a:schemeClr val="bg1"/>
                </a:solidFill>
              </a:rPr>
              <a:t> Which language does the postcolonial writer use? – debate between Chinua Achebe (</a:t>
            </a:r>
            <a:r>
              <a:rPr lang="en-GB" sz="2400" i="1" dirty="0">
                <a:solidFill>
                  <a:schemeClr val="bg1"/>
                </a:solidFill>
              </a:rPr>
              <a:t>Things Fall Apart; </a:t>
            </a:r>
            <a:r>
              <a:rPr lang="en-GB" sz="2400" dirty="0">
                <a:solidFill>
                  <a:schemeClr val="bg1"/>
                </a:solidFill>
              </a:rPr>
              <a:t>Nigeria, 1958) and Ngũgĩ </a:t>
            </a:r>
            <a:r>
              <a:rPr lang="en-GB" sz="2400" dirty="0" err="1">
                <a:solidFill>
                  <a:schemeClr val="bg1"/>
                </a:solidFill>
              </a:rPr>
              <a:t>wa</a:t>
            </a:r>
            <a:r>
              <a:rPr lang="en-GB" sz="2400" dirty="0">
                <a:solidFill>
                  <a:schemeClr val="bg1"/>
                </a:solidFill>
              </a:rPr>
              <a:t> </a:t>
            </a:r>
            <a:r>
              <a:rPr lang="en-GB" sz="2400" dirty="0" err="1">
                <a:solidFill>
                  <a:schemeClr val="bg1"/>
                </a:solidFill>
              </a:rPr>
              <a:t>Thiong'o</a:t>
            </a:r>
            <a:r>
              <a:rPr lang="en-GB" sz="2400" dirty="0">
                <a:solidFill>
                  <a:schemeClr val="bg1"/>
                </a:solidFill>
              </a:rPr>
              <a:t>, (</a:t>
            </a:r>
            <a:r>
              <a:rPr lang="en-GB" sz="2400" i="1" dirty="0">
                <a:solidFill>
                  <a:schemeClr val="bg1"/>
                </a:solidFill>
              </a:rPr>
              <a:t>A Grain of Wheat,</a:t>
            </a:r>
            <a:r>
              <a:rPr lang="en-GB" sz="2400" dirty="0">
                <a:solidFill>
                  <a:schemeClr val="bg1"/>
                </a:solidFill>
              </a:rPr>
              <a:t>; Kenya 1967) </a:t>
            </a:r>
          </a:p>
          <a:p>
            <a:r>
              <a:rPr lang="en-GB" sz="2400" dirty="0">
                <a:solidFill>
                  <a:schemeClr val="bg1"/>
                </a:solidFill>
              </a:rPr>
              <a:t>Hybrid identities and diasporic literature -  key to postcolonial literature</a:t>
            </a:r>
          </a:p>
          <a:p>
            <a:r>
              <a:rPr lang="en-GB" sz="2400" dirty="0">
                <a:solidFill>
                  <a:schemeClr val="bg1"/>
                </a:solidFill>
              </a:rPr>
              <a:t>Derek Walcott – possibilities of multiple others as well as divisions</a:t>
            </a: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503897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0270DA64-832C-477C-BBBB-5A5539DC272C}"/>
              </a:ext>
            </a:extLst>
          </p:cNvPr>
          <p:cNvSpPr>
            <a:spLocks noGrp="1"/>
          </p:cNvSpPr>
          <p:nvPr>
            <p:ph idx="1"/>
          </p:nvPr>
        </p:nvSpPr>
        <p:spPr>
          <a:xfrm>
            <a:off x="119336" y="178903"/>
            <a:ext cx="5688632" cy="6500193"/>
          </a:xfrm>
        </p:spPr>
        <p:txBody>
          <a:bodyPr>
            <a:normAutofit fontScale="62500" lnSpcReduction="20000"/>
          </a:bodyPr>
          <a:lstStyle/>
          <a:p>
            <a:pPr marL="118872" indent="0">
              <a:buNone/>
            </a:pPr>
            <a:r>
              <a:rPr lang="en-GB" b="1" dirty="0">
                <a:solidFill>
                  <a:schemeClr val="bg1"/>
                </a:solidFill>
              </a:rPr>
              <a:t>A Far Cry from Africa</a:t>
            </a:r>
          </a:p>
          <a:p>
            <a:pPr marL="118872" indent="0">
              <a:buNone/>
            </a:pPr>
            <a:endParaRPr lang="en-GB" dirty="0">
              <a:solidFill>
                <a:schemeClr val="bg1"/>
              </a:solidFill>
            </a:endParaRPr>
          </a:p>
          <a:p>
            <a:pPr marL="118872" indent="0">
              <a:lnSpc>
                <a:spcPct val="120000"/>
              </a:lnSpc>
              <a:buNone/>
            </a:pPr>
            <a:r>
              <a:rPr lang="en-GB" dirty="0">
                <a:solidFill>
                  <a:schemeClr val="bg1"/>
                </a:solidFill>
              </a:rPr>
              <a:t>A wind is ruffling the tawny pelt</a:t>
            </a:r>
          </a:p>
          <a:p>
            <a:pPr marL="118872" indent="0">
              <a:lnSpc>
                <a:spcPct val="120000"/>
              </a:lnSpc>
              <a:buNone/>
            </a:pPr>
            <a:r>
              <a:rPr lang="en-GB" dirty="0">
                <a:solidFill>
                  <a:schemeClr val="bg1"/>
                </a:solidFill>
              </a:rPr>
              <a:t>Of Africa. Kikuyu, quick as flies,</a:t>
            </a:r>
          </a:p>
          <a:p>
            <a:pPr marL="118872" indent="0">
              <a:lnSpc>
                <a:spcPct val="120000"/>
              </a:lnSpc>
              <a:buNone/>
            </a:pPr>
            <a:r>
              <a:rPr lang="en-GB" dirty="0">
                <a:solidFill>
                  <a:schemeClr val="bg1"/>
                </a:solidFill>
              </a:rPr>
              <a:t>Batten upon the bloodstreams of the veldt.</a:t>
            </a:r>
          </a:p>
          <a:p>
            <a:pPr marL="118872" indent="0">
              <a:lnSpc>
                <a:spcPct val="120000"/>
              </a:lnSpc>
              <a:buNone/>
            </a:pPr>
            <a:r>
              <a:rPr lang="en-GB" dirty="0">
                <a:solidFill>
                  <a:schemeClr val="accent1">
                    <a:lumMod val="20000"/>
                    <a:lumOff val="80000"/>
                  </a:schemeClr>
                </a:solidFill>
              </a:rPr>
              <a:t>Corpses are scattered through a paradise.</a:t>
            </a:r>
          </a:p>
          <a:p>
            <a:pPr marL="118872" indent="0">
              <a:lnSpc>
                <a:spcPct val="120000"/>
              </a:lnSpc>
              <a:buNone/>
            </a:pPr>
            <a:r>
              <a:rPr lang="en-GB" dirty="0">
                <a:solidFill>
                  <a:schemeClr val="accent1">
                    <a:lumMod val="20000"/>
                    <a:lumOff val="80000"/>
                  </a:schemeClr>
                </a:solidFill>
              </a:rPr>
              <a:t>Only the worm, colonel of carrion, cries:</a:t>
            </a:r>
          </a:p>
          <a:p>
            <a:pPr marL="118872" indent="0">
              <a:lnSpc>
                <a:spcPct val="120000"/>
              </a:lnSpc>
              <a:buNone/>
            </a:pPr>
            <a:r>
              <a:rPr lang="en-GB" dirty="0">
                <a:solidFill>
                  <a:schemeClr val="accent1">
                    <a:lumMod val="20000"/>
                    <a:lumOff val="80000"/>
                  </a:schemeClr>
                </a:solidFill>
              </a:rPr>
              <a:t>"Waste no compassion on these separate dead!"</a:t>
            </a:r>
          </a:p>
          <a:p>
            <a:pPr marL="118872" indent="0">
              <a:lnSpc>
                <a:spcPct val="120000"/>
              </a:lnSpc>
              <a:buNone/>
            </a:pPr>
            <a:r>
              <a:rPr lang="en-GB" dirty="0">
                <a:solidFill>
                  <a:schemeClr val="bg1"/>
                </a:solidFill>
              </a:rPr>
              <a:t>Statistics justify and scholars seize</a:t>
            </a:r>
          </a:p>
          <a:p>
            <a:pPr marL="118872" indent="0">
              <a:lnSpc>
                <a:spcPct val="120000"/>
              </a:lnSpc>
              <a:buNone/>
            </a:pPr>
            <a:r>
              <a:rPr lang="en-GB" dirty="0">
                <a:solidFill>
                  <a:schemeClr val="bg1"/>
                </a:solidFill>
              </a:rPr>
              <a:t>The </a:t>
            </a:r>
            <a:r>
              <a:rPr lang="en-GB" dirty="0" err="1">
                <a:solidFill>
                  <a:schemeClr val="bg1"/>
                </a:solidFill>
              </a:rPr>
              <a:t>salients</a:t>
            </a:r>
            <a:r>
              <a:rPr lang="en-GB" dirty="0">
                <a:solidFill>
                  <a:schemeClr val="bg1"/>
                </a:solidFill>
              </a:rPr>
              <a:t> of colonial policy.</a:t>
            </a:r>
          </a:p>
          <a:p>
            <a:pPr marL="118872" indent="0">
              <a:lnSpc>
                <a:spcPct val="120000"/>
              </a:lnSpc>
              <a:buNone/>
            </a:pPr>
            <a:r>
              <a:rPr lang="en-GB" dirty="0">
                <a:solidFill>
                  <a:schemeClr val="accent1">
                    <a:lumMod val="20000"/>
                    <a:lumOff val="80000"/>
                  </a:schemeClr>
                </a:solidFill>
              </a:rPr>
              <a:t>What is that to the white child hacked in bed?</a:t>
            </a:r>
          </a:p>
          <a:p>
            <a:pPr marL="118872" indent="0">
              <a:lnSpc>
                <a:spcPct val="120000"/>
              </a:lnSpc>
              <a:buNone/>
            </a:pPr>
            <a:r>
              <a:rPr lang="en-GB" dirty="0">
                <a:solidFill>
                  <a:schemeClr val="accent1">
                    <a:lumMod val="20000"/>
                    <a:lumOff val="80000"/>
                  </a:schemeClr>
                </a:solidFill>
              </a:rPr>
              <a:t>To savages, expendable as Jews?</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Threshed out by beaters, the long rushes break</a:t>
            </a:r>
          </a:p>
          <a:p>
            <a:pPr marL="118872" indent="0">
              <a:lnSpc>
                <a:spcPct val="120000"/>
              </a:lnSpc>
              <a:buNone/>
            </a:pPr>
            <a:r>
              <a:rPr lang="en-GB" dirty="0">
                <a:solidFill>
                  <a:schemeClr val="bg1"/>
                </a:solidFill>
              </a:rPr>
              <a:t>In a white dust of ibises whose cries</a:t>
            </a:r>
          </a:p>
          <a:p>
            <a:pPr marL="118872" indent="0">
              <a:lnSpc>
                <a:spcPct val="120000"/>
              </a:lnSpc>
              <a:buNone/>
            </a:pPr>
            <a:r>
              <a:rPr lang="en-GB" dirty="0">
                <a:solidFill>
                  <a:schemeClr val="bg1"/>
                </a:solidFill>
              </a:rPr>
              <a:t>Have wheeled since civilization's dawn</a:t>
            </a:r>
          </a:p>
          <a:p>
            <a:pPr marL="118872" indent="0">
              <a:lnSpc>
                <a:spcPct val="120000"/>
              </a:lnSpc>
              <a:buNone/>
            </a:pPr>
            <a:r>
              <a:rPr lang="en-GB" dirty="0">
                <a:solidFill>
                  <a:schemeClr val="bg1"/>
                </a:solidFill>
              </a:rPr>
              <a:t>From the parched river or beast-teeming plain.</a:t>
            </a:r>
          </a:p>
          <a:p>
            <a:pPr marL="118872" indent="0">
              <a:lnSpc>
                <a:spcPct val="120000"/>
              </a:lnSpc>
              <a:buNone/>
            </a:pPr>
            <a:r>
              <a:rPr lang="en-GB" dirty="0">
                <a:solidFill>
                  <a:schemeClr val="bg1"/>
                </a:solidFill>
              </a:rPr>
              <a:t>The violence of beast on beast is read</a:t>
            </a:r>
          </a:p>
          <a:p>
            <a:pPr marL="118872" indent="0">
              <a:lnSpc>
                <a:spcPct val="120000"/>
              </a:lnSpc>
              <a:buNone/>
            </a:pPr>
            <a:r>
              <a:rPr lang="en-GB" dirty="0">
                <a:solidFill>
                  <a:schemeClr val="bg1"/>
                </a:solidFill>
              </a:rPr>
              <a:t>As natural law, but upright man</a:t>
            </a:r>
          </a:p>
          <a:p>
            <a:pPr marL="118872" indent="0">
              <a:lnSpc>
                <a:spcPct val="120000"/>
              </a:lnSpc>
              <a:buNone/>
            </a:pPr>
            <a:r>
              <a:rPr lang="en-GB" dirty="0">
                <a:solidFill>
                  <a:schemeClr val="bg1"/>
                </a:solidFill>
              </a:rPr>
              <a:t>Seeks his divinity by inflicting pain.</a:t>
            </a:r>
          </a:p>
          <a:p>
            <a:pPr marL="118872" indent="0">
              <a:lnSpc>
                <a:spcPct val="120000"/>
              </a:lnSpc>
              <a:buNone/>
            </a:pPr>
            <a:endParaRPr lang="en-GB" dirty="0">
              <a:solidFill>
                <a:schemeClr val="bg1"/>
              </a:solidFill>
            </a:endParaRPr>
          </a:p>
          <a:p>
            <a:pPr marL="118872" indent="0">
              <a:buNone/>
            </a:pPr>
            <a:endParaRPr lang="en-GB" dirty="0">
              <a:solidFill>
                <a:schemeClr val="bg1"/>
              </a:solidFill>
            </a:endParaRPr>
          </a:p>
        </p:txBody>
      </p:sp>
      <p:sp>
        <p:nvSpPr>
          <p:cNvPr id="8" name="Content Placeholder 6">
            <a:extLst>
              <a:ext uri="{FF2B5EF4-FFF2-40B4-BE49-F238E27FC236}">
                <a16:creationId xmlns:a16="http://schemas.microsoft.com/office/drawing/2014/main" id="{14A25D64-4944-4D1E-900C-3A1D791D50B2}"/>
              </a:ext>
            </a:extLst>
          </p:cNvPr>
          <p:cNvSpPr txBox="1">
            <a:spLocks/>
          </p:cNvSpPr>
          <p:nvPr/>
        </p:nvSpPr>
        <p:spPr>
          <a:xfrm>
            <a:off x="6086136" y="225510"/>
            <a:ext cx="5760640" cy="6500193"/>
          </a:xfrm>
          <a:prstGeom prst="rect">
            <a:avLst/>
          </a:prstGeom>
        </p:spPr>
        <p:txBody>
          <a:bodyPr vert="horz" lIns="54864" tIns="91440" rtlCol="0">
            <a:normAutofit/>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buFont typeface="Wingdings 2"/>
              <a:buNone/>
            </a:pPr>
            <a:r>
              <a:rPr lang="en-GB" sz="2000" dirty="0">
                <a:solidFill>
                  <a:schemeClr val="bg1"/>
                </a:solidFill>
              </a:rPr>
              <a:t>Delirious as these worried beasts, his wars</a:t>
            </a:r>
          </a:p>
          <a:p>
            <a:pPr marL="118872" indent="0">
              <a:buFont typeface="Wingdings 2"/>
              <a:buNone/>
            </a:pPr>
            <a:r>
              <a:rPr lang="en-GB" sz="2000" dirty="0">
                <a:solidFill>
                  <a:schemeClr val="bg1"/>
                </a:solidFill>
              </a:rPr>
              <a:t>Dance to the tightened carcass of a drum,</a:t>
            </a:r>
          </a:p>
          <a:p>
            <a:pPr marL="118872" indent="0">
              <a:buFont typeface="Wingdings 2"/>
              <a:buNone/>
            </a:pPr>
            <a:r>
              <a:rPr lang="en-GB" sz="2000" dirty="0">
                <a:solidFill>
                  <a:schemeClr val="bg1"/>
                </a:solidFill>
              </a:rPr>
              <a:t>While he calls courage still that native dread</a:t>
            </a:r>
          </a:p>
          <a:p>
            <a:pPr marL="118872" indent="0">
              <a:buFont typeface="Wingdings 2"/>
              <a:buNone/>
            </a:pPr>
            <a:r>
              <a:rPr lang="en-GB" sz="2000" dirty="0">
                <a:solidFill>
                  <a:schemeClr val="bg1"/>
                </a:solidFill>
              </a:rPr>
              <a:t>Of the white peace contracted by the dead.</a:t>
            </a:r>
          </a:p>
          <a:p>
            <a:pPr marL="118872" indent="0">
              <a:buFont typeface="Wingdings 2"/>
              <a:buNone/>
            </a:pPr>
            <a:endParaRPr lang="en-GB" sz="2000" dirty="0">
              <a:solidFill>
                <a:schemeClr val="bg1"/>
              </a:solidFill>
            </a:endParaRPr>
          </a:p>
          <a:p>
            <a:pPr marL="118872" indent="0">
              <a:buFont typeface="Wingdings 2"/>
              <a:buNone/>
            </a:pPr>
            <a:r>
              <a:rPr lang="en-GB" sz="2000" dirty="0">
                <a:solidFill>
                  <a:schemeClr val="bg1"/>
                </a:solidFill>
              </a:rPr>
              <a:t>Again brutish necessity wipes its hands</a:t>
            </a:r>
          </a:p>
          <a:p>
            <a:pPr marL="118872" indent="0">
              <a:buFont typeface="Wingdings 2"/>
              <a:buNone/>
            </a:pPr>
            <a:r>
              <a:rPr lang="en-GB" sz="2000" dirty="0">
                <a:solidFill>
                  <a:schemeClr val="bg1"/>
                </a:solidFill>
              </a:rPr>
              <a:t>Upon the napkin of a dirty cause, again</a:t>
            </a:r>
          </a:p>
          <a:p>
            <a:pPr marL="118872" indent="0">
              <a:buFont typeface="Wingdings 2"/>
              <a:buNone/>
            </a:pPr>
            <a:r>
              <a:rPr lang="en-GB" sz="2000" dirty="0">
                <a:solidFill>
                  <a:schemeClr val="bg1"/>
                </a:solidFill>
              </a:rPr>
              <a:t>A waste of our compassion, as with Spain,</a:t>
            </a:r>
          </a:p>
          <a:p>
            <a:pPr marL="118872" indent="0">
              <a:buFont typeface="Wingdings 2"/>
              <a:buNone/>
            </a:pPr>
            <a:r>
              <a:rPr lang="en-GB" sz="2000" dirty="0">
                <a:solidFill>
                  <a:schemeClr val="bg1"/>
                </a:solidFill>
              </a:rPr>
              <a:t>The gorilla wrestles with the superman.</a:t>
            </a:r>
          </a:p>
          <a:p>
            <a:pPr marL="118872" indent="0">
              <a:buFont typeface="Wingdings 2"/>
              <a:buNone/>
            </a:pPr>
            <a:r>
              <a:rPr lang="en-GB" sz="2000" dirty="0">
                <a:solidFill>
                  <a:schemeClr val="bg1"/>
                </a:solidFill>
              </a:rPr>
              <a:t>I who am poisoned with the blood of both,</a:t>
            </a:r>
          </a:p>
          <a:p>
            <a:pPr marL="118872" indent="0">
              <a:buFont typeface="Wingdings 2"/>
              <a:buNone/>
            </a:pPr>
            <a:r>
              <a:rPr lang="en-GB" sz="2000" dirty="0">
                <a:solidFill>
                  <a:schemeClr val="bg1"/>
                </a:solidFill>
              </a:rPr>
              <a:t>Where shall I turn, divided to the vein?</a:t>
            </a:r>
          </a:p>
          <a:p>
            <a:pPr marL="118872" indent="0">
              <a:buFont typeface="Wingdings 2"/>
              <a:buNone/>
            </a:pPr>
            <a:r>
              <a:rPr lang="en-GB" sz="2000" dirty="0">
                <a:solidFill>
                  <a:schemeClr val="accent1">
                    <a:lumMod val="20000"/>
                    <a:lumOff val="80000"/>
                  </a:schemeClr>
                </a:solidFill>
              </a:rPr>
              <a:t>I who have cursed</a:t>
            </a:r>
          </a:p>
          <a:p>
            <a:pPr marL="118872" indent="0">
              <a:buFont typeface="Wingdings 2"/>
              <a:buNone/>
            </a:pPr>
            <a:r>
              <a:rPr lang="en-GB" sz="2000" dirty="0">
                <a:solidFill>
                  <a:schemeClr val="accent1">
                    <a:lumMod val="20000"/>
                    <a:lumOff val="80000"/>
                  </a:schemeClr>
                </a:solidFill>
              </a:rPr>
              <a:t>The drunken officer of British rule, how choose</a:t>
            </a:r>
          </a:p>
          <a:p>
            <a:pPr marL="118872" indent="0">
              <a:buFont typeface="Wingdings 2"/>
              <a:buNone/>
            </a:pPr>
            <a:r>
              <a:rPr lang="en-GB" sz="2000" dirty="0">
                <a:solidFill>
                  <a:schemeClr val="accent1">
                    <a:lumMod val="20000"/>
                    <a:lumOff val="80000"/>
                  </a:schemeClr>
                </a:solidFill>
              </a:rPr>
              <a:t>Between this Africa and the English tongue I love?</a:t>
            </a:r>
          </a:p>
          <a:p>
            <a:pPr marL="118872" indent="0">
              <a:buFont typeface="Wingdings 2"/>
              <a:buNone/>
            </a:pPr>
            <a:r>
              <a:rPr lang="en-GB" sz="2000" dirty="0">
                <a:solidFill>
                  <a:schemeClr val="accent1">
                    <a:lumMod val="20000"/>
                    <a:lumOff val="80000"/>
                  </a:schemeClr>
                </a:solidFill>
              </a:rPr>
              <a:t>Betray them both, or give back what they give?</a:t>
            </a:r>
          </a:p>
          <a:p>
            <a:pPr marL="118872" indent="0">
              <a:buFont typeface="Wingdings 2"/>
              <a:buNone/>
            </a:pPr>
            <a:r>
              <a:rPr lang="en-GB" sz="2000" dirty="0">
                <a:solidFill>
                  <a:schemeClr val="accent1">
                    <a:lumMod val="20000"/>
                    <a:lumOff val="80000"/>
                  </a:schemeClr>
                </a:solidFill>
              </a:rPr>
              <a:t>How can I face such slaughter and be cool?</a:t>
            </a:r>
          </a:p>
          <a:p>
            <a:pPr marL="118872" indent="0">
              <a:buFont typeface="Wingdings 2"/>
              <a:buNone/>
            </a:pPr>
            <a:r>
              <a:rPr lang="en-GB" sz="2000" dirty="0">
                <a:solidFill>
                  <a:schemeClr val="accent1">
                    <a:lumMod val="20000"/>
                    <a:lumOff val="80000"/>
                  </a:schemeClr>
                </a:solidFill>
              </a:rPr>
              <a:t>How can I turn from Africa and live?</a:t>
            </a:r>
          </a:p>
          <a:p>
            <a:pPr marL="118872" indent="0">
              <a:buFont typeface="Wingdings 2"/>
              <a:buNone/>
            </a:pPr>
            <a:endParaRPr lang="en-GB" sz="1000" dirty="0">
              <a:solidFill>
                <a:schemeClr val="bg1"/>
              </a:solidFill>
            </a:endParaRPr>
          </a:p>
          <a:p>
            <a:pPr marL="118872" indent="0">
              <a:buFont typeface="Wingdings 2"/>
              <a:buNone/>
            </a:pPr>
            <a:endParaRPr lang="en-GB" sz="1000" dirty="0">
              <a:solidFill>
                <a:schemeClr val="bg1"/>
              </a:solidFill>
            </a:endParaRPr>
          </a:p>
          <a:p>
            <a:pPr marL="118872" indent="0" algn="r">
              <a:buNone/>
            </a:pPr>
            <a:r>
              <a:rPr lang="en-GB" sz="2000" dirty="0">
                <a:solidFill>
                  <a:schemeClr val="bg1"/>
                </a:solidFill>
              </a:rPr>
              <a:t>Derek Walcott (1930-2017)</a:t>
            </a:r>
          </a:p>
          <a:p>
            <a:pPr marL="118872" indent="0">
              <a:buFont typeface="Wingdings 2"/>
              <a:buNone/>
            </a:pPr>
            <a:endParaRPr lang="en-GB" dirty="0">
              <a:solidFill>
                <a:schemeClr val="bg1"/>
              </a:solidFill>
            </a:endParaRPr>
          </a:p>
        </p:txBody>
      </p:sp>
    </p:spTree>
    <p:extLst>
      <p:ext uri="{BB962C8B-B14F-4D97-AF65-F5344CB8AC3E}">
        <p14:creationId xmlns:p14="http://schemas.microsoft.com/office/powerpoint/2010/main" val="4041627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397210" y="848144"/>
            <a:ext cx="11305256" cy="6009856"/>
          </a:xfrm>
        </p:spPr>
        <p:txBody>
          <a:bodyPr>
            <a:normAutofit fontScale="62500" lnSpcReduction="20000"/>
          </a:bodyPr>
          <a:lstStyle/>
          <a:p>
            <a:pPr marL="118872" indent="0">
              <a:lnSpc>
                <a:spcPct val="120000"/>
              </a:lnSpc>
              <a:buNone/>
            </a:pPr>
            <a:r>
              <a:rPr lang="en-GB" sz="3500" dirty="0">
                <a:solidFill>
                  <a:schemeClr val="bg1"/>
                </a:solidFill>
              </a:rPr>
              <a:t>There is no form of society to which any character in it could possibly attach himself and regard as normal. In discussions of the modern novel we have come to talk of … the novel without a hero.  In fact, </a:t>
            </a:r>
            <a:r>
              <a:rPr lang="en-GB" sz="3500" dirty="0">
                <a:solidFill>
                  <a:schemeClr val="accent1">
                    <a:lumMod val="40000"/>
                    <a:lumOff val="60000"/>
                  </a:schemeClr>
                </a:solidFill>
              </a:rPr>
              <a:t>the short story has never had a hero. What it has instead is a submerged population group… </a:t>
            </a:r>
            <a:r>
              <a:rPr lang="en-GB" sz="3500" dirty="0">
                <a:solidFill>
                  <a:schemeClr val="bg1"/>
                </a:solidFill>
              </a:rPr>
              <a:t>That submerged population changes its character from writer to writer, from generation to generation. It may be Gogol’s officials, Turgenev’s serfs, Maupassant’s prostitutes, Chekhov’s doctors and teachers, Sherwood Anderson’s provincials, always dreaming of escape.</a:t>
            </a:r>
          </a:p>
          <a:p>
            <a:pPr marL="118872" indent="0">
              <a:lnSpc>
                <a:spcPct val="120000"/>
              </a:lnSpc>
              <a:buNone/>
            </a:pPr>
            <a:endParaRPr lang="en-GB" sz="1800" dirty="0">
              <a:solidFill>
                <a:schemeClr val="bg1"/>
              </a:solidFill>
            </a:endParaRPr>
          </a:p>
          <a:p>
            <a:pPr marL="118872" indent="0" algn="ctr">
              <a:lnSpc>
                <a:spcPct val="120000"/>
              </a:lnSpc>
              <a:buNone/>
            </a:pPr>
            <a:r>
              <a:rPr lang="en-GB" sz="1800" dirty="0">
                <a:solidFill>
                  <a:schemeClr val="bg1"/>
                </a:solidFill>
              </a:rPr>
              <a:t>…………………………….</a:t>
            </a:r>
          </a:p>
          <a:p>
            <a:pPr marL="118872" indent="0">
              <a:lnSpc>
                <a:spcPct val="120000"/>
              </a:lnSpc>
              <a:buNone/>
            </a:pPr>
            <a:endParaRPr lang="en-GB" sz="1800" dirty="0">
              <a:solidFill>
                <a:schemeClr val="bg1"/>
              </a:solidFill>
            </a:endParaRPr>
          </a:p>
          <a:p>
            <a:pPr marL="118872" indent="0">
              <a:lnSpc>
                <a:spcPct val="120000"/>
              </a:lnSpc>
              <a:buNone/>
            </a:pPr>
            <a:r>
              <a:rPr lang="en-GB" sz="3500" dirty="0">
                <a:solidFill>
                  <a:schemeClr val="accent1">
                    <a:lumMod val="40000"/>
                    <a:lumOff val="60000"/>
                  </a:schemeClr>
                </a:solidFill>
              </a:rPr>
              <a:t>Always in the short story there is this sense of outlawed figures wandering about on the fringes of society, </a:t>
            </a:r>
            <a:r>
              <a:rPr lang="en-GB" sz="3500" dirty="0">
                <a:solidFill>
                  <a:schemeClr val="bg1"/>
                </a:solidFill>
              </a:rPr>
              <a:t>superimposed sometimes on symbolic figures whom they caricature and echo – Christ, Socrates, Moses… </a:t>
            </a:r>
            <a:r>
              <a:rPr lang="en-GB" sz="3500" dirty="0">
                <a:solidFill>
                  <a:schemeClr val="accent1">
                    <a:lumMod val="40000"/>
                    <a:lumOff val="60000"/>
                  </a:schemeClr>
                </a:solidFill>
              </a:rPr>
              <a:t>As a result there is in the short story at its most characteristic something we do not often find in the novel – an intense awareness of human loneliness. </a:t>
            </a:r>
            <a:r>
              <a:rPr lang="en-GB" sz="3500" dirty="0">
                <a:solidFill>
                  <a:schemeClr val="bg1"/>
                </a:solidFill>
              </a:rPr>
              <a:t>Indeed, it might be truer to say that while we often read a familiar novel again from companionship, we approach the short story in a very different mood. </a:t>
            </a:r>
          </a:p>
          <a:p>
            <a:pPr marL="118872" indent="0">
              <a:lnSpc>
                <a:spcPct val="120000"/>
              </a:lnSpc>
              <a:buNone/>
            </a:pPr>
            <a:endParaRPr lang="en-GB" sz="3500" i="1" dirty="0">
              <a:solidFill>
                <a:schemeClr val="bg1"/>
              </a:solidFill>
            </a:endParaRPr>
          </a:p>
          <a:p>
            <a:pPr marL="118872" indent="0">
              <a:lnSpc>
                <a:spcPct val="120000"/>
              </a:lnSpc>
              <a:buNone/>
            </a:pPr>
            <a:r>
              <a:rPr lang="en-GB" sz="3500" i="1" dirty="0">
                <a:solidFill>
                  <a:schemeClr val="bg1"/>
                </a:solidFill>
              </a:rPr>
              <a:t>		</a:t>
            </a:r>
            <a:r>
              <a:rPr lang="en-GB" dirty="0">
                <a:solidFill>
                  <a:schemeClr val="bg1"/>
                </a:solidFill>
              </a:rPr>
              <a:t>Frank O’Conner, </a:t>
            </a:r>
            <a:r>
              <a:rPr lang="en-GB" i="1" dirty="0">
                <a:solidFill>
                  <a:schemeClr val="bg1"/>
                </a:solidFill>
              </a:rPr>
              <a:t>The Lonely Voice</a:t>
            </a:r>
            <a:r>
              <a:rPr lang="en-GB" dirty="0">
                <a:solidFill>
                  <a:schemeClr val="bg1"/>
                </a:solidFill>
              </a:rPr>
              <a:t>, (pp.17-19)</a:t>
            </a:r>
          </a:p>
          <a:p>
            <a:pPr marL="118872" indent="0">
              <a:buNone/>
            </a:pPr>
            <a:endParaRPr lang="en-GB" dirty="0">
              <a:solidFill>
                <a:schemeClr val="bg1"/>
              </a:solidFill>
            </a:endParaRPr>
          </a:p>
        </p:txBody>
      </p:sp>
      <p:sp>
        <p:nvSpPr>
          <p:cNvPr id="7" name="TextBox 6">
            <a:extLst>
              <a:ext uri="{FF2B5EF4-FFF2-40B4-BE49-F238E27FC236}">
                <a16:creationId xmlns:a16="http://schemas.microsoft.com/office/drawing/2014/main" id="{55DBD476-AEAA-4F33-942E-0510A435E230}"/>
              </a:ext>
            </a:extLst>
          </p:cNvPr>
          <p:cNvSpPr txBox="1"/>
          <p:nvPr/>
        </p:nvSpPr>
        <p:spPr>
          <a:xfrm>
            <a:off x="472716" y="155448"/>
            <a:ext cx="11229750" cy="492443"/>
          </a:xfrm>
          <a:prstGeom prst="rect">
            <a:avLst/>
          </a:prstGeom>
          <a:noFill/>
        </p:spPr>
        <p:txBody>
          <a:bodyPr wrap="square">
            <a:spAutoFit/>
          </a:bodyPr>
          <a:lstStyle/>
          <a:p>
            <a:r>
              <a:rPr lang="en-GB" sz="2600" b="1" dirty="0">
                <a:solidFill>
                  <a:srgbClr val="92D050"/>
                </a:solidFill>
                <a:latin typeface="+mj-lt"/>
              </a:rPr>
              <a:t>the short story: expressing a submerged population group   </a:t>
            </a:r>
            <a:r>
              <a:rPr lang="en-GB" sz="2600" dirty="0">
                <a:solidFill>
                  <a:srgbClr val="92D050"/>
                </a:solidFill>
                <a:latin typeface="+mj-lt"/>
              </a:rPr>
              <a:t> </a:t>
            </a:r>
          </a:p>
        </p:txBody>
      </p:sp>
    </p:spTree>
    <p:extLst>
      <p:ext uri="{BB962C8B-B14F-4D97-AF65-F5344CB8AC3E}">
        <p14:creationId xmlns:p14="http://schemas.microsoft.com/office/powerpoint/2010/main" val="178714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C166-9E45-48CE-8B39-D731412DB215}"/>
              </a:ext>
            </a:extLst>
          </p:cNvPr>
          <p:cNvSpPr>
            <a:spLocks noGrp="1"/>
          </p:cNvSpPr>
          <p:nvPr>
            <p:ph type="title"/>
          </p:nvPr>
        </p:nvSpPr>
        <p:spPr>
          <a:xfrm>
            <a:off x="5915665" y="6164241"/>
            <a:ext cx="6048672" cy="576064"/>
          </a:xfrm>
        </p:spPr>
        <p:txBody>
          <a:bodyPr>
            <a:normAutofit fontScale="90000"/>
          </a:bodyPr>
          <a:lstStyle/>
          <a:p>
            <a:pPr marL="118872">
              <a:lnSpc>
                <a:spcPct val="120000"/>
              </a:lnSpc>
            </a:pPr>
            <a:br>
              <a:rPr lang="en-GB" sz="3100" dirty="0">
                <a:solidFill>
                  <a:srgbClr val="92D050"/>
                </a:solidFill>
              </a:rPr>
            </a:br>
            <a:r>
              <a:rPr lang="en-GB" sz="3100" dirty="0">
                <a:solidFill>
                  <a:srgbClr val="FFC000"/>
                </a:solidFill>
              </a:rPr>
              <a:t>Kevin Jared </a:t>
            </a:r>
            <a:r>
              <a:rPr lang="en-GB" sz="3100" dirty="0" err="1">
                <a:solidFill>
                  <a:srgbClr val="FFC000"/>
                </a:solidFill>
              </a:rPr>
              <a:t>Hosein</a:t>
            </a:r>
            <a:r>
              <a:rPr lang="en-GB" sz="3100" dirty="0">
                <a:solidFill>
                  <a:srgbClr val="FFC000"/>
                </a:solidFill>
              </a:rPr>
              <a:t>, Passage, </a:t>
            </a:r>
            <a:br>
              <a:rPr lang="en-GB" sz="3100" dirty="0">
                <a:solidFill>
                  <a:srgbClr val="92D050"/>
                </a:solidFill>
              </a:rPr>
            </a:br>
            <a:endParaRPr lang="en-GB" dirty="0">
              <a:solidFill>
                <a:srgbClr val="92D050"/>
              </a:solidFill>
            </a:endParaRPr>
          </a:p>
        </p:txBody>
      </p:sp>
      <p:sp>
        <p:nvSpPr>
          <p:cNvPr id="3" name="Content Placeholder 2">
            <a:extLst>
              <a:ext uri="{FF2B5EF4-FFF2-40B4-BE49-F238E27FC236}">
                <a16:creationId xmlns:a16="http://schemas.microsoft.com/office/drawing/2014/main" id="{1E3D1794-184B-40A6-9088-9A0A912FE35B}"/>
              </a:ext>
            </a:extLst>
          </p:cNvPr>
          <p:cNvSpPr>
            <a:spLocks noGrp="1"/>
          </p:cNvSpPr>
          <p:nvPr>
            <p:ph idx="1"/>
          </p:nvPr>
        </p:nvSpPr>
        <p:spPr>
          <a:xfrm>
            <a:off x="76413" y="188640"/>
            <a:ext cx="11678504" cy="6552728"/>
          </a:xfrm>
        </p:spPr>
        <p:txBody>
          <a:bodyPr>
            <a:normAutofit/>
          </a:bodyPr>
          <a:lstStyle/>
          <a:p>
            <a:pPr marL="118872" indent="0">
              <a:lnSpc>
                <a:spcPct val="120000"/>
              </a:lnSpc>
              <a:buNone/>
            </a:pPr>
            <a:r>
              <a:rPr lang="en-GB" sz="1800" dirty="0">
                <a:solidFill>
                  <a:schemeClr val="bg1"/>
                </a:solidFill>
              </a:rPr>
              <a:t>As all Saturday nights went, we slipped by the wives and find </a:t>
            </a:r>
            <a:r>
              <a:rPr lang="en-GB" sz="1800" dirty="0" err="1">
                <a:solidFill>
                  <a:schemeClr val="bg1"/>
                </a:solidFill>
              </a:rPr>
              <a:t>weselves</a:t>
            </a:r>
            <a:r>
              <a:rPr lang="en-GB" sz="1800" dirty="0">
                <a:solidFill>
                  <a:schemeClr val="bg1"/>
                </a:solidFill>
              </a:rPr>
              <a:t> down by The Tricky Jester. The name made it sound like an establishment </a:t>
            </a:r>
            <a:r>
              <a:rPr lang="en-GB" sz="1800" dirty="0" err="1">
                <a:solidFill>
                  <a:schemeClr val="bg1"/>
                </a:solidFill>
              </a:rPr>
              <a:t>outta</a:t>
            </a:r>
            <a:r>
              <a:rPr lang="en-GB" sz="1800" dirty="0">
                <a:solidFill>
                  <a:schemeClr val="bg1"/>
                </a:solidFill>
              </a:rPr>
              <a:t> King Arthur days, but don’t get fooled – the place is just as grimy and </a:t>
            </a:r>
            <a:r>
              <a:rPr lang="en-GB" sz="1800" dirty="0" err="1">
                <a:solidFill>
                  <a:schemeClr val="bg1"/>
                </a:solidFill>
              </a:rPr>
              <a:t>ragadang</a:t>
            </a:r>
            <a:r>
              <a:rPr lang="en-GB" sz="1800" dirty="0">
                <a:solidFill>
                  <a:schemeClr val="bg1"/>
                </a:solidFill>
              </a:rPr>
              <a:t> as all them other hole-in-the-wall pubs you </a:t>
            </a:r>
            <a:r>
              <a:rPr lang="en-GB" sz="1800" dirty="0" err="1">
                <a:solidFill>
                  <a:schemeClr val="bg1"/>
                </a:solidFill>
              </a:rPr>
              <a:t>coulda</a:t>
            </a:r>
            <a:r>
              <a:rPr lang="en-GB" sz="1800" dirty="0">
                <a:solidFill>
                  <a:schemeClr val="bg1"/>
                </a:solidFill>
              </a:rPr>
              <a:t> find here in central Trinidad. Thinking bout it, you don’t see much of those any more. The Tricky Jester, you leave your shame at the door. The new places, you have to comb your hair and put on perfume just to get a drink. Times change, you know. World going one way, people another. </a:t>
            </a:r>
          </a:p>
          <a:p>
            <a:pPr marL="118872" indent="0">
              <a:lnSpc>
                <a:spcPct val="120000"/>
              </a:lnSpc>
              <a:buNone/>
            </a:pPr>
            <a:r>
              <a:rPr lang="en-GB" sz="1800" dirty="0">
                <a:solidFill>
                  <a:schemeClr val="bg1"/>
                </a:solidFill>
              </a:rPr>
              <a:t>Last Saturday, though, something put a sour taste in my mouth. Wasn’t the fact that I couldn’t break away from these fellas I </a:t>
            </a:r>
            <a:r>
              <a:rPr lang="en-GB" sz="1800" dirty="0" err="1">
                <a:solidFill>
                  <a:schemeClr val="bg1"/>
                </a:solidFill>
              </a:rPr>
              <a:t>ain’t</a:t>
            </a:r>
            <a:r>
              <a:rPr lang="en-GB" sz="1800" dirty="0">
                <a:solidFill>
                  <a:schemeClr val="bg1"/>
                </a:solidFill>
              </a:rPr>
              <a:t> hardly ever liked, or that the new brand of beer they ordered had the aftertaste of bush-bugs. Nah, this acidic tang bubbling under my tongue come from the story Stew was telling. </a:t>
            </a:r>
          </a:p>
          <a:p>
            <a:pPr marL="118872" indent="0">
              <a:lnSpc>
                <a:spcPct val="120000"/>
              </a:lnSpc>
              <a:buNone/>
            </a:pPr>
            <a:r>
              <a:rPr lang="en-GB" sz="1800" dirty="0">
                <a:solidFill>
                  <a:schemeClr val="bg1"/>
                </a:solidFill>
              </a:rPr>
              <a:t>Stew is a hot line supervisor. He is the man who oversees the crew that makes sure the power lines don’t catch fire. He is an important man, and so he gets to talk. After all, what goes on inside his head could keep your house from being reduced to ash. He’d remind you of that too. Get Stew loose on white rum and salt prunes and you wouldn’t think they could ever put such a man in charge of 12,000 volts. </a:t>
            </a:r>
          </a:p>
          <a:p>
            <a:pPr marL="118872" indent="0">
              <a:lnSpc>
                <a:spcPct val="120000"/>
              </a:lnSpc>
              <a:buNone/>
            </a:pPr>
            <a:r>
              <a:rPr lang="en-GB" sz="1800" dirty="0">
                <a:solidFill>
                  <a:schemeClr val="bg1"/>
                </a:solidFill>
              </a:rPr>
              <a:t>On his spare days, Stew straps on the old spike-boots and backpack. The excursions is too much to count. Edith Falls, Rio Seco, Saut </a:t>
            </a:r>
            <a:r>
              <a:rPr lang="en-GB" sz="1800" dirty="0" err="1">
                <a:solidFill>
                  <a:schemeClr val="bg1"/>
                </a:solidFill>
              </a:rPr>
              <a:t>d’Eau</a:t>
            </a:r>
            <a:r>
              <a:rPr lang="en-GB" sz="1800" dirty="0">
                <a:solidFill>
                  <a:schemeClr val="bg1"/>
                </a:solidFill>
              </a:rPr>
              <a:t>, </a:t>
            </a:r>
            <a:r>
              <a:rPr lang="en-GB" sz="1800" dirty="0" err="1">
                <a:solidFill>
                  <a:schemeClr val="bg1"/>
                </a:solidFill>
              </a:rPr>
              <a:t>Turure</a:t>
            </a:r>
            <a:r>
              <a:rPr lang="en-GB" sz="1800" dirty="0">
                <a:solidFill>
                  <a:schemeClr val="bg1"/>
                </a:solidFill>
              </a:rPr>
              <a:t> Water Steps, and each one had a goddamn parable attached to it, like each one was a pilgrimage to Mecca. We never wanted him to stop the embellishment and the exaggeration though. As you get older, you learn to embrace daydreams. </a:t>
            </a:r>
          </a:p>
          <a:p>
            <a:pPr marL="118872" indent="0">
              <a:lnSpc>
                <a:spcPct val="120000"/>
              </a:lnSpc>
              <a:buNone/>
            </a:pPr>
            <a:r>
              <a:rPr lang="en-GB" sz="1800" dirty="0">
                <a:solidFill>
                  <a:schemeClr val="bg1"/>
                </a:solidFill>
              </a:rPr>
              <a:t>So, how come this one put the sourness in me then? </a:t>
            </a:r>
            <a:endParaRPr lang="en-GB" sz="1600" dirty="0">
              <a:solidFill>
                <a:schemeClr val="bg1"/>
              </a:solidFill>
            </a:endParaRPr>
          </a:p>
        </p:txBody>
      </p:sp>
    </p:spTree>
    <p:extLst>
      <p:ext uri="{BB962C8B-B14F-4D97-AF65-F5344CB8AC3E}">
        <p14:creationId xmlns:p14="http://schemas.microsoft.com/office/powerpoint/2010/main" val="3175946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A08760-93F9-412A-BDC8-17F2064636EF}"/>
              </a:ext>
            </a:extLst>
          </p:cNvPr>
          <p:cNvSpPr>
            <a:spLocks noGrp="1"/>
          </p:cNvSpPr>
          <p:nvPr>
            <p:ph idx="1"/>
          </p:nvPr>
        </p:nvSpPr>
        <p:spPr>
          <a:xfrm>
            <a:off x="472480" y="332656"/>
            <a:ext cx="11247040" cy="6624736"/>
          </a:xfrm>
        </p:spPr>
        <p:txBody>
          <a:bodyPr>
            <a:normAutofit fontScale="40000" lnSpcReduction="20000"/>
          </a:bodyPr>
          <a:lstStyle/>
          <a:p>
            <a:pPr marL="118872" indent="0">
              <a:lnSpc>
                <a:spcPct val="120000"/>
              </a:lnSpc>
              <a:spcAft>
                <a:spcPts val="400"/>
              </a:spcAft>
              <a:buNone/>
            </a:pPr>
            <a:r>
              <a:rPr lang="en-GB" sz="4300" dirty="0">
                <a:solidFill>
                  <a:schemeClr val="bg1"/>
                </a:solidFill>
              </a:rPr>
              <a:t>I followed them and then there it was – the house. The daub and wattle house in the distance.</a:t>
            </a:r>
          </a:p>
          <a:p>
            <a:pPr marL="118872" indent="0">
              <a:lnSpc>
                <a:spcPct val="120000"/>
              </a:lnSpc>
              <a:spcAft>
                <a:spcPts val="400"/>
              </a:spcAft>
              <a:buNone/>
            </a:pPr>
            <a:r>
              <a:rPr lang="en-GB" sz="4300" dirty="0">
                <a:solidFill>
                  <a:schemeClr val="bg1"/>
                </a:solidFill>
              </a:rPr>
              <a:t>My eyes widened – I expected it to vanish in a blink. I expected it to vanish in a flash of lightning. Not so much like a mirage, but a spirit house. Something not from this realm. Something not meant for the human eye. A house where the creatures and </a:t>
            </a:r>
            <a:r>
              <a:rPr lang="en-GB" sz="4300" dirty="0" err="1">
                <a:solidFill>
                  <a:schemeClr val="bg1"/>
                </a:solidFill>
              </a:rPr>
              <a:t>specters</a:t>
            </a:r>
            <a:r>
              <a:rPr lang="en-GB" sz="4300" dirty="0">
                <a:solidFill>
                  <a:schemeClr val="bg1"/>
                </a:solidFill>
              </a:rPr>
              <a:t> of the wood congregate.</a:t>
            </a:r>
          </a:p>
          <a:p>
            <a:pPr marL="118872" indent="0">
              <a:lnSpc>
                <a:spcPct val="120000"/>
              </a:lnSpc>
              <a:spcAft>
                <a:spcPts val="400"/>
              </a:spcAft>
              <a:buNone/>
            </a:pPr>
            <a:r>
              <a:rPr lang="en-GB" sz="4300" dirty="0">
                <a:solidFill>
                  <a:schemeClr val="bg1"/>
                </a:solidFill>
              </a:rPr>
              <a:t>I spotted the pile of branches Stew had mentioned – where he seen the smoke rising up. The closer I got to it, the more I felt the needles of cold prick against my face. I nudged one of the charred branches with my boot and something rolled out from under it. I couldn’t see what it was at first. Only when I stooped down, I saw and it took a while to register.</a:t>
            </a:r>
          </a:p>
          <a:p>
            <a:pPr marL="118872" indent="0">
              <a:lnSpc>
                <a:spcPct val="120000"/>
              </a:lnSpc>
              <a:spcAft>
                <a:spcPts val="400"/>
              </a:spcAft>
              <a:buNone/>
            </a:pPr>
            <a:r>
              <a:rPr lang="en-GB" sz="4300" dirty="0">
                <a:solidFill>
                  <a:schemeClr val="bg1"/>
                </a:solidFill>
              </a:rPr>
              <a:t>It was a skull – the skull of a child. Coated in soot and ash.</a:t>
            </a:r>
          </a:p>
          <a:p>
            <a:pPr marL="118872" indent="0">
              <a:lnSpc>
                <a:spcPct val="120000"/>
              </a:lnSpc>
              <a:spcAft>
                <a:spcPts val="400"/>
              </a:spcAft>
              <a:buNone/>
            </a:pPr>
            <a:r>
              <a:rPr lang="en-GB" sz="4300" dirty="0">
                <a:solidFill>
                  <a:schemeClr val="bg1"/>
                </a:solidFill>
              </a:rPr>
              <a:t>My eyes fluttered back to the hut. The door opened and a man popped his head out. I dropped the skull and rocketed through the bushes. </a:t>
            </a:r>
          </a:p>
          <a:p>
            <a:pPr marL="118872" indent="0">
              <a:lnSpc>
                <a:spcPct val="120000"/>
              </a:lnSpc>
              <a:spcAft>
                <a:spcPts val="400"/>
              </a:spcAft>
              <a:buNone/>
            </a:pPr>
            <a:r>
              <a:rPr lang="en-GB" sz="4300" dirty="0">
                <a:solidFill>
                  <a:schemeClr val="bg1"/>
                </a:solidFill>
              </a:rPr>
              <a:t>The sharp edge of a bramble hooked my face and ripped a bloody line straight from jaw to temple. My boot got caught in a tendril and sent me tumbling again.</a:t>
            </a:r>
          </a:p>
          <a:p>
            <a:pPr marL="118872" indent="0">
              <a:lnSpc>
                <a:spcPct val="120000"/>
              </a:lnSpc>
              <a:spcAft>
                <a:spcPts val="400"/>
              </a:spcAft>
              <a:buNone/>
            </a:pPr>
            <a:r>
              <a:rPr lang="en-GB" sz="4300" dirty="0">
                <a:solidFill>
                  <a:schemeClr val="bg1"/>
                </a:solidFill>
              </a:rPr>
              <a:t>The whole world turned upside-down – my vocal cords went so slack that I couldn’t even groan. I tumbled down some outcroppings of rock and mud. I was </a:t>
            </a:r>
            <a:r>
              <a:rPr lang="en-GB" sz="4300" dirty="0" err="1">
                <a:solidFill>
                  <a:schemeClr val="bg1"/>
                </a:solidFill>
              </a:rPr>
              <a:t>gonna</a:t>
            </a:r>
            <a:r>
              <a:rPr lang="en-GB" sz="4300" dirty="0">
                <a:solidFill>
                  <a:schemeClr val="bg1"/>
                </a:solidFill>
              </a:rPr>
              <a:t> die, I felt it. Funny how you picture these things sometimes – you see yourself from the outside. How I remember it, seeing my body from the outside, a jumble of limbs cartwheeling down to a gully.</a:t>
            </a:r>
          </a:p>
          <a:p>
            <a:pPr marL="118872" indent="0">
              <a:lnSpc>
                <a:spcPct val="120000"/>
              </a:lnSpc>
              <a:spcAft>
                <a:spcPts val="400"/>
              </a:spcAft>
              <a:buNone/>
            </a:pPr>
            <a:r>
              <a:rPr lang="en-GB" sz="4300" dirty="0">
                <a:solidFill>
                  <a:schemeClr val="bg1"/>
                </a:solidFill>
              </a:rPr>
              <a:t>When I finally landed, I heard a loud crack and the pain was so sharp that I felt it in my teeth.</a:t>
            </a:r>
          </a:p>
          <a:p>
            <a:pPr marL="118872" indent="0">
              <a:lnSpc>
                <a:spcPct val="120000"/>
              </a:lnSpc>
              <a:spcAft>
                <a:spcPts val="400"/>
              </a:spcAft>
              <a:buNone/>
            </a:pPr>
            <a:r>
              <a:rPr lang="en-GB" sz="4300" dirty="0">
                <a:solidFill>
                  <a:schemeClr val="bg1"/>
                </a:solidFill>
              </a:rPr>
              <a:t>The crack, well, I figured it was just a branch. But no, no. I try, try, try to get up only to send another barb of pain skewering my right leg. I steeled myself before I rolled my pants up above my ankle. The gash was wide open, almost flapping like a mouth. The bone pierced right through the skin. It </a:t>
            </a:r>
            <a:r>
              <a:rPr lang="en-GB" sz="4300" dirty="0" err="1">
                <a:solidFill>
                  <a:schemeClr val="bg1"/>
                </a:solidFill>
              </a:rPr>
              <a:t>ain’t</a:t>
            </a:r>
            <a:r>
              <a:rPr lang="en-GB" sz="4300" dirty="0">
                <a:solidFill>
                  <a:schemeClr val="bg1"/>
                </a:solidFill>
              </a:rPr>
              <a:t> even look like bone. It looked like plastic, like it </a:t>
            </a:r>
            <a:r>
              <a:rPr lang="en-GB" sz="4300" dirty="0" err="1">
                <a:solidFill>
                  <a:schemeClr val="bg1"/>
                </a:solidFill>
              </a:rPr>
              <a:t>ain’t</a:t>
            </a:r>
            <a:r>
              <a:rPr lang="en-GB" sz="4300" dirty="0">
                <a:solidFill>
                  <a:schemeClr val="bg1"/>
                </a:solidFill>
              </a:rPr>
              <a:t> belong beneath flesh. The rain pouring on the wound, trying to wash the blood onto the schist.</a:t>
            </a:r>
            <a:endParaRPr lang="en-GB" dirty="0"/>
          </a:p>
        </p:txBody>
      </p:sp>
    </p:spTree>
    <p:extLst>
      <p:ext uri="{BB962C8B-B14F-4D97-AF65-F5344CB8AC3E}">
        <p14:creationId xmlns:p14="http://schemas.microsoft.com/office/powerpoint/2010/main" val="3419476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7123F9-9274-4AB7-A6B0-B80856BF5712}"/>
              </a:ext>
            </a:extLst>
          </p:cNvPr>
          <p:cNvSpPr>
            <a:spLocks noGrp="1"/>
          </p:cNvSpPr>
          <p:nvPr>
            <p:ph idx="1"/>
          </p:nvPr>
        </p:nvSpPr>
        <p:spPr>
          <a:xfrm>
            <a:off x="263352" y="260648"/>
            <a:ext cx="11737304" cy="6480720"/>
          </a:xfrm>
        </p:spPr>
        <p:txBody>
          <a:bodyPr>
            <a:noAutofit/>
          </a:bodyPr>
          <a:lstStyle/>
          <a:p>
            <a:pPr marL="118872" indent="0">
              <a:lnSpc>
                <a:spcPct val="120000"/>
              </a:lnSpc>
              <a:buNone/>
            </a:pPr>
            <a:r>
              <a:rPr lang="en-GB" sz="1800" dirty="0">
                <a:solidFill>
                  <a:schemeClr val="bg1"/>
                </a:solidFill>
              </a:rPr>
              <a:t>When I woke up, I found myself lying on the ground, four faces staring down at me – an old man, a young lady and two boys. They </a:t>
            </a:r>
            <a:r>
              <a:rPr lang="en-GB" sz="1800" dirty="0" err="1">
                <a:solidFill>
                  <a:schemeClr val="bg1"/>
                </a:solidFill>
              </a:rPr>
              <a:t>musta</a:t>
            </a:r>
            <a:r>
              <a:rPr lang="en-GB" sz="1800" dirty="0">
                <a:solidFill>
                  <a:schemeClr val="bg1"/>
                </a:solidFill>
              </a:rPr>
              <a:t> </a:t>
            </a:r>
            <a:r>
              <a:rPr lang="en-GB" sz="1800" dirty="0" err="1">
                <a:solidFill>
                  <a:schemeClr val="bg1"/>
                </a:solidFill>
              </a:rPr>
              <a:t>brung</a:t>
            </a:r>
            <a:r>
              <a:rPr lang="en-GB" sz="1800" dirty="0">
                <a:solidFill>
                  <a:schemeClr val="bg1"/>
                </a:solidFill>
              </a:rPr>
              <a:t> me inside the hut. I focused on the boys. They was completely naked except for a little slip of cloth covering their crotches. Their faces were lined with identical keloids – careful ones rising evenly from their jaws like tapering tiger stripes. Their long hair was tied back and knotted with loops of grass. They was all so scrawny, I </a:t>
            </a:r>
            <a:r>
              <a:rPr lang="en-GB" sz="1800" dirty="0" err="1">
                <a:solidFill>
                  <a:schemeClr val="bg1"/>
                </a:solidFill>
              </a:rPr>
              <a:t>coulda</a:t>
            </a:r>
            <a:r>
              <a:rPr lang="en-GB" sz="1800" dirty="0">
                <a:solidFill>
                  <a:schemeClr val="bg1"/>
                </a:solidFill>
              </a:rPr>
              <a:t> see their spines. Outside, the rain was now just a pitter-patter of drips from the trees. Above me, a long stick lain horizontally across the roof. Attached to it was three ristras of mangoes and breadfruit hanging from </a:t>
            </a:r>
            <a:r>
              <a:rPr lang="en-GB" sz="1800" dirty="0" err="1">
                <a:solidFill>
                  <a:schemeClr val="bg1"/>
                </a:solidFill>
              </a:rPr>
              <a:t>cerasee</a:t>
            </a:r>
            <a:r>
              <a:rPr lang="en-GB" sz="1800" dirty="0">
                <a:solidFill>
                  <a:schemeClr val="bg1"/>
                </a:solidFill>
              </a:rPr>
              <a:t> vines. Between them, two skinned manicous dangled, their pink flesh beaded with moisture.</a:t>
            </a:r>
          </a:p>
          <a:p>
            <a:pPr marL="118872" indent="0">
              <a:lnSpc>
                <a:spcPct val="120000"/>
              </a:lnSpc>
              <a:buNone/>
            </a:pPr>
            <a:r>
              <a:rPr lang="en-GB" sz="1800" dirty="0">
                <a:solidFill>
                  <a:schemeClr val="bg1"/>
                </a:solidFill>
              </a:rPr>
              <a:t>I hurled my body up, only to suffer a jolting reminder of my injury. </a:t>
            </a:r>
          </a:p>
          <a:p>
            <a:pPr marL="118872" indent="0">
              <a:lnSpc>
                <a:spcPct val="120000"/>
              </a:lnSpc>
              <a:spcAft>
                <a:spcPts val="200"/>
              </a:spcAft>
              <a:buNone/>
            </a:pPr>
            <a:r>
              <a:rPr lang="en-GB" sz="1800" dirty="0">
                <a:solidFill>
                  <a:schemeClr val="bg1"/>
                </a:solidFill>
              </a:rPr>
              <a:t>When I looked down, I saw that one leg of my jeans had been cut off, a dried bloody deposit of red-and-black </a:t>
            </a:r>
            <a:r>
              <a:rPr lang="en-GB" sz="1800" dirty="0" err="1">
                <a:solidFill>
                  <a:schemeClr val="bg1"/>
                </a:solidFill>
              </a:rPr>
              <a:t>formin</a:t>
            </a:r>
            <a:r>
              <a:rPr lang="en-GB" sz="1800" dirty="0">
                <a:solidFill>
                  <a:schemeClr val="bg1"/>
                </a:solidFill>
              </a:rPr>
              <a:t> a zig-</a:t>
            </a:r>
            <a:r>
              <a:rPr lang="en-GB" sz="1800" dirty="0" err="1">
                <a:solidFill>
                  <a:schemeClr val="bg1"/>
                </a:solidFill>
              </a:rPr>
              <a:t>zagdown</a:t>
            </a:r>
            <a:r>
              <a:rPr lang="en-GB" sz="1800" dirty="0">
                <a:solidFill>
                  <a:schemeClr val="bg1"/>
                </a:solidFill>
              </a:rPr>
              <a:t> my calf. The trekking pole was tethered to the side of my leg and the bottom was stuffed with leaves to fashion a </a:t>
            </a:r>
            <a:r>
              <a:rPr lang="en-GB" sz="1800" dirty="0" err="1">
                <a:solidFill>
                  <a:schemeClr val="bg1"/>
                </a:solidFill>
              </a:rPr>
              <a:t>sorta</a:t>
            </a:r>
            <a:r>
              <a:rPr lang="en-GB" sz="1800" dirty="0">
                <a:solidFill>
                  <a:schemeClr val="bg1"/>
                </a:solidFill>
              </a:rPr>
              <a:t> back-country splint.</a:t>
            </a:r>
          </a:p>
          <a:p>
            <a:pPr marL="118872" indent="0">
              <a:lnSpc>
                <a:spcPct val="120000"/>
              </a:lnSpc>
              <a:buNone/>
            </a:pPr>
            <a:r>
              <a:rPr lang="en-GB" sz="1800" dirty="0">
                <a:solidFill>
                  <a:schemeClr val="bg1"/>
                </a:solidFill>
              </a:rPr>
              <a:t>The old man snapped his fingers at me. His beard, mottled with grey and coffee-brown, reached his collarbone. He say to </a:t>
            </a:r>
            <a:r>
              <a:rPr lang="en-GB" sz="1800" dirty="0" err="1">
                <a:solidFill>
                  <a:schemeClr val="bg1"/>
                </a:solidFill>
              </a:rPr>
              <a:t>me,‘Bad</a:t>
            </a:r>
            <a:r>
              <a:rPr lang="en-GB" sz="1800" dirty="0">
                <a:solidFill>
                  <a:schemeClr val="bg1"/>
                </a:solidFill>
              </a:rPr>
              <a:t> fall </a:t>
            </a:r>
            <a:r>
              <a:rPr lang="en-GB" sz="1800" dirty="0" err="1">
                <a:solidFill>
                  <a:schemeClr val="bg1"/>
                </a:solidFill>
              </a:rPr>
              <a:t>y’had</a:t>
            </a:r>
            <a:r>
              <a:rPr lang="en-GB" sz="1800" dirty="0">
                <a:solidFill>
                  <a:schemeClr val="bg1"/>
                </a:solidFill>
              </a:rPr>
              <a:t>, </a:t>
            </a:r>
            <a:r>
              <a:rPr lang="en-GB" sz="1800" dirty="0" err="1">
                <a:solidFill>
                  <a:schemeClr val="bg1"/>
                </a:solidFill>
              </a:rPr>
              <a:t>brudda</a:t>
            </a:r>
            <a:r>
              <a:rPr lang="en-GB" sz="1800" dirty="0">
                <a:solidFill>
                  <a:schemeClr val="bg1"/>
                </a:solidFill>
              </a:rPr>
              <a:t>. </a:t>
            </a:r>
            <a:r>
              <a:rPr lang="en-GB" sz="1800" dirty="0" err="1">
                <a:solidFill>
                  <a:schemeClr val="bg1"/>
                </a:solidFill>
              </a:rPr>
              <a:t>Y’come</a:t>
            </a:r>
            <a:r>
              <a:rPr lang="en-GB" sz="1800" dirty="0">
                <a:solidFill>
                  <a:schemeClr val="bg1"/>
                </a:solidFill>
              </a:rPr>
              <a:t> here to kill </a:t>
            </a:r>
            <a:r>
              <a:rPr lang="en-GB" sz="1800" dirty="0" err="1">
                <a:solidFill>
                  <a:schemeClr val="bg1"/>
                </a:solidFill>
              </a:rPr>
              <a:t>y’self</a:t>
            </a:r>
            <a:r>
              <a:rPr lang="en-GB" sz="1800" dirty="0">
                <a:solidFill>
                  <a:schemeClr val="bg1"/>
                </a:solidFill>
              </a:rPr>
              <a:t>, eh?’ He laughed. ‘What side </a:t>
            </a:r>
            <a:r>
              <a:rPr lang="en-GB" sz="1800" dirty="0" err="1">
                <a:solidFill>
                  <a:schemeClr val="bg1"/>
                </a:solidFill>
              </a:rPr>
              <a:t>y’come</a:t>
            </a:r>
            <a:r>
              <a:rPr lang="en-GB" sz="1800" dirty="0">
                <a:solidFill>
                  <a:schemeClr val="bg1"/>
                </a:solidFill>
              </a:rPr>
              <a:t>?’</a:t>
            </a:r>
          </a:p>
          <a:p>
            <a:pPr marL="118872" indent="0">
              <a:lnSpc>
                <a:spcPct val="120000"/>
              </a:lnSpc>
              <a:buNone/>
            </a:pPr>
            <a:r>
              <a:rPr lang="en-GB" sz="1800" dirty="0">
                <a:solidFill>
                  <a:schemeClr val="bg1"/>
                </a:solidFill>
              </a:rPr>
              <a:t>I didn’t answer. I </a:t>
            </a:r>
            <a:r>
              <a:rPr lang="en-GB" sz="1800" dirty="0" err="1">
                <a:solidFill>
                  <a:schemeClr val="bg1"/>
                </a:solidFill>
              </a:rPr>
              <a:t>coulda</a:t>
            </a:r>
            <a:r>
              <a:rPr lang="en-GB" sz="1800" dirty="0">
                <a:solidFill>
                  <a:schemeClr val="bg1"/>
                </a:solidFill>
              </a:rPr>
              <a:t> barely breathe, much less speak. ‘Fetch the man some water,’ the old man then said to the two boys. They dashed over to the corner of a room and returned with two half-calabashes of water. The young lady, whose breasts was now banded with a piece of cloth, propped my head up and let me have a few sips. ‘I take you to </a:t>
            </a:r>
            <a:r>
              <a:rPr lang="en-GB" sz="1800" dirty="0" err="1">
                <a:solidFill>
                  <a:schemeClr val="bg1"/>
                </a:solidFill>
              </a:rPr>
              <a:t>Lluengo</a:t>
            </a:r>
            <a:r>
              <a:rPr lang="en-GB" sz="1800" dirty="0">
                <a:solidFill>
                  <a:schemeClr val="bg1"/>
                </a:solidFill>
              </a:rPr>
              <a:t>,’ the man say. ‘Lil village near the coast, </a:t>
            </a:r>
            <a:r>
              <a:rPr lang="en-GB" sz="1800" dirty="0" err="1">
                <a:solidFill>
                  <a:schemeClr val="bg1"/>
                </a:solidFill>
              </a:rPr>
              <a:t>y’know</a:t>
            </a:r>
            <a:r>
              <a:rPr lang="en-GB" sz="1800" dirty="0">
                <a:solidFill>
                  <a:schemeClr val="bg1"/>
                </a:solidFill>
              </a:rPr>
              <a:t> it? Nice people in </a:t>
            </a:r>
            <a:r>
              <a:rPr lang="en-GB" sz="1800" dirty="0" err="1">
                <a:solidFill>
                  <a:schemeClr val="bg1"/>
                </a:solidFill>
              </a:rPr>
              <a:t>Lluengo</a:t>
            </a:r>
            <a:r>
              <a:rPr lang="en-GB" sz="1800" dirty="0">
                <a:solidFill>
                  <a:schemeClr val="bg1"/>
                </a:solidFill>
              </a:rPr>
              <a:t>, </a:t>
            </a:r>
            <a:r>
              <a:rPr lang="en-GB" sz="1800" dirty="0" err="1">
                <a:solidFill>
                  <a:schemeClr val="bg1"/>
                </a:solidFill>
              </a:rPr>
              <a:t>y’know</a:t>
            </a:r>
            <a:r>
              <a:rPr lang="en-GB" sz="1800" dirty="0">
                <a:solidFill>
                  <a:schemeClr val="bg1"/>
                </a:solidFill>
              </a:rPr>
              <a:t>.’</a:t>
            </a:r>
          </a:p>
        </p:txBody>
      </p:sp>
    </p:spTree>
    <p:extLst>
      <p:ext uri="{BB962C8B-B14F-4D97-AF65-F5344CB8AC3E}">
        <p14:creationId xmlns:p14="http://schemas.microsoft.com/office/powerpoint/2010/main" val="1384557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discussion</a:t>
            </a:r>
          </a:p>
        </p:txBody>
      </p:sp>
    </p:spTree>
    <p:extLst>
      <p:ext uri="{BB962C8B-B14F-4D97-AF65-F5344CB8AC3E}">
        <p14:creationId xmlns:p14="http://schemas.microsoft.com/office/powerpoint/2010/main" val="387189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FF10-F25A-4F63-BABD-1300CB2586E8}"/>
              </a:ext>
            </a:extLst>
          </p:cNvPr>
          <p:cNvSpPr>
            <a:spLocks noGrp="1"/>
          </p:cNvSpPr>
          <p:nvPr>
            <p:ph type="title"/>
          </p:nvPr>
        </p:nvSpPr>
        <p:spPr>
          <a:xfrm>
            <a:off x="7032104" y="182779"/>
            <a:ext cx="2232248" cy="964696"/>
          </a:xfrm>
        </p:spPr>
        <p:txBody>
          <a:bodyPr>
            <a:normAutofit/>
          </a:bodyPr>
          <a:lstStyle/>
          <a:p>
            <a:pPr algn="r"/>
            <a:r>
              <a:rPr lang="en-GB" sz="3600" dirty="0">
                <a:solidFill>
                  <a:srgbClr val="92D050"/>
                </a:solidFill>
              </a:rPr>
              <a:t>Mimicry</a:t>
            </a:r>
            <a:endParaRPr lang="en-GB" sz="4400" dirty="0">
              <a:solidFill>
                <a:schemeClr val="accent1">
                  <a:lumMod val="40000"/>
                  <a:lumOff val="60000"/>
                </a:schemeClr>
              </a:solidFill>
            </a:endParaRPr>
          </a:p>
        </p:txBody>
      </p:sp>
      <p:sp>
        <p:nvSpPr>
          <p:cNvPr id="5" name="Content Placeholder 4">
            <a:extLst>
              <a:ext uri="{FF2B5EF4-FFF2-40B4-BE49-F238E27FC236}">
                <a16:creationId xmlns:a16="http://schemas.microsoft.com/office/drawing/2014/main" id="{918F3D27-8FFB-4897-8F15-C629F55817C4}"/>
              </a:ext>
            </a:extLst>
          </p:cNvPr>
          <p:cNvSpPr>
            <a:spLocks noGrp="1"/>
          </p:cNvSpPr>
          <p:nvPr>
            <p:ph idx="1"/>
          </p:nvPr>
        </p:nvSpPr>
        <p:spPr>
          <a:xfrm>
            <a:off x="609600" y="1052736"/>
            <a:ext cx="10972800" cy="5688632"/>
          </a:xfrm>
        </p:spPr>
        <p:txBody>
          <a:bodyPr>
            <a:normAutofit/>
          </a:bodyPr>
          <a:lstStyle/>
          <a:p>
            <a:pPr marL="118872" indent="0">
              <a:buNone/>
            </a:pPr>
            <a:r>
              <a:rPr lang="en-GB" sz="2200" dirty="0">
                <a:solidFill>
                  <a:schemeClr val="bg1"/>
                </a:solidFill>
              </a:rPr>
              <a:t>Under colonialism and in the context of immigration, </a:t>
            </a:r>
            <a:r>
              <a:rPr lang="en-GB" sz="2200" dirty="0">
                <a:solidFill>
                  <a:schemeClr val="accent1">
                    <a:lumMod val="20000"/>
                    <a:lumOff val="80000"/>
                  </a:schemeClr>
                </a:solidFill>
              </a:rPr>
              <a:t>mimicry is seen as an opportunistic pattern of </a:t>
            </a:r>
            <a:r>
              <a:rPr lang="en-GB" sz="2200" dirty="0" err="1">
                <a:solidFill>
                  <a:schemeClr val="accent1">
                    <a:lumMod val="20000"/>
                    <a:lumOff val="80000"/>
                  </a:schemeClr>
                </a:solidFill>
              </a:rPr>
              <a:t>behavior</a:t>
            </a:r>
            <a:r>
              <a:rPr lang="en-GB" sz="2200" dirty="0">
                <a:solidFill>
                  <a:schemeClr val="bg1"/>
                </a:solidFill>
              </a:rPr>
              <a:t>: one copies the person in power, because one hopes to have access to that same power oneself. ….</a:t>
            </a:r>
          </a:p>
          <a:p>
            <a:pPr marL="118872" indent="0">
              <a:buNone/>
            </a:pPr>
            <a:endParaRPr lang="en-GB" sz="1600" dirty="0">
              <a:solidFill>
                <a:schemeClr val="bg1"/>
              </a:solidFill>
            </a:endParaRPr>
          </a:p>
          <a:p>
            <a:pPr marL="118872" indent="0">
              <a:buNone/>
            </a:pPr>
            <a:r>
              <a:rPr lang="en-GB" sz="2200" dirty="0">
                <a:solidFill>
                  <a:schemeClr val="accent1">
                    <a:lumMod val="20000"/>
                    <a:lumOff val="80000"/>
                  </a:schemeClr>
                </a:solidFill>
              </a:rPr>
              <a:t>Mimicry is often seen as something shameful</a:t>
            </a:r>
            <a:r>
              <a:rPr lang="en-GB" sz="2200" dirty="0">
                <a:solidFill>
                  <a:schemeClr val="bg1"/>
                </a:solidFill>
              </a:rPr>
              <a:t>, and a black or brown person engaging in mimicry is usually derided by other members of his or her group for doing so.  …</a:t>
            </a:r>
          </a:p>
          <a:p>
            <a:pPr marL="118872" indent="0">
              <a:buNone/>
            </a:pPr>
            <a:endParaRPr lang="en-GB" sz="1600" dirty="0">
              <a:solidFill>
                <a:schemeClr val="bg1"/>
              </a:solidFill>
            </a:endParaRPr>
          </a:p>
          <a:p>
            <a:pPr marL="118872" indent="0">
              <a:buNone/>
            </a:pPr>
            <a:r>
              <a:rPr lang="en-GB" sz="2200" dirty="0">
                <a:solidFill>
                  <a:schemeClr val="bg1"/>
                </a:solidFill>
              </a:rPr>
              <a:t>Mimicry, however, is not all bad. In his essay “Of Mimicry and Man,” Bhabha described </a:t>
            </a:r>
            <a:r>
              <a:rPr lang="en-GB" sz="2200" dirty="0">
                <a:solidFill>
                  <a:schemeClr val="accent1">
                    <a:lumMod val="20000"/>
                    <a:lumOff val="80000"/>
                  </a:schemeClr>
                </a:solidFill>
              </a:rPr>
              <a:t>mimicry as sometimes unintentionally subversive. In Bhabha’s way of thinking … mimicry is a kind of performance that exposes the artificiality of all symbolic expressions of power</a:t>
            </a:r>
            <a:r>
              <a:rPr lang="en-GB" sz="2200" dirty="0">
                <a:solidFill>
                  <a:schemeClr val="bg1"/>
                </a:solidFill>
              </a:rPr>
              <a:t>. In other words, if an Indian, desiring to mimic the English, becomes obsessed with some particular codes associated with Englishness, such as the British colonial obsession with the sola topee, his performance of those codes might show how hollow the codes really are. </a:t>
            </a:r>
          </a:p>
          <a:p>
            <a:pPr marL="118872" indent="0" algn="r">
              <a:buNone/>
            </a:pPr>
            <a:r>
              <a:rPr lang="en-GB" sz="1800" dirty="0" err="1">
                <a:solidFill>
                  <a:schemeClr val="bg1"/>
                </a:solidFill>
              </a:rPr>
              <a:t>Amardeep</a:t>
            </a:r>
            <a:r>
              <a:rPr lang="en-GB" sz="1800" dirty="0">
                <a:solidFill>
                  <a:schemeClr val="bg1"/>
                </a:solidFill>
              </a:rPr>
              <a:t> Singh, ‘Mimicry and Hybridity in Plain English’ https://www.lehigh.edu/~amsp/2009/05/mimicry-and-hybridity-in-plain-english.html</a:t>
            </a:r>
          </a:p>
        </p:txBody>
      </p:sp>
    </p:spTree>
    <p:extLst>
      <p:ext uri="{BB962C8B-B14F-4D97-AF65-F5344CB8AC3E}">
        <p14:creationId xmlns:p14="http://schemas.microsoft.com/office/powerpoint/2010/main" val="2632780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0B46F2-911F-4832-AF95-4DD07DB2EA9E}"/>
              </a:ext>
            </a:extLst>
          </p:cNvPr>
          <p:cNvSpPr>
            <a:spLocks noGrp="1"/>
          </p:cNvSpPr>
          <p:nvPr>
            <p:ph idx="1"/>
          </p:nvPr>
        </p:nvSpPr>
        <p:spPr>
          <a:xfrm>
            <a:off x="263352" y="354488"/>
            <a:ext cx="11391056" cy="6309320"/>
          </a:xfrm>
        </p:spPr>
        <p:txBody>
          <a:bodyPr>
            <a:normAutofit lnSpcReduction="10000"/>
          </a:bodyPr>
          <a:lstStyle/>
          <a:p>
            <a:pPr marL="118872" indent="0">
              <a:buNone/>
            </a:pPr>
            <a:r>
              <a:rPr lang="en-GB" sz="2400" i="1" dirty="0">
                <a:solidFill>
                  <a:schemeClr val="bg1"/>
                </a:solidFill>
              </a:rPr>
              <a:t>Focus on three </a:t>
            </a:r>
          </a:p>
          <a:p>
            <a:pPr marL="118872" indent="0">
              <a:buNone/>
            </a:pPr>
            <a:endParaRPr lang="en-GB" sz="800" i="1" dirty="0">
              <a:solidFill>
                <a:schemeClr val="bg1"/>
              </a:solidFill>
            </a:endParaRPr>
          </a:p>
          <a:p>
            <a:pPr marL="118872" indent="0">
              <a:buNone/>
            </a:pPr>
            <a:r>
              <a:rPr lang="en-GB" sz="2400" dirty="0">
                <a:solidFill>
                  <a:schemeClr val="accent1">
                    <a:lumMod val="20000"/>
                    <a:lumOff val="80000"/>
                  </a:schemeClr>
                </a:solidFill>
              </a:rPr>
              <a:t>1</a:t>
            </a:r>
            <a:r>
              <a:rPr lang="en-GB" sz="2200" dirty="0">
                <a:solidFill>
                  <a:schemeClr val="accent1">
                    <a:lumMod val="20000"/>
                    <a:lumOff val="80000"/>
                  </a:schemeClr>
                </a:solidFill>
              </a:rPr>
              <a:t>. Linguistic hybridity</a:t>
            </a:r>
            <a:r>
              <a:rPr lang="en-GB" sz="2200" dirty="0">
                <a:solidFill>
                  <a:schemeClr val="bg1"/>
                </a:solidFill>
              </a:rPr>
              <a:t>. Linguistic hybridity can refer to elements from foreign languages that enter into a given language, whether it’s the adoption of English words into Asian or African languages, or the advent of Asian or African words into English. </a:t>
            </a:r>
          </a:p>
          <a:p>
            <a:pPr marL="118872" indent="0">
              <a:buNone/>
            </a:pPr>
            <a:r>
              <a:rPr lang="en-GB" sz="2200" dirty="0">
                <a:solidFill>
                  <a:srgbClr val="FFC000"/>
                </a:solidFill>
              </a:rPr>
              <a:t>(consider James Joyce as example)   </a:t>
            </a:r>
          </a:p>
          <a:p>
            <a:pPr marL="118872" indent="0">
              <a:buNone/>
            </a:pPr>
            <a:endParaRPr lang="en-GB" sz="800" dirty="0">
              <a:solidFill>
                <a:srgbClr val="FFC000"/>
              </a:solidFill>
            </a:endParaRPr>
          </a:p>
          <a:p>
            <a:pPr marL="118872" indent="0">
              <a:buNone/>
            </a:pPr>
            <a:endParaRPr lang="en-GB" sz="800" dirty="0">
              <a:solidFill>
                <a:srgbClr val="FFC000"/>
              </a:solidFill>
            </a:endParaRPr>
          </a:p>
          <a:p>
            <a:pPr marL="118872" indent="0">
              <a:buNone/>
            </a:pPr>
            <a:r>
              <a:rPr lang="en-GB" sz="2000" dirty="0">
                <a:solidFill>
                  <a:schemeClr val="accent1">
                    <a:lumMod val="20000"/>
                    <a:lumOff val="80000"/>
                  </a:schemeClr>
                </a:solidFill>
              </a:rPr>
              <a:t>2.</a:t>
            </a:r>
            <a:r>
              <a:rPr lang="en-GB" sz="2200" dirty="0">
                <a:solidFill>
                  <a:schemeClr val="accent1">
                    <a:lumMod val="20000"/>
                    <a:lumOff val="80000"/>
                  </a:schemeClr>
                </a:solidFill>
              </a:rPr>
              <a:t> Literary hybridity. </a:t>
            </a:r>
            <a:r>
              <a:rPr lang="en-GB" sz="2200" dirty="0">
                <a:solidFill>
                  <a:schemeClr val="bg1"/>
                </a:solidFill>
              </a:rPr>
              <a:t>What I am calling literary hybridity (hybridity at the level of narrative form) is fundamental to what we now know as postcolonial literature. In part, basic modern literary forms such as the novel and the short story are modes of writing invented in the West, though they were readily adopted by colonial authors in Africa and Asia (the first Indian novels were being published in the 1860s). But almost immediately after it emerged, the “foreign” genre of the western novel became one of the primary ways by which Africans and Asians began to collectively imagine a sense of national, cultural identity.</a:t>
            </a:r>
            <a:endParaRPr lang="en-GB" sz="2200" dirty="0">
              <a:solidFill>
                <a:srgbClr val="FFC000"/>
              </a:solidFill>
            </a:endParaRPr>
          </a:p>
          <a:p>
            <a:pPr marL="118872" indent="0">
              <a:buNone/>
            </a:pPr>
            <a:endParaRPr lang="en-GB" sz="800" dirty="0">
              <a:solidFill>
                <a:srgbClr val="FFC000"/>
              </a:solidFill>
            </a:endParaRPr>
          </a:p>
          <a:p>
            <a:pPr marL="118872" indent="0">
              <a:buNone/>
            </a:pPr>
            <a:endParaRPr lang="en-GB" sz="800" dirty="0">
              <a:solidFill>
                <a:srgbClr val="FFC000"/>
              </a:solidFill>
            </a:endParaRPr>
          </a:p>
          <a:p>
            <a:pPr marL="118872" indent="0">
              <a:buNone/>
            </a:pPr>
            <a:r>
              <a:rPr lang="en-GB" sz="2200" dirty="0">
                <a:solidFill>
                  <a:schemeClr val="accent1">
                    <a:lumMod val="20000"/>
                    <a:lumOff val="80000"/>
                  </a:schemeClr>
                </a:solidFill>
              </a:rPr>
              <a:t>3. Cultural hybridity. </a:t>
            </a:r>
            <a:r>
              <a:rPr lang="en-GB" sz="2200" dirty="0">
                <a:solidFill>
                  <a:schemeClr val="bg1"/>
                </a:solidFill>
              </a:rPr>
              <a:t>Culture, defined in terms of art, music, fashion, cuisine, and so on, might be the broadest and perhaps also the easiest place to think about hybridity…. </a:t>
            </a:r>
          </a:p>
          <a:p>
            <a:pPr marL="118872" indent="0">
              <a:buNone/>
            </a:pPr>
            <a:endParaRPr lang="en-GB" sz="2200" dirty="0">
              <a:solidFill>
                <a:schemeClr val="bg1"/>
              </a:solidFill>
            </a:endParaRPr>
          </a:p>
          <a:p>
            <a:pPr marL="118872" indent="0">
              <a:buNone/>
            </a:pPr>
            <a:r>
              <a:rPr lang="en-GB" sz="2200" dirty="0">
                <a:solidFill>
                  <a:srgbClr val="FFC000"/>
                </a:solidFill>
              </a:rPr>
              <a:t>*** mixing  of forms – see Caradoc Evans and Dylan Thomas in Wales; comments on the West Indian short story</a:t>
            </a:r>
          </a:p>
        </p:txBody>
      </p:sp>
      <p:sp>
        <p:nvSpPr>
          <p:cNvPr id="4" name="TextBox 3">
            <a:extLst>
              <a:ext uri="{FF2B5EF4-FFF2-40B4-BE49-F238E27FC236}">
                <a16:creationId xmlns:a16="http://schemas.microsoft.com/office/drawing/2014/main" id="{3ECAAA18-2BAA-4C4A-A1C0-C4C972B32BFA}"/>
              </a:ext>
            </a:extLst>
          </p:cNvPr>
          <p:cNvSpPr txBox="1"/>
          <p:nvPr/>
        </p:nvSpPr>
        <p:spPr>
          <a:xfrm>
            <a:off x="5519936" y="225514"/>
            <a:ext cx="5976664" cy="646331"/>
          </a:xfrm>
          <a:prstGeom prst="rect">
            <a:avLst/>
          </a:prstGeom>
          <a:noFill/>
        </p:spPr>
        <p:txBody>
          <a:bodyPr wrap="square">
            <a:spAutoFit/>
          </a:bodyPr>
          <a:lstStyle/>
          <a:p>
            <a:pPr marL="118872" indent="0" algn="ctr">
              <a:buNone/>
            </a:pPr>
            <a:r>
              <a:rPr lang="en-GB" sz="3600" dirty="0">
                <a:solidFill>
                  <a:srgbClr val="92D050"/>
                </a:solidFill>
                <a:latin typeface="+mj-lt"/>
              </a:rPr>
              <a:t>HYBRIDITY</a:t>
            </a:r>
          </a:p>
        </p:txBody>
      </p:sp>
    </p:spTree>
    <p:extLst>
      <p:ext uri="{BB962C8B-B14F-4D97-AF65-F5344CB8AC3E}">
        <p14:creationId xmlns:p14="http://schemas.microsoft.com/office/powerpoint/2010/main" val="3450572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E7E361-8F8C-4551-9A16-217E6E42F921}"/>
              </a:ext>
            </a:extLst>
          </p:cNvPr>
          <p:cNvSpPr>
            <a:spLocks noGrp="1"/>
          </p:cNvSpPr>
          <p:nvPr>
            <p:ph idx="1"/>
          </p:nvPr>
        </p:nvSpPr>
        <p:spPr>
          <a:xfrm>
            <a:off x="551384" y="188640"/>
            <a:ext cx="11116816" cy="6669360"/>
          </a:xfrm>
        </p:spPr>
        <p:txBody>
          <a:bodyPr>
            <a:normAutofit fontScale="92500" lnSpcReduction="10000"/>
          </a:bodyPr>
          <a:lstStyle/>
          <a:p>
            <a:pPr marL="118872" indent="0">
              <a:buNone/>
            </a:pPr>
            <a:r>
              <a:rPr lang="en-GB" sz="2400" dirty="0">
                <a:solidFill>
                  <a:schemeClr val="accent1">
                    <a:lumMod val="20000"/>
                    <a:lumOff val="80000"/>
                  </a:schemeClr>
                </a:solidFill>
              </a:rPr>
              <a:t>There are no West Indian novelists, only short story writers in disguise</a:t>
            </a:r>
            <a:r>
              <a:rPr lang="en-GB" sz="2400" dirty="0">
                <a:solidFill>
                  <a:schemeClr val="bg1"/>
                </a:solidFill>
              </a:rPr>
              <a:t>; no West Indian novels, only fabrications taking their shape and structure from the </a:t>
            </a:r>
            <a:r>
              <a:rPr lang="en-GB" sz="2400" dirty="0" err="1">
                <a:solidFill>
                  <a:schemeClr val="bg1"/>
                </a:solidFill>
              </a:rPr>
              <a:t>transfigurated</a:t>
            </a:r>
            <a:r>
              <a:rPr lang="en-GB" sz="2400" dirty="0">
                <a:solidFill>
                  <a:schemeClr val="bg1"/>
                </a:solidFill>
              </a:rPr>
              <a:t> short stories they contain. There are more exceptions to this among the novels published after 1970, but they are still only exceptions.</a:t>
            </a:r>
          </a:p>
          <a:p>
            <a:pPr marL="118872" indent="0">
              <a:buNone/>
            </a:pPr>
            <a:r>
              <a:rPr lang="en-GB" sz="900" dirty="0">
                <a:solidFill>
                  <a:schemeClr val="bg1"/>
                </a:solidFill>
              </a:rPr>
              <a:t>
</a:t>
            </a:r>
            <a:r>
              <a:rPr lang="en-GB" sz="2400" dirty="0">
                <a:solidFill>
                  <a:schemeClr val="bg1"/>
                </a:solidFill>
              </a:rPr>
              <a:t>It is, of course, necessary to call these idiosyncratically West Indian constructs ‘novels,’ for they are extended fictions to which the term ‘short story’ cannot be applied. […]
An early and clear illustration of what I mean is Sam </a:t>
            </a:r>
            <a:r>
              <a:rPr lang="en-GB" sz="2400" dirty="0" err="1">
                <a:solidFill>
                  <a:schemeClr val="bg1"/>
                </a:solidFill>
              </a:rPr>
              <a:t>Salvin’s</a:t>
            </a:r>
            <a:r>
              <a:rPr lang="en-GB" sz="2400" dirty="0">
                <a:solidFill>
                  <a:schemeClr val="bg1"/>
                </a:solidFill>
              </a:rPr>
              <a:t> </a:t>
            </a:r>
            <a:r>
              <a:rPr lang="en-GB" sz="2400" i="1" dirty="0">
                <a:solidFill>
                  <a:schemeClr val="bg1"/>
                </a:solidFill>
              </a:rPr>
              <a:t>The Lonely Londoners (</a:t>
            </a:r>
            <a:r>
              <a:rPr lang="en-GB" sz="2400" dirty="0">
                <a:solidFill>
                  <a:schemeClr val="bg1"/>
                </a:solidFill>
              </a:rPr>
              <a:t>1956) which has often been dismissed as ‘episodic’ or lacking in coherence. ‘Episodic’ does not automatically and necessarily mean unsatisfactory. If it did, some of the best known West Indian novels would be blushing in the tropical bush. […]</a:t>
            </a:r>
          </a:p>
          <a:p>
            <a:pPr marL="118872" indent="0">
              <a:buNone/>
            </a:pPr>
            <a:r>
              <a:rPr lang="en-GB" sz="900" dirty="0">
                <a:solidFill>
                  <a:schemeClr val="bg1"/>
                </a:solidFill>
              </a:rPr>
              <a:t>
</a:t>
            </a:r>
            <a:r>
              <a:rPr lang="en-GB" sz="2400" dirty="0">
                <a:solidFill>
                  <a:schemeClr val="bg1"/>
                </a:solidFill>
              </a:rPr>
              <a:t>…</a:t>
            </a:r>
            <a:r>
              <a:rPr lang="en-GB" sz="2400" dirty="0">
                <a:solidFill>
                  <a:schemeClr val="accent1">
                    <a:lumMod val="20000"/>
                    <a:lumOff val="80000"/>
                  </a:schemeClr>
                </a:solidFill>
              </a:rPr>
              <a:t>This novel has a grammar and logic demonstrably formed out of two traditions in the West Indies</a:t>
            </a:r>
            <a:r>
              <a:rPr lang="en-GB" sz="2400" dirty="0">
                <a:solidFill>
                  <a:schemeClr val="bg1"/>
                </a:solidFill>
              </a:rPr>
              <a:t>: an old even ancestral tradition of telling and performing stories, and the newer practise of writing short stories that was introduced into a situation where there was a living and functional tradition , because the newer practise could not impose imperially upon that tradition for too long. </a:t>
            </a:r>
            <a:r>
              <a:rPr lang="en-GB" sz="2400" dirty="0">
                <a:solidFill>
                  <a:schemeClr val="accent1">
                    <a:lumMod val="20000"/>
                    <a:lumOff val="80000"/>
                  </a:schemeClr>
                </a:solidFill>
              </a:rPr>
              <a:t>It was inevitable that in due course, as always in the West Indies, the two traditions would meet and fuse</a:t>
            </a:r>
            <a:r>
              <a:rPr lang="en-GB" sz="2400" dirty="0">
                <a:solidFill>
                  <a:schemeClr val="bg1"/>
                </a:solidFill>
              </a:rPr>
              <a:t>. In this instance, the native tradition was so dynamic, so ingrained, and so continuingly influential, that we can speak of the emerging Creole form as indigenous. </a:t>
            </a:r>
          </a:p>
          <a:p>
            <a:pPr marL="118872" indent="0">
              <a:buNone/>
            </a:pPr>
            <a:endParaRPr lang="en-GB" sz="1000" dirty="0">
              <a:solidFill>
                <a:schemeClr val="bg1"/>
              </a:solidFill>
            </a:endParaRPr>
          </a:p>
          <a:p>
            <a:pPr marL="118872" indent="0">
              <a:buNone/>
            </a:pPr>
            <a:r>
              <a:rPr lang="en-GB" sz="2400" dirty="0">
                <a:solidFill>
                  <a:schemeClr val="bg1"/>
                </a:solidFill>
              </a:rPr>
              <a:t>	</a:t>
            </a:r>
            <a:r>
              <a:rPr lang="en-GB" sz="2200" dirty="0">
                <a:solidFill>
                  <a:srgbClr val="92D050"/>
                </a:solidFill>
              </a:rPr>
              <a:t>Kenneth </a:t>
            </a:r>
            <a:r>
              <a:rPr lang="en-GB" sz="2200" dirty="0" err="1">
                <a:solidFill>
                  <a:srgbClr val="92D050"/>
                </a:solidFill>
              </a:rPr>
              <a:t>Ramchand</a:t>
            </a:r>
            <a:r>
              <a:rPr lang="en-GB" sz="2200" dirty="0">
                <a:solidFill>
                  <a:srgbClr val="92D050"/>
                </a:solidFill>
              </a:rPr>
              <a:t>, ‘The West Indian Short Story,’ </a:t>
            </a:r>
            <a:r>
              <a:rPr lang="en-GB" sz="2200" i="1" dirty="0">
                <a:solidFill>
                  <a:srgbClr val="92D050"/>
                </a:solidFill>
              </a:rPr>
              <a:t>Journal of Caribbean Literatures</a:t>
            </a:r>
          </a:p>
          <a:p>
            <a:pPr marL="118872" indent="0">
              <a:buNone/>
            </a:pPr>
            <a:r>
              <a:rPr lang="en-GB" sz="2200" dirty="0">
                <a:solidFill>
                  <a:srgbClr val="92D050"/>
                </a:solidFill>
              </a:rPr>
              <a:t>	Vol. 1, No. 1 (Spring 1997), pp. 21-33</a:t>
            </a:r>
          </a:p>
        </p:txBody>
      </p:sp>
    </p:spTree>
    <p:extLst>
      <p:ext uri="{BB962C8B-B14F-4D97-AF65-F5344CB8AC3E}">
        <p14:creationId xmlns:p14="http://schemas.microsoft.com/office/powerpoint/2010/main" val="8105240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091DFED-3515-4874-89A8-5139009AC5B0}"/>
              </a:ext>
            </a:extLst>
          </p:cNvPr>
          <p:cNvSpPr>
            <a:spLocks noGrp="1"/>
          </p:cNvSpPr>
          <p:nvPr>
            <p:ph idx="1"/>
          </p:nvPr>
        </p:nvSpPr>
        <p:spPr>
          <a:xfrm>
            <a:off x="407368" y="1447663"/>
            <a:ext cx="10972800" cy="5410337"/>
          </a:xfrm>
        </p:spPr>
        <p:txBody>
          <a:bodyPr>
            <a:normAutofit/>
          </a:bodyPr>
          <a:lstStyle/>
          <a:p>
            <a:pPr marL="118872" indent="0">
              <a:buNone/>
            </a:pPr>
            <a:r>
              <a:rPr lang="en-GB" sz="2400" dirty="0">
                <a:solidFill>
                  <a:schemeClr val="bg1"/>
                </a:solidFill>
              </a:rPr>
              <a:t>After all, we make ourselves according to the ideas we have of our possibilities. </a:t>
            </a:r>
          </a:p>
          <a:p>
            <a:pPr marL="118872" indent="0">
              <a:buNone/>
            </a:pPr>
            <a:r>
              <a:rPr lang="en-GB" sz="2400" dirty="0">
                <a:solidFill>
                  <a:schemeClr val="bg1"/>
                </a:solidFill>
              </a:rPr>
              <a:t>				</a:t>
            </a:r>
            <a:r>
              <a:rPr lang="en-GB" sz="2000" dirty="0">
                <a:solidFill>
                  <a:schemeClr val="bg1"/>
                </a:solidFill>
              </a:rPr>
              <a:t>V.S. Naipaul, </a:t>
            </a:r>
            <a:r>
              <a:rPr lang="en-GB" sz="2000" i="1" dirty="0">
                <a:solidFill>
                  <a:schemeClr val="bg1"/>
                </a:solidFill>
              </a:rPr>
              <a:t>A Bend in the River)</a:t>
            </a:r>
          </a:p>
          <a:p>
            <a:pPr marL="118872" indent="0">
              <a:buNone/>
            </a:pPr>
            <a:endParaRPr lang="en-GB" sz="2400" i="1" dirty="0">
              <a:solidFill>
                <a:schemeClr val="bg1"/>
              </a:solidFill>
            </a:endParaRPr>
          </a:p>
          <a:p>
            <a:pPr marL="118872" indent="0">
              <a:buNone/>
            </a:pPr>
            <a:r>
              <a:rPr lang="en-GB" sz="2400" dirty="0">
                <a:solidFill>
                  <a:schemeClr val="bg1"/>
                </a:solidFill>
              </a:rPr>
              <a:t>He read political books. They gave him phrases which he could only speak to himself and use on </a:t>
            </a:r>
            <a:r>
              <a:rPr lang="en-GB" sz="2400" dirty="0" err="1">
                <a:solidFill>
                  <a:schemeClr val="bg1"/>
                </a:solidFill>
              </a:rPr>
              <a:t>Shama</a:t>
            </a:r>
            <a:r>
              <a:rPr lang="en-GB" sz="2400" dirty="0">
                <a:solidFill>
                  <a:schemeClr val="bg1"/>
                </a:solidFill>
              </a:rPr>
              <a:t>. They also revealed one region after another of misery and injustice and left him feeling more helpless and more isolated than ever. Then it was that he discovered the solace of Dickens. </a:t>
            </a:r>
            <a:r>
              <a:rPr lang="en-GB" sz="2400" dirty="0">
                <a:solidFill>
                  <a:schemeClr val="accent1">
                    <a:lumMod val="20000"/>
                    <a:lumOff val="80000"/>
                  </a:schemeClr>
                </a:solidFill>
              </a:rPr>
              <a:t>Without difficulty he transferred characters and settings to people and places he knew. In the grotesques of Dickens everything he feared and suffered from was ridiculed and diminished, so that his own anger, his own contempt became unnecessary, and he was given strength to bear the most difficult part of his day</a:t>
            </a:r>
            <a:r>
              <a:rPr lang="en-GB" sz="2400" dirty="0">
                <a:solidFill>
                  <a:schemeClr val="bg1"/>
                </a:solidFill>
              </a:rPr>
              <a:t>: dressing in the morning, that daily affirmation of faith in oneself, which at times for him was almost like an act of sacrifice.</a:t>
            </a:r>
          </a:p>
          <a:p>
            <a:pPr marL="118872" indent="0">
              <a:buNone/>
            </a:pPr>
            <a:r>
              <a:rPr lang="en-GB" sz="2400" dirty="0">
                <a:solidFill>
                  <a:schemeClr val="bg1"/>
                </a:solidFill>
              </a:rPr>
              <a:t>				</a:t>
            </a:r>
            <a:r>
              <a:rPr lang="en-GB" sz="2000" dirty="0">
                <a:solidFill>
                  <a:schemeClr val="bg1"/>
                </a:solidFill>
              </a:rPr>
              <a:t>V.S. Naipaul, </a:t>
            </a:r>
            <a:r>
              <a:rPr lang="en-GB" sz="2000" i="1" dirty="0">
                <a:solidFill>
                  <a:schemeClr val="bg1"/>
                </a:solidFill>
              </a:rPr>
              <a:t>A House for Mr Biswas</a:t>
            </a:r>
            <a:endParaRPr lang="en-GB" sz="2400" i="1" dirty="0">
              <a:solidFill>
                <a:schemeClr val="bg1"/>
              </a:solidFill>
            </a:endParaRPr>
          </a:p>
        </p:txBody>
      </p:sp>
      <p:sp>
        <p:nvSpPr>
          <p:cNvPr id="6" name="TextBox 5">
            <a:extLst>
              <a:ext uri="{FF2B5EF4-FFF2-40B4-BE49-F238E27FC236}">
                <a16:creationId xmlns:a16="http://schemas.microsoft.com/office/drawing/2014/main" id="{5B02680C-C03C-4BFD-A6DD-87BDEEC7ED4D}"/>
              </a:ext>
            </a:extLst>
          </p:cNvPr>
          <p:cNvSpPr txBox="1"/>
          <p:nvPr/>
        </p:nvSpPr>
        <p:spPr>
          <a:xfrm>
            <a:off x="191344" y="332656"/>
            <a:ext cx="11620872" cy="954107"/>
          </a:xfrm>
          <a:prstGeom prst="rect">
            <a:avLst/>
          </a:prstGeom>
          <a:noFill/>
        </p:spPr>
        <p:txBody>
          <a:bodyPr wrap="square">
            <a:spAutoFit/>
          </a:bodyPr>
          <a:lstStyle/>
          <a:p>
            <a:r>
              <a:rPr lang="en-GB" sz="2800" dirty="0">
                <a:solidFill>
                  <a:srgbClr val="FFC000"/>
                </a:solidFill>
                <a:latin typeface="+mj-lt"/>
              </a:rPr>
              <a:t>Despite everything : Transporting literature across boundaries</a:t>
            </a:r>
            <a:r>
              <a:rPr lang="en-GB" sz="2400" dirty="0">
                <a:solidFill>
                  <a:srgbClr val="FFC000"/>
                </a:solidFill>
                <a:latin typeface="+mj-lt"/>
              </a:rPr>
              <a:t> </a:t>
            </a:r>
          </a:p>
        </p:txBody>
      </p:sp>
    </p:spTree>
    <p:extLst>
      <p:ext uri="{BB962C8B-B14F-4D97-AF65-F5344CB8AC3E}">
        <p14:creationId xmlns:p14="http://schemas.microsoft.com/office/powerpoint/2010/main" val="3001527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discussion</a:t>
            </a:r>
          </a:p>
        </p:txBody>
      </p:sp>
    </p:spTree>
    <p:extLst>
      <p:ext uri="{BB962C8B-B14F-4D97-AF65-F5344CB8AC3E}">
        <p14:creationId xmlns:p14="http://schemas.microsoft.com/office/powerpoint/2010/main" val="35118017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5993</TotalTime>
  <Words>5292</Words>
  <Application>Microsoft Office PowerPoint</Application>
  <PresentationFormat>Widescreen</PresentationFormat>
  <Paragraphs>207</Paragraphs>
  <Slides>26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Alegreya Sans</vt:lpstr>
      <vt:lpstr>Arial</vt:lpstr>
      <vt:lpstr>Calibri</vt:lpstr>
      <vt:lpstr>Felix Titling</vt:lpstr>
      <vt:lpstr>Georgia</vt:lpstr>
      <vt:lpstr>Palatino Linotype</vt:lpstr>
      <vt:lpstr>Wingdings</vt:lpstr>
      <vt:lpstr>Wingdings 2</vt:lpstr>
      <vt:lpstr>Wingdings 3</vt:lpstr>
      <vt:lpstr>Module</vt:lpstr>
      <vt:lpstr>HPEN702  Building Small Worlds: The Short Story in English</vt:lpstr>
      <vt:lpstr>  LEARNING OUTCOMES</vt:lpstr>
      <vt:lpstr>Theoretical /historical contexts</vt:lpstr>
      <vt:lpstr>PowerPoint Presentation</vt:lpstr>
      <vt:lpstr>India :   MINUTE on education T. B. MACAULAY, 2 FEB 1835</vt:lpstr>
      <vt:lpstr>MINUTE on education 1835</vt:lpstr>
      <vt:lpstr>PowerPoint Presentation</vt:lpstr>
      <vt:lpstr>Orientalism (1)</vt:lpstr>
      <vt:lpstr>PowerPoint Presentation</vt:lpstr>
      <vt:lpstr>PowerPoint Presentation</vt:lpstr>
      <vt:lpstr>PowerPoint Presentation</vt:lpstr>
      <vt:lpstr>PowerPoint Presentation</vt:lpstr>
      <vt:lpstr>PowerPoint Presentation</vt:lpstr>
      <vt:lpstr>PowerPoint Presentation</vt:lpstr>
      <vt:lpstr>The fractured self  </vt:lpstr>
      <vt:lpstr>PowerPoint Presentation</vt:lpstr>
      <vt:lpstr>PowerPoint Presentation</vt:lpstr>
      <vt:lpstr> Kevin Jared Hosein, Passage,  </vt:lpstr>
      <vt:lpstr>PowerPoint Presentation</vt:lpstr>
      <vt:lpstr>PowerPoint Presentation</vt:lpstr>
      <vt:lpstr>PowerPoint Presentation</vt:lpstr>
      <vt:lpstr>Mimicry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172</cp:revision>
  <dcterms:created xsi:type="dcterms:W3CDTF">2013-10-15T14:59:08Z</dcterms:created>
  <dcterms:modified xsi:type="dcterms:W3CDTF">2020-11-19T22:29:40Z</dcterms:modified>
</cp:coreProperties>
</file>