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908802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994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070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315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786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625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091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436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349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678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993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051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1454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0468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606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2017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04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265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Sustainable Innovations in the Hospitality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Strategies for a Greener Future</a:t>
            </a:r>
            <a:endParaRPr lang="en-MY" dirty="0"/>
          </a:p>
          <a:p>
            <a:pPr marL="0" indent="0">
              <a:buNone/>
            </a:pPr>
            <a:endParaRPr dirty="0"/>
          </a:p>
          <a:p>
            <a:r>
              <a:rPr lang="en-GB" dirty="0"/>
              <a:t>Lecturer: Ka Po Chong</a:t>
            </a:r>
            <a:endParaRPr dirty="0"/>
          </a:p>
          <a:p>
            <a:r>
              <a:rPr dirty="0"/>
              <a:t>Presented by: Syed </a:t>
            </a:r>
            <a:r>
              <a:rPr dirty="0" err="1"/>
              <a:t>Jakuan</a:t>
            </a:r>
            <a:r>
              <a:rPr dirty="0"/>
              <a:t> Ahmed</a:t>
            </a:r>
          </a:p>
          <a:p>
            <a:r>
              <a:rPr dirty="0"/>
              <a:t>Student ID: 2128160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Sustainability Matters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F6BDF72-7B19-EAAD-A36D-30F2DE012F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Hotels contribute significantly to carbon emissions, water use, and waste. 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Consumers expect environmentally friendly initiatives.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Governments implement policies that promote sustainable activities. 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E6B23F3-2AC0-3D59-01D5-56931E8A23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82663" y="2281172"/>
            <a:ext cx="7276434" cy="3180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Hotels contribute significantly to carbon emissions, water use, and waste. 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Consumers expect environmentally friendly initiatives.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Governments implement policies that promote sustainable activities.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Industry Background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29C812A-ADC1-2FAC-DE61-7B2AD85BC2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9165" y="2161986"/>
            <a:ext cx="7470601" cy="2534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hospitality business is a significant resource user. 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Challenges to sustainability include energy, water, and waste management. 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 certifications promote sustainability (LEED, Green Key).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Sustainability in Hospitality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2472" y="2154534"/>
            <a:ext cx="7704667" cy="3332816"/>
          </a:xfrm>
        </p:spPr>
        <p:txBody>
          <a:bodyPr/>
          <a:lstStyle/>
          <a:p>
            <a:r>
              <a:rPr b="1" dirty="0"/>
              <a:t>Key concepts: </a:t>
            </a:r>
            <a:r>
              <a:rPr dirty="0"/>
              <a:t>Sustainable Building, Energy Efficiency, CSR.</a:t>
            </a:r>
          </a:p>
          <a:p>
            <a:r>
              <a:rPr dirty="0"/>
              <a:t>AI optimizing energy and waste management.</a:t>
            </a:r>
            <a:endParaRPr lang="en-MY" dirty="0"/>
          </a:p>
          <a:p>
            <a:endParaRPr dirty="0"/>
          </a:p>
          <a:p>
            <a:r>
              <a:rPr b="1" dirty="0"/>
              <a:t>Case Study: </a:t>
            </a:r>
            <a:r>
              <a:rPr dirty="0"/>
              <a:t>Proximity Hotel, North Carolina (LEED Platinum).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Waste Reduction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071079"/>
            <a:ext cx="7704667" cy="2715842"/>
          </a:xfrm>
        </p:spPr>
        <p:txBody>
          <a:bodyPr/>
          <a:lstStyle/>
          <a:p>
            <a:r>
              <a:rPr dirty="0"/>
              <a:t>Zero waste programs (Hyatt, Hilton).</a:t>
            </a:r>
          </a:p>
          <a:p>
            <a:r>
              <a:rPr dirty="0"/>
              <a:t>Phasing out single-use plastics.</a:t>
            </a:r>
          </a:p>
          <a:p>
            <a:r>
              <a:rPr dirty="0"/>
              <a:t>AI-powered food waste management.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Water Conservation Practices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3999AFE-ACA5-19F6-9DD4-52BDB3E3DB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63241" y="2466734"/>
            <a:ext cx="6617517" cy="1685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Low-flow faucets and greywater recycling. 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Rainwater harvesting in luxurious hotels. 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Guest involvement in conservation activities.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Sustainable Guest Experiences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9114" y="2438399"/>
            <a:ext cx="7704667" cy="1981201"/>
          </a:xfrm>
        </p:spPr>
        <p:txBody>
          <a:bodyPr/>
          <a:lstStyle/>
          <a:p>
            <a:r>
              <a:rPr dirty="0"/>
              <a:t>Eco-friendly hotel amenities.</a:t>
            </a:r>
          </a:p>
          <a:p>
            <a:r>
              <a:rPr dirty="0"/>
              <a:t>Carbon offset programs and green tourism.</a:t>
            </a:r>
          </a:p>
          <a:p>
            <a:r>
              <a:rPr dirty="0"/>
              <a:t>Marriott’s 'Make a Green Choice' campaign.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 &amp; Theme Impact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438400"/>
            <a:ext cx="7704667" cy="1981200"/>
          </a:xfrm>
        </p:spPr>
        <p:txBody>
          <a:bodyPr/>
          <a:lstStyle/>
          <a:p>
            <a:r>
              <a:rPr dirty="0"/>
              <a:t>Research based on case studies, PEST Analysis.</a:t>
            </a:r>
          </a:p>
          <a:p>
            <a:r>
              <a:rPr b="1" i="1" dirty="0"/>
              <a:t>Data sources: </a:t>
            </a:r>
            <a:r>
              <a:rPr dirty="0"/>
              <a:t>journals, reports, industry best practices.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 Analysis – Political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0288" y="2136378"/>
            <a:ext cx="7704667" cy="2253725"/>
          </a:xfrm>
        </p:spPr>
        <p:txBody>
          <a:bodyPr/>
          <a:lstStyle/>
          <a:p>
            <a:r>
              <a:rPr dirty="0"/>
              <a:t>Government policies on carbon emissions.</a:t>
            </a:r>
          </a:p>
          <a:p>
            <a:r>
              <a:rPr dirty="0"/>
              <a:t>EU Green Deal and sustainability regulations.</a:t>
            </a:r>
          </a:p>
          <a:p>
            <a:r>
              <a:rPr dirty="0"/>
              <a:t>Paris Agreement influence on hotels.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 Analysis – Economic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9952" y="2336550"/>
            <a:ext cx="7704667" cy="2184900"/>
          </a:xfrm>
        </p:spPr>
        <p:txBody>
          <a:bodyPr/>
          <a:lstStyle/>
          <a:p>
            <a:r>
              <a:rPr dirty="0"/>
              <a:t>Cost savings from energy efficiency.</a:t>
            </a:r>
          </a:p>
          <a:p>
            <a:r>
              <a:rPr dirty="0"/>
              <a:t>Higher revenue from eco-conscious travelers.</a:t>
            </a:r>
          </a:p>
          <a:p>
            <a:r>
              <a:rPr dirty="0"/>
              <a:t>Financial challenges for smaller hotels.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 Analysis – Social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0624" y="2267724"/>
            <a:ext cx="7704667" cy="2322551"/>
          </a:xfrm>
        </p:spPr>
        <p:txBody>
          <a:bodyPr/>
          <a:lstStyle/>
          <a:p>
            <a:r>
              <a:rPr dirty="0"/>
              <a:t>Travelers demand eco-friendly options.</a:t>
            </a:r>
          </a:p>
          <a:p>
            <a:r>
              <a:rPr dirty="0"/>
              <a:t>Employee training in sustainability best practices.</a:t>
            </a:r>
          </a:p>
          <a:p>
            <a:r>
              <a:rPr dirty="0"/>
              <a:t>CSR enhancing hotel reputations.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 Analysis – Technological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361130"/>
            <a:ext cx="7704667" cy="2135739"/>
          </a:xfrm>
        </p:spPr>
        <p:txBody>
          <a:bodyPr/>
          <a:lstStyle/>
          <a:p>
            <a:r>
              <a:rPr dirty="0"/>
              <a:t>AI-powered energy management.</a:t>
            </a:r>
          </a:p>
          <a:p>
            <a:r>
              <a:rPr dirty="0"/>
              <a:t>Smart irrigation and water monitoring.</a:t>
            </a:r>
          </a:p>
          <a:p>
            <a:r>
              <a:rPr dirty="0"/>
              <a:t>AI-driven waste tracking systems.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Industry Responses &amp; 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1127" y="2390627"/>
            <a:ext cx="7704667" cy="2076745"/>
          </a:xfrm>
        </p:spPr>
        <p:txBody>
          <a:bodyPr/>
          <a:lstStyle/>
          <a:p>
            <a:r>
              <a:rPr b="1" dirty="0"/>
              <a:t>Hilton &amp; Marriott: </a:t>
            </a:r>
            <a:r>
              <a:rPr dirty="0"/>
              <a:t>Sustainable renovations.</a:t>
            </a:r>
          </a:p>
          <a:p>
            <a:r>
              <a:rPr b="1" dirty="0"/>
              <a:t>Accor: </a:t>
            </a:r>
            <a:r>
              <a:rPr dirty="0"/>
              <a:t>Net-zero carbon goal by 2050.</a:t>
            </a:r>
          </a:p>
          <a:p>
            <a:r>
              <a:rPr b="1" dirty="0"/>
              <a:t>Six Senses: </a:t>
            </a:r>
            <a:r>
              <a:rPr dirty="0"/>
              <a:t>Luxury meets sustainability.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438401"/>
            <a:ext cx="7704667" cy="1885335"/>
          </a:xfrm>
        </p:spPr>
        <p:txBody>
          <a:bodyPr/>
          <a:lstStyle/>
          <a:p>
            <a:r>
              <a:rPr dirty="0"/>
              <a:t>Sustainability is essential for future success.</a:t>
            </a:r>
          </a:p>
          <a:p>
            <a:r>
              <a:rPr dirty="0"/>
              <a:t>Hotels must balance profitability &amp; eco-initiatives.</a:t>
            </a:r>
          </a:p>
          <a:p>
            <a:r>
              <a:rPr dirty="0"/>
              <a:t>Industry collaboration is crucial.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0120" y="1939413"/>
            <a:ext cx="7704667" cy="3332816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1. Invest in AI-powered sustainability.</a:t>
            </a:r>
          </a:p>
          <a:p>
            <a:pPr marL="0" indent="0">
              <a:buNone/>
            </a:pPr>
            <a:r>
              <a:rPr dirty="0"/>
              <a:t>2. Obtain green certifications (LEED, Green Globe).</a:t>
            </a:r>
          </a:p>
          <a:p>
            <a:pPr marL="0" indent="0">
              <a:buNone/>
            </a:pPr>
            <a:r>
              <a:rPr dirty="0"/>
              <a:t>3. Implement waste and water management.</a:t>
            </a:r>
          </a:p>
          <a:p>
            <a:pPr marL="0" indent="0">
              <a:buNone/>
            </a:pPr>
            <a:r>
              <a:rPr dirty="0"/>
              <a:t>4. Engage guests in sustainability.</a:t>
            </a:r>
          </a:p>
          <a:p>
            <a:pPr marL="0" indent="0">
              <a:buNone/>
            </a:pPr>
            <a:r>
              <a:rPr dirty="0"/>
              <a:t>5. Strengthen CSR &amp; employee training.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C4E8D-65C2-1AD0-88AB-4AEC6754E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67" y="457201"/>
            <a:ext cx="5275007" cy="693173"/>
          </a:xfrm>
        </p:spPr>
        <p:txBody>
          <a:bodyPr>
            <a:normAutofit fontScale="90000"/>
          </a:bodyPr>
          <a:lstStyle/>
          <a:p>
            <a:pPr algn="l"/>
            <a:r>
              <a:rPr lang="en-MY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2B388-4FC1-BC33-1304-01ABE0177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619" y="2096729"/>
            <a:ext cx="8711381" cy="3332816"/>
          </a:xfrm>
        </p:spPr>
        <p:txBody>
          <a:bodyPr>
            <a:noAutofit/>
          </a:bodyPr>
          <a:lstStyle/>
          <a:p>
            <a:pPr marL="342900" lvl="0" indent="-342900" algn="l">
              <a:tabLst>
                <a:tab pos="457200" algn="l"/>
              </a:tabLst>
            </a:pP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Aboulnaga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M. (2023) ‘Sustainable building for a green and an efficient built environment’, Sustainability, Energy and Architecture, pp. 131–170. doi:10.1016/b978-0-12-397269-9.00006-2.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Amiri, A.,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Ottelin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J.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Sorvari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J. (2019) Are LEED-certified buildings energy-efficient in practice?, MDPI. Available at: https://www.mdpi.com/2071-1050/11/6/1672 (Accessed: 11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Ayan, O.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Turkay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B. (2018) ‘Smart thermostats for home automation systems and energy savings from smart Thermostats’, 2018 6th International Conference on Control Engineering &amp;amp; Information Technology (CEIT), pp. 1–6. doi:10.1109/ceit.2018.8751790.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Leposa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A. (2018) Marriott to ban plastic straws; Oetker to ban plastics, Travel Agent Central. Available at: https://www.travelagentcentral.com/hotels/marriott-to-ban-plastic-straws (Accessed: 11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Wayne, S. and Steinfeld, D. (2017) How hotels are becoming smarter about waste, Hotel Management. Available at: https://www.hotelmanagement.net/operate/how-hotels-are-becoming-smarter-about-waste (Accessed: 11 February 2025). 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(2017) Can hotel companies’ water conservation management and waste reduction measures influence hotel customers’ willingness to pay more and intention to revisit? - PMC. Available at: https://pmc.ncbi.nlm.nih.gov/articles/PMC8431419/ (Accessed: 10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Adisaputro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D. and Saputra, B. (2017) ‘Carbon capture and storage and carbon capture and utilization: What do they offer to Indonesia?’, Frontiers in Energy Research, 5. doi:10.3389/fenrg.2017.00006.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Chechi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H. (2024) Eco-friendly Hotels explained: Why they matter, Glion. Available at: https://www.glion.edu/magazine/eco-friendly-hotels-explained/ (Accessed: 11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IA, T. (2024) AI-powered demand forecasting: Tackling Food Waste, Impact Analytics. Available at: https://www.impactanalytics.co/blog/how-ai-powered-demand-forecasting-helps-win-the-fight-against-food-waste (Accessed: 11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Johansson, A. (2024) Why hotel general managers are reluctant to embrace change, Demand Calendar - Profit-Oriented Total Revenue Management. Available at: https://www.demandcalendar.com/blog/why-hotel-general-managers-are-reluctant-to-embrace-change (Accessed: 11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Kacperski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C.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Kutzner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F. (2020) ‘Financial and symbolic incentives promote “green” charging choices’, Transportation Research Part F: Traffic Psychology and Behaviour, 69, pp. 151–158. doi:10.1016/j.trf.2020.01.002.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Sharma, U. (2023) A guide to sustainability and social responsibility for Hotels, LinkedIn. Available at: https://www.linkedin.com/pulse/guide-sustainability-social-responsibility-hotels-umesh-sharma (Accessed: 11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Survey of travellers finds 76% want more sustainable options (2019) World Economic Forum. Available at: https://www.weforum.org/stories/2023/04/survey-of-travelers-finds-76-want-more-sustainable-options/ (Accessed: 11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Tahir, S., Adler, I. and Campos, L. (2023) ‘Rainwater recycling in buildings’, Water Efficiency in Buildings, pp. 190–208. doi:10.1002/9781118456613.ch11.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Unlocking green success: Implementing sustainable practices in hotel operations - hospitality &amp; entertainment industry (2023) Hospitality &amp; Entertainment Industry - Empowering Success in Hospitality: Elevate Your Skills, Enhance Your Service. Available at: https://esoftskills.com/hospitality/sustainable-practices-in-hotel-operations/ (Accessed: 11 February 2025). 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(2019) Full article: Tourism and Hotel Competitiveness Research. Available at: https://www.tandfonline.com/doi/full/10.1080/10548400903163079 (Accessed: 10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Esen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E. (2023) ‘The influence of Corporate Social Responsibility (CSR) activities on building corporate reputation’, Advances in Sustainability and Environmental Justice, pp. 133–150. doi:10.1108/s2051-5030(2013)0000011010.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Jayawardena, C. (Chandi) et al. (2023) ‘Trends in the International Hotel Industry’, Worldwide Hospitality and Tourism Themes, 5(2), pp. 151–163. doi:10.1108/17554211311314100.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jo147089 (2024) Sustainability in hospitality: Why it is important and how industry leaders can help, UCF Online. Available at: https://www.ucf.edu/online/hospitality/news/sustainability-in-hospitality-why-it-is-important-and-how-industry-leaders-can-help/ (Accessed: 11 February 2025).</a:t>
            </a:r>
          </a:p>
          <a:p>
            <a:pPr marL="342900" lvl="0" indent="-342900" algn="l">
              <a:tabLst>
                <a:tab pos="457200" algn="l"/>
              </a:tabLst>
            </a:pP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Peterson, E.A.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Ulferts</a:t>
            </a:r>
            <a:r>
              <a:rPr lang="en-GB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G.W. (2024) ‘Perspectives on the LEED (leadership in energy and environmental design) system as a green certification standard’, Journal of Sustainability Management (JSM), 2(2), pp. 51–58. doi:10.19030/jsm.v2i2.8981</a:t>
            </a:r>
          </a:p>
        </p:txBody>
      </p:sp>
    </p:spTree>
    <p:extLst>
      <p:ext uri="{BB962C8B-B14F-4D97-AF65-F5344CB8AC3E}">
        <p14:creationId xmlns:p14="http://schemas.microsoft.com/office/powerpoint/2010/main" val="3279033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1" y="1873047"/>
            <a:ext cx="7704667" cy="1981200"/>
          </a:xfrm>
        </p:spPr>
        <p:txBody>
          <a:bodyPr>
            <a:normAutofit/>
          </a:bodyPr>
          <a:lstStyle/>
          <a:p>
            <a:r>
              <a:rPr sz="8000" dirty="0"/>
              <a:t>Thank You!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641" y="3256936"/>
            <a:ext cx="7704667" cy="762000"/>
          </a:xfrm>
        </p:spPr>
        <p:txBody>
          <a:bodyPr/>
          <a:lstStyle/>
          <a:p>
            <a:pPr marL="0" indent="0" algn="ctr">
              <a:buNone/>
            </a:pPr>
            <a:r>
              <a:rPr dirty="0"/>
              <a:t>Any Questions?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0</TotalTime>
  <Words>1316</Words>
  <Application>Microsoft Office PowerPoint</Application>
  <PresentationFormat>On-screen Show (4:3)</PresentationFormat>
  <Paragraphs>88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Corbel</vt:lpstr>
      <vt:lpstr>Times New Roman</vt:lpstr>
      <vt:lpstr>Parallax</vt:lpstr>
      <vt:lpstr>Sustainable Innovations in the Hospitality Industry</vt:lpstr>
      <vt:lpstr>Why Sustainability Matters</vt:lpstr>
      <vt:lpstr>Industry Background</vt:lpstr>
      <vt:lpstr>Sustainability in Hospitality</vt:lpstr>
      <vt:lpstr>Waste Reduction Strategies</vt:lpstr>
      <vt:lpstr>Water Conservation Practices</vt:lpstr>
      <vt:lpstr>Sustainable Guest Experiences</vt:lpstr>
      <vt:lpstr>Methodology &amp; Theme Impact Analysis</vt:lpstr>
      <vt:lpstr>PEST Analysis – Political Impact</vt:lpstr>
      <vt:lpstr>PEST Analysis – Economic Impact</vt:lpstr>
      <vt:lpstr>PEST Analysis – Social Impact</vt:lpstr>
      <vt:lpstr>PEST Analysis – Technological Impact</vt:lpstr>
      <vt:lpstr>Industry Responses &amp; Case Studies</vt:lpstr>
      <vt:lpstr>Conclusion</vt:lpstr>
      <vt:lpstr>Recommendations</vt:lpstr>
      <vt:lpstr>References</vt:lpstr>
      <vt:lpstr>Thank You!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2025-02-20T10:43:06Z</dcterms:created>
  <dcterms:modified xsi:type="dcterms:W3CDTF">2025-02-20T10:43:18Z</dcterms:modified>
  <cp:category/>
</cp:coreProperties>
</file>