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70" d="100"/>
          <a:sy n="70" d="100"/>
        </p:scale>
        <p:origin x="73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24754-3569-4622-A477-1C12358C92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FDAE00-72DD-4951-986D-C0A76105F1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A02ED8-7B4A-451C-BA93-BE6905978631}"/>
              </a:ext>
            </a:extLst>
          </p:cNvPr>
          <p:cNvSpPr>
            <a:spLocks noGrp="1"/>
          </p:cNvSpPr>
          <p:nvPr>
            <p:ph type="dt" sz="half" idx="10"/>
          </p:nvPr>
        </p:nvSpPr>
        <p:spPr/>
        <p:txBody>
          <a:bodyPr/>
          <a:lstStyle/>
          <a:p>
            <a:fld id="{B62D8522-14C6-48DE-8C4D-55CCB88C5AEF}" type="datetimeFigureOut">
              <a:rPr lang="en-GB" smtClean="0"/>
              <a:t>14/06/2019</a:t>
            </a:fld>
            <a:endParaRPr lang="en-GB"/>
          </a:p>
        </p:txBody>
      </p:sp>
      <p:sp>
        <p:nvSpPr>
          <p:cNvPr id="5" name="Footer Placeholder 4">
            <a:extLst>
              <a:ext uri="{FF2B5EF4-FFF2-40B4-BE49-F238E27FC236}">
                <a16:creationId xmlns:a16="http://schemas.microsoft.com/office/drawing/2014/main" id="{AA078EBF-CFAC-47B5-9689-AB477A503F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A718EF-7AF6-4523-A69F-1415A07729F0}"/>
              </a:ext>
            </a:extLst>
          </p:cNvPr>
          <p:cNvSpPr>
            <a:spLocks noGrp="1"/>
          </p:cNvSpPr>
          <p:nvPr>
            <p:ph type="sldNum" sz="quarter" idx="12"/>
          </p:nvPr>
        </p:nvSpPr>
        <p:spPr/>
        <p:txBody>
          <a:bodyPr/>
          <a:lstStyle/>
          <a:p>
            <a:fld id="{C841FF21-FBED-4C42-ADFA-76259CFF27E5}" type="slidenum">
              <a:rPr lang="en-GB" smtClean="0"/>
              <a:t>‹#›</a:t>
            </a:fld>
            <a:endParaRPr lang="en-GB"/>
          </a:p>
        </p:txBody>
      </p:sp>
    </p:spTree>
    <p:extLst>
      <p:ext uri="{BB962C8B-B14F-4D97-AF65-F5344CB8AC3E}">
        <p14:creationId xmlns:p14="http://schemas.microsoft.com/office/powerpoint/2010/main" val="3157417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CE13D-EE1A-4CBE-A201-259D3BB29A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1955AE-06F6-4672-B7DD-03698E4D52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7FEE10-4EC7-4C55-B3FC-E49A3D9AD92F}"/>
              </a:ext>
            </a:extLst>
          </p:cNvPr>
          <p:cNvSpPr>
            <a:spLocks noGrp="1"/>
          </p:cNvSpPr>
          <p:nvPr>
            <p:ph type="dt" sz="half" idx="10"/>
          </p:nvPr>
        </p:nvSpPr>
        <p:spPr/>
        <p:txBody>
          <a:bodyPr/>
          <a:lstStyle/>
          <a:p>
            <a:fld id="{B62D8522-14C6-48DE-8C4D-55CCB88C5AEF}" type="datetimeFigureOut">
              <a:rPr lang="en-GB" smtClean="0"/>
              <a:t>14/06/2019</a:t>
            </a:fld>
            <a:endParaRPr lang="en-GB"/>
          </a:p>
        </p:txBody>
      </p:sp>
      <p:sp>
        <p:nvSpPr>
          <p:cNvPr id="5" name="Footer Placeholder 4">
            <a:extLst>
              <a:ext uri="{FF2B5EF4-FFF2-40B4-BE49-F238E27FC236}">
                <a16:creationId xmlns:a16="http://schemas.microsoft.com/office/drawing/2014/main" id="{A6C48998-F0FF-4B7A-88BA-13494E0FCA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613A4-A63F-4B16-8692-4A4E68604411}"/>
              </a:ext>
            </a:extLst>
          </p:cNvPr>
          <p:cNvSpPr>
            <a:spLocks noGrp="1"/>
          </p:cNvSpPr>
          <p:nvPr>
            <p:ph type="sldNum" sz="quarter" idx="12"/>
          </p:nvPr>
        </p:nvSpPr>
        <p:spPr/>
        <p:txBody>
          <a:bodyPr/>
          <a:lstStyle/>
          <a:p>
            <a:fld id="{C841FF21-FBED-4C42-ADFA-76259CFF27E5}" type="slidenum">
              <a:rPr lang="en-GB" smtClean="0"/>
              <a:t>‹#›</a:t>
            </a:fld>
            <a:endParaRPr lang="en-GB"/>
          </a:p>
        </p:txBody>
      </p:sp>
    </p:spTree>
    <p:extLst>
      <p:ext uri="{BB962C8B-B14F-4D97-AF65-F5344CB8AC3E}">
        <p14:creationId xmlns:p14="http://schemas.microsoft.com/office/powerpoint/2010/main" val="4234107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5221F-65D2-4EB9-87C8-1910EC31CA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8F90A83-E38D-4867-B6E9-40F623B224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D9846D-0A01-49FE-950B-80EC42E4DCF2}"/>
              </a:ext>
            </a:extLst>
          </p:cNvPr>
          <p:cNvSpPr>
            <a:spLocks noGrp="1"/>
          </p:cNvSpPr>
          <p:nvPr>
            <p:ph type="dt" sz="half" idx="10"/>
          </p:nvPr>
        </p:nvSpPr>
        <p:spPr/>
        <p:txBody>
          <a:bodyPr/>
          <a:lstStyle/>
          <a:p>
            <a:fld id="{B62D8522-14C6-48DE-8C4D-55CCB88C5AEF}" type="datetimeFigureOut">
              <a:rPr lang="en-GB" smtClean="0"/>
              <a:t>14/06/2019</a:t>
            </a:fld>
            <a:endParaRPr lang="en-GB"/>
          </a:p>
        </p:txBody>
      </p:sp>
      <p:sp>
        <p:nvSpPr>
          <p:cNvPr id="5" name="Footer Placeholder 4">
            <a:extLst>
              <a:ext uri="{FF2B5EF4-FFF2-40B4-BE49-F238E27FC236}">
                <a16:creationId xmlns:a16="http://schemas.microsoft.com/office/drawing/2014/main" id="{22F79953-7A17-4598-BDB3-9070679163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88AE6E-5F6F-4DED-AF3B-68FD5251905A}"/>
              </a:ext>
            </a:extLst>
          </p:cNvPr>
          <p:cNvSpPr>
            <a:spLocks noGrp="1"/>
          </p:cNvSpPr>
          <p:nvPr>
            <p:ph type="sldNum" sz="quarter" idx="12"/>
          </p:nvPr>
        </p:nvSpPr>
        <p:spPr/>
        <p:txBody>
          <a:bodyPr/>
          <a:lstStyle/>
          <a:p>
            <a:fld id="{C841FF21-FBED-4C42-ADFA-76259CFF27E5}" type="slidenum">
              <a:rPr lang="en-GB" smtClean="0"/>
              <a:t>‹#›</a:t>
            </a:fld>
            <a:endParaRPr lang="en-GB"/>
          </a:p>
        </p:txBody>
      </p:sp>
    </p:spTree>
    <p:extLst>
      <p:ext uri="{BB962C8B-B14F-4D97-AF65-F5344CB8AC3E}">
        <p14:creationId xmlns:p14="http://schemas.microsoft.com/office/powerpoint/2010/main" val="10683309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C7E9C-98B8-4179-9F25-A550EB2674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AD40A77-F5C4-4DB9-B040-ED8AD576F5F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9072C0-25C1-41CF-A4E6-0A22AE519CC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2E9D141-FCD2-4693-804D-3BD412AE7C24}"/>
              </a:ext>
            </a:extLst>
          </p:cNvPr>
          <p:cNvSpPr>
            <a:spLocks noGrp="1"/>
          </p:cNvSpPr>
          <p:nvPr>
            <p:ph type="dt" sz="half" idx="10"/>
          </p:nvPr>
        </p:nvSpPr>
        <p:spPr/>
        <p:txBody>
          <a:bodyPr/>
          <a:lstStyle/>
          <a:p>
            <a:fld id="{B62D8522-14C6-48DE-8C4D-55CCB88C5AEF}" type="datetimeFigureOut">
              <a:rPr lang="en-GB" smtClean="0"/>
              <a:t>14/06/2019</a:t>
            </a:fld>
            <a:endParaRPr lang="en-GB"/>
          </a:p>
        </p:txBody>
      </p:sp>
      <p:sp>
        <p:nvSpPr>
          <p:cNvPr id="6" name="Footer Placeholder 5">
            <a:extLst>
              <a:ext uri="{FF2B5EF4-FFF2-40B4-BE49-F238E27FC236}">
                <a16:creationId xmlns:a16="http://schemas.microsoft.com/office/drawing/2014/main" id="{BB4A6E2C-A610-48D4-9A50-5E6CD9EC71F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591DD8-DE87-423E-BEBB-F798E8B3724A}"/>
              </a:ext>
            </a:extLst>
          </p:cNvPr>
          <p:cNvSpPr>
            <a:spLocks noGrp="1"/>
          </p:cNvSpPr>
          <p:nvPr>
            <p:ph type="sldNum" sz="quarter" idx="12"/>
          </p:nvPr>
        </p:nvSpPr>
        <p:spPr/>
        <p:txBody>
          <a:bodyPr/>
          <a:lstStyle/>
          <a:p>
            <a:fld id="{C841FF21-FBED-4C42-ADFA-76259CFF27E5}" type="slidenum">
              <a:rPr lang="en-GB" smtClean="0"/>
              <a:t>‹#›</a:t>
            </a:fld>
            <a:endParaRPr lang="en-GB"/>
          </a:p>
        </p:txBody>
      </p:sp>
    </p:spTree>
    <p:extLst>
      <p:ext uri="{BB962C8B-B14F-4D97-AF65-F5344CB8AC3E}">
        <p14:creationId xmlns:p14="http://schemas.microsoft.com/office/powerpoint/2010/main" val="1805952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1EE54-4760-4866-8D7A-ED71B5C1D3B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24E8A9-4CCE-42CF-8A0E-B4834C0B5A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A7F5A8-D9FF-4E6A-BC9C-751638A093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3EBA289-8F09-4AF9-8F01-246145A496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F0D8A4-6383-4291-8F07-ECC5AEAE04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D8885D7-446B-45AB-AD25-05C9ECBA453B}"/>
              </a:ext>
            </a:extLst>
          </p:cNvPr>
          <p:cNvSpPr>
            <a:spLocks noGrp="1"/>
          </p:cNvSpPr>
          <p:nvPr>
            <p:ph type="dt" sz="half" idx="10"/>
          </p:nvPr>
        </p:nvSpPr>
        <p:spPr/>
        <p:txBody>
          <a:bodyPr/>
          <a:lstStyle/>
          <a:p>
            <a:fld id="{B62D8522-14C6-48DE-8C4D-55CCB88C5AEF}" type="datetimeFigureOut">
              <a:rPr lang="en-GB" smtClean="0"/>
              <a:t>14/06/2019</a:t>
            </a:fld>
            <a:endParaRPr lang="en-GB"/>
          </a:p>
        </p:txBody>
      </p:sp>
      <p:sp>
        <p:nvSpPr>
          <p:cNvPr id="8" name="Footer Placeholder 7">
            <a:extLst>
              <a:ext uri="{FF2B5EF4-FFF2-40B4-BE49-F238E27FC236}">
                <a16:creationId xmlns:a16="http://schemas.microsoft.com/office/drawing/2014/main" id="{007ABF9E-FF0C-4EF7-BCAE-EDE85B3AF95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AD0B19-3E42-47BC-BD68-87943BEE54EB}"/>
              </a:ext>
            </a:extLst>
          </p:cNvPr>
          <p:cNvSpPr>
            <a:spLocks noGrp="1"/>
          </p:cNvSpPr>
          <p:nvPr>
            <p:ph type="sldNum" sz="quarter" idx="12"/>
          </p:nvPr>
        </p:nvSpPr>
        <p:spPr/>
        <p:txBody>
          <a:bodyPr/>
          <a:lstStyle/>
          <a:p>
            <a:fld id="{C841FF21-FBED-4C42-ADFA-76259CFF27E5}" type="slidenum">
              <a:rPr lang="en-GB" smtClean="0"/>
              <a:t>‹#›</a:t>
            </a:fld>
            <a:endParaRPr lang="en-GB"/>
          </a:p>
        </p:txBody>
      </p:sp>
    </p:spTree>
    <p:extLst>
      <p:ext uri="{BB962C8B-B14F-4D97-AF65-F5344CB8AC3E}">
        <p14:creationId xmlns:p14="http://schemas.microsoft.com/office/powerpoint/2010/main" val="2062156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BD6C1-C945-48F9-9346-8FD6503FA78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0DF075F-37D0-4FD4-9798-3FDF43F89EFC}"/>
              </a:ext>
            </a:extLst>
          </p:cNvPr>
          <p:cNvSpPr>
            <a:spLocks noGrp="1"/>
          </p:cNvSpPr>
          <p:nvPr>
            <p:ph type="dt" sz="half" idx="10"/>
          </p:nvPr>
        </p:nvSpPr>
        <p:spPr/>
        <p:txBody>
          <a:bodyPr/>
          <a:lstStyle/>
          <a:p>
            <a:fld id="{B62D8522-14C6-48DE-8C4D-55CCB88C5AEF}" type="datetimeFigureOut">
              <a:rPr lang="en-GB" smtClean="0"/>
              <a:t>14/06/2019</a:t>
            </a:fld>
            <a:endParaRPr lang="en-GB"/>
          </a:p>
        </p:txBody>
      </p:sp>
      <p:sp>
        <p:nvSpPr>
          <p:cNvPr id="4" name="Footer Placeholder 3">
            <a:extLst>
              <a:ext uri="{FF2B5EF4-FFF2-40B4-BE49-F238E27FC236}">
                <a16:creationId xmlns:a16="http://schemas.microsoft.com/office/drawing/2014/main" id="{614B6B06-78C0-4E72-9D64-FCBB147B4E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210B8AF-8D68-4610-B68E-E3E04A6009A8}"/>
              </a:ext>
            </a:extLst>
          </p:cNvPr>
          <p:cNvSpPr>
            <a:spLocks noGrp="1"/>
          </p:cNvSpPr>
          <p:nvPr>
            <p:ph type="sldNum" sz="quarter" idx="12"/>
          </p:nvPr>
        </p:nvSpPr>
        <p:spPr/>
        <p:txBody>
          <a:bodyPr/>
          <a:lstStyle/>
          <a:p>
            <a:fld id="{C841FF21-FBED-4C42-ADFA-76259CFF27E5}" type="slidenum">
              <a:rPr lang="en-GB" smtClean="0"/>
              <a:t>‹#›</a:t>
            </a:fld>
            <a:endParaRPr lang="en-GB"/>
          </a:p>
        </p:txBody>
      </p:sp>
    </p:spTree>
    <p:extLst>
      <p:ext uri="{BB962C8B-B14F-4D97-AF65-F5344CB8AC3E}">
        <p14:creationId xmlns:p14="http://schemas.microsoft.com/office/powerpoint/2010/main" val="11951631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3CEBCC-AFB4-42BF-9BE0-BEA92546190C}"/>
              </a:ext>
            </a:extLst>
          </p:cNvPr>
          <p:cNvSpPr>
            <a:spLocks noGrp="1"/>
          </p:cNvSpPr>
          <p:nvPr>
            <p:ph type="dt" sz="half" idx="10"/>
          </p:nvPr>
        </p:nvSpPr>
        <p:spPr/>
        <p:txBody>
          <a:bodyPr/>
          <a:lstStyle/>
          <a:p>
            <a:fld id="{B62D8522-14C6-48DE-8C4D-55CCB88C5AEF}" type="datetimeFigureOut">
              <a:rPr lang="en-GB" smtClean="0"/>
              <a:t>14/06/2019</a:t>
            </a:fld>
            <a:endParaRPr lang="en-GB"/>
          </a:p>
        </p:txBody>
      </p:sp>
      <p:sp>
        <p:nvSpPr>
          <p:cNvPr id="3" name="Footer Placeholder 2">
            <a:extLst>
              <a:ext uri="{FF2B5EF4-FFF2-40B4-BE49-F238E27FC236}">
                <a16:creationId xmlns:a16="http://schemas.microsoft.com/office/drawing/2014/main" id="{0A0EC973-7193-4495-9DE8-589B7BB7C6E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553B86-1141-4F47-B31D-BFC04895237F}"/>
              </a:ext>
            </a:extLst>
          </p:cNvPr>
          <p:cNvSpPr>
            <a:spLocks noGrp="1"/>
          </p:cNvSpPr>
          <p:nvPr>
            <p:ph type="sldNum" sz="quarter" idx="12"/>
          </p:nvPr>
        </p:nvSpPr>
        <p:spPr/>
        <p:txBody>
          <a:bodyPr/>
          <a:lstStyle/>
          <a:p>
            <a:fld id="{C841FF21-FBED-4C42-ADFA-76259CFF27E5}" type="slidenum">
              <a:rPr lang="en-GB" smtClean="0"/>
              <a:t>‹#›</a:t>
            </a:fld>
            <a:endParaRPr lang="en-GB"/>
          </a:p>
        </p:txBody>
      </p:sp>
    </p:spTree>
    <p:extLst>
      <p:ext uri="{BB962C8B-B14F-4D97-AF65-F5344CB8AC3E}">
        <p14:creationId xmlns:p14="http://schemas.microsoft.com/office/powerpoint/2010/main" val="4240540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3B706-E721-4559-A641-CBF1E8F9B1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DD9426-3A3D-41B5-AEB3-FAF5021A663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2B2AADB-37AC-4FDE-A91D-0EC92251F5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2D7FC-692A-4D9C-91AD-27021073ACA4}"/>
              </a:ext>
            </a:extLst>
          </p:cNvPr>
          <p:cNvSpPr>
            <a:spLocks noGrp="1"/>
          </p:cNvSpPr>
          <p:nvPr>
            <p:ph type="dt" sz="half" idx="10"/>
          </p:nvPr>
        </p:nvSpPr>
        <p:spPr/>
        <p:txBody>
          <a:bodyPr/>
          <a:lstStyle/>
          <a:p>
            <a:fld id="{B62D8522-14C6-48DE-8C4D-55CCB88C5AEF}" type="datetimeFigureOut">
              <a:rPr lang="en-GB" smtClean="0"/>
              <a:t>14/06/2019</a:t>
            </a:fld>
            <a:endParaRPr lang="en-GB"/>
          </a:p>
        </p:txBody>
      </p:sp>
      <p:sp>
        <p:nvSpPr>
          <p:cNvPr id="6" name="Footer Placeholder 5">
            <a:extLst>
              <a:ext uri="{FF2B5EF4-FFF2-40B4-BE49-F238E27FC236}">
                <a16:creationId xmlns:a16="http://schemas.microsoft.com/office/drawing/2014/main" id="{C57B6A9E-5717-4D88-A309-75FEA3BB82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C74DE5-659A-426B-9C94-17EF48C0490B}"/>
              </a:ext>
            </a:extLst>
          </p:cNvPr>
          <p:cNvSpPr>
            <a:spLocks noGrp="1"/>
          </p:cNvSpPr>
          <p:nvPr>
            <p:ph type="sldNum" sz="quarter" idx="12"/>
          </p:nvPr>
        </p:nvSpPr>
        <p:spPr/>
        <p:txBody>
          <a:bodyPr/>
          <a:lstStyle/>
          <a:p>
            <a:fld id="{C841FF21-FBED-4C42-ADFA-76259CFF27E5}" type="slidenum">
              <a:rPr lang="en-GB" smtClean="0"/>
              <a:t>‹#›</a:t>
            </a:fld>
            <a:endParaRPr lang="en-GB"/>
          </a:p>
        </p:txBody>
      </p:sp>
    </p:spTree>
    <p:extLst>
      <p:ext uri="{BB962C8B-B14F-4D97-AF65-F5344CB8AC3E}">
        <p14:creationId xmlns:p14="http://schemas.microsoft.com/office/powerpoint/2010/main" val="2243512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0B88C-02F4-4B69-9CC0-169F55F73A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6E8EAA-7696-4F8D-9AF8-DC7938FD96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11A39A8-795A-48A3-B57B-7B067D6E8E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4A6DE5-F8B1-4225-BFD6-EDF6A4FAFFE6}"/>
              </a:ext>
            </a:extLst>
          </p:cNvPr>
          <p:cNvSpPr>
            <a:spLocks noGrp="1"/>
          </p:cNvSpPr>
          <p:nvPr>
            <p:ph type="dt" sz="half" idx="10"/>
          </p:nvPr>
        </p:nvSpPr>
        <p:spPr/>
        <p:txBody>
          <a:bodyPr/>
          <a:lstStyle/>
          <a:p>
            <a:fld id="{B62D8522-14C6-48DE-8C4D-55CCB88C5AEF}" type="datetimeFigureOut">
              <a:rPr lang="en-GB" smtClean="0"/>
              <a:t>14/06/2019</a:t>
            </a:fld>
            <a:endParaRPr lang="en-GB"/>
          </a:p>
        </p:txBody>
      </p:sp>
      <p:sp>
        <p:nvSpPr>
          <p:cNvPr id="6" name="Footer Placeholder 5">
            <a:extLst>
              <a:ext uri="{FF2B5EF4-FFF2-40B4-BE49-F238E27FC236}">
                <a16:creationId xmlns:a16="http://schemas.microsoft.com/office/drawing/2014/main" id="{3E0F490C-3ABA-4358-BC19-B518CDB6C3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044702-6568-4042-86F3-52D17EB8E2CF}"/>
              </a:ext>
            </a:extLst>
          </p:cNvPr>
          <p:cNvSpPr>
            <a:spLocks noGrp="1"/>
          </p:cNvSpPr>
          <p:nvPr>
            <p:ph type="sldNum" sz="quarter" idx="12"/>
          </p:nvPr>
        </p:nvSpPr>
        <p:spPr/>
        <p:txBody>
          <a:bodyPr/>
          <a:lstStyle/>
          <a:p>
            <a:fld id="{C841FF21-FBED-4C42-ADFA-76259CFF27E5}" type="slidenum">
              <a:rPr lang="en-GB" smtClean="0"/>
              <a:t>‹#›</a:t>
            </a:fld>
            <a:endParaRPr lang="en-GB"/>
          </a:p>
        </p:txBody>
      </p:sp>
    </p:spTree>
    <p:extLst>
      <p:ext uri="{BB962C8B-B14F-4D97-AF65-F5344CB8AC3E}">
        <p14:creationId xmlns:p14="http://schemas.microsoft.com/office/powerpoint/2010/main" val="1636577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D728C-B92C-40B3-95FC-1B513EB5440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AC7B92-4178-4E54-9733-CFC7709ED7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CD2CEA-488A-473A-B0F8-5B7CE4B2A7A3}"/>
              </a:ext>
            </a:extLst>
          </p:cNvPr>
          <p:cNvSpPr>
            <a:spLocks noGrp="1"/>
          </p:cNvSpPr>
          <p:nvPr>
            <p:ph type="dt" sz="half" idx="10"/>
          </p:nvPr>
        </p:nvSpPr>
        <p:spPr/>
        <p:txBody>
          <a:bodyPr/>
          <a:lstStyle/>
          <a:p>
            <a:fld id="{B62D8522-14C6-48DE-8C4D-55CCB88C5AEF}" type="datetimeFigureOut">
              <a:rPr lang="en-GB" smtClean="0"/>
              <a:t>14/06/2019</a:t>
            </a:fld>
            <a:endParaRPr lang="en-GB"/>
          </a:p>
        </p:txBody>
      </p:sp>
      <p:sp>
        <p:nvSpPr>
          <p:cNvPr id="5" name="Footer Placeholder 4">
            <a:extLst>
              <a:ext uri="{FF2B5EF4-FFF2-40B4-BE49-F238E27FC236}">
                <a16:creationId xmlns:a16="http://schemas.microsoft.com/office/drawing/2014/main" id="{E0805D58-E35E-4140-AEA7-A467189081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796E02-BB76-4101-BC17-1973BC82D503}"/>
              </a:ext>
            </a:extLst>
          </p:cNvPr>
          <p:cNvSpPr>
            <a:spLocks noGrp="1"/>
          </p:cNvSpPr>
          <p:nvPr>
            <p:ph type="sldNum" sz="quarter" idx="12"/>
          </p:nvPr>
        </p:nvSpPr>
        <p:spPr/>
        <p:txBody>
          <a:bodyPr/>
          <a:lstStyle/>
          <a:p>
            <a:fld id="{C841FF21-FBED-4C42-ADFA-76259CFF27E5}" type="slidenum">
              <a:rPr lang="en-GB" smtClean="0"/>
              <a:t>‹#›</a:t>
            </a:fld>
            <a:endParaRPr lang="en-GB"/>
          </a:p>
        </p:txBody>
      </p:sp>
    </p:spTree>
    <p:extLst>
      <p:ext uri="{BB962C8B-B14F-4D97-AF65-F5344CB8AC3E}">
        <p14:creationId xmlns:p14="http://schemas.microsoft.com/office/powerpoint/2010/main" val="177157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BF7F0A-675F-4544-B880-1A67BEAB21A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52F9FC-E649-41D8-A94B-10C03DB9C67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D6310A-87DA-461E-8A3A-9152AEAAE41F}"/>
              </a:ext>
            </a:extLst>
          </p:cNvPr>
          <p:cNvSpPr>
            <a:spLocks noGrp="1"/>
          </p:cNvSpPr>
          <p:nvPr>
            <p:ph type="dt" sz="half" idx="10"/>
          </p:nvPr>
        </p:nvSpPr>
        <p:spPr/>
        <p:txBody>
          <a:bodyPr/>
          <a:lstStyle/>
          <a:p>
            <a:fld id="{B62D8522-14C6-48DE-8C4D-55CCB88C5AEF}" type="datetimeFigureOut">
              <a:rPr lang="en-GB" smtClean="0"/>
              <a:t>14/06/2019</a:t>
            </a:fld>
            <a:endParaRPr lang="en-GB"/>
          </a:p>
        </p:txBody>
      </p:sp>
      <p:sp>
        <p:nvSpPr>
          <p:cNvPr id="5" name="Footer Placeholder 4">
            <a:extLst>
              <a:ext uri="{FF2B5EF4-FFF2-40B4-BE49-F238E27FC236}">
                <a16:creationId xmlns:a16="http://schemas.microsoft.com/office/drawing/2014/main" id="{4AF772A8-ABF7-4BF4-AE14-B2F7071437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ECA9A3-7AD5-4B69-ACE4-EF81B7B31EE5}"/>
              </a:ext>
            </a:extLst>
          </p:cNvPr>
          <p:cNvSpPr>
            <a:spLocks noGrp="1"/>
          </p:cNvSpPr>
          <p:nvPr>
            <p:ph type="sldNum" sz="quarter" idx="12"/>
          </p:nvPr>
        </p:nvSpPr>
        <p:spPr/>
        <p:txBody>
          <a:bodyPr/>
          <a:lstStyle/>
          <a:p>
            <a:fld id="{C841FF21-FBED-4C42-ADFA-76259CFF27E5}" type="slidenum">
              <a:rPr lang="en-GB" smtClean="0"/>
              <a:t>‹#›</a:t>
            </a:fld>
            <a:endParaRPr lang="en-GB"/>
          </a:p>
        </p:txBody>
      </p:sp>
    </p:spTree>
    <p:extLst>
      <p:ext uri="{BB962C8B-B14F-4D97-AF65-F5344CB8AC3E}">
        <p14:creationId xmlns:p14="http://schemas.microsoft.com/office/powerpoint/2010/main" val="3623623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310553-8438-4BBB-8A1B-277AD75593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6F7380-A1BC-41C2-A15A-6E8034C9F5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088B8D-5242-4575-A387-1075E69E88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2D8522-14C6-48DE-8C4D-55CCB88C5AEF}" type="datetimeFigureOut">
              <a:rPr lang="en-GB" smtClean="0"/>
              <a:t>14/06/2019</a:t>
            </a:fld>
            <a:endParaRPr lang="en-GB"/>
          </a:p>
        </p:txBody>
      </p:sp>
      <p:sp>
        <p:nvSpPr>
          <p:cNvPr id="5" name="Footer Placeholder 4">
            <a:extLst>
              <a:ext uri="{FF2B5EF4-FFF2-40B4-BE49-F238E27FC236}">
                <a16:creationId xmlns:a16="http://schemas.microsoft.com/office/drawing/2014/main" id="{35ADA3FF-3B99-449B-BC90-667B8114F4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7274658-A3BD-4162-AF16-0C0E07DE79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41FF21-FBED-4C42-ADFA-76259CFF27E5}" type="slidenum">
              <a:rPr lang="en-GB" smtClean="0"/>
              <a:t>‹#›</a:t>
            </a:fld>
            <a:endParaRPr lang="en-GB"/>
          </a:p>
        </p:txBody>
      </p:sp>
    </p:spTree>
    <p:extLst>
      <p:ext uri="{BB962C8B-B14F-4D97-AF65-F5344CB8AC3E}">
        <p14:creationId xmlns:p14="http://schemas.microsoft.com/office/powerpoint/2010/main" val="1521314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snapcymru.org/help-for-families/aln-reform/"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www.assembly.wales/research%20documents/16-059%20sen/16-059-web-%20english.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8247C-B2E0-41B3-A2DD-3932B49EBD57}"/>
              </a:ext>
            </a:extLst>
          </p:cNvPr>
          <p:cNvSpPr>
            <a:spLocks noGrp="1"/>
          </p:cNvSpPr>
          <p:nvPr>
            <p:ph type="ctrTitle"/>
          </p:nvPr>
        </p:nvSpPr>
        <p:spPr>
          <a:xfrm>
            <a:off x="1636643" y="0"/>
            <a:ext cx="8918713" cy="1072254"/>
          </a:xfrm>
          <a:gradFill flip="none" rotWithShape="1">
            <a:gsLst>
              <a:gs pos="0">
                <a:srgbClr val="7030A0">
                  <a:shade val="30000"/>
                  <a:satMod val="115000"/>
                </a:srgbClr>
              </a:gs>
              <a:gs pos="50000">
                <a:srgbClr val="7030A0">
                  <a:shade val="67500"/>
                  <a:satMod val="115000"/>
                </a:srgbClr>
              </a:gs>
              <a:gs pos="100000">
                <a:srgbClr val="7030A0">
                  <a:shade val="100000"/>
                  <a:satMod val="115000"/>
                </a:srgbClr>
              </a:gs>
            </a:gsLst>
            <a:lin ang="5400000" scaled="1"/>
            <a:tileRect/>
          </a:gradFill>
        </p:spPr>
        <p:txBody>
          <a:bodyPr>
            <a:normAutofit fontScale="90000"/>
          </a:bodyPr>
          <a:lstStyle/>
          <a:p>
            <a:r>
              <a:rPr lang="en-GB" sz="2000" b="1" dirty="0">
                <a:solidFill>
                  <a:schemeClr val="bg1">
                    <a:lumMod val="95000"/>
                  </a:schemeClr>
                </a:solidFill>
                <a:latin typeface="Times New Roman" panose="02020603050405020304" pitchFamily="18" charset="0"/>
                <a:cs typeface="Times New Roman" panose="02020603050405020304" pitchFamily="18" charset="0"/>
              </a:rPr>
              <a:t>Impending changes made to the new reform </a:t>
            </a:r>
            <a:br>
              <a:rPr lang="en-GB" sz="2000" b="1" dirty="0">
                <a:solidFill>
                  <a:schemeClr val="bg1">
                    <a:lumMod val="95000"/>
                  </a:schemeClr>
                </a:solidFill>
                <a:latin typeface="Times New Roman" panose="02020603050405020304" pitchFamily="18" charset="0"/>
                <a:cs typeface="Times New Roman" panose="02020603050405020304" pitchFamily="18" charset="0"/>
              </a:rPr>
            </a:br>
            <a:r>
              <a:rPr lang="en-GB" sz="2000" dirty="0">
                <a:solidFill>
                  <a:schemeClr val="bg1">
                    <a:lumMod val="95000"/>
                  </a:schemeClr>
                </a:solidFill>
                <a:latin typeface="Times New Roman" panose="02020603050405020304" pitchFamily="18" charset="0"/>
                <a:cs typeface="Times New Roman" panose="02020603050405020304" pitchFamily="18" charset="0"/>
              </a:rPr>
              <a:t>Rebecca Lloyd – 1703243</a:t>
            </a:r>
            <a:br>
              <a:rPr lang="en-GB" sz="2000" dirty="0">
                <a:solidFill>
                  <a:schemeClr val="bg1">
                    <a:lumMod val="95000"/>
                  </a:schemeClr>
                </a:solidFill>
                <a:latin typeface="Times New Roman" panose="02020603050405020304" pitchFamily="18" charset="0"/>
                <a:cs typeface="Times New Roman" panose="02020603050405020304" pitchFamily="18" charset="0"/>
              </a:rPr>
            </a:br>
            <a:r>
              <a:rPr lang="en-GB" sz="2000" dirty="0">
                <a:solidFill>
                  <a:schemeClr val="bg1">
                    <a:lumMod val="95000"/>
                  </a:schemeClr>
                </a:solidFill>
                <a:latin typeface="Times New Roman" panose="02020603050405020304" pitchFamily="18" charset="0"/>
                <a:cs typeface="Times New Roman" panose="02020603050405020304" pitchFamily="18" charset="0"/>
              </a:rPr>
              <a:t>EAEE6002/C – Children with additional support needs: Inclusion, advocacy and equity</a:t>
            </a:r>
            <a:br>
              <a:rPr lang="en-GB" sz="2000" b="1" dirty="0">
                <a:solidFill>
                  <a:schemeClr val="bg1">
                    <a:lumMod val="95000"/>
                  </a:schemeClr>
                </a:solidFill>
                <a:latin typeface="Times New Roman" panose="02020603050405020304" pitchFamily="18" charset="0"/>
                <a:cs typeface="Times New Roman" panose="02020603050405020304" pitchFamily="18" charset="0"/>
              </a:rPr>
            </a:br>
            <a:endParaRPr lang="en-GB" sz="2000" b="1" dirty="0">
              <a:solidFill>
                <a:schemeClr val="bg1">
                  <a:lumMod val="95000"/>
                </a:schemeClr>
              </a:solidFill>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50016EDB-5BAD-495F-80A9-834D565D2B86}"/>
              </a:ext>
            </a:extLst>
          </p:cNvPr>
          <p:cNvSpPr/>
          <p:nvPr/>
        </p:nvSpPr>
        <p:spPr>
          <a:xfrm>
            <a:off x="172276" y="1085356"/>
            <a:ext cx="3180522" cy="357808"/>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latin typeface="Times New Roman" panose="02020603050405020304" pitchFamily="18" charset="0"/>
                <a:cs typeface="Times New Roman" panose="02020603050405020304" pitchFamily="18" charset="0"/>
              </a:rPr>
              <a:t>1) Introduction</a:t>
            </a:r>
          </a:p>
        </p:txBody>
      </p:sp>
      <p:sp>
        <p:nvSpPr>
          <p:cNvPr id="5" name="TextBox 4">
            <a:extLst>
              <a:ext uri="{FF2B5EF4-FFF2-40B4-BE49-F238E27FC236}">
                <a16:creationId xmlns:a16="http://schemas.microsoft.com/office/drawing/2014/main" id="{1746F4DE-D72C-4DC9-9B32-9D80DB410B0A}"/>
              </a:ext>
            </a:extLst>
          </p:cNvPr>
          <p:cNvSpPr txBox="1"/>
          <p:nvPr/>
        </p:nvSpPr>
        <p:spPr>
          <a:xfrm>
            <a:off x="172275" y="1503127"/>
            <a:ext cx="3180522" cy="1384995"/>
          </a:xfrm>
          <a:prstGeom prst="rect">
            <a:avLst/>
          </a:prstGeom>
          <a:solidFill>
            <a:schemeClr val="accent2">
              <a:lumMod val="40000"/>
              <a:lumOff val="60000"/>
            </a:schemeClr>
          </a:solidFill>
        </p:spPr>
        <p:txBody>
          <a:bodyPr wrap="square" rtlCol="0">
            <a:spAutoFit/>
          </a:bodyPr>
          <a:lstStyle/>
          <a:p>
            <a:r>
              <a:rPr lang="en-GB" sz="1200" dirty="0">
                <a:latin typeface="Times New Roman" panose="02020603050405020304" pitchFamily="18" charset="0"/>
                <a:cs typeface="Times New Roman" panose="02020603050405020304" pitchFamily="18" charset="0"/>
              </a:rPr>
              <a:t>This proposed case study aims to explore the impending changes that has been composed in Wales to the new legislation. It is hoped that this research will provide preliminary data and evaluations on the alterations within the ALN system and how these can implicate early years practitioners. </a:t>
            </a:r>
          </a:p>
        </p:txBody>
      </p:sp>
      <p:sp>
        <p:nvSpPr>
          <p:cNvPr id="6" name="Rectangle 5">
            <a:extLst>
              <a:ext uri="{FF2B5EF4-FFF2-40B4-BE49-F238E27FC236}">
                <a16:creationId xmlns:a16="http://schemas.microsoft.com/office/drawing/2014/main" id="{8DAF0978-F49D-40C7-82FE-E2FCF19B8715}"/>
              </a:ext>
            </a:extLst>
          </p:cNvPr>
          <p:cNvSpPr/>
          <p:nvPr/>
        </p:nvSpPr>
        <p:spPr>
          <a:xfrm>
            <a:off x="172275" y="2888122"/>
            <a:ext cx="3180522" cy="357808"/>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latin typeface="Times New Roman" panose="02020603050405020304" pitchFamily="18" charset="0"/>
                <a:cs typeface="Times New Roman" panose="02020603050405020304" pitchFamily="18" charset="0"/>
              </a:rPr>
              <a:t>Introducing the changes</a:t>
            </a:r>
          </a:p>
        </p:txBody>
      </p:sp>
      <p:sp>
        <p:nvSpPr>
          <p:cNvPr id="15" name="TextBox 14">
            <a:extLst>
              <a:ext uri="{FF2B5EF4-FFF2-40B4-BE49-F238E27FC236}">
                <a16:creationId xmlns:a16="http://schemas.microsoft.com/office/drawing/2014/main" id="{6995D3E7-26D0-4111-8B6B-B4D2E24534B4}"/>
              </a:ext>
            </a:extLst>
          </p:cNvPr>
          <p:cNvSpPr txBox="1"/>
          <p:nvPr/>
        </p:nvSpPr>
        <p:spPr>
          <a:xfrm>
            <a:off x="172275" y="3315180"/>
            <a:ext cx="3180522" cy="2462213"/>
          </a:xfrm>
          <a:prstGeom prst="rect">
            <a:avLst/>
          </a:prstGeom>
          <a:solidFill>
            <a:schemeClr val="accent1">
              <a:lumMod val="40000"/>
              <a:lumOff val="60000"/>
            </a:schemeClr>
          </a:solidFill>
        </p:spPr>
        <p:txBody>
          <a:bodyPr wrap="square" rtlCol="0">
            <a:spAutoFit/>
          </a:bodyPr>
          <a:lstStyle/>
          <a:p>
            <a:r>
              <a:rPr lang="en-GB" sz="1100" dirty="0">
                <a:latin typeface="Times New Roman" panose="02020603050405020304" pitchFamily="18" charset="0"/>
                <a:cs typeface="Times New Roman" panose="02020603050405020304" pitchFamily="18" charset="0"/>
              </a:rPr>
              <a:t>The law for children with special educational needs is changing, where the framework (SEN) is being replaced by The Additional Learning Needs (ALN) (Dauncey, 2016). The Welsh Government want to renovate the experiences, expectations and results for children with additional needs. They are determined to create an inclusive system for learners in Wales. A scheme where needs are identified first and addressed promptly, where learners are supported to their full potential. Under the new act, planning will be made adaptable, where professionals will be skilled and secure in identifying needs and structuring strategies to help learners develop and to </a:t>
            </a:r>
            <a:r>
              <a:rPr lang="en-GB" sz="1100">
                <a:latin typeface="Times New Roman" panose="02020603050405020304" pitchFamily="18" charset="0"/>
                <a:cs typeface="Times New Roman" panose="02020603050405020304" pitchFamily="18" charset="0"/>
              </a:rPr>
              <a:t>overcome barriers to their </a:t>
            </a:r>
            <a:r>
              <a:rPr lang="en-GB" sz="1100" dirty="0">
                <a:latin typeface="Times New Roman" panose="02020603050405020304" pitchFamily="18" charset="0"/>
                <a:cs typeface="Times New Roman" panose="02020603050405020304" pitchFamily="18" charset="0"/>
              </a:rPr>
              <a:t>learning (WG, no date). </a:t>
            </a:r>
          </a:p>
        </p:txBody>
      </p:sp>
      <p:pic>
        <p:nvPicPr>
          <p:cNvPr id="16" name="Picture 15">
            <a:extLst>
              <a:ext uri="{FF2B5EF4-FFF2-40B4-BE49-F238E27FC236}">
                <a16:creationId xmlns:a16="http://schemas.microsoft.com/office/drawing/2014/main" id="{C545E1F3-6289-4803-87B3-3EC4C026A671}"/>
              </a:ext>
            </a:extLst>
          </p:cNvPr>
          <p:cNvPicPr>
            <a:picLocks noChangeAspect="1"/>
          </p:cNvPicPr>
          <p:nvPr/>
        </p:nvPicPr>
        <p:blipFill rotWithShape="1">
          <a:blip r:embed="rId2"/>
          <a:srcRect l="20769" t="27271" r="23039" b="32709"/>
          <a:stretch/>
        </p:blipFill>
        <p:spPr>
          <a:xfrm>
            <a:off x="3504081" y="5651425"/>
            <a:ext cx="3072669" cy="1114770"/>
          </a:xfrm>
          <a:prstGeom prst="rect">
            <a:avLst/>
          </a:prstGeom>
        </p:spPr>
      </p:pic>
      <p:sp>
        <p:nvSpPr>
          <p:cNvPr id="17" name="Rectangle 16">
            <a:extLst>
              <a:ext uri="{FF2B5EF4-FFF2-40B4-BE49-F238E27FC236}">
                <a16:creationId xmlns:a16="http://schemas.microsoft.com/office/drawing/2014/main" id="{AE249772-F429-4E79-AD6E-F67F7D7019DC}"/>
              </a:ext>
            </a:extLst>
          </p:cNvPr>
          <p:cNvSpPr/>
          <p:nvPr/>
        </p:nvSpPr>
        <p:spPr>
          <a:xfrm>
            <a:off x="3525076" y="1085356"/>
            <a:ext cx="3180522" cy="357808"/>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latin typeface="Times New Roman" panose="02020603050405020304" pitchFamily="18" charset="0"/>
                <a:cs typeface="Times New Roman" panose="02020603050405020304" pitchFamily="18" charset="0"/>
              </a:rPr>
              <a:t>SENCO to ALNCO</a:t>
            </a:r>
          </a:p>
        </p:txBody>
      </p:sp>
      <p:sp>
        <p:nvSpPr>
          <p:cNvPr id="18" name="TextBox 17">
            <a:extLst>
              <a:ext uri="{FF2B5EF4-FFF2-40B4-BE49-F238E27FC236}">
                <a16:creationId xmlns:a16="http://schemas.microsoft.com/office/drawing/2014/main" id="{863F10BF-5081-4CC5-A19A-38F34B797803}"/>
              </a:ext>
            </a:extLst>
          </p:cNvPr>
          <p:cNvSpPr txBox="1"/>
          <p:nvPr/>
        </p:nvSpPr>
        <p:spPr>
          <a:xfrm>
            <a:off x="3525076" y="1503127"/>
            <a:ext cx="3180522" cy="3985706"/>
          </a:xfrm>
          <a:prstGeom prst="rect">
            <a:avLst/>
          </a:prstGeom>
          <a:solidFill>
            <a:schemeClr val="accent6">
              <a:lumMod val="40000"/>
              <a:lumOff val="60000"/>
            </a:schemeClr>
          </a:solidFill>
        </p:spPr>
        <p:txBody>
          <a:bodyPr wrap="square" rtlCol="0">
            <a:spAutoFit/>
          </a:bodyPr>
          <a:lstStyle/>
          <a:p>
            <a:r>
              <a:rPr lang="en-GB" sz="1100" dirty="0">
                <a:latin typeface="Times New Roman" panose="02020603050405020304" pitchFamily="18" charset="0"/>
                <a:cs typeface="Times New Roman" panose="02020603050405020304" pitchFamily="18" charset="0"/>
              </a:rPr>
              <a:t>The Welsh Government (2018) have detailed that the current role of the educational needs coordinator (</a:t>
            </a:r>
            <a:r>
              <a:rPr lang="en-GB" sz="1100" dirty="0" err="1">
                <a:latin typeface="Times New Roman" panose="02020603050405020304" pitchFamily="18" charset="0"/>
                <a:cs typeface="Times New Roman" panose="02020603050405020304" pitchFamily="18" charset="0"/>
              </a:rPr>
              <a:t>SENCos</a:t>
            </a:r>
            <a:r>
              <a:rPr lang="en-GB" sz="1100" dirty="0">
                <a:latin typeface="Times New Roman" panose="02020603050405020304" pitchFamily="18" charset="0"/>
                <a:cs typeface="Times New Roman" panose="02020603050405020304" pitchFamily="18" charset="0"/>
              </a:rPr>
              <a:t>) will be replaced by the Additional Learning Needs coordinator (ALNCO). </a:t>
            </a:r>
          </a:p>
          <a:p>
            <a:r>
              <a:rPr lang="en-GB" sz="1100" dirty="0" err="1">
                <a:latin typeface="Times New Roman" panose="02020603050405020304" pitchFamily="18" charset="0"/>
                <a:cs typeface="Times New Roman" panose="02020603050405020304" pitchFamily="18" charset="0"/>
              </a:rPr>
              <a:t>SENCo</a:t>
            </a:r>
            <a:r>
              <a:rPr lang="en-GB" sz="1100" dirty="0">
                <a:latin typeface="Times New Roman" panose="02020603050405020304" pitchFamily="18" charset="0"/>
                <a:cs typeface="Times New Roman" panose="02020603050405020304" pitchFamily="18" charset="0"/>
              </a:rPr>
              <a:t> took accountability for day to day operations for children with additional needs and delivered professional guidance in order to provide high quality teaching with effective resources to bring out the best outcomes for that child (e.teach.com, 2013)</a:t>
            </a:r>
          </a:p>
          <a:p>
            <a:r>
              <a:rPr lang="en-GB" sz="1100" dirty="0">
                <a:latin typeface="Times New Roman" panose="02020603050405020304" pitchFamily="18" charset="0"/>
                <a:cs typeface="Times New Roman" panose="02020603050405020304" pitchFamily="18" charset="0"/>
              </a:rPr>
              <a:t> The </a:t>
            </a:r>
            <a:r>
              <a:rPr lang="en-GB" sz="1100" dirty="0" err="1">
                <a:latin typeface="Times New Roman" panose="02020603050405020304" pitchFamily="18" charset="0"/>
                <a:cs typeface="Times New Roman" panose="02020603050405020304" pitchFamily="18" charset="0"/>
              </a:rPr>
              <a:t>ALNCo</a:t>
            </a:r>
            <a:r>
              <a:rPr lang="en-GB" sz="1100" dirty="0">
                <a:latin typeface="Times New Roman" panose="02020603050405020304" pitchFamily="18" charset="0"/>
                <a:cs typeface="Times New Roman" panose="02020603050405020304" pitchFamily="18" charset="0"/>
              </a:rPr>
              <a:t> is within a school where the person ensures the needs of all learners with ALN in the setting are met. The role should therefore, either form part of the senior leadership team or have a clear line of involved to the senior leadership team with communication aspects. However, it is told by ATL The Education Union (</a:t>
            </a:r>
            <a:r>
              <a:rPr lang="en-GB" sz="1100" dirty="0" err="1">
                <a:latin typeface="Times New Roman" panose="02020603050405020304" pitchFamily="18" charset="0"/>
                <a:cs typeface="Times New Roman" panose="02020603050405020304" pitchFamily="18" charset="0"/>
              </a:rPr>
              <a:t>nodate</a:t>
            </a:r>
            <a:r>
              <a:rPr lang="en-GB" sz="1100" dirty="0">
                <a:latin typeface="Times New Roman" panose="02020603050405020304" pitchFamily="18" charset="0"/>
                <a:cs typeface="Times New Roman" panose="02020603050405020304" pitchFamily="18" charset="0"/>
              </a:rPr>
              <a:t>) that the job description must be manageable, in order to ensure recruitment and retention. The </a:t>
            </a:r>
            <a:r>
              <a:rPr lang="en-GB" sz="1100" dirty="0" err="1">
                <a:latin typeface="Times New Roman" panose="02020603050405020304" pitchFamily="18" charset="0"/>
                <a:cs typeface="Times New Roman" panose="02020603050405020304" pitchFamily="18" charset="0"/>
              </a:rPr>
              <a:t>ALNCo</a:t>
            </a:r>
            <a:r>
              <a:rPr lang="en-GB" sz="1100" dirty="0">
                <a:latin typeface="Times New Roman" panose="02020603050405020304" pitchFamily="18" charset="0"/>
                <a:cs typeface="Times New Roman" panose="02020603050405020304" pitchFamily="18" charset="0"/>
              </a:rPr>
              <a:t> should not also be the head teacher, and in all cases must have sufficient non-contact time to undertake the role. This can create a barrier as not all staff may be in management role. </a:t>
            </a:r>
          </a:p>
          <a:p>
            <a:endParaRPr lang="en-GB" sz="1100" dirty="0">
              <a:latin typeface="Times New Roman" panose="02020603050405020304" pitchFamily="18" charset="0"/>
              <a:cs typeface="Times New Roman" panose="02020603050405020304" pitchFamily="18" charset="0"/>
            </a:endParaRPr>
          </a:p>
        </p:txBody>
      </p:sp>
      <p:sp>
        <p:nvSpPr>
          <p:cNvPr id="19" name="Rectangle 18">
            <a:extLst>
              <a:ext uri="{FF2B5EF4-FFF2-40B4-BE49-F238E27FC236}">
                <a16:creationId xmlns:a16="http://schemas.microsoft.com/office/drawing/2014/main" id="{A55E1953-DAB9-4F1E-94D9-95A7806F7270}"/>
              </a:ext>
            </a:extLst>
          </p:cNvPr>
          <p:cNvSpPr/>
          <p:nvPr/>
        </p:nvSpPr>
        <p:spPr>
          <a:xfrm>
            <a:off x="6899591" y="1085356"/>
            <a:ext cx="2514242" cy="357808"/>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latin typeface="Times New Roman" panose="02020603050405020304" pitchFamily="18" charset="0"/>
                <a:cs typeface="Times New Roman" panose="02020603050405020304" pitchFamily="18" charset="0"/>
              </a:rPr>
              <a:t>Individual Development Plan (IDP)</a:t>
            </a:r>
          </a:p>
        </p:txBody>
      </p:sp>
      <p:sp>
        <p:nvSpPr>
          <p:cNvPr id="20" name="TextBox 19">
            <a:extLst>
              <a:ext uri="{FF2B5EF4-FFF2-40B4-BE49-F238E27FC236}">
                <a16:creationId xmlns:a16="http://schemas.microsoft.com/office/drawing/2014/main" id="{3DE037B3-8C42-4726-8DA5-CA40114EEBB9}"/>
              </a:ext>
            </a:extLst>
          </p:cNvPr>
          <p:cNvSpPr txBox="1"/>
          <p:nvPr/>
        </p:nvSpPr>
        <p:spPr>
          <a:xfrm>
            <a:off x="6899591" y="1580664"/>
            <a:ext cx="2514242" cy="4832092"/>
          </a:xfrm>
          <a:prstGeom prst="rect">
            <a:avLst/>
          </a:prstGeom>
          <a:solidFill>
            <a:srgbClr val="FFFF66"/>
          </a:solidFill>
        </p:spPr>
        <p:txBody>
          <a:bodyPr wrap="square" rtlCol="0">
            <a:spAutoFit/>
          </a:bodyPr>
          <a:lstStyle/>
          <a:p>
            <a:r>
              <a:rPr lang="en-GB" sz="1100" dirty="0">
                <a:latin typeface="Times New Roman" panose="02020603050405020304" pitchFamily="18" charset="0"/>
                <a:cs typeface="Times New Roman" panose="02020603050405020304" pitchFamily="18" charset="0"/>
              </a:rPr>
              <a:t>Children who have statements will now disappear and every child recognised with an ALN, will essentially be placed with a statutory document called ‘Individual Development Plan’ (IDP). Unlike statements, which stop when a child leaves school, these will follow a child until they are 25 years old, if the person goes onto further education (SNAP Cymru, 2018). This can result in an easier transition for them whilst being in education. However, also requiring settings to prepare for a IDP for learners with ALN creates significant additional work. It means increasing number of statements 15,000 in Wales to over 100,000 learners with IDP. The bill doesn’t seem to realise if the </a:t>
            </a:r>
            <a:r>
              <a:rPr lang="en-GB" sz="1100" dirty="0" err="1">
                <a:latin typeface="Times New Roman" panose="02020603050405020304" pitchFamily="18" charset="0"/>
                <a:cs typeface="Times New Roman" panose="02020603050405020304" pitchFamily="18" charset="0"/>
              </a:rPr>
              <a:t>ALNCo</a:t>
            </a:r>
            <a:r>
              <a:rPr lang="en-GB" sz="1100" dirty="0">
                <a:latin typeface="Times New Roman" panose="02020603050405020304" pitchFamily="18" charset="0"/>
                <a:cs typeface="Times New Roman" panose="02020603050405020304" pitchFamily="18" charset="0"/>
              </a:rPr>
              <a:t> will manage this additional work load (Duff, 2017). On the other hand, parents will have more of an involvement in their child’s IDP, where they will gain stronger partnership and relationships due to the new reform. They will be part of the decision making and will be provided with any information regarding their child. </a:t>
            </a:r>
          </a:p>
          <a:p>
            <a:endParaRPr lang="en-GB" sz="1100" dirty="0">
              <a:latin typeface="Times New Roman" panose="02020603050405020304" pitchFamily="18" charset="0"/>
              <a:cs typeface="Times New Roman" panose="02020603050405020304" pitchFamily="18" charset="0"/>
            </a:endParaRPr>
          </a:p>
        </p:txBody>
      </p:sp>
      <p:sp>
        <p:nvSpPr>
          <p:cNvPr id="21" name="Rectangle 20">
            <a:extLst>
              <a:ext uri="{FF2B5EF4-FFF2-40B4-BE49-F238E27FC236}">
                <a16:creationId xmlns:a16="http://schemas.microsoft.com/office/drawing/2014/main" id="{0EE2BBC0-C84C-4276-A7B7-7DDE2C80ADAD}"/>
              </a:ext>
            </a:extLst>
          </p:cNvPr>
          <p:cNvSpPr/>
          <p:nvPr/>
        </p:nvSpPr>
        <p:spPr>
          <a:xfrm>
            <a:off x="9607826" y="1085356"/>
            <a:ext cx="2279374" cy="357808"/>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latin typeface="Times New Roman" panose="02020603050405020304" pitchFamily="18" charset="0"/>
                <a:cs typeface="Times New Roman" panose="02020603050405020304" pitchFamily="18" charset="0"/>
              </a:rPr>
              <a:t>Welsh Language</a:t>
            </a:r>
          </a:p>
        </p:txBody>
      </p:sp>
      <p:sp>
        <p:nvSpPr>
          <p:cNvPr id="22" name="TextBox 21">
            <a:extLst>
              <a:ext uri="{FF2B5EF4-FFF2-40B4-BE49-F238E27FC236}">
                <a16:creationId xmlns:a16="http://schemas.microsoft.com/office/drawing/2014/main" id="{EAF4FAC7-ECFF-4622-B376-C6960669393D}"/>
              </a:ext>
            </a:extLst>
          </p:cNvPr>
          <p:cNvSpPr txBox="1"/>
          <p:nvPr/>
        </p:nvSpPr>
        <p:spPr>
          <a:xfrm>
            <a:off x="9607826" y="1503127"/>
            <a:ext cx="2279374" cy="2970044"/>
          </a:xfrm>
          <a:prstGeom prst="rect">
            <a:avLst/>
          </a:prstGeom>
          <a:solidFill>
            <a:schemeClr val="bg2">
              <a:lumMod val="75000"/>
            </a:schemeClr>
          </a:solidFill>
        </p:spPr>
        <p:txBody>
          <a:bodyPr wrap="square" rtlCol="0">
            <a:spAutoFit/>
          </a:bodyPr>
          <a:lstStyle/>
          <a:p>
            <a:r>
              <a:rPr lang="en-GB" sz="1100" dirty="0">
                <a:latin typeface="Times New Roman" panose="02020603050405020304" pitchFamily="18" charset="0"/>
                <a:cs typeface="Times New Roman" panose="02020603050405020304" pitchFamily="18" charset="0"/>
              </a:rPr>
              <a:t>The Welsh Government’s aim is to create a bilingual ALN system. Not only does this create an inclusive practice, but also in regards to the UN Convention on the rights of the Child, Article 8 where a child has the right to their own identify, in terms of nationality and respect (UNCRC, no date). The act places a requirement on schools, governing bodies and NHS bodies to consider an on-going basis whether a child needs an ALP in welsh. If so, this must all be acknowledged in the IDP and all services must take practical measures to secure the provision in Welsh (WG, 2018). </a:t>
            </a:r>
          </a:p>
        </p:txBody>
      </p:sp>
      <p:sp>
        <p:nvSpPr>
          <p:cNvPr id="7" name="TextBox 6">
            <a:extLst>
              <a:ext uri="{FF2B5EF4-FFF2-40B4-BE49-F238E27FC236}">
                <a16:creationId xmlns:a16="http://schemas.microsoft.com/office/drawing/2014/main" id="{E8F440C3-5408-4C28-B917-B191F915CA42}"/>
              </a:ext>
            </a:extLst>
          </p:cNvPr>
          <p:cNvSpPr txBox="1"/>
          <p:nvPr/>
        </p:nvSpPr>
        <p:spPr>
          <a:xfrm>
            <a:off x="9607826" y="4757530"/>
            <a:ext cx="2279374" cy="1938992"/>
          </a:xfrm>
          <a:prstGeom prst="rect">
            <a:avLst/>
          </a:prstGeom>
          <a:solidFill>
            <a:srgbClr val="FF0000"/>
          </a:solidFill>
        </p:spPr>
        <p:txBody>
          <a:bodyPr wrap="square" rtlCol="0">
            <a:spAutoFit/>
          </a:bodyPr>
          <a:lstStyle/>
          <a:p>
            <a:r>
              <a:rPr lang="en-GB" sz="1200" b="1" i="1" u="sng" dirty="0">
                <a:latin typeface="Times New Roman" panose="02020603050405020304" pitchFamily="18" charset="0"/>
                <a:cs typeface="Times New Roman" panose="02020603050405020304" pitchFamily="18" charset="0"/>
              </a:rPr>
              <a:t>Further reading</a:t>
            </a:r>
          </a:p>
          <a:p>
            <a:r>
              <a:rPr lang="en-GB" sz="1200" dirty="0">
                <a:latin typeface="Times New Roman" panose="02020603050405020304" pitchFamily="18" charset="0"/>
                <a:cs typeface="Times New Roman" panose="02020603050405020304" pitchFamily="18" charset="0"/>
              </a:rPr>
              <a:t>ALN/SEN Reform </a:t>
            </a:r>
            <a:r>
              <a:rPr lang="en-GB" sz="1200" dirty="0">
                <a:latin typeface="Times New Roman" panose="02020603050405020304" pitchFamily="18" charset="0"/>
                <a:cs typeface="Times New Roman" panose="02020603050405020304" pitchFamily="18" charset="0"/>
                <a:hlinkClick r:id="rId3"/>
              </a:rPr>
              <a:t>http://www.snapcymru.org/help-for-families/aln-reform/</a:t>
            </a:r>
            <a:endParaRPr lang="en-GB" sz="1200" dirty="0">
              <a:latin typeface="Times New Roman" panose="02020603050405020304" pitchFamily="18" charset="0"/>
              <a:cs typeface="Times New Roman" panose="02020603050405020304" pitchFamily="18" charset="0"/>
            </a:endParaRPr>
          </a:p>
          <a:p>
            <a:r>
              <a:rPr lang="en-GB" sz="1200" dirty="0">
                <a:latin typeface="Times New Roman" panose="02020603050405020304" pitchFamily="18" charset="0"/>
                <a:cs typeface="Times New Roman" panose="02020603050405020304" pitchFamily="18" charset="0"/>
              </a:rPr>
              <a:t>Research briefing – Additional learning needs (ALN) in Wales </a:t>
            </a:r>
            <a:r>
              <a:rPr lang="en-GB" sz="1200" dirty="0">
                <a:latin typeface="Times New Roman" panose="02020603050405020304" pitchFamily="18" charset="0"/>
                <a:cs typeface="Times New Roman" panose="02020603050405020304" pitchFamily="18" charset="0"/>
                <a:hlinkClick r:id="rId4"/>
              </a:rPr>
              <a:t>http://www.assembly.wales/research%20documents/16-059%20sen/16-059-web-%20english.pdf</a:t>
            </a:r>
            <a:r>
              <a:rPr lang="en-GB" sz="1200" dirty="0">
                <a:latin typeface="Times New Roman" panose="02020603050405020304" pitchFamily="18" charset="0"/>
                <a:cs typeface="Times New Roman" panose="02020603050405020304" pitchFamily="18" charset="0"/>
              </a:rPr>
              <a:t> </a:t>
            </a:r>
          </a:p>
        </p:txBody>
      </p:sp>
      <p:sp>
        <p:nvSpPr>
          <p:cNvPr id="3" name="TextBox 2">
            <a:extLst>
              <a:ext uri="{FF2B5EF4-FFF2-40B4-BE49-F238E27FC236}">
                <a16:creationId xmlns:a16="http://schemas.microsoft.com/office/drawing/2014/main" id="{78827F43-80DC-4295-97F9-BADA0B263CF2}"/>
              </a:ext>
            </a:extLst>
          </p:cNvPr>
          <p:cNvSpPr txBox="1"/>
          <p:nvPr/>
        </p:nvSpPr>
        <p:spPr>
          <a:xfrm>
            <a:off x="2690191" y="6135757"/>
            <a:ext cx="770460" cy="553998"/>
          </a:xfrm>
          <a:prstGeom prst="rect">
            <a:avLst/>
          </a:prstGeom>
          <a:noFill/>
        </p:spPr>
        <p:txBody>
          <a:bodyPr wrap="square" rtlCol="0">
            <a:spAutoFit/>
          </a:bodyPr>
          <a:lstStyle/>
          <a:p>
            <a:r>
              <a:rPr lang="en-GB" sz="1000" dirty="0">
                <a:latin typeface="Times New Roman" panose="02020603050405020304" pitchFamily="18" charset="0"/>
                <a:cs typeface="Times New Roman" panose="02020603050405020304" pitchFamily="18" charset="0"/>
              </a:rPr>
              <a:t>(Source: Dauncey, 2016).</a:t>
            </a:r>
          </a:p>
        </p:txBody>
      </p:sp>
    </p:spTree>
    <p:extLst>
      <p:ext uri="{BB962C8B-B14F-4D97-AF65-F5344CB8AC3E}">
        <p14:creationId xmlns:p14="http://schemas.microsoft.com/office/powerpoint/2010/main" val="31466993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689</TotalTime>
  <Words>755</Words>
  <Application>Microsoft Office PowerPoint</Application>
  <PresentationFormat>Widescreen</PresentationFormat>
  <Paragraphs>17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Impending changes made to the new reform  Rebecca Lloyd – 1703243 EAEE6002/C – Children with additional support needs: Inclusion, advocacy and equity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Additional Learning Needs and Education Tribunal (Wales) Act 2018</dc:title>
  <dc:creator>Becky Lloyd</dc:creator>
  <cp:lastModifiedBy>Becky Lloyd</cp:lastModifiedBy>
  <cp:revision>53</cp:revision>
  <dcterms:created xsi:type="dcterms:W3CDTF">2019-06-05T17:33:27Z</dcterms:created>
  <dcterms:modified xsi:type="dcterms:W3CDTF">2019-06-14T17:13:05Z</dcterms:modified>
</cp:coreProperties>
</file>