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handoutMasterIdLst>
    <p:handoutMasterId r:id="rId21"/>
  </p:handoutMasterIdLst>
  <p:sldIdLst>
    <p:sldId id="259" r:id="rId2"/>
    <p:sldId id="260" r:id="rId3"/>
    <p:sldId id="261" r:id="rId4"/>
    <p:sldId id="263" r:id="rId5"/>
    <p:sldId id="262" r:id="rId6"/>
    <p:sldId id="273" r:id="rId7"/>
    <p:sldId id="264" r:id="rId8"/>
    <p:sldId id="265" r:id="rId9"/>
    <p:sldId id="266" r:id="rId10"/>
    <p:sldId id="268" r:id="rId11"/>
    <p:sldId id="269" r:id="rId12"/>
    <p:sldId id="274" r:id="rId13"/>
    <p:sldId id="275" r:id="rId14"/>
    <p:sldId id="271" r:id="rId15"/>
    <p:sldId id="272" r:id="rId16"/>
    <p:sldId id="276" r:id="rId17"/>
    <p:sldId id="277" r:id="rId18"/>
    <p:sldId id="278" r:id="rId19"/>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72" d="100"/>
          <a:sy n="72" d="100"/>
        </p:scale>
        <p:origin x="660" y="72"/>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3/21/2018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3/21/2018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B36274-F2B9-4C45-BBB4-0EDF4CD651A7}" type="slidenum">
              <a:rPr lang="en-US" smtClean="0"/>
              <a:t>1</a:t>
            </a:fld>
            <a:endParaRPr lang="en-US"/>
          </a:p>
        </p:txBody>
      </p:sp>
    </p:spTree>
    <p:extLst>
      <p:ext uri="{BB962C8B-B14F-4D97-AF65-F5344CB8AC3E}">
        <p14:creationId xmlns:p14="http://schemas.microsoft.com/office/powerpoint/2010/main" val="509441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a:noAutofit/>
          </a:bodyPr>
          <a:lstStyle>
            <a:lvl1pPr>
              <a:defRPr sz="7200"/>
            </a:lvl1pPr>
          </a:lstStyle>
          <a:p>
            <a:r>
              <a:rPr lang="en-US"/>
              <a:t>Click to edit Master title style</a:t>
            </a:r>
            <a:endParaRPr/>
          </a:p>
        </p:txBody>
      </p:sp>
      <p:sp>
        <p:nvSpPr>
          <p:cNvPr id="3" name="Subtitle 2"/>
          <p:cNvSpPr>
            <a:spLocks noGrp="1"/>
          </p:cNvSpPr>
          <p:nvPr>
            <p:ph type="subTitle" idx="1"/>
          </p:nvPr>
        </p:nvSpPr>
        <p:spPr>
          <a:xfrm>
            <a:off x="1522413" y="4953000"/>
            <a:ext cx="8229600" cy="10668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4107501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2pPr>
              <a:buClr>
                <a:schemeClr val="accent2"/>
              </a:buClr>
              <a:defRPr/>
            </a:lvl2pPr>
            <a:lvl5pPr>
              <a:defRPr/>
            </a:lvl5pPr>
            <a:lvl6pPr>
              <a:buClr>
                <a:schemeClr val="accent2"/>
              </a:buClr>
              <a:defRPr baseline="0"/>
            </a:lvl6pPr>
            <a:lvl7pPr>
              <a:buClr>
                <a:schemeClr val="accent2"/>
              </a:buClr>
              <a:defRPr baseline="0"/>
            </a:lvl7pPr>
            <a:lvl8pPr>
              <a:buClr>
                <a:schemeClr val="accent2"/>
              </a:buClr>
              <a:defRPr baseline="0"/>
            </a:lvl8pPr>
            <a:lvl9pPr>
              <a:buClr>
                <a:schemeClr val="accent2"/>
              </a:buCl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36337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522413"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591654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522414"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475412"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3/21/2018</a:t>
            </a:fld>
            <a:endParaRPr lang="en-US"/>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3154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4"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4"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7846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7846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3/21/2018</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12924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3/21/2018</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236569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3/21/2018</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465258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5180012"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3/21/2018</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3913643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a:t>Click to edit Master title style</a:t>
            </a:r>
            <a:endParaRPr/>
          </a:p>
        </p:txBody>
      </p:sp>
      <p:sp>
        <p:nvSpPr>
          <p:cNvPr id="5" name="Rectangle 4"/>
          <p:cNvSpPr/>
          <p:nvPr/>
        </p:nvSpPr>
        <p:spPr>
          <a:xfrm>
            <a:off x="5103812" y="457200"/>
            <a:ext cx="6629400" cy="5943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descr="An empty placeholder to add an image. Click on the placeholder and select the image that you wish to add"/>
          <p:cNvSpPr>
            <a:spLocks noGrp="1"/>
          </p:cNvSpPr>
          <p:nvPr>
            <p:ph type="pic" idx="1"/>
          </p:nvPr>
        </p:nvSpPr>
        <p:spPr>
          <a:xfrm>
            <a:off x="54848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Tree>
    <p:extLst>
      <p:ext uri="{BB962C8B-B14F-4D97-AF65-F5344CB8AC3E}">
        <p14:creationId xmlns:p14="http://schemas.microsoft.com/office/powerpoint/2010/main" val="3773852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173316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3/21/2018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87540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grpSp>
        <p:nvGrpSpPr>
          <p:cNvPr id="32" name="Group 31"/>
          <p:cNvGrpSpPr/>
          <p:nvPr/>
        </p:nvGrpSpPr>
        <p:grpSpPr>
          <a:xfrm>
            <a:off x="-1" y="0"/>
            <a:ext cx="12188825" cy="6858000"/>
            <a:chOff x="-1" y="0"/>
            <a:chExt cx="12188825" cy="6858000"/>
          </a:xfrm>
        </p:grpSpPr>
        <p:sp>
          <p:nvSpPr>
            <p:cNvPr id="8" name="Rectangle 8"/>
            <p:cNvSpPr>
              <a:spLocks noChangeArrowheads="1"/>
            </p:cNvSpPr>
            <p:nvPr/>
          </p:nvSpPr>
          <p:spPr bwMode="auto">
            <a:xfrm>
              <a:off x="4164514" y="6705600"/>
              <a:ext cx="8024310" cy="152400"/>
            </a:xfrm>
            <a:prstGeom prst="rect">
              <a:avLst/>
            </a:prstGeom>
            <a:gradFill rotWithShape="0">
              <a:gsLst>
                <a:gs pos="0">
                  <a:schemeClr val="accent5">
                    <a:lumMod val="20000"/>
                    <a:lumOff val="80000"/>
                  </a:schemeClr>
                </a:gs>
                <a:gs pos="100000">
                  <a:schemeClr val="accent5">
                    <a:lumMod val="75000"/>
                  </a:schemeClr>
                </a:gs>
              </a:gsLst>
              <a:lin ang="0" scaled="1"/>
            </a:gradFill>
            <a:ln w="9525">
              <a:solidFill>
                <a:schemeClr val="tx1"/>
              </a:solidFill>
              <a:miter lim="800000"/>
              <a:headEnd/>
              <a:tailEnd/>
            </a:ln>
            <a:effectLst/>
            <a:extLst/>
          </p:spPr>
          <p:txBody>
            <a:bodyPr wrap="none" anchor="ctr"/>
            <a:lstStyle/>
            <a:p>
              <a:pPr algn="ctr"/>
              <a:endParaRPr kumimoji="1" lang="en-US" sz="2400">
                <a:latin typeface="굴림" pitchFamily="50" charset="-127"/>
              </a:endParaRPr>
            </a:p>
          </p:txBody>
        </p:sp>
        <p:sp>
          <p:nvSpPr>
            <p:cNvPr id="9" name="Rectangle 9"/>
            <p:cNvSpPr>
              <a:spLocks noChangeArrowheads="1"/>
            </p:cNvSpPr>
            <p:nvPr/>
          </p:nvSpPr>
          <p:spPr bwMode="auto">
            <a:xfrm>
              <a:off x="11680956" y="1981200"/>
              <a:ext cx="507868" cy="4267200"/>
            </a:xfrm>
            <a:prstGeom prst="rect">
              <a:avLst/>
            </a:prstGeom>
            <a:gradFill rotWithShape="0">
              <a:gsLst>
                <a:gs pos="0">
                  <a:schemeClr val="tx2">
                    <a:lumMod val="20000"/>
                    <a:lumOff val="80000"/>
                  </a:schemeClr>
                </a:gs>
                <a:gs pos="100000">
                  <a:schemeClr val="tx2">
                    <a:lumMod val="60000"/>
                    <a:lumOff val="40000"/>
                  </a:schemeClr>
                </a:gs>
              </a:gsLst>
              <a:lin ang="5400000" scaled="1"/>
            </a:gradFill>
            <a:ln w="9525">
              <a:solidFill>
                <a:schemeClr val="tx1"/>
              </a:solidFill>
              <a:miter lim="800000"/>
              <a:headEnd/>
              <a:tailEnd/>
            </a:ln>
            <a:effectLst/>
            <a:extLst/>
          </p:spPr>
          <p:txBody>
            <a:bodyPr wrap="none" anchor="ctr"/>
            <a:lstStyle/>
            <a:p>
              <a:pPr algn="ctr"/>
              <a:endParaRPr kumimoji="1" lang="en-US" sz="2400">
                <a:latin typeface="굴림" pitchFamily="50" charset="-127"/>
              </a:endParaRPr>
            </a:p>
          </p:txBody>
        </p:sp>
        <p:sp>
          <p:nvSpPr>
            <p:cNvPr id="10" name="Rectangle 10"/>
            <p:cNvSpPr>
              <a:spLocks noChangeArrowheads="1"/>
            </p:cNvSpPr>
            <p:nvPr/>
          </p:nvSpPr>
          <p:spPr bwMode="auto">
            <a:xfrm>
              <a:off x="-1" y="5257800"/>
              <a:ext cx="609441" cy="152400"/>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1" name="Rectangle 11"/>
            <p:cNvSpPr>
              <a:spLocks noChangeArrowheads="1"/>
            </p:cNvSpPr>
            <p:nvPr/>
          </p:nvSpPr>
          <p:spPr bwMode="auto">
            <a:xfrm>
              <a:off x="-1" y="5410200"/>
              <a:ext cx="609441" cy="1447800"/>
            </a:xfrm>
            <a:prstGeom prst="rect">
              <a:avLst/>
            </a:prstGeom>
            <a:solidFill>
              <a:srgbClr val="DDDDDD"/>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2" name="Rectangle 12"/>
            <p:cNvSpPr>
              <a:spLocks noChangeArrowheads="1"/>
            </p:cNvSpPr>
            <p:nvPr/>
          </p:nvSpPr>
          <p:spPr bwMode="auto">
            <a:xfrm>
              <a:off x="11680956" y="0"/>
              <a:ext cx="507868" cy="19812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3" name="Rectangle 13"/>
            <p:cNvSpPr>
              <a:spLocks noChangeArrowheads="1"/>
            </p:cNvSpPr>
            <p:nvPr/>
          </p:nvSpPr>
          <p:spPr bwMode="auto">
            <a:xfrm>
              <a:off x="7618015" y="0"/>
              <a:ext cx="4062942" cy="304800"/>
            </a:xfrm>
            <a:prstGeom prst="rect">
              <a:avLst/>
            </a:prstGeom>
            <a:solidFill>
              <a:schemeClr val="accent1"/>
            </a:solidFill>
            <a:ln w="9525">
              <a:solidFill>
                <a:schemeClr val="accent3"/>
              </a:solidFill>
              <a:miter lim="800000"/>
              <a:headEnd/>
              <a:tailEnd/>
            </a:ln>
            <a:effectLst/>
            <a:extLst/>
          </p:spPr>
          <p:txBody>
            <a:bodyPr wrap="none" anchor="ctr"/>
            <a:lstStyle/>
            <a:p>
              <a:pPr algn="ctr"/>
              <a:endParaRPr kumimoji="1" lang="en-US" sz="2400">
                <a:latin typeface="굴림" pitchFamily="50" charset="-127"/>
              </a:endParaRPr>
            </a:p>
          </p:txBody>
        </p:sp>
        <p:sp>
          <p:nvSpPr>
            <p:cNvPr id="14" name="Rectangle 14"/>
            <p:cNvSpPr>
              <a:spLocks noChangeArrowheads="1"/>
            </p:cNvSpPr>
            <p:nvPr/>
          </p:nvSpPr>
          <p:spPr bwMode="auto">
            <a:xfrm>
              <a:off x="609440" y="304800"/>
              <a:ext cx="711015" cy="762000"/>
            </a:xfrm>
            <a:prstGeom prst="rect">
              <a:avLst/>
            </a:prstGeom>
            <a:solidFill>
              <a:schemeClr val="bg2">
                <a:lumMod val="50000"/>
                <a:alpha val="50000"/>
              </a:schemeClr>
            </a:solidFill>
            <a:ln w="9525">
              <a:solidFill>
                <a:schemeClr val="tx1"/>
              </a:solidFill>
              <a:miter lim="800000"/>
              <a:headEnd/>
              <a:tailEnd/>
            </a:ln>
            <a:effectLst/>
            <a:extLst/>
          </p:spPr>
          <p:txBody>
            <a:bodyPr wrap="none" anchor="ctr"/>
            <a:lstStyle/>
            <a:p>
              <a:pPr algn="ctr"/>
              <a:endParaRPr kumimoji="1" lang="en-US" sz="2400">
                <a:latin typeface="굴림" pitchFamily="50" charset="-127"/>
              </a:endParaRPr>
            </a:p>
          </p:txBody>
        </p:sp>
        <p:sp>
          <p:nvSpPr>
            <p:cNvPr id="15" name="Rectangle 15"/>
            <p:cNvSpPr>
              <a:spLocks noChangeArrowheads="1"/>
            </p:cNvSpPr>
            <p:nvPr/>
          </p:nvSpPr>
          <p:spPr bwMode="auto">
            <a:xfrm>
              <a:off x="-1" y="1066800"/>
              <a:ext cx="609441" cy="4191000"/>
            </a:xfrm>
            <a:prstGeom prst="rect">
              <a:avLst/>
            </a:prstGeom>
            <a:gradFill rotWithShape="0">
              <a:gsLst>
                <a:gs pos="0">
                  <a:schemeClr val="bg2">
                    <a:lumMod val="50000"/>
                  </a:schemeClr>
                </a:gs>
                <a:gs pos="100000">
                  <a:schemeClr val="bg1"/>
                </a:gs>
              </a:gsLst>
              <a:lin ang="5400000" scaled="1"/>
            </a:gradFill>
            <a:ln w="9525">
              <a:solidFill>
                <a:schemeClr val="tx1"/>
              </a:solidFill>
              <a:miter lim="800000"/>
              <a:headEnd/>
              <a:tailEnd/>
            </a:ln>
            <a:effectLst/>
            <a:extLst/>
          </p:spPr>
          <p:txBody>
            <a:bodyPr wrap="none" anchor="ctr"/>
            <a:lstStyle/>
            <a:p>
              <a:pPr algn="ctr"/>
              <a:endParaRPr kumimoji="1" lang="en-US" sz="2400">
                <a:latin typeface="굴림" pitchFamily="50" charset="-127"/>
              </a:endParaRPr>
            </a:p>
          </p:txBody>
        </p:sp>
        <p:sp>
          <p:nvSpPr>
            <p:cNvPr id="16" name="Rectangle 16"/>
            <p:cNvSpPr>
              <a:spLocks noChangeArrowheads="1"/>
            </p:cNvSpPr>
            <p:nvPr/>
          </p:nvSpPr>
          <p:spPr bwMode="auto">
            <a:xfrm>
              <a:off x="-1" y="304800"/>
              <a:ext cx="609441" cy="7620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7" name="Rectangle 17"/>
            <p:cNvSpPr>
              <a:spLocks noChangeArrowheads="1"/>
            </p:cNvSpPr>
            <p:nvPr/>
          </p:nvSpPr>
          <p:spPr bwMode="auto">
            <a:xfrm>
              <a:off x="-1" y="0"/>
              <a:ext cx="1320456" cy="304800"/>
            </a:xfrm>
            <a:prstGeom prst="rect">
              <a:avLst/>
            </a:prstGeom>
            <a:solidFill>
              <a:schemeClr val="accent1"/>
            </a:solidFill>
            <a:ln w="19050">
              <a:solidFill>
                <a:schemeClr val="accent1"/>
              </a:solidFill>
              <a:miter lim="800000"/>
              <a:headEnd/>
              <a:tailEnd/>
            </a:ln>
            <a:effectLst/>
            <a:extLst/>
          </p:spPr>
          <p:txBody>
            <a:bodyPr wrap="none" anchor="ctr"/>
            <a:lstStyle/>
            <a:p>
              <a:pPr algn="ctr"/>
              <a:endParaRPr kumimoji="1" lang="en-US" sz="2400">
                <a:latin typeface="굴림" pitchFamily="50" charset="-127"/>
              </a:endParaRPr>
            </a:p>
          </p:txBody>
        </p:sp>
        <p:sp>
          <p:nvSpPr>
            <p:cNvPr id="18" name="Rectangle 18"/>
            <p:cNvSpPr>
              <a:spLocks noChangeArrowheads="1"/>
            </p:cNvSpPr>
            <p:nvPr/>
          </p:nvSpPr>
          <p:spPr bwMode="auto">
            <a:xfrm>
              <a:off x="1320455" y="0"/>
              <a:ext cx="6297560" cy="304800"/>
            </a:xfrm>
            <a:prstGeom prst="rect">
              <a:avLst/>
            </a:prstGeom>
            <a:solidFill>
              <a:schemeClr val="bg1"/>
            </a:solidFill>
            <a:ln w="9525">
              <a:solidFill>
                <a:srgbClr val="80808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9" name="Line 19"/>
            <p:cNvSpPr>
              <a:spLocks noChangeShapeType="1"/>
            </p:cNvSpPr>
            <p:nvPr/>
          </p:nvSpPr>
          <p:spPr bwMode="auto">
            <a:xfrm flipV="1">
              <a:off x="609440" y="304800"/>
              <a:ext cx="0" cy="6553200"/>
            </a:xfrm>
            <a:prstGeom prst="line">
              <a:avLst/>
            </a:prstGeom>
            <a:noFill/>
            <a:ln w="7620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 name="Line 20"/>
            <p:cNvSpPr>
              <a:spLocks noChangeShapeType="1"/>
            </p:cNvSpPr>
            <p:nvPr/>
          </p:nvSpPr>
          <p:spPr bwMode="auto">
            <a:xfrm>
              <a:off x="609440" y="6705600"/>
              <a:ext cx="11579384" cy="0"/>
            </a:xfrm>
            <a:prstGeom prst="line">
              <a:avLst/>
            </a:prstGeom>
            <a:noFill/>
            <a:ln w="571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 name="Line 21"/>
            <p:cNvSpPr>
              <a:spLocks noChangeShapeType="1"/>
            </p:cNvSpPr>
            <p:nvPr/>
          </p:nvSpPr>
          <p:spPr bwMode="auto">
            <a:xfrm flipV="1">
              <a:off x="11680956" y="0"/>
              <a:ext cx="0" cy="6705600"/>
            </a:xfrm>
            <a:prstGeom prst="line">
              <a:avLst/>
            </a:prstGeom>
            <a:noFill/>
            <a:ln w="571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2" name="Line 22"/>
            <p:cNvSpPr>
              <a:spLocks noChangeShapeType="1"/>
            </p:cNvSpPr>
            <p:nvPr/>
          </p:nvSpPr>
          <p:spPr bwMode="auto">
            <a:xfrm>
              <a:off x="-1" y="304800"/>
              <a:ext cx="12188825" cy="0"/>
            </a:xfrm>
            <a:prstGeom prst="line">
              <a:avLst/>
            </a:prstGeom>
            <a:noFill/>
            <a:ln w="3810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 name="Line 23"/>
            <p:cNvSpPr>
              <a:spLocks noChangeShapeType="1"/>
            </p:cNvSpPr>
            <p:nvPr/>
          </p:nvSpPr>
          <p:spPr bwMode="auto">
            <a:xfrm flipH="1">
              <a:off x="7618015" y="457200"/>
              <a:ext cx="4570809" cy="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 name="Line 24"/>
            <p:cNvSpPr>
              <a:spLocks noChangeShapeType="1"/>
            </p:cNvSpPr>
            <p:nvPr/>
          </p:nvSpPr>
          <p:spPr bwMode="auto">
            <a:xfrm flipV="1">
              <a:off x="7618015" y="0"/>
              <a:ext cx="0" cy="45720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5" name="Line 25"/>
            <p:cNvSpPr>
              <a:spLocks noChangeShapeType="1"/>
            </p:cNvSpPr>
            <p:nvPr/>
          </p:nvSpPr>
          <p:spPr bwMode="auto">
            <a:xfrm>
              <a:off x="11680956" y="1981200"/>
              <a:ext cx="50786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6" name="Line 26"/>
            <p:cNvSpPr>
              <a:spLocks noChangeShapeType="1"/>
            </p:cNvSpPr>
            <p:nvPr/>
          </p:nvSpPr>
          <p:spPr bwMode="auto">
            <a:xfrm>
              <a:off x="1320455" y="0"/>
              <a:ext cx="0" cy="106680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7" name="Line 27"/>
            <p:cNvSpPr>
              <a:spLocks noChangeShapeType="1"/>
            </p:cNvSpPr>
            <p:nvPr/>
          </p:nvSpPr>
          <p:spPr bwMode="auto">
            <a:xfrm flipH="1">
              <a:off x="-1" y="1066800"/>
              <a:ext cx="1320456" cy="0"/>
            </a:xfrm>
            <a:prstGeom prst="line">
              <a:avLst/>
            </a:prstGeom>
            <a:noFill/>
            <a:ln w="28575">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 name="Line 30"/>
            <p:cNvSpPr>
              <a:spLocks noChangeShapeType="1"/>
            </p:cNvSpPr>
            <p:nvPr/>
          </p:nvSpPr>
          <p:spPr bwMode="auto">
            <a:xfrm flipH="1">
              <a:off x="-1" y="5257800"/>
              <a:ext cx="609441" cy="0"/>
            </a:xfrm>
            <a:prstGeom prst="line">
              <a:avLst/>
            </a:prstGeom>
            <a:noFill/>
            <a:ln w="28575">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 name="Line 31"/>
            <p:cNvSpPr>
              <a:spLocks noChangeShapeType="1"/>
            </p:cNvSpPr>
            <p:nvPr/>
          </p:nvSpPr>
          <p:spPr bwMode="auto">
            <a:xfrm flipH="1">
              <a:off x="-1" y="5410200"/>
              <a:ext cx="609441" cy="0"/>
            </a:xfrm>
            <a:prstGeom prst="line">
              <a:avLst/>
            </a:prstGeom>
            <a:noFill/>
            <a:ln w="2857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3/21/2018</a:t>
            </a:fld>
            <a:endParaRPr lang="en-US"/>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7745226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2"/>
        </a:buClr>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Clr>
          <a:schemeClr val="accent2"/>
        </a:buClr>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Clr>
          <a:schemeClr val="accent2"/>
        </a:buClr>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Clr>
          <a:schemeClr val="accent2"/>
        </a:buClr>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Clr>
          <a:schemeClr val="accent2"/>
        </a:buClr>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search?q=well-being&amp;source=lnms&amp;tbm=isch&amp;sa=X&amp;ved=0ahUKEwiy09qD5IfaAhVEzaQKHa0XAC0Q_AUICigB&amp;biw=1012&amp;bih=482#imgrc=xoQzZB7OHqv0hM" TargetMode="External"/><Relationship Id="rId2" Type="http://schemas.openxmlformats.org/officeDocument/2006/relationships/hyperlink" Target="http://www.legislation.gov.uk/ukpga/2014/23/section/1/enacted"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hyperlink" Target="http://www.olderpeoplewales.com/Libraries/Uploads/A_Place_to_Call_Home_-_A_Review_into_the_Quality_of_Life_and_Care_of_Older_People_living_in_Care_Homes_in_Wales.sflb.ashx"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Professional Practice in Advocacy</a:t>
            </a:r>
          </a:p>
        </p:txBody>
      </p:sp>
      <p:sp>
        <p:nvSpPr>
          <p:cNvPr id="3" name="Subtitle 2"/>
          <p:cNvSpPr>
            <a:spLocks noGrp="1"/>
          </p:cNvSpPr>
          <p:nvPr>
            <p:ph type="subTitle" idx="1"/>
          </p:nvPr>
        </p:nvSpPr>
        <p:spPr/>
        <p:txBody>
          <a:bodyPr/>
          <a:lstStyle/>
          <a:p>
            <a:r>
              <a:rPr lang="en-US" dirty="0"/>
              <a:t>ECAY5002</a:t>
            </a:r>
          </a:p>
          <a:p>
            <a:r>
              <a:rPr lang="en-US" dirty="0"/>
              <a:t>Nardine Francis</a:t>
            </a:r>
          </a:p>
        </p:txBody>
      </p:sp>
    </p:spTree>
    <p:extLst>
      <p:ext uri="{BB962C8B-B14F-4D97-AF65-F5344CB8AC3E}">
        <p14:creationId xmlns:p14="http://schemas.microsoft.com/office/powerpoint/2010/main" val="29672666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normAutofit/>
          </a:bodyPr>
          <a:lstStyle/>
          <a:p>
            <a:pPr marL="0" lvl="0" indent="0">
              <a:buNone/>
            </a:pPr>
            <a:r>
              <a:rPr lang="en-GB" sz="4400" dirty="0">
                <a:latin typeface="Times New Roman" panose="02020603050405020304" pitchFamily="18" charset="0"/>
                <a:cs typeface="Times New Roman" panose="02020603050405020304" pitchFamily="18" charset="0"/>
              </a:rPr>
              <a:t>Using appropriate </a:t>
            </a:r>
            <a:r>
              <a:rPr lang="en-GB" sz="4400" dirty="0">
                <a:solidFill>
                  <a:schemeClr val="accent1"/>
                </a:solidFill>
                <a:latin typeface="Times New Roman" panose="02020603050405020304" pitchFamily="18" charset="0"/>
                <a:cs typeface="Times New Roman" panose="02020603050405020304" pitchFamily="18" charset="0"/>
              </a:rPr>
              <a:t>‘models’ </a:t>
            </a:r>
            <a:r>
              <a:rPr lang="en-GB" sz="4400" dirty="0">
                <a:latin typeface="Times New Roman" panose="02020603050405020304" pitchFamily="18" charset="0"/>
                <a:cs typeface="Times New Roman" panose="02020603050405020304" pitchFamily="18" charset="0"/>
              </a:rPr>
              <a:t>demonstrate a </a:t>
            </a:r>
            <a:r>
              <a:rPr lang="en-GB" sz="4400" dirty="0">
                <a:solidFill>
                  <a:schemeClr val="accent1"/>
                </a:solidFill>
                <a:latin typeface="Times New Roman" panose="02020603050405020304" pitchFamily="18" charset="0"/>
                <a:cs typeface="Times New Roman" panose="02020603050405020304" pitchFamily="18" charset="0"/>
              </a:rPr>
              <a:t>critical understanding </a:t>
            </a:r>
            <a:r>
              <a:rPr lang="en-GB" sz="4400" dirty="0">
                <a:latin typeface="Times New Roman" panose="02020603050405020304" pitchFamily="18" charset="0"/>
                <a:cs typeface="Times New Roman" panose="02020603050405020304" pitchFamily="18" charset="0"/>
              </a:rPr>
              <a:t>of how various theoretical positions </a:t>
            </a:r>
            <a:r>
              <a:rPr lang="en-GB" sz="4400" dirty="0">
                <a:solidFill>
                  <a:schemeClr val="accent1"/>
                </a:solidFill>
                <a:latin typeface="Times New Roman" panose="02020603050405020304" pitchFamily="18" charset="0"/>
                <a:cs typeface="Times New Roman" panose="02020603050405020304" pitchFamily="18" charset="0"/>
              </a:rPr>
              <a:t>underpin</a:t>
            </a:r>
            <a:r>
              <a:rPr lang="en-GB" sz="4400" dirty="0">
                <a:latin typeface="Times New Roman" panose="02020603050405020304" pitchFamily="18" charset="0"/>
                <a:cs typeface="Times New Roman" panose="02020603050405020304" pitchFamily="18" charset="0"/>
              </a:rPr>
              <a:t> the differences in services, their delivery and the service experienced service users/clients/patients</a:t>
            </a:r>
            <a:endParaRPr lang="en-US"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5996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p:txBody>
          <a:bodyPr>
            <a:normAutofit/>
          </a:bodyPr>
          <a:lstStyle/>
          <a:p>
            <a:r>
              <a:rPr lang="en-US" sz="7200" dirty="0">
                <a:latin typeface="Times New Roman" panose="02020603050405020304" pitchFamily="18" charset="0"/>
                <a:cs typeface="Times New Roman" panose="02020603050405020304" pitchFamily="18" charset="0"/>
              </a:rPr>
              <a:t>Introduction</a:t>
            </a:r>
          </a:p>
        </p:txBody>
      </p:sp>
      <p:pic>
        <p:nvPicPr>
          <p:cNvPr id="4" name="Picture 3">
            <a:extLst>
              <a:ext uri="{FF2B5EF4-FFF2-40B4-BE49-F238E27FC236}">
                <a16:creationId xmlns:a16="http://schemas.microsoft.com/office/drawing/2014/main" id="{A0C2CDB1-63F4-4CEA-8FD4-539E160B3B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2484" y="1104900"/>
            <a:ext cx="4741871" cy="4797152"/>
          </a:xfrm>
          <a:prstGeom prst="rect">
            <a:avLst/>
          </a:prstGeom>
        </p:spPr>
      </p:pic>
      <p:sp>
        <p:nvSpPr>
          <p:cNvPr id="7" name="TextBox 6">
            <a:extLst>
              <a:ext uri="{FF2B5EF4-FFF2-40B4-BE49-F238E27FC236}">
                <a16:creationId xmlns:a16="http://schemas.microsoft.com/office/drawing/2014/main" id="{AB4D9E4D-B1E0-4FDF-ACF7-DED9AFAA793F}"/>
              </a:ext>
            </a:extLst>
          </p:cNvPr>
          <p:cNvSpPr txBox="1"/>
          <p:nvPr/>
        </p:nvSpPr>
        <p:spPr>
          <a:xfrm>
            <a:off x="732767" y="1988840"/>
            <a:ext cx="5832648" cy="4093428"/>
          </a:xfrm>
          <a:prstGeom prst="rect">
            <a:avLst/>
          </a:prstGeom>
          <a:noFill/>
          <a:ln>
            <a:noFill/>
          </a:ln>
        </p:spPr>
        <p:txBody>
          <a:bodyPr wrap="square" rtlCol="0" anchor="ctr" anchorCtr="1">
            <a:spAutoFit/>
          </a:bodyPr>
          <a:lstStyle/>
          <a:p>
            <a:pPr marL="285750" indent="-285750">
              <a:buClr>
                <a:schemeClr val="tx2"/>
              </a:buClr>
              <a:buFont typeface="Wingdings" panose="05000000000000000000" pitchFamily="2" charset="2"/>
              <a:buChar char="Ø"/>
            </a:pPr>
            <a:r>
              <a:rPr lang="en-GB" sz="2000" dirty="0"/>
              <a:t>My name is Nardine Francis </a:t>
            </a:r>
          </a:p>
          <a:p>
            <a:pPr marL="285750" indent="-285750">
              <a:buClr>
                <a:schemeClr val="tx2"/>
              </a:buClr>
              <a:buFont typeface="Wingdings" panose="05000000000000000000" pitchFamily="2" charset="2"/>
              <a:buChar char="Ø"/>
            </a:pPr>
            <a:r>
              <a:rPr lang="en-GB" sz="2000" dirty="0"/>
              <a:t>Explain the differences between social and medical model</a:t>
            </a:r>
          </a:p>
          <a:p>
            <a:pPr marL="285750" indent="-285750">
              <a:buClr>
                <a:schemeClr val="tx2"/>
              </a:buClr>
              <a:buFont typeface="Wingdings" panose="05000000000000000000" pitchFamily="2" charset="2"/>
              <a:buChar char="Ø"/>
            </a:pPr>
            <a:r>
              <a:rPr lang="en-GB" sz="2000" dirty="0"/>
              <a:t>Compare both models</a:t>
            </a:r>
          </a:p>
          <a:p>
            <a:pPr marL="285750" indent="-285750">
              <a:buClr>
                <a:schemeClr val="tx2"/>
              </a:buClr>
              <a:buFont typeface="Wingdings" panose="05000000000000000000" pitchFamily="2" charset="2"/>
              <a:buChar char="Ø"/>
            </a:pPr>
            <a:r>
              <a:rPr lang="en-GB" sz="2000" dirty="0"/>
              <a:t>Look in depth at the report A Place to Call Home</a:t>
            </a:r>
          </a:p>
          <a:p>
            <a:pPr marL="285750" indent="-285750">
              <a:buClr>
                <a:schemeClr val="tx2"/>
              </a:buClr>
              <a:buFont typeface="Wingdings" panose="05000000000000000000" pitchFamily="2" charset="2"/>
              <a:buChar char="Ø"/>
            </a:pPr>
            <a:r>
              <a:rPr lang="en-GB" sz="2000" dirty="0"/>
              <a:t>Critically analyse the legislation by the welsh and UK government and how these are not being implemented in practice.</a:t>
            </a:r>
          </a:p>
          <a:p>
            <a:pPr marL="285750" indent="-285750">
              <a:buClr>
                <a:schemeClr val="tx2"/>
              </a:buClr>
              <a:buFont typeface="Wingdings" panose="05000000000000000000" pitchFamily="2" charset="2"/>
              <a:buChar char="Ø"/>
            </a:pPr>
            <a:r>
              <a:rPr lang="en-GB" sz="2000" dirty="0"/>
              <a:t>Link </a:t>
            </a:r>
            <a:r>
              <a:rPr lang="en-GB" sz="2000" dirty="0" err="1"/>
              <a:t>Arnstein’s</a:t>
            </a:r>
            <a:r>
              <a:rPr lang="en-GB" sz="2000" dirty="0"/>
              <a:t> Ladder of participation theory to how organisations deliver their services depending on where they sit in their paradigm. </a:t>
            </a:r>
          </a:p>
        </p:txBody>
      </p:sp>
      <p:sp>
        <p:nvSpPr>
          <p:cNvPr id="9" name="TextBox 8">
            <a:extLst>
              <a:ext uri="{FF2B5EF4-FFF2-40B4-BE49-F238E27FC236}">
                <a16:creationId xmlns:a16="http://schemas.microsoft.com/office/drawing/2014/main" id="{9FB4B94D-8C65-435B-B532-EE67460BFD1A}"/>
              </a:ext>
            </a:extLst>
          </p:cNvPr>
          <p:cNvSpPr txBox="1"/>
          <p:nvPr/>
        </p:nvSpPr>
        <p:spPr>
          <a:xfrm>
            <a:off x="8110636" y="6134762"/>
            <a:ext cx="3373719" cy="369332"/>
          </a:xfrm>
          <a:prstGeom prst="rect">
            <a:avLst/>
          </a:prstGeom>
          <a:noFill/>
          <a:ln>
            <a:noFill/>
          </a:ln>
        </p:spPr>
        <p:txBody>
          <a:bodyPr wrap="square" rtlCol="0" anchor="ctr" anchorCtr="1">
            <a:spAutoFit/>
          </a:bodyPr>
          <a:lstStyle/>
          <a:p>
            <a:r>
              <a:rPr lang="en-GB" dirty="0"/>
              <a:t>(Smart Insights, 2018)</a:t>
            </a:r>
          </a:p>
        </p:txBody>
      </p:sp>
    </p:spTree>
    <p:extLst>
      <p:ext uri="{BB962C8B-B14F-4D97-AF65-F5344CB8AC3E}">
        <p14:creationId xmlns:p14="http://schemas.microsoft.com/office/powerpoint/2010/main" val="14197839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56" y="331174"/>
            <a:ext cx="9601200" cy="1143000"/>
          </a:xfrm>
        </p:spPr>
        <p:txBody>
          <a:bodyPr>
            <a:normAutofit/>
          </a:bodyPr>
          <a:lstStyle/>
          <a:p>
            <a:r>
              <a:rPr lang="en-US" sz="4400" dirty="0"/>
              <a:t>            </a:t>
            </a:r>
            <a:r>
              <a:rPr lang="en-US" sz="6000" b="1" dirty="0">
                <a:solidFill>
                  <a:schemeClr val="accent1">
                    <a:lumMod val="60000"/>
                    <a:lumOff val="40000"/>
                  </a:schemeClr>
                </a:solidFill>
              </a:rPr>
              <a:t>Medical Model</a:t>
            </a:r>
          </a:p>
        </p:txBody>
      </p:sp>
      <p:sp>
        <p:nvSpPr>
          <p:cNvPr id="10" name="Content Placeholder 9"/>
          <p:cNvSpPr>
            <a:spLocks noGrp="1"/>
          </p:cNvSpPr>
          <p:nvPr>
            <p:ph sz="half" idx="1"/>
          </p:nvPr>
        </p:nvSpPr>
        <p:spPr>
          <a:xfrm>
            <a:off x="765820" y="1844824"/>
            <a:ext cx="10225136" cy="2088232"/>
          </a:xfrm>
        </p:spPr>
        <p:txBody>
          <a:bodyPr>
            <a:normAutofit/>
          </a:bodyPr>
          <a:lstStyle/>
          <a:p>
            <a:pPr marL="0" indent="0">
              <a:buNone/>
            </a:pPr>
            <a:r>
              <a:rPr lang="en-US" sz="2800" dirty="0"/>
              <a:t>Medical Model of Care is often a </a:t>
            </a:r>
            <a:r>
              <a:rPr lang="en-US" sz="2800" dirty="0">
                <a:solidFill>
                  <a:schemeClr val="tx2"/>
                </a:solidFill>
              </a:rPr>
              <a:t>n</a:t>
            </a:r>
            <a:r>
              <a:rPr lang="en-US" sz="2800" b="1" dirty="0">
                <a:solidFill>
                  <a:schemeClr val="tx2"/>
                </a:solidFill>
              </a:rPr>
              <a:t>egative</a:t>
            </a:r>
            <a:r>
              <a:rPr lang="en-US" sz="2800" b="1" dirty="0"/>
              <a:t> </a:t>
            </a:r>
            <a:r>
              <a:rPr lang="en-US" sz="2800" dirty="0"/>
              <a:t>model. This model focuses on the </a:t>
            </a:r>
            <a:r>
              <a:rPr lang="en-US" sz="2800" b="1" dirty="0">
                <a:solidFill>
                  <a:schemeClr val="tx2"/>
                </a:solidFill>
              </a:rPr>
              <a:t>disability</a:t>
            </a:r>
            <a:r>
              <a:rPr lang="en-US" sz="2800" dirty="0"/>
              <a:t> of the individual. A model where the practitioner is seen to know what is best for the person, resulting in the individual being </a:t>
            </a:r>
            <a:r>
              <a:rPr lang="en-US" sz="2800" b="1" dirty="0">
                <a:solidFill>
                  <a:schemeClr val="tx2"/>
                </a:solidFill>
              </a:rPr>
              <a:t>oppressed and ignored. </a:t>
            </a:r>
          </a:p>
        </p:txBody>
      </p:sp>
      <p:pic>
        <p:nvPicPr>
          <p:cNvPr id="7" name="Picture 6">
            <a:extLst>
              <a:ext uri="{FF2B5EF4-FFF2-40B4-BE49-F238E27FC236}">
                <a16:creationId xmlns:a16="http://schemas.microsoft.com/office/drawing/2014/main" id="{2C3672CF-272D-4B3D-BF5D-A1CF964D09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54452" y="3717031"/>
            <a:ext cx="4830593" cy="2809795"/>
          </a:xfrm>
          <a:prstGeom prst="rect">
            <a:avLst/>
          </a:prstGeom>
        </p:spPr>
      </p:pic>
      <p:sp>
        <p:nvSpPr>
          <p:cNvPr id="3" name="TextBox 2">
            <a:extLst>
              <a:ext uri="{FF2B5EF4-FFF2-40B4-BE49-F238E27FC236}">
                <a16:creationId xmlns:a16="http://schemas.microsoft.com/office/drawing/2014/main" id="{354995E8-5AE9-4453-90C8-64139293D22F}"/>
              </a:ext>
            </a:extLst>
          </p:cNvPr>
          <p:cNvSpPr txBox="1"/>
          <p:nvPr/>
        </p:nvSpPr>
        <p:spPr>
          <a:xfrm>
            <a:off x="8902724" y="6233407"/>
            <a:ext cx="2382321" cy="369332"/>
          </a:xfrm>
          <a:prstGeom prst="rect">
            <a:avLst/>
          </a:prstGeom>
          <a:noFill/>
          <a:ln>
            <a:noFill/>
          </a:ln>
        </p:spPr>
        <p:txBody>
          <a:bodyPr wrap="square" rtlCol="0" anchor="ctr" anchorCtr="1">
            <a:spAutoFit/>
          </a:bodyPr>
          <a:lstStyle/>
          <a:p>
            <a:r>
              <a:rPr lang="en-GB" dirty="0"/>
              <a:t>(No Name, 2018)</a:t>
            </a:r>
          </a:p>
        </p:txBody>
      </p:sp>
    </p:spTree>
    <p:extLst>
      <p:ext uri="{BB962C8B-B14F-4D97-AF65-F5344CB8AC3E}">
        <p14:creationId xmlns:p14="http://schemas.microsoft.com/office/powerpoint/2010/main" val="16187632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BCAA60B-1E34-48EB-AAC6-AC50C10EC80F}"/>
              </a:ext>
            </a:extLst>
          </p:cNvPr>
          <p:cNvSpPr txBox="1"/>
          <p:nvPr/>
        </p:nvSpPr>
        <p:spPr>
          <a:xfrm>
            <a:off x="1125860" y="538808"/>
            <a:ext cx="8784976" cy="1015663"/>
          </a:xfrm>
          <a:prstGeom prst="rect">
            <a:avLst/>
          </a:prstGeom>
          <a:noFill/>
          <a:ln>
            <a:noFill/>
          </a:ln>
        </p:spPr>
        <p:txBody>
          <a:bodyPr wrap="square" rtlCol="0" anchor="ctr" anchorCtr="1">
            <a:spAutoFit/>
          </a:bodyPr>
          <a:lstStyle/>
          <a:p>
            <a:r>
              <a:rPr lang="en-GB" sz="6000" b="1" dirty="0">
                <a:solidFill>
                  <a:schemeClr val="accent1">
                    <a:lumMod val="60000"/>
                    <a:lumOff val="40000"/>
                  </a:schemeClr>
                </a:solidFill>
              </a:rPr>
              <a:t>Social Model</a:t>
            </a:r>
          </a:p>
        </p:txBody>
      </p:sp>
      <p:sp>
        <p:nvSpPr>
          <p:cNvPr id="9" name="TextBox 8">
            <a:extLst>
              <a:ext uri="{FF2B5EF4-FFF2-40B4-BE49-F238E27FC236}">
                <a16:creationId xmlns:a16="http://schemas.microsoft.com/office/drawing/2014/main" id="{A6082B76-1A70-418A-B9D1-AB9C742AAB09}"/>
              </a:ext>
            </a:extLst>
          </p:cNvPr>
          <p:cNvSpPr txBox="1"/>
          <p:nvPr/>
        </p:nvSpPr>
        <p:spPr>
          <a:xfrm>
            <a:off x="621804" y="1700808"/>
            <a:ext cx="8640960" cy="2677656"/>
          </a:xfrm>
          <a:prstGeom prst="rect">
            <a:avLst/>
          </a:prstGeom>
          <a:noFill/>
          <a:ln>
            <a:noFill/>
          </a:ln>
        </p:spPr>
        <p:txBody>
          <a:bodyPr wrap="square" rtlCol="0" anchor="ctr" anchorCtr="1">
            <a:spAutoFit/>
          </a:bodyPr>
          <a:lstStyle/>
          <a:p>
            <a:r>
              <a:rPr lang="en-GB" sz="2800" dirty="0"/>
              <a:t>Social Model is a </a:t>
            </a:r>
            <a:r>
              <a:rPr lang="en-GB" sz="2800" b="1" dirty="0">
                <a:solidFill>
                  <a:schemeClr val="tx2"/>
                </a:solidFill>
              </a:rPr>
              <a:t>positive</a:t>
            </a:r>
            <a:r>
              <a:rPr lang="en-GB" sz="2800" dirty="0">
                <a:solidFill>
                  <a:schemeClr val="tx2"/>
                </a:solidFill>
              </a:rPr>
              <a:t> </a:t>
            </a:r>
            <a:r>
              <a:rPr lang="en-GB" sz="2800" dirty="0"/>
              <a:t>model that focuses on an </a:t>
            </a:r>
            <a:r>
              <a:rPr lang="en-GB" sz="2800" b="1" dirty="0">
                <a:solidFill>
                  <a:schemeClr val="tx2"/>
                </a:solidFill>
              </a:rPr>
              <a:t>individual as a whole</a:t>
            </a:r>
            <a:r>
              <a:rPr lang="en-GB" sz="2800" dirty="0">
                <a:solidFill>
                  <a:schemeClr val="tx2"/>
                </a:solidFill>
              </a:rPr>
              <a:t>.</a:t>
            </a:r>
            <a:r>
              <a:rPr lang="en-GB" sz="2800" dirty="0"/>
              <a:t> It focuses on the </a:t>
            </a:r>
            <a:r>
              <a:rPr lang="en-GB" sz="2800" b="1" dirty="0">
                <a:solidFill>
                  <a:schemeClr val="tx2"/>
                </a:solidFill>
              </a:rPr>
              <a:t>ability</a:t>
            </a:r>
            <a:r>
              <a:rPr lang="en-GB" sz="2800" dirty="0"/>
              <a:t> of a person rather than the disability. This model ensures the individual is </a:t>
            </a:r>
            <a:r>
              <a:rPr lang="en-GB" sz="2800" b="1" dirty="0">
                <a:solidFill>
                  <a:schemeClr val="tx2"/>
                </a:solidFill>
              </a:rPr>
              <a:t>centre to all planning and decisions</a:t>
            </a:r>
            <a:r>
              <a:rPr lang="en-GB" sz="2800" dirty="0"/>
              <a:t>. Delivering a person centred approach. </a:t>
            </a:r>
          </a:p>
        </p:txBody>
      </p:sp>
      <p:pic>
        <p:nvPicPr>
          <p:cNvPr id="12" name="Picture 11">
            <a:extLst>
              <a:ext uri="{FF2B5EF4-FFF2-40B4-BE49-F238E27FC236}">
                <a16:creationId xmlns:a16="http://schemas.microsoft.com/office/drawing/2014/main" id="{275B6C4D-71A2-45E2-B251-7F5CCFAEE8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2484" y="4077072"/>
            <a:ext cx="4526201" cy="2481867"/>
          </a:xfrm>
          <a:prstGeom prst="rect">
            <a:avLst/>
          </a:prstGeom>
        </p:spPr>
      </p:pic>
      <p:sp>
        <p:nvSpPr>
          <p:cNvPr id="2" name="TextBox 1">
            <a:extLst>
              <a:ext uri="{FF2B5EF4-FFF2-40B4-BE49-F238E27FC236}">
                <a16:creationId xmlns:a16="http://schemas.microsoft.com/office/drawing/2014/main" id="{772CB776-78DE-4388-856F-8D936F8B0DF5}"/>
              </a:ext>
            </a:extLst>
          </p:cNvPr>
          <p:cNvSpPr txBox="1"/>
          <p:nvPr/>
        </p:nvSpPr>
        <p:spPr>
          <a:xfrm>
            <a:off x="8799379" y="6025356"/>
            <a:ext cx="2592288" cy="369332"/>
          </a:xfrm>
          <a:prstGeom prst="rect">
            <a:avLst/>
          </a:prstGeom>
          <a:noFill/>
          <a:ln>
            <a:noFill/>
          </a:ln>
        </p:spPr>
        <p:txBody>
          <a:bodyPr wrap="square" rtlCol="0" anchor="ctr" anchorCtr="1">
            <a:spAutoFit/>
          </a:bodyPr>
          <a:lstStyle/>
          <a:p>
            <a:r>
              <a:rPr lang="en-GB" dirty="0"/>
              <a:t>(No Name, 2018).</a:t>
            </a:r>
          </a:p>
        </p:txBody>
      </p:sp>
    </p:spTree>
    <p:extLst>
      <p:ext uri="{BB962C8B-B14F-4D97-AF65-F5344CB8AC3E}">
        <p14:creationId xmlns:p14="http://schemas.microsoft.com/office/powerpoint/2010/main" val="36397405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6A3A5-A57D-4326-BE8B-F6F0360191A6}"/>
              </a:ext>
            </a:extLst>
          </p:cNvPr>
          <p:cNvSpPr>
            <a:spLocks noGrp="1"/>
          </p:cNvSpPr>
          <p:nvPr>
            <p:ph type="title"/>
          </p:nvPr>
        </p:nvSpPr>
        <p:spPr>
          <a:xfrm>
            <a:off x="1413892" y="1916832"/>
            <a:ext cx="9601200" cy="2765479"/>
          </a:xfrm>
        </p:spPr>
        <p:txBody>
          <a:bodyPr>
            <a:normAutofit/>
          </a:bodyPr>
          <a:lstStyle/>
          <a:p>
            <a:pPr algn="just"/>
            <a:r>
              <a:rPr lang="en-GB" dirty="0">
                <a:solidFill>
                  <a:schemeClr val="accent1"/>
                </a:solidFill>
              </a:rPr>
              <a:t>The UPIAS activists argue in our view, it is society which disables physically impaired people. Disability is something imposed on top of our impairments, by the way we are unnecessarily isolated and excluded from full participation in society. </a:t>
            </a:r>
          </a:p>
        </p:txBody>
      </p:sp>
      <p:sp>
        <p:nvSpPr>
          <p:cNvPr id="5" name="TextBox 4">
            <a:extLst>
              <a:ext uri="{FF2B5EF4-FFF2-40B4-BE49-F238E27FC236}">
                <a16:creationId xmlns:a16="http://schemas.microsoft.com/office/drawing/2014/main" id="{0563CADE-A2C9-4D85-A311-700FF03963A2}"/>
              </a:ext>
            </a:extLst>
          </p:cNvPr>
          <p:cNvSpPr txBox="1"/>
          <p:nvPr/>
        </p:nvSpPr>
        <p:spPr>
          <a:xfrm>
            <a:off x="5518348" y="4769170"/>
            <a:ext cx="5832648" cy="369332"/>
          </a:xfrm>
          <a:prstGeom prst="rect">
            <a:avLst/>
          </a:prstGeom>
          <a:noFill/>
          <a:ln>
            <a:noFill/>
          </a:ln>
        </p:spPr>
        <p:txBody>
          <a:bodyPr wrap="square" rtlCol="0" anchor="ctr" anchorCtr="1">
            <a:spAutoFit/>
          </a:bodyPr>
          <a:lstStyle/>
          <a:p>
            <a:pPr algn="r"/>
            <a:r>
              <a:rPr lang="en-GB" dirty="0" err="1"/>
              <a:t>Emens</a:t>
            </a:r>
            <a:r>
              <a:rPr lang="en-GB" dirty="0"/>
              <a:t> and Stein (2013, p.67)</a:t>
            </a:r>
          </a:p>
        </p:txBody>
      </p:sp>
    </p:spTree>
    <p:extLst>
      <p:ext uri="{BB962C8B-B14F-4D97-AF65-F5344CB8AC3E}">
        <p14:creationId xmlns:p14="http://schemas.microsoft.com/office/powerpoint/2010/main" val="901978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370D-2B9E-46ED-B317-70DB09537357}"/>
              </a:ext>
            </a:extLst>
          </p:cNvPr>
          <p:cNvSpPr>
            <a:spLocks noGrp="1"/>
          </p:cNvSpPr>
          <p:nvPr>
            <p:ph type="title"/>
          </p:nvPr>
        </p:nvSpPr>
        <p:spPr>
          <a:xfrm>
            <a:off x="1496281" y="116632"/>
            <a:ext cx="9601200" cy="1143000"/>
          </a:xfrm>
        </p:spPr>
        <p:txBody>
          <a:bodyPr>
            <a:normAutofit/>
          </a:bodyPr>
          <a:lstStyle/>
          <a:p>
            <a:r>
              <a:rPr lang="en-GB" sz="4400" b="1" dirty="0">
                <a:solidFill>
                  <a:schemeClr val="accent1">
                    <a:lumMod val="60000"/>
                    <a:lumOff val="40000"/>
                  </a:schemeClr>
                </a:solidFill>
              </a:rPr>
              <a:t>Social Model VS Medical Model</a:t>
            </a:r>
          </a:p>
        </p:txBody>
      </p:sp>
      <p:sp>
        <p:nvSpPr>
          <p:cNvPr id="3" name="TextBox 2">
            <a:extLst>
              <a:ext uri="{FF2B5EF4-FFF2-40B4-BE49-F238E27FC236}">
                <a16:creationId xmlns:a16="http://schemas.microsoft.com/office/drawing/2014/main" id="{A7B2B5B4-C182-4F5B-B212-B6B2DCE6191C}"/>
              </a:ext>
            </a:extLst>
          </p:cNvPr>
          <p:cNvSpPr txBox="1"/>
          <p:nvPr/>
        </p:nvSpPr>
        <p:spPr>
          <a:xfrm>
            <a:off x="1413892" y="1772816"/>
            <a:ext cx="9709721" cy="4752528"/>
          </a:xfrm>
          <a:prstGeom prst="rect">
            <a:avLst/>
          </a:prstGeom>
          <a:noFill/>
          <a:ln>
            <a:solidFill>
              <a:schemeClr val="accent1"/>
            </a:solidFill>
          </a:ln>
        </p:spPr>
        <p:txBody>
          <a:bodyPr wrap="square" rtlCol="0" anchor="ctr" anchorCtr="1">
            <a:spAutoFit/>
          </a:bodyPr>
          <a:lstStyle/>
          <a:p>
            <a:endParaRPr lang="en-GB" dirty="0"/>
          </a:p>
        </p:txBody>
      </p:sp>
      <p:cxnSp>
        <p:nvCxnSpPr>
          <p:cNvPr id="5" name="Straight Connector 4">
            <a:extLst>
              <a:ext uri="{FF2B5EF4-FFF2-40B4-BE49-F238E27FC236}">
                <a16:creationId xmlns:a16="http://schemas.microsoft.com/office/drawing/2014/main" id="{CECF03ED-166B-47C3-AB8C-EFA8E1367AA9}"/>
              </a:ext>
            </a:extLst>
          </p:cNvPr>
          <p:cNvCxnSpPr>
            <a:cxnSpLocks/>
          </p:cNvCxnSpPr>
          <p:nvPr/>
        </p:nvCxnSpPr>
        <p:spPr>
          <a:xfrm>
            <a:off x="1413892" y="2492896"/>
            <a:ext cx="970972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DE8D30-63E3-4BFC-86B3-4D8877AA68FE}"/>
              </a:ext>
            </a:extLst>
          </p:cNvPr>
          <p:cNvCxnSpPr>
            <a:cxnSpLocks/>
            <a:stCxn id="3" idx="0"/>
            <a:endCxn id="3" idx="2"/>
          </p:cNvCxnSpPr>
          <p:nvPr/>
        </p:nvCxnSpPr>
        <p:spPr>
          <a:xfrm>
            <a:off x="6268753" y="1772816"/>
            <a:ext cx="0" cy="4752528"/>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AA7590B-B7D4-43E9-9EDB-8AA8F7D034B7}"/>
              </a:ext>
            </a:extLst>
          </p:cNvPr>
          <p:cNvSpPr txBox="1"/>
          <p:nvPr/>
        </p:nvSpPr>
        <p:spPr>
          <a:xfrm>
            <a:off x="1692021" y="1761460"/>
            <a:ext cx="4032448" cy="707886"/>
          </a:xfrm>
          <a:prstGeom prst="rect">
            <a:avLst/>
          </a:prstGeom>
          <a:noFill/>
          <a:ln>
            <a:noFill/>
          </a:ln>
        </p:spPr>
        <p:txBody>
          <a:bodyPr wrap="square" rtlCol="0" anchor="ctr" anchorCtr="1">
            <a:spAutoFit/>
          </a:bodyPr>
          <a:lstStyle/>
          <a:p>
            <a:r>
              <a:rPr lang="en-GB" sz="4000" dirty="0">
                <a:latin typeface="Times New Roman" panose="02020603050405020304" pitchFamily="18" charset="0"/>
                <a:cs typeface="Times New Roman" panose="02020603050405020304" pitchFamily="18" charset="0"/>
              </a:rPr>
              <a:t>Social Model</a:t>
            </a:r>
          </a:p>
        </p:txBody>
      </p:sp>
      <p:sp>
        <p:nvSpPr>
          <p:cNvPr id="9" name="TextBox 8">
            <a:extLst>
              <a:ext uri="{FF2B5EF4-FFF2-40B4-BE49-F238E27FC236}">
                <a16:creationId xmlns:a16="http://schemas.microsoft.com/office/drawing/2014/main" id="{99D06BBD-2297-4DA5-86D1-9A6534D83556}"/>
              </a:ext>
            </a:extLst>
          </p:cNvPr>
          <p:cNvSpPr txBox="1"/>
          <p:nvPr/>
        </p:nvSpPr>
        <p:spPr>
          <a:xfrm>
            <a:off x="6308837" y="1792238"/>
            <a:ext cx="4235894" cy="646331"/>
          </a:xfrm>
          <a:prstGeom prst="rect">
            <a:avLst/>
          </a:prstGeom>
          <a:noFill/>
          <a:ln>
            <a:noFill/>
          </a:ln>
        </p:spPr>
        <p:txBody>
          <a:bodyPr wrap="square" rtlCol="0" anchor="ctr" anchorCtr="1">
            <a:spAutoFit/>
          </a:bodyPr>
          <a:lstStyle/>
          <a:p>
            <a:r>
              <a:rPr lang="en-GB" sz="3600" dirty="0">
                <a:latin typeface="Times New Roman" panose="02020603050405020304" pitchFamily="18" charset="0"/>
                <a:cs typeface="Times New Roman" panose="02020603050405020304" pitchFamily="18" charset="0"/>
              </a:rPr>
              <a:t>Medical Model</a:t>
            </a:r>
          </a:p>
        </p:txBody>
      </p:sp>
      <p:sp>
        <p:nvSpPr>
          <p:cNvPr id="10" name="TextBox 9">
            <a:extLst>
              <a:ext uri="{FF2B5EF4-FFF2-40B4-BE49-F238E27FC236}">
                <a16:creationId xmlns:a16="http://schemas.microsoft.com/office/drawing/2014/main" id="{E852EB9F-4656-4D00-A47F-1CB344BD0DEB}"/>
              </a:ext>
            </a:extLst>
          </p:cNvPr>
          <p:cNvSpPr txBox="1"/>
          <p:nvPr/>
        </p:nvSpPr>
        <p:spPr>
          <a:xfrm>
            <a:off x="1640598" y="2559969"/>
            <a:ext cx="4109986" cy="3970318"/>
          </a:xfrm>
          <a:prstGeom prst="rect">
            <a:avLst/>
          </a:prstGeom>
          <a:noFill/>
          <a:ln>
            <a:noFill/>
          </a:ln>
        </p:spPr>
        <p:txBody>
          <a:bodyPr wrap="square" rtlCol="0" anchor="ctr" anchorCtr="1">
            <a:spAutoFit/>
          </a:bodyPr>
          <a:lstStyle/>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Team Based</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Individual and staff are equal, and care is collaboratively agreed upon.</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The individuals expertise on their own life is paramount. </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The individual is seen as a whole person and not for their disability.</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Practitioners treat the person and not the disease.</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Relationship built between individual and practitioner. </a:t>
            </a:r>
          </a:p>
          <a:p>
            <a:pPr marL="285750" indent="-285750">
              <a:buFont typeface="Arial" panose="020B0604020202020204" pitchFamily="34" charset="0"/>
              <a:buChar char="•"/>
            </a:pPr>
            <a:endParaRPr lang="en-GB" dirty="0"/>
          </a:p>
        </p:txBody>
      </p:sp>
      <p:sp>
        <p:nvSpPr>
          <p:cNvPr id="19" name="TextBox 18">
            <a:extLst>
              <a:ext uri="{FF2B5EF4-FFF2-40B4-BE49-F238E27FC236}">
                <a16:creationId xmlns:a16="http://schemas.microsoft.com/office/drawing/2014/main" id="{230743D7-BFFE-44DE-AC00-5946DE526ACA}"/>
              </a:ext>
            </a:extLst>
          </p:cNvPr>
          <p:cNvSpPr txBox="1"/>
          <p:nvPr/>
        </p:nvSpPr>
        <p:spPr>
          <a:xfrm>
            <a:off x="6454455" y="2589313"/>
            <a:ext cx="4392434" cy="3693319"/>
          </a:xfrm>
          <a:prstGeom prst="rect">
            <a:avLst/>
          </a:prstGeom>
          <a:noFill/>
          <a:ln>
            <a:noFill/>
          </a:ln>
        </p:spPr>
        <p:txBody>
          <a:bodyPr wrap="square" rtlCol="0" anchor="ctr" anchorCtr="1">
            <a:spAutoFit/>
          </a:bodyPr>
          <a:lstStyle/>
          <a:p>
            <a:pPr marL="285750" indent="-285750">
              <a:buFont typeface="Arial" panose="020B0604020202020204" pitchFamily="34" charset="0"/>
              <a:buChar char="•"/>
            </a:pPr>
            <a:r>
              <a:rPr lang="en-GB" dirty="0">
                <a:solidFill>
                  <a:schemeClr val="accent1"/>
                </a:solidFill>
              </a:rPr>
              <a:t>There is a hierarchy </a:t>
            </a:r>
          </a:p>
          <a:p>
            <a:pPr marL="285750" indent="-285750">
              <a:buFont typeface="Arial" panose="020B0604020202020204" pitchFamily="34" charset="0"/>
              <a:buChar char="•"/>
            </a:pPr>
            <a:r>
              <a:rPr lang="en-GB" dirty="0">
                <a:solidFill>
                  <a:schemeClr val="accent1"/>
                </a:solidFill>
              </a:rPr>
              <a:t>Care is dictated to patient</a:t>
            </a:r>
          </a:p>
          <a:p>
            <a:pPr marL="285750" indent="-285750">
              <a:buFont typeface="Arial" panose="020B0604020202020204" pitchFamily="34" charset="0"/>
              <a:buChar char="•"/>
            </a:pPr>
            <a:r>
              <a:rPr lang="en-GB" dirty="0">
                <a:solidFill>
                  <a:schemeClr val="accent1"/>
                </a:solidFill>
              </a:rPr>
              <a:t>Individual has no choice in the care that they receive.</a:t>
            </a:r>
          </a:p>
          <a:p>
            <a:pPr marL="285750" indent="-285750">
              <a:buFont typeface="Arial" panose="020B0604020202020204" pitchFamily="34" charset="0"/>
              <a:buChar char="•"/>
            </a:pPr>
            <a:r>
              <a:rPr lang="en-GB" dirty="0">
                <a:solidFill>
                  <a:schemeClr val="accent1"/>
                </a:solidFill>
              </a:rPr>
              <a:t>Individuals own expertise in their own health is ignored.</a:t>
            </a:r>
          </a:p>
          <a:p>
            <a:pPr marL="285750" indent="-285750">
              <a:buFont typeface="Arial" panose="020B0604020202020204" pitchFamily="34" charset="0"/>
              <a:buChar char="•"/>
            </a:pPr>
            <a:r>
              <a:rPr lang="en-GB" dirty="0">
                <a:solidFill>
                  <a:schemeClr val="accent1"/>
                </a:solidFill>
              </a:rPr>
              <a:t>The medical views are often seen as the most important, no consideration to emotional well-being. </a:t>
            </a:r>
          </a:p>
          <a:p>
            <a:pPr marL="285750" indent="-285750">
              <a:buFont typeface="Arial" panose="020B0604020202020204" pitchFamily="34" charset="0"/>
              <a:buChar char="•"/>
            </a:pPr>
            <a:r>
              <a:rPr lang="en-GB" dirty="0">
                <a:solidFill>
                  <a:schemeClr val="accent1"/>
                </a:solidFill>
              </a:rPr>
              <a:t>Treats the disease not the person.</a:t>
            </a:r>
          </a:p>
          <a:p>
            <a:pPr marL="285750" indent="-285750">
              <a:buFont typeface="Arial" panose="020B0604020202020204" pitchFamily="34" charset="0"/>
              <a:buChar char="•"/>
            </a:pPr>
            <a:r>
              <a:rPr lang="en-GB" dirty="0">
                <a:solidFill>
                  <a:schemeClr val="accent1"/>
                </a:solidFill>
              </a:rPr>
              <a:t>Boundaries between patient and practitioner no relationship formed.</a:t>
            </a:r>
          </a:p>
        </p:txBody>
      </p:sp>
    </p:spTree>
    <p:extLst>
      <p:ext uri="{BB962C8B-B14F-4D97-AF65-F5344CB8AC3E}">
        <p14:creationId xmlns:p14="http://schemas.microsoft.com/office/powerpoint/2010/main" val="3076384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BE2F1-D5A7-4DD7-85F9-1F2B50AF1439}"/>
              </a:ext>
            </a:extLst>
          </p:cNvPr>
          <p:cNvSpPr>
            <a:spLocks noGrp="1"/>
          </p:cNvSpPr>
          <p:nvPr>
            <p:ph type="title"/>
          </p:nvPr>
        </p:nvSpPr>
        <p:spPr>
          <a:xfrm>
            <a:off x="1293812" y="247509"/>
            <a:ext cx="9601200" cy="1143000"/>
          </a:xfrm>
        </p:spPr>
        <p:txBody>
          <a:bodyPr>
            <a:normAutofit/>
          </a:bodyPr>
          <a:lstStyle/>
          <a:p>
            <a:r>
              <a:rPr lang="en-GB" sz="4800" b="1" dirty="0">
                <a:solidFill>
                  <a:schemeClr val="accent1">
                    <a:lumMod val="60000"/>
                    <a:lumOff val="40000"/>
                  </a:schemeClr>
                </a:solidFill>
              </a:rPr>
              <a:t>A Place to Call Home</a:t>
            </a:r>
          </a:p>
        </p:txBody>
      </p:sp>
      <p:pic>
        <p:nvPicPr>
          <p:cNvPr id="6" name="Picture 5">
            <a:extLst>
              <a:ext uri="{FF2B5EF4-FFF2-40B4-BE49-F238E27FC236}">
                <a16:creationId xmlns:a16="http://schemas.microsoft.com/office/drawing/2014/main" id="{9CD6B6E5-7002-4550-8014-250BEA3D97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021" y="2220946"/>
            <a:ext cx="2756010" cy="2000142"/>
          </a:xfrm>
          <a:prstGeom prst="rect">
            <a:avLst/>
          </a:prstGeom>
        </p:spPr>
      </p:pic>
      <p:sp>
        <p:nvSpPr>
          <p:cNvPr id="7" name="TextBox 6">
            <a:extLst>
              <a:ext uri="{FF2B5EF4-FFF2-40B4-BE49-F238E27FC236}">
                <a16:creationId xmlns:a16="http://schemas.microsoft.com/office/drawing/2014/main" id="{7CB57005-DC55-4F2B-A84E-773E4CFF5BE7}"/>
              </a:ext>
            </a:extLst>
          </p:cNvPr>
          <p:cNvSpPr txBox="1"/>
          <p:nvPr/>
        </p:nvSpPr>
        <p:spPr>
          <a:xfrm>
            <a:off x="3934172" y="1765039"/>
            <a:ext cx="4032448" cy="4708981"/>
          </a:xfrm>
          <a:prstGeom prst="rect">
            <a:avLst/>
          </a:prstGeom>
          <a:noFill/>
          <a:ln>
            <a:solidFill>
              <a:schemeClr val="tx1"/>
            </a:solidFill>
            <a:prstDash val="lgDash"/>
          </a:ln>
        </p:spPr>
        <p:txBody>
          <a:bodyPr wrap="square" rtlCol="0" anchor="ctr" anchorCtr="1">
            <a:spAutoFit/>
          </a:bodyPr>
          <a:lstStyle/>
          <a:p>
            <a:pPr marL="171450" indent="-171450">
              <a:buFont typeface="Arial" panose="020B0604020202020204" pitchFamily="34" charset="0"/>
              <a:buChar char="•"/>
            </a:pPr>
            <a:r>
              <a:rPr lang="en-GB" sz="2000" b="1" dirty="0">
                <a:solidFill>
                  <a:schemeClr val="accent1"/>
                </a:solidFill>
              </a:rPr>
              <a:t>Sarah </a:t>
            </a:r>
            <a:r>
              <a:rPr lang="en-GB" sz="2000" b="1" dirty="0" err="1">
                <a:solidFill>
                  <a:schemeClr val="accent1"/>
                </a:solidFill>
              </a:rPr>
              <a:t>Rochiera</a:t>
            </a:r>
            <a:r>
              <a:rPr lang="en-GB" sz="2000" b="1" dirty="0">
                <a:solidFill>
                  <a:schemeClr val="accent1"/>
                </a:solidFill>
              </a:rPr>
              <a:t> </a:t>
            </a:r>
            <a:r>
              <a:rPr lang="en-GB" sz="2000" dirty="0"/>
              <a:t>Older People’s Commissioner for Wales</a:t>
            </a:r>
          </a:p>
          <a:p>
            <a:pPr marL="171450" indent="-171450">
              <a:buFont typeface="Arial" panose="020B0604020202020204" pitchFamily="34" charset="0"/>
              <a:buChar char="•"/>
            </a:pPr>
            <a:r>
              <a:rPr lang="en-GB" sz="2000" dirty="0"/>
              <a:t>Visited over </a:t>
            </a:r>
            <a:r>
              <a:rPr lang="en-GB" sz="2000" b="1" dirty="0">
                <a:solidFill>
                  <a:schemeClr val="accent1"/>
                </a:solidFill>
              </a:rPr>
              <a:t>100 homes </a:t>
            </a:r>
            <a:r>
              <a:rPr lang="en-GB" sz="2000" b="1">
                <a:solidFill>
                  <a:schemeClr val="accent1"/>
                </a:solidFill>
              </a:rPr>
              <a:t>in Wales. </a:t>
            </a:r>
            <a:endParaRPr lang="en-GB" sz="2000" b="1" dirty="0">
              <a:solidFill>
                <a:schemeClr val="accent1"/>
              </a:solidFill>
            </a:endParaRPr>
          </a:p>
          <a:p>
            <a:pPr marL="171450" indent="-171450">
              <a:buFont typeface="Arial" panose="020B0604020202020204" pitchFamily="34" charset="0"/>
              <a:buChar char="•"/>
            </a:pPr>
            <a:r>
              <a:rPr lang="en-GB" sz="2000" dirty="0"/>
              <a:t>Report based on a national questionnaire in which over </a:t>
            </a:r>
            <a:r>
              <a:rPr lang="en-GB" sz="2000" b="1" dirty="0">
                <a:solidFill>
                  <a:schemeClr val="accent1"/>
                </a:solidFill>
              </a:rPr>
              <a:t>2000 people responded.</a:t>
            </a:r>
          </a:p>
          <a:p>
            <a:pPr marL="171450" indent="-171450">
              <a:buFont typeface="Arial" panose="020B0604020202020204" pitchFamily="34" charset="0"/>
              <a:buChar char="•"/>
            </a:pPr>
            <a:r>
              <a:rPr lang="en-GB" sz="2000" dirty="0"/>
              <a:t>Written and oral evidence from </a:t>
            </a:r>
            <a:r>
              <a:rPr lang="en-GB" sz="2000" b="1" dirty="0">
                <a:solidFill>
                  <a:schemeClr val="accent1"/>
                </a:solidFill>
              </a:rPr>
              <a:t>93 organisations</a:t>
            </a:r>
          </a:p>
          <a:p>
            <a:pPr marL="171450" indent="-171450">
              <a:buFont typeface="Arial" panose="020B0604020202020204" pitchFamily="34" charset="0"/>
              <a:buChar char="•"/>
            </a:pPr>
            <a:r>
              <a:rPr lang="en-GB" sz="2000" b="1" dirty="0">
                <a:solidFill>
                  <a:schemeClr val="accent1"/>
                </a:solidFill>
              </a:rPr>
              <a:t>Give a voice back to older people, their families and those who care for and care about them.</a:t>
            </a:r>
          </a:p>
          <a:p>
            <a:r>
              <a:rPr lang="en-GB" sz="2000" b="1" dirty="0">
                <a:solidFill>
                  <a:schemeClr val="accent1"/>
                </a:solidFill>
              </a:rPr>
              <a:t>                          </a:t>
            </a:r>
            <a:r>
              <a:rPr lang="en-GB" sz="1200" b="1" dirty="0"/>
              <a:t>(</a:t>
            </a:r>
            <a:r>
              <a:rPr lang="en-GB" sz="1200" b="1" dirty="0" err="1"/>
              <a:t>Rocheira</a:t>
            </a:r>
            <a:r>
              <a:rPr lang="en-GB" sz="1200" b="1" dirty="0"/>
              <a:t>, 2014)</a:t>
            </a:r>
            <a:endParaRPr lang="en-GB" sz="2000" b="1" dirty="0">
              <a:solidFill>
                <a:schemeClr val="accent1"/>
              </a:solidFill>
            </a:endParaRPr>
          </a:p>
        </p:txBody>
      </p:sp>
      <p:pic>
        <p:nvPicPr>
          <p:cNvPr id="8" name="Picture 7">
            <a:extLst>
              <a:ext uri="{FF2B5EF4-FFF2-40B4-BE49-F238E27FC236}">
                <a16:creationId xmlns:a16="http://schemas.microsoft.com/office/drawing/2014/main" id="{E9D44B3A-8EEB-4494-90C0-72B5EBE50FE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758708" y="620688"/>
            <a:ext cx="2309865" cy="5138621"/>
          </a:xfrm>
          <a:prstGeom prst="rect">
            <a:avLst/>
          </a:prstGeom>
        </p:spPr>
      </p:pic>
      <p:sp>
        <p:nvSpPr>
          <p:cNvPr id="3" name="TextBox 2">
            <a:extLst>
              <a:ext uri="{FF2B5EF4-FFF2-40B4-BE49-F238E27FC236}">
                <a16:creationId xmlns:a16="http://schemas.microsoft.com/office/drawing/2014/main" id="{33D1306B-33AC-429C-B5E0-9968A42F0DDE}"/>
              </a:ext>
            </a:extLst>
          </p:cNvPr>
          <p:cNvSpPr txBox="1"/>
          <p:nvPr/>
        </p:nvSpPr>
        <p:spPr>
          <a:xfrm>
            <a:off x="909836" y="4288450"/>
            <a:ext cx="2647195" cy="369332"/>
          </a:xfrm>
          <a:prstGeom prst="rect">
            <a:avLst/>
          </a:prstGeom>
          <a:noFill/>
          <a:ln>
            <a:noFill/>
          </a:ln>
        </p:spPr>
        <p:txBody>
          <a:bodyPr wrap="square" rtlCol="0" anchor="ctr" anchorCtr="1">
            <a:spAutoFit/>
          </a:bodyPr>
          <a:lstStyle/>
          <a:p>
            <a:r>
              <a:rPr lang="en-GB" dirty="0"/>
              <a:t>(No Name, 2018)</a:t>
            </a:r>
          </a:p>
        </p:txBody>
      </p:sp>
      <p:sp>
        <p:nvSpPr>
          <p:cNvPr id="5" name="TextBox 4">
            <a:extLst>
              <a:ext uri="{FF2B5EF4-FFF2-40B4-BE49-F238E27FC236}">
                <a16:creationId xmlns:a16="http://schemas.microsoft.com/office/drawing/2014/main" id="{53694B4E-A5E0-459A-ACA4-7A9D8E246E82}"/>
              </a:ext>
            </a:extLst>
          </p:cNvPr>
          <p:cNvSpPr txBox="1"/>
          <p:nvPr/>
        </p:nvSpPr>
        <p:spPr>
          <a:xfrm>
            <a:off x="8686700" y="5949280"/>
            <a:ext cx="2448272" cy="370852"/>
          </a:xfrm>
          <a:prstGeom prst="rect">
            <a:avLst/>
          </a:prstGeom>
          <a:noFill/>
          <a:ln>
            <a:noFill/>
          </a:ln>
        </p:spPr>
        <p:txBody>
          <a:bodyPr wrap="square" rtlCol="0" anchor="ctr" anchorCtr="1">
            <a:spAutoFit/>
          </a:bodyPr>
          <a:lstStyle/>
          <a:p>
            <a:r>
              <a:rPr lang="en-GB" dirty="0"/>
              <a:t>(Dicks, 2017)</a:t>
            </a:r>
          </a:p>
        </p:txBody>
      </p:sp>
    </p:spTree>
    <p:extLst>
      <p:ext uri="{BB962C8B-B14F-4D97-AF65-F5344CB8AC3E}">
        <p14:creationId xmlns:p14="http://schemas.microsoft.com/office/powerpoint/2010/main" val="992394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92F9E-0F03-4F82-830A-F1936239C83B}"/>
              </a:ext>
            </a:extLst>
          </p:cNvPr>
          <p:cNvSpPr>
            <a:spLocks noGrp="1"/>
          </p:cNvSpPr>
          <p:nvPr>
            <p:ph type="title"/>
          </p:nvPr>
        </p:nvSpPr>
        <p:spPr>
          <a:xfrm>
            <a:off x="1634530" y="356022"/>
            <a:ext cx="5616624" cy="1080120"/>
          </a:xfrm>
        </p:spPr>
        <p:txBody>
          <a:bodyPr>
            <a:noAutofit/>
          </a:bodyPr>
          <a:lstStyle/>
          <a:p>
            <a:r>
              <a:rPr lang="en-GB" sz="6000" b="1" dirty="0">
                <a:solidFill>
                  <a:schemeClr val="accent1">
                    <a:lumMod val="60000"/>
                    <a:lumOff val="40000"/>
                  </a:schemeClr>
                </a:solidFill>
              </a:rPr>
              <a:t>Key Findings </a:t>
            </a:r>
          </a:p>
        </p:txBody>
      </p:sp>
      <p:sp>
        <p:nvSpPr>
          <p:cNvPr id="3" name="TextBox 2">
            <a:extLst>
              <a:ext uri="{FF2B5EF4-FFF2-40B4-BE49-F238E27FC236}">
                <a16:creationId xmlns:a16="http://schemas.microsoft.com/office/drawing/2014/main" id="{85640167-5FC2-4DD5-A148-73505E92579F}"/>
              </a:ext>
            </a:extLst>
          </p:cNvPr>
          <p:cNvSpPr txBox="1"/>
          <p:nvPr/>
        </p:nvSpPr>
        <p:spPr>
          <a:xfrm>
            <a:off x="729563" y="1621606"/>
            <a:ext cx="6552728" cy="2677656"/>
          </a:xfrm>
          <a:prstGeom prst="rect">
            <a:avLst/>
          </a:prstGeom>
          <a:noFill/>
          <a:ln>
            <a:solidFill>
              <a:schemeClr val="tx1"/>
            </a:solidFill>
            <a:prstDash val="lgDash"/>
          </a:ln>
        </p:spPr>
        <p:txBody>
          <a:bodyPr wrap="square" rtlCol="0" anchor="ctr" anchorCtr="1">
            <a:spAutoFit/>
          </a:bodyPr>
          <a:lstStyle/>
          <a:p>
            <a:r>
              <a:rPr lang="en-GB" sz="2400" b="1" dirty="0">
                <a:solidFill>
                  <a:schemeClr val="accent1"/>
                </a:solidFill>
              </a:rPr>
              <a:t>Day to Day Life:</a:t>
            </a:r>
          </a:p>
          <a:p>
            <a:pPr marL="285750" indent="-285750">
              <a:buFont typeface="Wingdings" panose="05000000000000000000" pitchFamily="2" charset="2"/>
              <a:buChar char="Ø"/>
            </a:pPr>
            <a:r>
              <a:rPr lang="en-GB" dirty="0"/>
              <a:t>Lack of social stimulation.</a:t>
            </a:r>
          </a:p>
          <a:p>
            <a:pPr marL="285750" indent="-285750">
              <a:buFont typeface="Wingdings" panose="05000000000000000000" pitchFamily="2" charset="2"/>
              <a:buChar char="Ø"/>
            </a:pPr>
            <a:r>
              <a:rPr lang="en-GB" dirty="0"/>
              <a:t>Affect their physical and emotional well-being &amp; quality of life.</a:t>
            </a:r>
          </a:p>
          <a:p>
            <a:pPr marL="285750" indent="-285750">
              <a:buFont typeface="Wingdings" panose="05000000000000000000" pitchFamily="2" charset="2"/>
              <a:buChar char="Ø"/>
            </a:pPr>
            <a:r>
              <a:rPr lang="en-GB" dirty="0"/>
              <a:t>No choice or control </a:t>
            </a:r>
          </a:p>
          <a:p>
            <a:pPr marL="285750" indent="-285750">
              <a:buFont typeface="Wingdings" panose="05000000000000000000" pitchFamily="2" charset="2"/>
              <a:buChar char="Ø"/>
            </a:pPr>
            <a:r>
              <a:rPr lang="en-GB" dirty="0"/>
              <a:t>No voice in their own lives. </a:t>
            </a:r>
          </a:p>
          <a:p>
            <a:pPr marL="285750" indent="-285750">
              <a:buFont typeface="Wingdings" panose="05000000000000000000" pitchFamily="2" charset="2"/>
              <a:buChar char="Ø"/>
            </a:pPr>
            <a:r>
              <a:rPr lang="en-GB" dirty="0"/>
              <a:t>Tokenistic approach. </a:t>
            </a:r>
          </a:p>
          <a:p>
            <a:pPr marL="285750" indent="-285750">
              <a:buFont typeface="Wingdings" panose="05000000000000000000" pitchFamily="2" charset="2"/>
              <a:buChar char="Ø"/>
            </a:pPr>
            <a:r>
              <a:rPr lang="en-GB" dirty="0"/>
              <a:t>Not supported to do the things they want to do.</a:t>
            </a:r>
          </a:p>
          <a:p>
            <a:r>
              <a:rPr lang="en-GB" dirty="0"/>
              <a:t>                                    (</a:t>
            </a:r>
            <a:r>
              <a:rPr lang="en-GB" dirty="0" err="1"/>
              <a:t>Rocheira</a:t>
            </a:r>
            <a:r>
              <a:rPr lang="en-GB" dirty="0"/>
              <a:t>, 2014, p. 5).</a:t>
            </a:r>
          </a:p>
        </p:txBody>
      </p:sp>
      <p:pic>
        <p:nvPicPr>
          <p:cNvPr id="7" name="Picture 6">
            <a:extLst>
              <a:ext uri="{FF2B5EF4-FFF2-40B4-BE49-F238E27FC236}">
                <a16:creationId xmlns:a16="http://schemas.microsoft.com/office/drawing/2014/main" id="{C707FB66-C4C8-4C4C-9338-16073A5782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4572" y="896082"/>
            <a:ext cx="3388990" cy="1694495"/>
          </a:xfrm>
          <a:prstGeom prst="rect">
            <a:avLst/>
          </a:prstGeom>
        </p:spPr>
      </p:pic>
      <p:sp>
        <p:nvSpPr>
          <p:cNvPr id="4" name="TextBox 3">
            <a:extLst>
              <a:ext uri="{FF2B5EF4-FFF2-40B4-BE49-F238E27FC236}">
                <a16:creationId xmlns:a16="http://schemas.microsoft.com/office/drawing/2014/main" id="{D071FC42-B669-4EE5-A573-83EC8B83464D}"/>
              </a:ext>
            </a:extLst>
          </p:cNvPr>
          <p:cNvSpPr txBox="1"/>
          <p:nvPr/>
        </p:nvSpPr>
        <p:spPr>
          <a:xfrm>
            <a:off x="7678588" y="3290501"/>
            <a:ext cx="3672409" cy="3231654"/>
          </a:xfrm>
          <a:prstGeom prst="rect">
            <a:avLst/>
          </a:prstGeom>
          <a:noFill/>
          <a:ln>
            <a:solidFill>
              <a:schemeClr val="tx1"/>
            </a:solidFill>
            <a:prstDash val="lgDash"/>
          </a:ln>
        </p:spPr>
        <p:txBody>
          <a:bodyPr wrap="square" rtlCol="0" anchor="ctr" anchorCtr="1">
            <a:spAutoFit/>
          </a:bodyPr>
          <a:lstStyle/>
          <a:p>
            <a:r>
              <a:rPr lang="en-GB" sz="2400" b="1" dirty="0">
                <a:solidFill>
                  <a:schemeClr val="accent1"/>
                </a:solidFill>
              </a:rPr>
              <a:t>Meaningful occupation</a:t>
            </a:r>
          </a:p>
          <a:p>
            <a:pPr marL="285750" indent="-285750">
              <a:buFont typeface="Wingdings" panose="05000000000000000000" pitchFamily="2" charset="2"/>
              <a:buChar char="Ø"/>
            </a:pPr>
            <a:r>
              <a:rPr lang="en-GB" dirty="0"/>
              <a:t>Small number of homes allow older people to participate in meaningful occupation. Activities such as: Making Tea, Baking, Gardening.</a:t>
            </a:r>
          </a:p>
          <a:p>
            <a:pPr marL="285750" indent="-285750">
              <a:buFont typeface="Wingdings" panose="05000000000000000000" pitchFamily="2" charset="2"/>
              <a:buChar char="Ø"/>
            </a:pPr>
            <a:r>
              <a:rPr lang="en-GB" dirty="0"/>
              <a:t>Risk-Aversion &amp; misunderstanding of heath and safety act as barriers. </a:t>
            </a:r>
          </a:p>
          <a:p>
            <a:r>
              <a:rPr lang="en-GB" dirty="0"/>
              <a:t>                 (</a:t>
            </a:r>
            <a:r>
              <a:rPr lang="en-GB" dirty="0" err="1"/>
              <a:t>Rocheira</a:t>
            </a:r>
            <a:r>
              <a:rPr lang="en-GB" dirty="0"/>
              <a:t>, 2014, p. 5).</a:t>
            </a:r>
          </a:p>
        </p:txBody>
      </p:sp>
      <p:pic>
        <p:nvPicPr>
          <p:cNvPr id="6" name="Picture 5">
            <a:extLst>
              <a:ext uri="{FF2B5EF4-FFF2-40B4-BE49-F238E27FC236}">
                <a16:creationId xmlns:a16="http://schemas.microsoft.com/office/drawing/2014/main" id="{F0F84E7A-DAD4-4C3A-8641-09CFBF3DF7A0}"/>
              </a:ext>
            </a:extLst>
          </p:cNvPr>
          <p:cNvPicPr>
            <a:picLocks noChangeAspect="1"/>
          </p:cNvPicPr>
          <p:nvPr/>
        </p:nvPicPr>
        <p:blipFill>
          <a:blip r:embed="rId3"/>
          <a:stretch>
            <a:fillRect/>
          </a:stretch>
        </p:blipFill>
        <p:spPr>
          <a:xfrm>
            <a:off x="1413892" y="4347415"/>
            <a:ext cx="4511431" cy="2036240"/>
          </a:xfrm>
          <a:prstGeom prst="rect">
            <a:avLst/>
          </a:prstGeom>
        </p:spPr>
      </p:pic>
      <p:sp>
        <p:nvSpPr>
          <p:cNvPr id="8" name="TextBox 7">
            <a:extLst>
              <a:ext uri="{FF2B5EF4-FFF2-40B4-BE49-F238E27FC236}">
                <a16:creationId xmlns:a16="http://schemas.microsoft.com/office/drawing/2014/main" id="{8907B342-6401-4794-956C-0253F16C49BC}"/>
              </a:ext>
            </a:extLst>
          </p:cNvPr>
          <p:cNvSpPr txBox="1"/>
          <p:nvPr/>
        </p:nvSpPr>
        <p:spPr>
          <a:xfrm>
            <a:off x="8038628" y="2801833"/>
            <a:ext cx="3096344" cy="246221"/>
          </a:xfrm>
          <a:prstGeom prst="rect">
            <a:avLst/>
          </a:prstGeom>
          <a:noFill/>
          <a:ln>
            <a:noFill/>
          </a:ln>
        </p:spPr>
        <p:txBody>
          <a:bodyPr wrap="square" rtlCol="0" anchor="ctr" anchorCtr="1">
            <a:spAutoFit/>
          </a:bodyPr>
          <a:lstStyle/>
          <a:p>
            <a:r>
              <a:rPr lang="en-GB" sz="1000" dirty="0"/>
              <a:t>(St Michaels School, 2018)</a:t>
            </a:r>
          </a:p>
        </p:txBody>
      </p:sp>
      <p:sp>
        <p:nvSpPr>
          <p:cNvPr id="9" name="TextBox 8">
            <a:extLst>
              <a:ext uri="{FF2B5EF4-FFF2-40B4-BE49-F238E27FC236}">
                <a16:creationId xmlns:a16="http://schemas.microsoft.com/office/drawing/2014/main" id="{E016074D-584B-4569-9959-91E32805909A}"/>
              </a:ext>
            </a:extLst>
          </p:cNvPr>
          <p:cNvSpPr txBox="1"/>
          <p:nvPr/>
        </p:nvSpPr>
        <p:spPr>
          <a:xfrm>
            <a:off x="5014292" y="6208470"/>
            <a:ext cx="2267999" cy="246221"/>
          </a:xfrm>
          <a:prstGeom prst="rect">
            <a:avLst/>
          </a:prstGeom>
          <a:noFill/>
          <a:ln>
            <a:noFill/>
          </a:ln>
        </p:spPr>
        <p:txBody>
          <a:bodyPr wrap="square" rtlCol="0" anchor="ctr" anchorCtr="1">
            <a:spAutoFit/>
          </a:bodyPr>
          <a:lstStyle/>
          <a:p>
            <a:r>
              <a:rPr lang="en-GB" sz="1000" dirty="0"/>
              <a:t>(</a:t>
            </a:r>
            <a:r>
              <a:rPr lang="en-GB" sz="1000" dirty="0" err="1"/>
              <a:t>Maxlond</a:t>
            </a:r>
            <a:r>
              <a:rPr lang="en-GB" sz="1000" dirty="0"/>
              <a:t>, 2018)</a:t>
            </a:r>
          </a:p>
        </p:txBody>
      </p:sp>
    </p:spTree>
    <p:extLst>
      <p:ext uri="{BB962C8B-B14F-4D97-AF65-F5344CB8AC3E}">
        <p14:creationId xmlns:p14="http://schemas.microsoft.com/office/powerpoint/2010/main" val="1106073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17E03-957D-44AD-950D-0E505778955D}"/>
              </a:ext>
            </a:extLst>
          </p:cNvPr>
          <p:cNvSpPr>
            <a:spLocks noGrp="1"/>
          </p:cNvSpPr>
          <p:nvPr>
            <p:ph type="title"/>
          </p:nvPr>
        </p:nvSpPr>
        <p:spPr/>
        <p:txBody>
          <a:bodyPr>
            <a:normAutofit/>
          </a:bodyPr>
          <a:lstStyle/>
          <a:p>
            <a:r>
              <a:rPr lang="en-GB" sz="6000" b="1" dirty="0">
                <a:solidFill>
                  <a:schemeClr val="accent1">
                    <a:lumMod val="60000"/>
                    <a:lumOff val="40000"/>
                  </a:schemeClr>
                </a:solidFill>
              </a:rPr>
              <a:t>Key Findings</a:t>
            </a:r>
          </a:p>
        </p:txBody>
      </p:sp>
      <p:sp>
        <p:nvSpPr>
          <p:cNvPr id="3" name="TextBox 2">
            <a:extLst>
              <a:ext uri="{FF2B5EF4-FFF2-40B4-BE49-F238E27FC236}">
                <a16:creationId xmlns:a16="http://schemas.microsoft.com/office/drawing/2014/main" id="{DC64B35C-6D22-4B49-813F-8CD84DBF686B}"/>
              </a:ext>
            </a:extLst>
          </p:cNvPr>
          <p:cNvSpPr txBox="1"/>
          <p:nvPr/>
        </p:nvSpPr>
        <p:spPr>
          <a:xfrm>
            <a:off x="994422" y="3385787"/>
            <a:ext cx="5328592" cy="2739211"/>
          </a:xfrm>
          <a:prstGeom prst="rect">
            <a:avLst/>
          </a:prstGeom>
          <a:noFill/>
          <a:ln>
            <a:solidFill>
              <a:schemeClr val="tx1"/>
            </a:solidFill>
            <a:prstDash val="lgDash"/>
          </a:ln>
        </p:spPr>
        <p:txBody>
          <a:bodyPr wrap="square" rtlCol="0" anchor="ctr" anchorCtr="1">
            <a:spAutoFit/>
          </a:bodyPr>
          <a:lstStyle/>
          <a:p>
            <a:r>
              <a:rPr lang="en-GB" sz="2800" b="1" dirty="0">
                <a:solidFill>
                  <a:schemeClr val="accent1"/>
                </a:solidFill>
              </a:rPr>
              <a:t>Hygiene</a:t>
            </a:r>
          </a:p>
          <a:p>
            <a:pPr marL="285750" indent="-285750">
              <a:buFont typeface="Wingdings" panose="05000000000000000000" pitchFamily="2" charset="2"/>
              <a:buChar char="Ø"/>
            </a:pPr>
            <a:r>
              <a:rPr lang="en-GB" dirty="0"/>
              <a:t>General needs met.</a:t>
            </a:r>
          </a:p>
          <a:p>
            <a:pPr marL="285750" indent="-285750">
              <a:buFont typeface="Wingdings" panose="05000000000000000000" pitchFamily="2" charset="2"/>
              <a:buChar char="Ø"/>
            </a:pPr>
            <a:r>
              <a:rPr lang="en-GB" dirty="0"/>
              <a:t>Task based</a:t>
            </a:r>
          </a:p>
          <a:p>
            <a:pPr marL="285750" indent="-285750">
              <a:buFont typeface="Wingdings" panose="05000000000000000000" pitchFamily="2" charset="2"/>
              <a:buChar char="Ø"/>
            </a:pPr>
            <a:r>
              <a:rPr lang="en-GB" dirty="0"/>
              <a:t>NOT delivered in a person centred way.</a:t>
            </a:r>
          </a:p>
          <a:p>
            <a:pPr marL="285750" indent="-285750">
              <a:buFont typeface="Wingdings" panose="05000000000000000000" pitchFamily="2" charset="2"/>
              <a:buChar char="Ø"/>
            </a:pPr>
            <a:r>
              <a:rPr lang="en-GB" dirty="0"/>
              <a:t>Physical Hygiene for residents with complex needs such as dementia or physical disability not met.</a:t>
            </a:r>
          </a:p>
          <a:p>
            <a:pPr marL="285750" indent="-285750">
              <a:buFont typeface="Wingdings" panose="05000000000000000000" pitchFamily="2" charset="2"/>
              <a:buChar char="Ø"/>
            </a:pPr>
            <a:r>
              <a:rPr lang="en-GB" dirty="0"/>
              <a:t>Incontinence Pads used inappropriately. </a:t>
            </a:r>
          </a:p>
          <a:p>
            <a:r>
              <a:rPr lang="en-GB" dirty="0"/>
              <a:t>                                    (</a:t>
            </a:r>
            <a:r>
              <a:rPr lang="en-GB" dirty="0" err="1"/>
              <a:t>Rocheira</a:t>
            </a:r>
            <a:r>
              <a:rPr lang="en-GB" dirty="0"/>
              <a:t>, 2014, p. 5 &amp; 6).</a:t>
            </a:r>
          </a:p>
        </p:txBody>
      </p:sp>
      <p:sp>
        <p:nvSpPr>
          <p:cNvPr id="4" name="Speech Bubble: Oval 3">
            <a:extLst>
              <a:ext uri="{FF2B5EF4-FFF2-40B4-BE49-F238E27FC236}">
                <a16:creationId xmlns:a16="http://schemas.microsoft.com/office/drawing/2014/main" id="{3F342268-A407-4FD0-9014-07C6C1DC1E66}"/>
              </a:ext>
            </a:extLst>
          </p:cNvPr>
          <p:cNvSpPr/>
          <p:nvPr/>
        </p:nvSpPr>
        <p:spPr>
          <a:xfrm>
            <a:off x="6323014" y="504731"/>
            <a:ext cx="5099991" cy="3019555"/>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schemeClr val="tx1"/>
                </a:solidFill>
              </a:rPr>
              <a:t>‘care staff reporting that they found it difficult or lacked the training to provide personal care in these circumstances’</a:t>
            </a:r>
          </a:p>
          <a:p>
            <a:pPr algn="r"/>
            <a:r>
              <a:rPr lang="en-GB" dirty="0">
                <a:solidFill>
                  <a:schemeClr val="tx1"/>
                </a:solidFill>
              </a:rPr>
              <a:t>(</a:t>
            </a:r>
            <a:r>
              <a:rPr lang="en-GB" dirty="0" err="1">
                <a:solidFill>
                  <a:schemeClr val="tx1"/>
                </a:solidFill>
              </a:rPr>
              <a:t>Rocheira</a:t>
            </a:r>
            <a:r>
              <a:rPr lang="en-GB" dirty="0">
                <a:solidFill>
                  <a:schemeClr val="tx1"/>
                </a:solidFill>
              </a:rPr>
              <a:t>, 2014, p. 6). </a:t>
            </a:r>
          </a:p>
        </p:txBody>
      </p:sp>
    </p:spTree>
    <p:extLst>
      <p:ext uri="{BB962C8B-B14F-4D97-AF65-F5344CB8AC3E}">
        <p14:creationId xmlns:p14="http://schemas.microsoft.com/office/powerpoint/2010/main" val="2032044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CE824-B010-4235-B0B9-AE4CCF0DF83C}"/>
              </a:ext>
            </a:extLst>
          </p:cNvPr>
          <p:cNvSpPr>
            <a:spLocks noGrp="1"/>
          </p:cNvSpPr>
          <p:nvPr>
            <p:ph type="title"/>
          </p:nvPr>
        </p:nvSpPr>
        <p:spPr>
          <a:xfrm>
            <a:off x="1413892" y="332656"/>
            <a:ext cx="9601200" cy="1143000"/>
          </a:xfrm>
        </p:spPr>
        <p:txBody>
          <a:bodyPr>
            <a:normAutofit/>
          </a:bodyPr>
          <a:lstStyle/>
          <a:p>
            <a:r>
              <a:rPr lang="en-GB" sz="6000" b="1" dirty="0">
                <a:solidFill>
                  <a:schemeClr val="accent1">
                    <a:lumMod val="60000"/>
                    <a:lumOff val="40000"/>
                  </a:schemeClr>
                </a:solidFill>
              </a:rPr>
              <a:t>Key Findings</a:t>
            </a:r>
          </a:p>
        </p:txBody>
      </p:sp>
      <p:sp>
        <p:nvSpPr>
          <p:cNvPr id="3" name="TextBox 2">
            <a:extLst>
              <a:ext uri="{FF2B5EF4-FFF2-40B4-BE49-F238E27FC236}">
                <a16:creationId xmlns:a16="http://schemas.microsoft.com/office/drawing/2014/main" id="{3BC3F264-1054-4FD4-AD12-E9B5E834A307}"/>
              </a:ext>
            </a:extLst>
          </p:cNvPr>
          <p:cNvSpPr txBox="1"/>
          <p:nvPr/>
        </p:nvSpPr>
        <p:spPr>
          <a:xfrm>
            <a:off x="798444" y="1654642"/>
            <a:ext cx="4937471" cy="2400657"/>
          </a:xfrm>
          <a:prstGeom prst="rect">
            <a:avLst/>
          </a:prstGeom>
          <a:noFill/>
          <a:ln>
            <a:solidFill>
              <a:schemeClr val="tx1"/>
            </a:solidFill>
            <a:prstDash val="lgDash"/>
          </a:ln>
        </p:spPr>
        <p:txBody>
          <a:bodyPr wrap="square" rtlCol="0" anchor="ctr" anchorCtr="1">
            <a:spAutoFit/>
          </a:bodyPr>
          <a:lstStyle/>
          <a:p>
            <a:r>
              <a:rPr lang="en-GB" sz="2400" b="1" dirty="0">
                <a:solidFill>
                  <a:schemeClr val="accent1"/>
                </a:solidFill>
              </a:rPr>
              <a:t>Dinning Experience</a:t>
            </a:r>
          </a:p>
          <a:p>
            <a:pPr marL="285750" indent="-285750">
              <a:buFont typeface="Wingdings" panose="05000000000000000000" pitchFamily="2" charset="2"/>
              <a:buChar char="Ø"/>
            </a:pPr>
            <a:r>
              <a:rPr lang="en-GB" dirty="0"/>
              <a:t>Clinical experience</a:t>
            </a:r>
          </a:p>
          <a:p>
            <a:pPr marL="285750" indent="-285750">
              <a:buFont typeface="Wingdings" panose="05000000000000000000" pitchFamily="2" charset="2"/>
              <a:buChar char="Ø"/>
            </a:pPr>
            <a:r>
              <a:rPr lang="en-GB" dirty="0"/>
              <a:t>Feeding activity </a:t>
            </a:r>
          </a:p>
          <a:p>
            <a:pPr marL="285750" indent="-285750">
              <a:buFont typeface="Wingdings" panose="05000000000000000000" pitchFamily="2" charset="2"/>
              <a:buChar char="Ø"/>
            </a:pPr>
            <a:r>
              <a:rPr lang="en-GB" dirty="0"/>
              <a:t>Little choice about what to eat, when and where.</a:t>
            </a:r>
          </a:p>
          <a:p>
            <a:pPr marL="285750" indent="-285750">
              <a:buFont typeface="Wingdings" panose="05000000000000000000" pitchFamily="2" charset="2"/>
              <a:buChar char="Ø"/>
            </a:pPr>
            <a:r>
              <a:rPr lang="en-GB" dirty="0"/>
              <a:t>Lack of positive communication between residents and staff.</a:t>
            </a:r>
          </a:p>
          <a:p>
            <a:r>
              <a:rPr lang="en-GB" dirty="0"/>
              <a:t>                                   (</a:t>
            </a:r>
            <a:r>
              <a:rPr lang="en-GB" dirty="0" err="1"/>
              <a:t>Rocheira</a:t>
            </a:r>
            <a:r>
              <a:rPr lang="en-GB" dirty="0"/>
              <a:t>, 2014, p.6).</a:t>
            </a:r>
          </a:p>
        </p:txBody>
      </p:sp>
      <p:sp>
        <p:nvSpPr>
          <p:cNvPr id="4" name="Speech Bubble: Oval 3">
            <a:extLst>
              <a:ext uri="{FF2B5EF4-FFF2-40B4-BE49-F238E27FC236}">
                <a16:creationId xmlns:a16="http://schemas.microsoft.com/office/drawing/2014/main" id="{7A24EF9D-E554-4DE9-AA95-A782170376A1}"/>
              </a:ext>
            </a:extLst>
          </p:cNvPr>
          <p:cNvSpPr/>
          <p:nvPr/>
        </p:nvSpPr>
        <p:spPr>
          <a:xfrm>
            <a:off x="6709861" y="575556"/>
            <a:ext cx="4680520" cy="2952328"/>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many cases the dining experience does not reflect the needs of the individual or enhance quality of life, instead it is structured to be functional and convenient for the care home’</a:t>
            </a:r>
          </a:p>
          <a:p>
            <a:pPr algn="r"/>
            <a:r>
              <a:rPr lang="en-GB" dirty="0"/>
              <a:t>(</a:t>
            </a:r>
            <a:r>
              <a:rPr lang="en-GB" dirty="0" err="1"/>
              <a:t>Rocheira</a:t>
            </a:r>
            <a:r>
              <a:rPr lang="en-GB" dirty="0"/>
              <a:t>, 2014, p. 6).</a:t>
            </a:r>
          </a:p>
        </p:txBody>
      </p:sp>
      <p:sp>
        <p:nvSpPr>
          <p:cNvPr id="5" name="TextBox 4">
            <a:extLst>
              <a:ext uri="{FF2B5EF4-FFF2-40B4-BE49-F238E27FC236}">
                <a16:creationId xmlns:a16="http://schemas.microsoft.com/office/drawing/2014/main" id="{898720EF-1763-4E7D-A355-5240210DC086}"/>
              </a:ext>
            </a:extLst>
          </p:cNvPr>
          <p:cNvSpPr txBox="1"/>
          <p:nvPr/>
        </p:nvSpPr>
        <p:spPr>
          <a:xfrm>
            <a:off x="4670345" y="4304132"/>
            <a:ext cx="6696744" cy="2123658"/>
          </a:xfrm>
          <a:prstGeom prst="rect">
            <a:avLst/>
          </a:prstGeom>
          <a:noFill/>
          <a:ln>
            <a:solidFill>
              <a:schemeClr val="tx1"/>
            </a:solidFill>
            <a:prstDash val="lgDash"/>
          </a:ln>
        </p:spPr>
        <p:txBody>
          <a:bodyPr wrap="square" rtlCol="0" anchor="ctr" anchorCtr="1">
            <a:spAutoFit/>
          </a:bodyPr>
          <a:lstStyle/>
          <a:p>
            <a:r>
              <a:rPr lang="en-GB" sz="2400" b="1" dirty="0">
                <a:solidFill>
                  <a:schemeClr val="accent1"/>
                </a:solidFill>
              </a:rPr>
              <a:t>Staff</a:t>
            </a:r>
          </a:p>
          <a:p>
            <a:pPr marL="285750" indent="-285750">
              <a:buFont typeface="Wingdings" panose="05000000000000000000" pitchFamily="2" charset="2"/>
              <a:buChar char="Ø"/>
            </a:pPr>
            <a:r>
              <a:rPr lang="en-GB" dirty="0"/>
              <a:t>Chronically Understaffed</a:t>
            </a:r>
          </a:p>
          <a:p>
            <a:pPr marL="285750" indent="-285750">
              <a:buFont typeface="Wingdings" panose="05000000000000000000" pitchFamily="2" charset="2"/>
              <a:buChar char="Ø"/>
            </a:pPr>
            <a:r>
              <a:rPr lang="en-GB" dirty="0"/>
              <a:t>Low Status </a:t>
            </a:r>
          </a:p>
          <a:p>
            <a:pPr marL="285750" indent="-285750">
              <a:buFont typeface="Wingdings" panose="05000000000000000000" pitchFamily="2" charset="2"/>
              <a:buChar char="Ø"/>
            </a:pPr>
            <a:r>
              <a:rPr lang="en-GB" dirty="0"/>
              <a:t>Low Pay</a:t>
            </a:r>
          </a:p>
          <a:p>
            <a:pPr marL="285750" indent="-285750">
              <a:buFont typeface="Wingdings" panose="05000000000000000000" pitchFamily="2" charset="2"/>
              <a:buChar char="Ø"/>
            </a:pPr>
            <a:r>
              <a:rPr lang="en-GB" dirty="0"/>
              <a:t>Basic Training not enough to enable staff to understand and meet the needs of the individuals. </a:t>
            </a:r>
          </a:p>
          <a:p>
            <a:r>
              <a:rPr lang="en-GB" dirty="0"/>
              <a:t>                                          (</a:t>
            </a:r>
            <a:r>
              <a:rPr lang="en-GB" dirty="0" err="1"/>
              <a:t>Rocheira</a:t>
            </a:r>
            <a:r>
              <a:rPr lang="en-GB" dirty="0"/>
              <a:t>, 2014, p. 9).</a:t>
            </a:r>
          </a:p>
        </p:txBody>
      </p:sp>
    </p:spTree>
    <p:extLst>
      <p:ext uri="{BB962C8B-B14F-4D97-AF65-F5344CB8AC3E}">
        <p14:creationId xmlns:p14="http://schemas.microsoft.com/office/powerpoint/2010/main" val="3744800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E3B3E-68B7-44C1-9FD3-C5FF24304A5E}"/>
              </a:ext>
            </a:extLst>
          </p:cNvPr>
          <p:cNvSpPr>
            <a:spLocks noGrp="1"/>
          </p:cNvSpPr>
          <p:nvPr>
            <p:ph type="title"/>
          </p:nvPr>
        </p:nvSpPr>
        <p:spPr/>
        <p:txBody>
          <a:bodyPr>
            <a:normAutofit/>
          </a:bodyPr>
          <a:lstStyle/>
          <a:p>
            <a:r>
              <a:rPr lang="en-GB" sz="5400" b="1" dirty="0">
                <a:solidFill>
                  <a:schemeClr val="accent1">
                    <a:lumMod val="60000"/>
                    <a:lumOff val="40000"/>
                  </a:schemeClr>
                </a:solidFill>
              </a:rPr>
              <a:t>Care Act 2014</a:t>
            </a:r>
          </a:p>
        </p:txBody>
      </p:sp>
      <p:sp>
        <p:nvSpPr>
          <p:cNvPr id="3" name="TextBox 2">
            <a:extLst>
              <a:ext uri="{FF2B5EF4-FFF2-40B4-BE49-F238E27FC236}">
                <a16:creationId xmlns:a16="http://schemas.microsoft.com/office/drawing/2014/main" id="{BA1706D2-0AFC-4B1E-A579-383F9E445FE3}"/>
              </a:ext>
            </a:extLst>
          </p:cNvPr>
          <p:cNvSpPr txBox="1"/>
          <p:nvPr/>
        </p:nvSpPr>
        <p:spPr>
          <a:xfrm>
            <a:off x="1125860" y="2446149"/>
            <a:ext cx="9865096" cy="3477875"/>
          </a:xfrm>
          <a:prstGeom prst="rect">
            <a:avLst/>
          </a:prstGeom>
          <a:noFill/>
          <a:ln>
            <a:solidFill>
              <a:schemeClr val="tx1"/>
            </a:solidFill>
            <a:prstDash val="lgDash"/>
          </a:ln>
        </p:spPr>
        <p:txBody>
          <a:bodyPr wrap="square" rtlCol="0" anchor="ctr" anchorCtr="1">
            <a:spAutoFit/>
          </a:bodyPr>
          <a:lstStyle/>
          <a:p>
            <a:pPr marL="285750" indent="-285750">
              <a:buFont typeface="Wingdings" panose="05000000000000000000" pitchFamily="2" charset="2"/>
              <a:buChar char="Ø"/>
            </a:pPr>
            <a:r>
              <a:rPr lang="en-GB" sz="2000" dirty="0"/>
              <a:t>Despite the </a:t>
            </a:r>
            <a:r>
              <a:rPr lang="en-GB" sz="2000" dirty="0" err="1"/>
              <a:t>Uk</a:t>
            </a:r>
            <a:r>
              <a:rPr lang="en-GB" sz="2000" dirty="0"/>
              <a:t> Government claiming they promote independent well-being in the Care Act 2014, </a:t>
            </a:r>
            <a:r>
              <a:rPr lang="en-GB" sz="2000" dirty="0" err="1"/>
              <a:t>Rocheira</a:t>
            </a:r>
            <a:r>
              <a:rPr lang="en-GB" sz="2000" dirty="0"/>
              <a:t> (2014) challenges this assertion within her report. </a:t>
            </a:r>
          </a:p>
          <a:p>
            <a:pPr marL="285750" indent="-285750">
              <a:buFont typeface="Wingdings" panose="05000000000000000000" pitchFamily="2" charset="2"/>
              <a:buChar char="Ø"/>
            </a:pPr>
            <a:r>
              <a:rPr lang="en-GB" sz="2000" dirty="0"/>
              <a:t>The Care Act 2014, claims that individuals will: </a:t>
            </a:r>
          </a:p>
          <a:p>
            <a:pPr marL="285750" indent="-285750">
              <a:buFont typeface="Wingdings" panose="05000000000000000000" pitchFamily="2" charset="2"/>
              <a:buChar char="Ø"/>
            </a:pPr>
            <a:r>
              <a:rPr lang="en-GB" sz="2000" dirty="0"/>
              <a:t>Control by the individual over day-to-day life (including over care and support, or support, provided to the individual and the way in which it is provided) </a:t>
            </a:r>
          </a:p>
          <a:p>
            <a:pPr marL="285750" indent="-285750">
              <a:buFont typeface="Wingdings" panose="05000000000000000000" pitchFamily="2" charset="2"/>
              <a:buChar char="Ø"/>
            </a:pPr>
            <a:r>
              <a:rPr lang="en-GB" sz="2000" dirty="0"/>
              <a:t>Participation in work, education, training or recreation.</a:t>
            </a:r>
          </a:p>
          <a:p>
            <a:pPr marL="285750" indent="-285750">
              <a:buFont typeface="Wingdings" panose="05000000000000000000" pitchFamily="2" charset="2"/>
              <a:buChar char="Ø"/>
            </a:pPr>
            <a:r>
              <a:rPr lang="en-GB" sz="2000" dirty="0"/>
              <a:t>Personal dignity (including treatment of the individual with respect)</a:t>
            </a:r>
          </a:p>
          <a:p>
            <a:pPr marL="285750" indent="-285750">
              <a:buFont typeface="Wingdings" panose="05000000000000000000" pitchFamily="2" charset="2"/>
              <a:buChar char="Ø"/>
            </a:pPr>
            <a:r>
              <a:rPr lang="en-GB" sz="2000" dirty="0"/>
              <a:t>Physical and mental health and emotional well-being</a:t>
            </a:r>
          </a:p>
          <a:p>
            <a:pPr algn="r"/>
            <a:r>
              <a:rPr lang="en-GB" sz="2000" dirty="0"/>
              <a:t>(Care Act 2014)</a:t>
            </a:r>
          </a:p>
        </p:txBody>
      </p:sp>
    </p:spTree>
    <p:extLst>
      <p:ext uri="{BB962C8B-B14F-4D97-AF65-F5344CB8AC3E}">
        <p14:creationId xmlns:p14="http://schemas.microsoft.com/office/powerpoint/2010/main" val="957366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FB79F-4DDA-4226-AE79-4775A49A2419}"/>
              </a:ext>
            </a:extLst>
          </p:cNvPr>
          <p:cNvSpPr>
            <a:spLocks noGrp="1"/>
          </p:cNvSpPr>
          <p:nvPr>
            <p:ph type="title"/>
          </p:nvPr>
        </p:nvSpPr>
        <p:spPr>
          <a:xfrm>
            <a:off x="1125860" y="548680"/>
            <a:ext cx="9601200" cy="1143000"/>
          </a:xfrm>
        </p:spPr>
        <p:txBody>
          <a:bodyPr>
            <a:noAutofit/>
          </a:bodyPr>
          <a:lstStyle/>
          <a:p>
            <a:pPr algn="ctr"/>
            <a:r>
              <a:rPr lang="en-GB" sz="4000" b="1" dirty="0">
                <a:solidFill>
                  <a:schemeClr val="accent1">
                    <a:lumMod val="60000"/>
                    <a:lumOff val="40000"/>
                  </a:schemeClr>
                </a:solidFill>
              </a:rPr>
              <a:t>Code Of Professional Practice for Social Care </a:t>
            </a:r>
          </a:p>
        </p:txBody>
      </p:sp>
      <p:sp>
        <p:nvSpPr>
          <p:cNvPr id="3" name="TextBox 2">
            <a:extLst>
              <a:ext uri="{FF2B5EF4-FFF2-40B4-BE49-F238E27FC236}">
                <a16:creationId xmlns:a16="http://schemas.microsoft.com/office/drawing/2014/main" id="{F715C9CB-9185-4BDC-8432-F8FF408AB79D}"/>
              </a:ext>
            </a:extLst>
          </p:cNvPr>
          <p:cNvSpPr txBox="1"/>
          <p:nvPr/>
        </p:nvSpPr>
        <p:spPr>
          <a:xfrm>
            <a:off x="1017848" y="2236222"/>
            <a:ext cx="10153128" cy="4062651"/>
          </a:xfrm>
          <a:prstGeom prst="rect">
            <a:avLst/>
          </a:prstGeom>
          <a:noFill/>
          <a:ln>
            <a:solidFill>
              <a:schemeClr val="tx1"/>
            </a:solidFill>
            <a:prstDash val="lgDash"/>
          </a:ln>
        </p:spPr>
        <p:txBody>
          <a:bodyPr wrap="square" rtlCol="0" anchor="ctr" anchorCtr="1">
            <a:spAutoFit/>
          </a:bodyPr>
          <a:lstStyle/>
          <a:p>
            <a:pPr marL="285750" indent="-285750">
              <a:buFont typeface="Wingdings" panose="05000000000000000000" pitchFamily="2" charset="2"/>
              <a:buChar char="Ø"/>
            </a:pPr>
            <a:r>
              <a:rPr lang="en-GB" sz="2400" dirty="0"/>
              <a:t>Promote the well-being, voice and control of individuals and carers while supporting them to stay safe.</a:t>
            </a:r>
          </a:p>
          <a:p>
            <a:pPr marL="285750" indent="-285750">
              <a:buFont typeface="Wingdings" panose="05000000000000000000" pitchFamily="2" charset="2"/>
              <a:buChar char="Ø"/>
            </a:pPr>
            <a:r>
              <a:rPr lang="en-GB" sz="2400" dirty="0"/>
              <a:t>Work with individuals in person centred ways and using this as the basis for social care and support.</a:t>
            </a:r>
          </a:p>
          <a:p>
            <a:pPr marL="285750" indent="-285750">
              <a:buFont typeface="Wingdings" panose="05000000000000000000" pitchFamily="2" charset="2"/>
              <a:buChar char="Ø"/>
            </a:pPr>
            <a:r>
              <a:rPr lang="en-GB" sz="2400" dirty="0"/>
              <a:t>Supporting individuals to maximise their decision making and control over their lives</a:t>
            </a:r>
          </a:p>
          <a:p>
            <a:pPr marL="285750" indent="-285750">
              <a:buFont typeface="Wingdings" panose="05000000000000000000" pitchFamily="2" charset="2"/>
              <a:buChar char="Ø"/>
            </a:pPr>
            <a:r>
              <a:rPr lang="en-GB" sz="2400" dirty="0"/>
              <a:t>Work with individuals and carers in ways that respect their dignity, privacy, preferences, culture, language and rights.</a:t>
            </a:r>
          </a:p>
          <a:p>
            <a:pPr marL="285750" indent="-285750">
              <a:buFont typeface="Wingdings" panose="05000000000000000000" pitchFamily="2" charset="2"/>
              <a:buChar char="Ø"/>
            </a:pPr>
            <a:r>
              <a:rPr lang="en-GB" sz="2400" dirty="0"/>
              <a:t>Ensure your actions promote equality, diversity and inclusion.</a:t>
            </a:r>
          </a:p>
          <a:p>
            <a:r>
              <a:rPr lang="en-GB" sz="2400" dirty="0"/>
              <a:t>                                                                  (Welsh Government, 2015)</a:t>
            </a:r>
          </a:p>
          <a:p>
            <a:endParaRPr lang="en-GB" dirty="0"/>
          </a:p>
        </p:txBody>
      </p:sp>
    </p:spTree>
    <p:extLst>
      <p:ext uri="{BB962C8B-B14F-4D97-AF65-F5344CB8AC3E}">
        <p14:creationId xmlns:p14="http://schemas.microsoft.com/office/powerpoint/2010/main" val="1517191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CB5E5-D1FC-4703-AF2D-ECE6AF8CA015}"/>
              </a:ext>
            </a:extLst>
          </p:cNvPr>
          <p:cNvSpPr>
            <a:spLocks noGrp="1"/>
          </p:cNvSpPr>
          <p:nvPr>
            <p:ph type="title"/>
          </p:nvPr>
        </p:nvSpPr>
        <p:spPr>
          <a:xfrm>
            <a:off x="1557908" y="395788"/>
            <a:ext cx="9601200" cy="1280860"/>
          </a:xfrm>
        </p:spPr>
        <p:txBody>
          <a:bodyPr>
            <a:noAutofit/>
          </a:bodyPr>
          <a:lstStyle/>
          <a:p>
            <a:r>
              <a:rPr lang="en-GB" sz="4800" dirty="0" err="1">
                <a:solidFill>
                  <a:schemeClr val="accent1">
                    <a:lumMod val="60000"/>
                    <a:lumOff val="40000"/>
                  </a:schemeClr>
                </a:solidFill>
              </a:rPr>
              <a:t>Arnstein's</a:t>
            </a:r>
            <a:r>
              <a:rPr lang="en-GB" sz="4800" dirty="0">
                <a:solidFill>
                  <a:schemeClr val="accent1">
                    <a:lumMod val="60000"/>
                    <a:lumOff val="40000"/>
                  </a:schemeClr>
                </a:solidFill>
              </a:rPr>
              <a:t> Ladder of Participation</a:t>
            </a:r>
          </a:p>
        </p:txBody>
      </p:sp>
      <p:pic>
        <p:nvPicPr>
          <p:cNvPr id="4" name="Picture 3">
            <a:extLst>
              <a:ext uri="{FF2B5EF4-FFF2-40B4-BE49-F238E27FC236}">
                <a16:creationId xmlns:a16="http://schemas.microsoft.com/office/drawing/2014/main" id="{1265DDA0-5D3F-4B77-BAA8-63C3E19830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82044" y="1673808"/>
            <a:ext cx="5976666" cy="4482500"/>
          </a:xfrm>
          <a:prstGeom prst="rect">
            <a:avLst/>
          </a:prstGeom>
        </p:spPr>
      </p:pic>
      <p:sp>
        <p:nvSpPr>
          <p:cNvPr id="5" name="TextBox 4">
            <a:extLst>
              <a:ext uri="{FF2B5EF4-FFF2-40B4-BE49-F238E27FC236}">
                <a16:creationId xmlns:a16="http://schemas.microsoft.com/office/drawing/2014/main" id="{6ADFE035-D379-4753-AE63-370EC86996A1}"/>
              </a:ext>
            </a:extLst>
          </p:cNvPr>
          <p:cNvSpPr txBox="1"/>
          <p:nvPr/>
        </p:nvSpPr>
        <p:spPr>
          <a:xfrm>
            <a:off x="5878388" y="6253719"/>
            <a:ext cx="2880322" cy="246221"/>
          </a:xfrm>
          <a:prstGeom prst="rect">
            <a:avLst/>
          </a:prstGeom>
          <a:noFill/>
          <a:ln>
            <a:noFill/>
          </a:ln>
        </p:spPr>
        <p:txBody>
          <a:bodyPr wrap="square" rtlCol="0" anchor="ctr" anchorCtr="1">
            <a:spAutoFit/>
          </a:bodyPr>
          <a:lstStyle/>
          <a:p>
            <a:r>
              <a:rPr lang="en-GB" sz="1000" dirty="0"/>
              <a:t>(No Name, 2018)</a:t>
            </a:r>
          </a:p>
        </p:txBody>
      </p:sp>
    </p:spTree>
    <p:extLst>
      <p:ext uri="{BB962C8B-B14F-4D97-AF65-F5344CB8AC3E}">
        <p14:creationId xmlns:p14="http://schemas.microsoft.com/office/powerpoint/2010/main" val="141833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4993-C116-4145-9F4A-775E41A97876}"/>
              </a:ext>
            </a:extLst>
          </p:cNvPr>
          <p:cNvSpPr>
            <a:spLocks noGrp="1"/>
          </p:cNvSpPr>
          <p:nvPr>
            <p:ph type="title"/>
          </p:nvPr>
        </p:nvSpPr>
        <p:spPr>
          <a:xfrm>
            <a:off x="2566020" y="593122"/>
            <a:ext cx="4824536" cy="1008112"/>
          </a:xfrm>
        </p:spPr>
        <p:txBody>
          <a:bodyPr>
            <a:noAutofit/>
          </a:bodyPr>
          <a:lstStyle/>
          <a:p>
            <a:r>
              <a:rPr lang="en-GB" sz="6600" b="1" dirty="0">
                <a:solidFill>
                  <a:schemeClr val="accent1">
                    <a:lumMod val="60000"/>
                    <a:lumOff val="40000"/>
                  </a:schemeClr>
                </a:solidFill>
              </a:rPr>
              <a:t>Advocacy</a:t>
            </a:r>
          </a:p>
        </p:txBody>
      </p:sp>
      <p:sp>
        <p:nvSpPr>
          <p:cNvPr id="3" name="TextBox 2">
            <a:extLst>
              <a:ext uri="{FF2B5EF4-FFF2-40B4-BE49-F238E27FC236}">
                <a16:creationId xmlns:a16="http://schemas.microsoft.com/office/drawing/2014/main" id="{4BE63125-2E4D-4447-BE66-097C589EE37D}"/>
              </a:ext>
            </a:extLst>
          </p:cNvPr>
          <p:cNvSpPr txBox="1"/>
          <p:nvPr/>
        </p:nvSpPr>
        <p:spPr>
          <a:xfrm>
            <a:off x="765820" y="2113761"/>
            <a:ext cx="2232248" cy="4124206"/>
          </a:xfrm>
          <a:prstGeom prst="rect">
            <a:avLst/>
          </a:prstGeom>
          <a:noFill/>
          <a:ln>
            <a:solidFill>
              <a:schemeClr val="tx1"/>
            </a:solidFill>
            <a:prstDash val="lgDash"/>
          </a:ln>
        </p:spPr>
        <p:txBody>
          <a:bodyPr wrap="square" rtlCol="0" anchor="ctr" anchorCtr="1">
            <a:spAutoFit/>
          </a:bodyPr>
          <a:lstStyle/>
          <a:p>
            <a:r>
              <a:rPr lang="en-GB" sz="2800" b="1" dirty="0">
                <a:solidFill>
                  <a:schemeClr val="accent1"/>
                </a:solidFill>
              </a:rPr>
              <a:t>Advocates</a:t>
            </a:r>
          </a:p>
          <a:p>
            <a:pPr marL="285750" indent="-285750">
              <a:buFont typeface="Wingdings" panose="05000000000000000000" pitchFamily="2" charset="2"/>
              <a:buChar char="Ø"/>
            </a:pPr>
            <a:r>
              <a:rPr lang="en-GB" dirty="0"/>
              <a:t>Independent of any other service </a:t>
            </a:r>
          </a:p>
          <a:p>
            <a:pPr marL="285750" indent="-285750">
              <a:buFont typeface="Wingdings" panose="05000000000000000000" pitchFamily="2" charset="2"/>
              <a:buChar char="Ø"/>
            </a:pPr>
            <a:r>
              <a:rPr lang="en-GB" dirty="0"/>
              <a:t>Ensure your voice is heard</a:t>
            </a:r>
          </a:p>
          <a:p>
            <a:pPr marL="285750" indent="-285750">
              <a:buFont typeface="Wingdings" panose="05000000000000000000" pitchFamily="2" charset="2"/>
              <a:buChar char="Ø"/>
            </a:pPr>
            <a:r>
              <a:rPr lang="en-GB" dirty="0"/>
              <a:t>Promotes equality, social inclusion and social justice. </a:t>
            </a:r>
          </a:p>
          <a:p>
            <a:pPr marL="285750" indent="-285750">
              <a:buFont typeface="Wingdings" panose="05000000000000000000" pitchFamily="2" charset="2"/>
              <a:buChar char="Ø"/>
            </a:pPr>
            <a:r>
              <a:rPr lang="en-GB" dirty="0"/>
              <a:t>Work in partnership with the people they support. </a:t>
            </a:r>
          </a:p>
        </p:txBody>
      </p:sp>
      <p:sp>
        <p:nvSpPr>
          <p:cNvPr id="4" name="TextBox 3">
            <a:extLst>
              <a:ext uri="{FF2B5EF4-FFF2-40B4-BE49-F238E27FC236}">
                <a16:creationId xmlns:a16="http://schemas.microsoft.com/office/drawing/2014/main" id="{CF709E0B-1781-4078-8AC8-01975409E236}"/>
              </a:ext>
            </a:extLst>
          </p:cNvPr>
          <p:cNvSpPr txBox="1"/>
          <p:nvPr/>
        </p:nvSpPr>
        <p:spPr>
          <a:xfrm>
            <a:off x="5086300" y="3966631"/>
            <a:ext cx="184731" cy="369332"/>
          </a:xfrm>
          <a:prstGeom prst="rect">
            <a:avLst/>
          </a:prstGeom>
          <a:noFill/>
          <a:ln>
            <a:solidFill>
              <a:schemeClr val="bg2"/>
            </a:solidFill>
          </a:ln>
        </p:spPr>
        <p:txBody>
          <a:bodyPr wrap="none" rtlCol="0" anchor="ctr" anchorCtr="1">
            <a:spAutoFit/>
          </a:bodyPr>
          <a:lstStyle/>
          <a:p>
            <a:endParaRPr lang="en-GB" dirty="0"/>
          </a:p>
        </p:txBody>
      </p:sp>
      <p:sp>
        <p:nvSpPr>
          <p:cNvPr id="5" name="TextBox 4">
            <a:extLst>
              <a:ext uri="{FF2B5EF4-FFF2-40B4-BE49-F238E27FC236}">
                <a16:creationId xmlns:a16="http://schemas.microsoft.com/office/drawing/2014/main" id="{59CCA691-5649-4D37-9D5D-798F8BF64384}"/>
              </a:ext>
            </a:extLst>
          </p:cNvPr>
          <p:cNvSpPr txBox="1"/>
          <p:nvPr/>
        </p:nvSpPr>
        <p:spPr>
          <a:xfrm>
            <a:off x="7463418" y="1643263"/>
            <a:ext cx="4059070" cy="4555093"/>
          </a:xfrm>
          <a:prstGeom prst="rect">
            <a:avLst/>
          </a:prstGeom>
          <a:noFill/>
          <a:ln>
            <a:solidFill>
              <a:schemeClr val="tx1"/>
            </a:solidFill>
            <a:prstDash val="lgDash"/>
          </a:ln>
        </p:spPr>
        <p:txBody>
          <a:bodyPr wrap="square" rtlCol="0" anchor="ctr" anchorCtr="1">
            <a:spAutoFit/>
          </a:bodyPr>
          <a:lstStyle/>
          <a:p>
            <a:r>
              <a:rPr lang="en-GB" sz="2800" b="1" dirty="0">
                <a:solidFill>
                  <a:schemeClr val="accent1"/>
                </a:solidFill>
              </a:rPr>
              <a:t>Advocacy Charter Principles</a:t>
            </a:r>
          </a:p>
          <a:p>
            <a:pPr marL="285750" indent="-285750">
              <a:buFont typeface="Wingdings" panose="05000000000000000000" pitchFamily="2" charset="2"/>
              <a:buChar char="Ø"/>
            </a:pPr>
            <a:r>
              <a:rPr lang="en-GB" dirty="0"/>
              <a:t>Clarity of Purpose </a:t>
            </a:r>
          </a:p>
          <a:p>
            <a:pPr marL="285750" indent="-285750">
              <a:buFont typeface="Wingdings" panose="05000000000000000000" pitchFamily="2" charset="2"/>
              <a:buChar char="Ø"/>
            </a:pPr>
            <a:r>
              <a:rPr lang="en-GB" dirty="0"/>
              <a:t>Independence </a:t>
            </a:r>
          </a:p>
          <a:p>
            <a:pPr marL="285750" indent="-285750">
              <a:buFont typeface="Wingdings" panose="05000000000000000000" pitchFamily="2" charset="2"/>
              <a:buChar char="Ø"/>
            </a:pPr>
            <a:r>
              <a:rPr lang="en-GB" dirty="0"/>
              <a:t>Person Centred Approach </a:t>
            </a:r>
          </a:p>
          <a:p>
            <a:pPr marL="285750" indent="-285750">
              <a:buFont typeface="Wingdings" panose="05000000000000000000" pitchFamily="2" charset="2"/>
              <a:buChar char="Ø"/>
            </a:pPr>
            <a:r>
              <a:rPr lang="en-GB" dirty="0"/>
              <a:t>Empowerment </a:t>
            </a:r>
          </a:p>
          <a:p>
            <a:pPr marL="285750" indent="-285750">
              <a:buFont typeface="Wingdings" panose="05000000000000000000" pitchFamily="2" charset="2"/>
              <a:buChar char="Ø"/>
            </a:pPr>
            <a:r>
              <a:rPr lang="en-GB" dirty="0"/>
              <a:t>Equal Opportunity</a:t>
            </a:r>
          </a:p>
          <a:p>
            <a:pPr marL="285750" indent="-285750">
              <a:buFont typeface="Wingdings" panose="05000000000000000000" pitchFamily="2" charset="2"/>
              <a:buChar char="Ø"/>
            </a:pPr>
            <a:r>
              <a:rPr lang="en-GB" dirty="0"/>
              <a:t>Accessibility</a:t>
            </a:r>
          </a:p>
          <a:p>
            <a:pPr marL="285750" indent="-285750">
              <a:buFont typeface="Wingdings" panose="05000000000000000000" pitchFamily="2" charset="2"/>
              <a:buChar char="Ø"/>
            </a:pPr>
            <a:r>
              <a:rPr lang="en-GB" dirty="0"/>
              <a:t>Supporting Advocates </a:t>
            </a:r>
          </a:p>
          <a:p>
            <a:pPr marL="285750" indent="-285750">
              <a:buFont typeface="Wingdings" panose="05000000000000000000" pitchFamily="2" charset="2"/>
              <a:buChar char="Ø"/>
            </a:pPr>
            <a:r>
              <a:rPr lang="en-GB" dirty="0"/>
              <a:t>Accountability</a:t>
            </a:r>
          </a:p>
          <a:p>
            <a:pPr marL="285750" indent="-285750">
              <a:buFont typeface="Wingdings" panose="05000000000000000000" pitchFamily="2" charset="2"/>
              <a:buChar char="Ø"/>
            </a:pPr>
            <a:r>
              <a:rPr lang="en-GB" dirty="0"/>
              <a:t>Confidentiality</a:t>
            </a:r>
          </a:p>
          <a:p>
            <a:pPr marL="285750" indent="-285750">
              <a:buFont typeface="Wingdings" panose="05000000000000000000" pitchFamily="2" charset="2"/>
              <a:buChar char="Ø"/>
            </a:pPr>
            <a:r>
              <a:rPr lang="en-GB" dirty="0"/>
              <a:t>Complaints</a:t>
            </a:r>
          </a:p>
          <a:p>
            <a:pPr marL="285750" indent="-285750">
              <a:buFont typeface="Wingdings" panose="05000000000000000000" pitchFamily="2" charset="2"/>
              <a:buChar char="Ø"/>
            </a:pPr>
            <a:r>
              <a:rPr lang="en-GB" dirty="0"/>
              <a:t>Safeguarding</a:t>
            </a:r>
          </a:p>
          <a:p>
            <a:r>
              <a:rPr lang="en-GB" dirty="0"/>
              <a:t>   (Advocacy, Code of Practice, Revised Edition, 2014) </a:t>
            </a:r>
          </a:p>
        </p:txBody>
      </p:sp>
      <p:pic>
        <p:nvPicPr>
          <p:cNvPr id="7" name="Picture 6">
            <a:extLst>
              <a:ext uri="{FF2B5EF4-FFF2-40B4-BE49-F238E27FC236}">
                <a16:creationId xmlns:a16="http://schemas.microsoft.com/office/drawing/2014/main" id="{9B4E141C-0278-424B-A2A5-E0C20974EB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15284" y="2492896"/>
            <a:ext cx="3814716" cy="3499366"/>
          </a:xfrm>
          <a:prstGeom prst="rect">
            <a:avLst/>
          </a:prstGeom>
        </p:spPr>
      </p:pic>
      <p:sp>
        <p:nvSpPr>
          <p:cNvPr id="8" name="TextBox 7">
            <a:extLst>
              <a:ext uri="{FF2B5EF4-FFF2-40B4-BE49-F238E27FC236}">
                <a16:creationId xmlns:a16="http://schemas.microsoft.com/office/drawing/2014/main" id="{85182302-9034-4002-9A01-F592B7A15F48}"/>
              </a:ext>
            </a:extLst>
          </p:cNvPr>
          <p:cNvSpPr txBox="1"/>
          <p:nvPr/>
        </p:nvSpPr>
        <p:spPr>
          <a:xfrm>
            <a:off x="4006180" y="6330553"/>
            <a:ext cx="3814716" cy="246221"/>
          </a:xfrm>
          <a:prstGeom prst="rect">
            <a:avLst/>
          </a:prstGeom>
          <a:noFill/>
          <a:ln>
            <a:noFill/>
          </a:ln>
        </p:spPr>
        <p:txBody>
          <a:bodyPr wrap="square" rtlCol="0" anchor="ctr" anchorCtr="1">
            <a:spAutoFit/>
          </a:bodyPr>
          <a:lstStyle/>
          <a:p>
            <a:r>
              <a:rPr lang="en-GB" sz="1000" dirty="0"/>
              <a:t>(Advocacy, 2018)</a:t>
            </a:r>
          </a:p>
        </p:txBody>
      </p:sp>
    </p:spTree>
    <p:extLst>
      <p:ext uri="{BB962C8B-B14F-4D97-AF65-F5344CB8AC3E}">
        <p14:creationId xmlns:p14="http://schemas.microsoft.com/office/powerpoint/2010/main" val="3367807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32A80-248F-4731-B007-0AAD6E22816F}"/>
              </a:ext>
            </a:extLst>
          </p:cNvPr>
          <p:cNvSpPr>
            <a:spLocks noGrp="1"/>
          </p:cNvSpPr>
          <p:nvPr>
            <p:ph type="title"/>
          </p:nvPr>
        </p:nvSpPr>
        <p:spPr>
          <a:xfrm>
            <a:off x="1293812" y="-19406"/>
            <a:ext cx="9601200" cy="1143000"/>
          </a:xfrm>
        </p:spPr>
        <p:txBody>
          <a:bodyPr>
            <a:normAutofit/>
          </a:bodyPr>
          <a:lstStyle/>
          <a:p>
            <a:r>
              <a:rPr lang="en-GB" sz="4000" b="1" dirty="0"/>
              <a:t>Reference List  </a:t>
            </a:r>
          </a:p>
        </p:txBody>
      </p:sp>
      <p:sp>
        <p:nvSpPr>
          <p:cNvPr id="3" name="TextBox 2">
            <a:extLst>
              <a:ext uri="{FF2B5EF4-FFF2-40B4-BE49-F238E27FC236}">
                <a16:creationId xmlns:a16="http://schemas.microsoft.com/office/drawing/2014/main" id="{915E781F-78E1-49D7-A527-1AB5F8FD74BF}"/>
              </a:ext>
            </a:extLst>
          </p:cNvPr>
          <p:cNvSpPr txBox="1"/>
          <p:nvPr/>
        </p:nvSpPr>
        <p:spPr>
          <a:xfrm>
            <a:off x="693812" y="1425880"/>
            <a:ext cx="10585176" cy="4893647"/>
          </a:xfrm>
          <a:prstGeom prst="rect">
            <a:avLst/>
          </a:prstGeom>
          <a:noFill/>
          <a:ln>
            <a:noFill/>
          </a:ln>
        </p:spPr>
        <p:txBody>
          <a:bodyPr wrap="square" rtlCol="0" anchor="ctr" anchorCtr="1">
            <a:spAutoFit/>
          </a:bodyPr>
          <a:lstStyle/>
          <a:p>
            <a:r>
              <a:rPr lang="en-GB" sz="1400" dirty="0"/>
              <a:t>Advocacy QPM, (2014) Code of Practice, Revised Edition. Available at: www.qualityadvocacy.org.uk/wp-content/uploads/2014/03/Code-of-Practice.pdf (Accessed: March 2018).</a:t>
            </a:r>
          </a:p>
          <a:p>
            <a:r>
              <a:rPr lang="en-GB" sz="1400" dirty="0"/>
              <a:t>Advocacy, (2018) </a:t>
            </a:r>
            <a:r>
              <a:rPr lang="en-GB" sz="1400" dirty="0" err="1"/>
              <a:t>Goodneighbour</a:t>
            </a:r>
            <a:r>
              <a:rPr lang="en-GB" sz="1400" dirty="0"/>
              <a:t>. Available at: https://www.bing.com/images/search?view=detailV2&amp;ccid=3QOwuQvK&amp;id=8E048A1536544E2C59B63B2F5AD57727001CBB10&amp;thid=OIP.3QOwuQvKUq3xzmgLmpagxAHaGy&amp;mediaurl=http%3a%2f%2fwww.goodneighbors.ph%2fwp-content%2fuploads%2f2016%2f05%2fgnip-advocacy.png&amp;exph=344&amp;expw=375&amp;q=advocacy&amp;simid=608023945160427905&amp;selectedIndex=42&amp;ajaxhist=0 (Accessed: March 2018). </a:t>
            </a:r>
          </a:p>
          <a:p>
            <a:endParaRPr lang="en-GB" sz="1400" dirty="0"/>
          </a:p>
          <a:p>
            <a:r>
              <a:rPr lang="en-GB" sz="1400" dirty="0"/>
              <a:t>Carmarthenshire County Council, (2015)Carmarthenshire’s Vision for Sustainable Services for Older People for the Next Decade Promoting Independence Keeping Safe Improving Health and Well-Being 2015-2025. Available </a:t>
            </a:r>
            <a:r>
              <a:rPr lang="en-GB" sz="1400" dirty="0" err="1"/>
              <a:t>at:http</a:t>
            </a:r>
            <a:r>
              <a:rPr lang="en-GB" sz="1400" dirty="0"/>
              <a:t>://www.carmarthenshire.gov.wales/media/3345/older-people-vision.pdf (Accessed: March 2018).</a:t>
            </a:r>
          </a:p>
          <a:p>
            <a:endParaRPr lang="en-GB" sz="1400" dirty="0"/>
          </a:p>
          <a:p>
            <a:r>
              <a:rPr lang="en-GB" sz="1400" dirty="0"/>
              <a:t>Dicks, K. (2017) Ecay5001. Available at: https://moodle.uwtsd.ac.uk/course/view.php?id=3627 (Accessed: March 2018).</a:t>
            </a:r>
          </a:p>
          <a:p>
            <a:endParaRPr lang="en-GB" sz="1400" dirty="0"/>
          </a:p>
          <a:p>
            <a:r>
              <a:rPr lang="en-GB" sz="1400" dirty="0" err="1"/>
              <a:t>Emens</a:t>
            </a:r>
            <a:r>
              <a:rPr lang="en-GB" sz="1400" dirty="0"/>
              <a:t>, E and Stein, M. (2013) </a:t>
            </a:r>
            <a:r>
              <a:rPr lang="en-GB" sz="1400" i="1" dirty="0"/>
              <a:t>Disability and Equality Law. </a:t>
            </a:r>
            <a:r>
              <a:rPr lang="en-GB" sz="1400" dirty="0"/>
              <a:t>England: Ashgate Publishing Limited.</a:t>
            </a:r>
          </a:p>
          <a:p>
            <a:r>
              <a:rPr lang="en-GB" sz="1400" i="1" dirty="0"/>
              <a:t>Care Act 2014, c. 23. </a:t>
            </a:r>
            <a:r>
              <a:rPr lang="en-GB" sz="1400" dirty="0"/>
              <a:t>Available at: </a:t>
            </a:r>
            <a:r>
              <a:rPr lang="en-GB" sz="1400" dirty="0">
                <a:hlinkClick r:id="rId2"/>
              </a:rPr>
              <a:t>http://www.legislation.gov.uk/ukpga/2014/23/section/1/enacted</a:t>
            </a:r>
            <a:r>
              <a:rPr lang="en-GB" sz="1400" dirty="0"/>
              <a:t> (Accessed: March 2018).</a:t>
            </a:r>
          </a:p>
          <a:p>
            <a:endParaRPr lang="en-GB" sz="1200" dirty="0"/>
          </a:p>
          <a:p>
            <a:r>
              <a:rPr lang="en-GB" sz="1200" dirty="0" err="1"/>
              <a:t>Maxland</a:t>
            </a:r>
            <a:r>
              <a:rPr lang="en-GB" sz="1200" dirty="0"/>
              <a:t>, (2018) </a:t>
            </a:r>
            <a:r>
              <a:rPr lang="en-GB" sz="1200" i="1" dirty="0"/>
              <a:t>Well-Being Week 2018. </a:t>
            </a:r>
            <a:r>
              <a:rPr lang="en-GB" sz="1200" dirty="0"/>
              <a:t>Available at: </a:t>
            </a:r>
            <a:r>
              <a:rPr lang="en-GB" sz="1200" dirty="0">
                <a:hlinkClick r:id="rId3"/>
              </a:rPr>
              <a:t>https://www.google.co.uk/search?q=well-being&amp;source=lnms&amp;tbm=isch&amp;sa=X&amp;ved=0ahUKEwiy09qD5IfaAhVEzaQKHa0XAC0Q_AUICigB&amp;biw=1012&amp;bih=482#imgrc=xoQzZB7OHqv0hM</a:t>
            </a:r>
            <a:r>
              <a:rPr lang="en-GB" sz="1200" dirty="0"/>
              <a:t>: (Accessed: March 2018). </a:t>
            </a:r>
          </a:p>
          <a:p>
            <a:endParaRPr lang="en-GB" sz="1200" dirty="0"/>
          </a:p>
        </p:txBody>
      </p:sp>
    </p:spTree>
    <p:extLst>
      <p:ext uri="{BB962C8B-B14F-4D97-AF65-F5344CB8AC3E}">
        <p14:creationId xmlns:p14="http://schemas.microsoft.com/office/powerpoint/2010/main" val="3856342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9B2E2-4871-4134-991B-F33276C6B0D2}"/>
              </a:ext>
            </a:extLst>
          </p:cNvPr>
          <p:cNvSpPr>
            <a:spLocks noGrp="1"/>
          </p:cNvSpPr>
          <p:nvPr>
            <p:ph type="title"/>
          </p:nvPr>
        </p:nvSpPr>
        <p:spPr>
          <a:xfrm>
            <a:off x="1437828" y="0"/>
            <a:ext cx="9601200" cy="1143000"/>
          </a:xfrm>
        </p:spPr>
        <p:txBody>
          <a:bodyPr/>
          <a:lstStyle/>
          <a:p>
            <a:r>
              <a:rPr lang="en-GB" dirty="0"/>
              <a:t>Reference List </a:t>
            </a:r>
          </a:p>
        </p:txBody>
      </p:sp>
      <p:sp>
        <p:nvSpPr>
          <p:cNvPr id="3" name="TextBox 2">
            <a:extLst>
              <a:ext uri="{FF2B5EF4-FFF2-40B4-BE49-F238E27FC236}">
                <a16:creationId xmlns:a16="http://schemas.microsoft.com/office/drawing/2014/main" id="{9B1A81C6-86E8-4870-A8F8-9C9C3A19BCE8}"/>
              </a:ext>
            </a:extLst>
          </p:cNvPr>
          <p:cNvSpPr txBox="1"/>
          <p:nvPr/>
        </p:nvSpPr>
        <p:spPr>
          <a:xfrm>
            <a:off x="794318" y="1487298"/>
            <a:ext cx="10225136" cy="5262979"/>
          </a:xfrm>
          <a:prstGeom prst="rect">
            <a:avLst/>
          </a:prstGeom>
          <a:noFill/>
          <a:ln>
            <a:noFill/>
          </a:ln>
        </p:spPr>
        <p:txBody>
          <a:bodyPr wrap="square" rtlCol="0" anchor="ctr" anchorCtr="1">
            <a:spAutoFit/>
          </a:bodyPr>
          <a:lstStyle/>
          <a:p>
            <a:r>
              <a:rPr lang="en-GB" sz="1400" dirty="0"/>
              <a:t>No Name, (2018) Towy Castle Care Homes. Available at: https://www.google.co.uk/</a:t>
            </a:r>
            <a:r>
              <a:rPr lang="en-GB" sz="1400" dirty="0" err="1"/>
              <a:t>search?biw</a:t>
            </a:r>
            <a:r>
              <a:rPr lang="en-GB" sz="1400" dirty="0"/>
              <a:t>=1242&amp;bih=592&amp;tbm=</a:t>
            </a:r>
            <a:r>
              <a:rPr lang="en-GB" sz="1400" dirty="0" err="1"/>
              <a:t>isch&amp;sa</a:t>
            </a:r>
            <a:r>
              <a:rPr lang="en-GB" sz="1400" dirty="0"/>
              <a:t>=1&amp;ei=kLu3WryGL4adkgXKpIXACg&amp;q=</a:t>
            </a:r>
            <a:r>
              <a:rPr lang="en-GB" sz="1400" dirty="0" err="1"/>
              <a:t>care+homes+in+carmarthenshire&amp;oq</a:t>
            </a:r>
            <a:r>
              <a:rPr lang="en-GB" sz="1400" dirty="0"/>
              <a:t>=</a:t>
            </a:r>
            <a:r>
              <a:rPr lang="en-GB" sz="1400" dirty="0" err="1"/>
              <a:t>care+homes+in+carmarthen&amp;gs_l</a:t>
            </a:r>
            <a:r>
              <a:rPr lang="en-GB" sz="1400" dirty="0"/>
              <a:t>=psy-ab.3.1.0i24k1l2.138130.144778.0.145903.27.18.1.8.8.0.194.2046.6j11.18.0....0...1c.1.64.psy-ab..0.26.2277.0..0j0i67k1.72.RK_3wzQsmY8#imgrc=_ (Accessed: March 2018).</a:t>
            </a:r>
          </a:p>
          <a:p>
            <a:endParaRPr lang="en-GB" sz="1400" dirty="0"/>
          </a:p>
          <a:p>
            <a:r>
              <a:rPr lang="en-GB" sz="1400" dirty="0"/>
              <a:t>No Name, (2018) </a:t>
            </a:r>
            <a:r>
              <a:rPr lang="en-GB" sz="1400" i="1" dirty="0"/>
              <a:t>Citizen Participation and Public Policy. </a:t>
            </a:r>
            <a:r>
              <a:rPr lang="en-GB" sz="1400" dirty="0"/>
              <a:t>Available </a:t>
            </a:r>
            <a:r>
              <a:rPr lang="en-GB" sz="1400" dirty="0" err="1"/>
              <a:t>at:https</a:t>
            </a:r>
            <a:r>
              <a:rPr lang="en-GB" sz="1400" dirty="0"/>
              <a:t>://www.google.co.uk/</a:t>
            </a:r>
            <a:r>
              <a:rPr lang="en-GB" sz="1400" dirty="0" err="1"/>
              <a:t>search?biw</a:t>
            </a:r>
            <a:r>
              <a:rPr lang="en-GB" sz="1400" dirty="0"/>
              <a:t>=1012&amp;bih=482&amp;tbm=</a:t>
            </a:r>
            <a:r>
              <a:rPr lang="en-GB" sz="1400" dirty="0" err="1"/>
              <a:t>isch&amp;sa</a:t>
            </a:r>
            <a:r>
              <a:rPr lang="en-GB" sz="1400" dirty="0"/>
              <a:t>=1&amp;ei=KL-3WvvPDYOdkgW18pb4Ag&amp;q=</a:t>
            </a:r>
            <a:r>
              <a:rPr lang="en-GB" sz="1400" dirty="0" err="1"/>
              <a:t>arnsteins+ladder+of+participation&amp;oq</a:t>
            </a:r>
            <a:r>
              <a:rPr lang="en-GB" sz="1400" dirty="0"/>
              <a:t>=</a:t>
            </a:r>
            <a:r>
              <a:rPr lang="en-GB" sz="1400" dirty="0" err="1"/>
              <a:t>arnsteins&amp;gs_l</a:t>
            </a:r>
            <a:r>
              <a:rPr lang="en-GB" sz="1400" dirty="0"/>
              <a:t>=psy-ab.3.1.0j0i30k1l2j0i10i24k1l2.89449.91557.0.92828.10.8.0.2.2.0.149.844.0j7.8.0....0...1c.1.64.psy-ab..0.9.897.0..0i67k1.67.GDjlYIjMbwU#imgrc=huCoX3L0Yag84M: (Accessed: March 2018). </a:t>
            </a:r>
          </a:p>
          <a:p>
            <a:endParaRPr lang="en-GB" sz="1400" dirty="0"/>
          </a:p>
          <a:p>
            <a:r>
              <a:rPr lang="en-GB" sz="1400" dirty="0"/>
              <a:t>No Name, (2018) Medical Model of Disability. Available at: http://environmentallychallenged.org/blog/individual-model-of-disability/ (Accessed: March 2018).</a:t>
            </a:r>
          </a:p>
          <a:p>
            <a:r>
              <a:rPr lang="en-GB" sz="1400" dirty="0"/>
              <a:t>No Name, (2018) Social Model of Disability. Available at: http://environmentallychallenged.org/blog/individual-model-of-disability/ (Accessed: March 2018).</a:t>
            </a:r>
          </a:p>
          <a:p>
            <a:endParaRPr lang="en-GB" sz="1400" dirty="0"/>
          </a:p>
          <a:p>
            <a:r>
              <a:rPr lang="en-GB" sz="1400" dirty="0"/>
              <a:t>No Name, (2018) Towy Castle Care Homes. Available at: https://www.google.co.uk/</a:t>
            </a:r>
            <a:r>
              <a:rPr lang="en-GB" sz="1400" dirty="0" err="1"/>
              <a:t>search?biw</a:t>
            </a:r>
            <a:r>
              <a:rPr lang="en-GB" sz="1400" dirty="0"/>
              <a:t>=1242&amp;bih=592&amp;tbm=</a:t>
            </a:r>
            <a:r>
              <a:rPr lang="en-GB" sz="1400" dirty="0" err="1"/>
              <a:t>isch&amp;sa</a:t>
            </a:r>
            <a:r>
              <a:rPr lang="en-GB" sz="1400" dirty="0"/>
              <a:t>=1&amp;ei=kLu3WryGL4adkgXKpIXACg&amp;q=</a:t>
            </a:r>
            <a:r>
              <a:rPr lang="en-GB" sz="1400" dirty="0" err="1"/>
              <a:t>care+homes+in+carmarthenshire&amp;oq</a:t>
            </a:r>
            <a:r>
              <a:rPr lang="en-GB" sz="1400" dirty="0"/>
              <a:t>=</a:t>
            </a:r>
            <a:r>
              <a:rPr lang="en-GB" sz="1400" dirty="0" err="1"/>
              <a:t>care+homes+in+carmarthen&amp;gs_l</a:t>
            </a:r>
            <a:r>
              <a:rPr lang="en-GB" sz="1400" dirty="0"/>
              <a:t>=psy-ab.3.1.0i24k1l2.138130.144778.0.145903.27.18.1.8.8.0.194.2046.6j11.18.0....0...1c.1.64.psy-ab..0.26.2277.0..0j0i67k1.72.RK_3wzQsmY8#imgrc=_ (Accessed: March 2018).</a:t>
            </a:r>
          </a:p>
          <a:p>
            <a:endParaRPr lang="en-GB" sz="1400" dirty="0"/>
          </a:p>
          <a:p>
            <a:endParaRPr lang="en-GB" sz="1400" dirty="0"/>
          </a:p>
        </p:txBody>
      </p:sp>
    </p:spTree>
    <p:extLst>
      <p:ext uri="{BB962C8B-B14F-4D97-AF65-F5344CB8AC3E}">
        <p14:creationId xmlns:p14="http://schemas.microsoft.com/office/powerpoint/2010/main" val="3926784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0A10-5C89-4349-8C2C-CA4E86FBD283}"/>
              </a:ext>
            </a:extLst>
          </p:cNvPr>
          <p:cNvSpPr>
            <a:spLocks noGrp="1"/>
          </p:cNvSpPr>
          <p:nvPr>
            <p:ph type="title"/>
          </p:nvPr>
        </p:nvSpPr>
        <p:spPr>
          <a:xfrm>
            <a:off x="1389758" y="260648"/>
            <a:ext cx="9601200" cy="1143000"/>
          </a:xfrm>
        </p:spPr>
        <p:txBody>
          <a:bodyPr/>
          <a:lstStyle/>
          <a:p>
            <a:r>
              <a:rPr lang="en-GB" dirty="0"/>
              <a:t>Reference List </a:t>
            </a:r>
            <a:br>
              <a:rPr lang="en-GB" dirty="0"/>
            </a:br>
            <a:endParaRPr lang="en-GB" dirty="0"/>
          </a:p>
        </p:txBody>
      </p:sp>
      <p:sp>
        <p:nvSpPr>
          <p:cNvPr id="3" name="TextBox 2">
            <a:extLst>
              <a:ext uri="{FF2B5EF4-FFF2-40B4-BE49-F238E27FC236}">
                <a16:creationId xmlns:a16="http://schemas.microsoft.com/office/drawing/2014/main" id="{4A78979B-0564-4053-A669-E2C87C90DFB3}"/>
              </a:ext>
            </a:extLst>
          </p:cNvPr>
          <p:cNvSpPr txBox="1"/>
          <p:nvPr/>
        </p:nvSpPr>
        <p:spPr>
          <a:xfrm>
            <a:off x="1197867" y="1052736"/>
            <a:ext cx="8938083" cy="6370975"/>
          </a:xfrm>
          <a:prstGeom prst="rect">
            <a:avLst/>
          </a:prstGeom>
          <a:noFill/>
          <a:ln>
            <a:noFill/>
          </a:ln>
        </p:spPr>
        <p:txBody>
          <a:bodyPr wrap="square" rtlCol="0" anchor="ctr" anchorCtr="1">
            <a:spAutoFit/>
          </a:bodyPr>
          <a:lstStyle/>
          <a:p>
            <a:endParaRPr lang="en-GB" sz="1400" dirty="0"/>
          </a:p>
          <a:p>
            <a:r>
              <a:rPr lang="en-GB" sz="1300" dirty="0" err="1"/>
              <a:t>Rocheira</a:t>
            </a:r>
            <a:r>
              <a:rPr lang="en-GB" sz="1300" dirty="0"/>
              <a:t>, S. (2014) </a:t>
            </a:r>
            <a:r>
              <a:rPr lang="en-GB" sz="1300" i="1" dirty="0"/>
              <a:t>A Place to Call Home? </a:t>
            </a:r>
            <a:r>
              <a:rPr lang="en-GB" sz="1300" dirty="0"/>
              <a:t>Available at: </a:t>
            </a:r>
            <a:r>
              <a:rPr lang="en-GB" sz="1300" dirty="0">
                <a:hlinkClick r:id="rId2"/>
              </a:rPr>
              <a:t>http://www.olderpeoplewales.com/Libraries/Uploads/A_Place_to_Call_Home_-_A_Review_into_the_Quality_of_Life_and_Care_of_Older_People_living_in_Care_Homes_in_Wales.sflb.ashx</a:t>
            </a:r>
            <a:r>
              <a:rPr lang="en-GB" sz="1300" dirty="0"/>
              <a:t> (Accessed: March 2018). </a:t>
            </a:r>
          </a:p>
          <a:p>
            <a:endParaRPr lang="en-GB" sz="1300" dirty="0"/>
          </a:p>
          <a:p>
            <a:r>
              <a:rPr lang="en-GB" sz="1300" dirty="0"/>
              <a:t>St </a:t>
            </a:r>
            <a:r>
              <a:rPr lang="en-GB" sz="1300" dirty="0" err="1"/>
              <a:t>Michales</a:t>
            </a:r>
            <a:r>
              <a:rPr lang="en-GB" sz="1300" dirty="0"/>
              <a:t> School, (2018) Mental Health. Available at: https://www.bing.com/images/search?view=detailV2&amp;ccid=rwQhN%2flt&amp;id=92F1ADF19C04A8DB371FD6E622D49DDBEBABB1A3&amp;thid=OIP.rwQhN_lt_ktRcFTjVUUDUgHaDs&amp;mediaurl=https%3a%2f%2fnaturalhealthnewswellbeing.files.wordpress.com%2f2016%2f01%2fphysical-and-social-well-being-of-a-person.jpg&amp;exph=2535&amp;expw=5077&amp;q=well+being+&amp;simid=608017708853430257&amp;selectedIndex=7&amp;ajaxhist=0 (Accessed: March 2018).</a:t>
            </a:r>
          </a:p>
          <a:p>
            <a:endParaRPr lang="en-GB" sz="1300" dirty="0"/>
          </a:p>
          <a:p>
            <a:r>
              <a:rPr lang="en-GB" sz="1300" dirty="0"/>
              <a:t>Smart Insight, (2018) Advocacy. Available at:  https://www.google.co.uk/</a:t>
            </a:r>
            <a:r>
              <a:rPr lang="en-GB" sz="1300" dirty="0" err="1"/>
              <a:t>search?biw</a:t>
            </a:r>
            <a:r>
              <a:rPr lang="en-GB" sz="1300" dirty="0"/>
              <a:t>=1242&amp;bih=592&amp;tbm=</a:t>
            </a:r>
            <a:r>
              <a:rPr lang="en-GB" sz="1300" dirty="0" err="1"/>
              <a:t>isch&amp;sa</a:t>
            </a:r>
            <a:r>
              <a:rPr lang="en-GB" sz="1300" dirty="0"/>
              <a:t>=1&amp;ei=-Lq3WvKjNYqvkwWvr6ywCg&amp;q=</a:t>
            </a:r>
            <a:r>
              <a:rPr lang="en-GB" sz="1300" dirty="0" err="1"/>
              <a:t>advocacy&amp;oq</a:t>
            </a:r>
            <a:r>
              <a:rPr lang="en-GB" sz="1300" dirty="0"/>
              <a:t>=</a:t>
            </a:r>
            <a:r>
              <a:rPr lang="en-GB" sz="1300" dirty="0" err="1"/>
              <a:t>adv&amp;gs_l</a:t>
            </a:r>
            <a:r>
              <a:rPr lang="en-GB" sz="1300" dirty="0"/>
              <a:t>=psy-ab.3.0.0i67k1l2j0l2j0i67k1j0j0i67k1l2j0l2.146941.149499.0.150820.8.6.2.0.0.0.112.507.3j2.6.0....0...1c.1.64.psy-ab..0.7.568.0...67.wr9UupKAHDA#imgrc=MdWb2yLlum8zhM: (Accessed: March 2018).</a:t>
            </a:r>
          </a:p>
          <a:p>
            <a:endParaRPr lang="en-GB" sz="1300" dirty="0"/>
          </a:p>
          <a:p>
            <a:r>
              <a:rPr lang="en-GB" sz="1300" dirty="0"/>
              <a:t>Welsh Government, (2013) </a:t>
            </a:r>
            <a:r>
              <a:rPr lang="en-GB" sz="1300" i="1" dirty="0"/>
              <a:t>Welsh Declaration of the Rights of Older People Advisory Group. </a:t>
            </a:r>
            <a:r>
              <a:rPr lang="en-GB" sz="1300" dirty="0"/>
              <a:t>Available </a:t>
            </a:r>
            <a:r>
              <a:rPr lang="en-GB" sz="1300" dirty="0" err="1"/>
              <a:t>at:www.olderpeoplewales.com</a:t>
            </a:r>
            <a:r>
              <a:rPr lang="en-GB" sz="1300" dirty="0"/>
              <a:t>/Libraries/Uploads/Welsh_Declaration_of_the_Rights_of_Older_People_Advisory_Group_final_report_english.sflb.ashx (Accessed: March 2018). </a:t>
            </a:r>
          </a:p>
          <a:p>
            <a:endParaRPr lang="en-GB" sz="1300" dirty="0"/>
          </a:p>
          <a:p>
            <a:r>
              <a:rPr lang="en-GB" sz="1300" dirty="0"/>
              <a:t>Welsh Assembly Government (2015) Codes of Professional Practice for Social Care. Available at: https://socialcare.wales/resources/côd-ymarfer-proffesiynol-fersiwn-argraffadwy (Accessed: March 2018). </a:t>
            </a:r>
          </a:p>
          <a:p>
            <a:r>
              <a:rPr lang="en-GB" sz="1300" dirty="0"/>
              <a:t>Advocacy QPM, (2014) Code of practice. Available at: http://www.qualityadvocacy.org.uk/wp-content/uploads/2014/03/Code-of-Practice.pdf (Accessed: March 2018).</a:t>
            </a:r>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111074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Vertical and Horizontal design templat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Vertical and horizontal design slides.potx" id="{7E307492-4344-40EC-954C-E30551E95991}" vid="{493C3130-E1FA-416B-8465-D41FAD56C1B7}"/>
    </a:ext>
  </a:extLst>
</a:theme>
</file>

<file path=ppt/theme/theme2.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TM03457510[[fn=Savon]]</Template>
  <TotalTime>7886</TotalTime>
  <Words>2167</Words>
  <Application>Microsoft Office PowerPoint</Application>
  <PresentationFormat>Custom</PresentationFormat>
  <Paragraphs>158</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굴림</vt:lpstr>
      <vt:lpstr>Arial</vt:lpstr>
      <vt:lpstr>Century Gothic</vt:lpstr>
      <vt:lpstr>Times New Roman</vt:lpstr>
      <vt:lpstr>Wingdings</vt:lpstr>
      <vt:lpstr>Vertical and Horizontal design template</vt:lpstr>
      <vt:lpstr>Professional Practice in Advocacy</vt:lpstr>
      <vt:lpstr>PowerPoint Presentation</vt:lpstr>
      <vt:lpstr>Introduction</vt:lpstr>
      <vt:lpstr>            Medical Model</vt:lpstr>
      <vt:lpstr>PowerPoint Presentation</vt:lpstr>
      <vt:lpstr>The UPIAS activists argue in our view, it is society which disables physically impaired people. Disability is something imposed on top of our impairments, by the way we are unnecessarily isolated and excluded from full participation in society. </vt:lpstr>
      <vt:lpstr>Social Model VS Medical Model</vt:lpstr>
      <vt:lpstr>A Place to Call Home</vt:lpstr>
      <vt:lpstr>Key Findings </vt:lpstr>
      <vt:lpstr>Key Findings</vt:lpstr>
      <vt:lpstr>Key Findings</vt:lpstr>
      <vt:lpstr>Care Act 2014</vt:lpstr>
      <vt:lpstr>Code Of Professional Practice for Social Care </vt:lpstr>
      <vt:lpstr>Arnstein's Ladder of Participation</vt:lpstr>
      <vt:lpstr>Advocacy</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nardine francis</dc:creator>
  <cp:lastModifiedBy>nardine francis</cp:lastModifiedBy>
  <cp:revision>60</cp:revision>
  <dcterms:created xsi:type="dcterms:W3CDTF">2018-03-14T12:37:58Z</dcterms:created>
  <dcterms:modified xsi:type="dcterms:W3CDTF">2018-03-26T07:36:12Z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