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4" r:id="rId6"/>
    <p:sldId id="260" r:id="rId7"/>
    <p:sldId id="261" r:id="rId8"/>
    <p:sldId id="262" r:id="rId9"/>
    <p:sldId id="263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003"/>
    <p:restoredTop sz="95982"/>
  </p:normalViewPr>
  <p:slideViewPr>
    <p:cSldViewPr snapToGrid="0">
      <p:cViewPr varScale="1">
        <p:scale>
          <a:sx n="116" d="100"/>
          <a:sy n="116" d="100"/>
        </p:scale>
        <p:origin x="224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3A824-1A51-4B26-AD58-A6D8E14F6C04}" type="datetimeFigureOut">
              <a:rPr lang="en-US" smtClean="0"/>
              <a:t>10/21/23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586868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62C4-EDD9-4389-A98B-B87ECEA2A816}" type="datetimeFigureOut">
              <a:rPr lang="en-US" smtClean="0"/>
              <a:t>10/21/23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74627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059C3-6A89-4494-99FF-5A4D6FFD50EB}" type="datetimeFigureOut">
              <a:rPr lang="en-US" smtClean="0"/>
              <a:t>10/21/23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18287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54B2F-12DE-47F5-8894-472B206D2E1E}" type="datetimeFigureOut">
              <a:rPr lang="en-US" smtClean="0"/>
              <a:t>10/21/23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144892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0E46F-7819-4ACF-B48B-48222C2ACC88}" type="datetimeFigureOut">
              <a:rPr lang="en-US" smtClean="0"/>
              <a:t>10/21/23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95042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F3416-4057-4DAA-829D-4CA07428D088}" type="datetimeFigureOut">
              <a:rPr lang="en-US" smtClean="0"/>
              <a:t>10/21/23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96662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D9284-D300-4297-87F7-E791DCC15DB1}" type="datetimeFigureOut">
              <a:rPr lang="en-US" smtClean="0"/>
              <a:t>10/21/23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98461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525BB-DA17-4BA0-B3C8-3AC3ABC827E6}" type="datetimeFigureOut">
              <a:rPr lang="en-US" smtClean="0"/>
              <a:t>10/21/23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06793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B16C4C9A-3960-41CF-A4E9-2A8FB932454B}" type="datetimeFigureOut">
              <a:rPr lang="en-US" smtClean="0"/>
              <a:t>10/21/23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556665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E33E-8B18-4087-B112-809917729534}" type="datetimeFigureOut">
              <a:rPr lang="en-US" smtClean="0"/>
              <a:t>10/21/23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078167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FE419-2371-464F-8239-3959401C3561}" type="datetimeFigureOut">
              <a:rPr lang="en-US" smtClean="0"/>
              <a:t>10/21/23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52566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BC1C18-307B-4F68-A007-B5B542270E8D}" type="datetimeFigureOut">
              <a:rPr lang="en-US" smtClean="0"/>
              <a:t>10/21/23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9215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stor.org/stable/pdf/43876174" TargetMode="External"/><Relationship Id="rId2" Type="http://schemas.openxmlformats.org/officeDocument/2006/relationships/hyperlink" Target="https://mitchellbenham.files.wordpress.com/2011/11/literaturereview_theberberhouse_mitchellbenham.pdf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jstor.org/stable/pdf/1425424.pdf?refreqid=fastly-default%3A4ae40ebb0eac48f23745776b332e5914&amp;ab_segments=0%2Fbasic_search_gsv2%2Fcontrol&amp;origin=&amp;initiator=&amp;acceptTC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9F9C22-2114-12AE-3132-6850485FE7C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Structuralism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CBAE734-BD9E-FE5D-8FEC-4D56505A890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72274" y="4413272"/>
            <a:ext cx="5357600" cy="1160213"/>
          </a:xfrm>
        </p:spPr>
        <p:txBody>
          <a:bodyPr/>
          <a:lstStyle/>
          <a:p>
            <a:r>
              <a:rPr lang="en-GB" dirty="0"/>
              <a:t>Matt Gaff</a:t>
            </a:r>
          </a:p>
        </p:txBody>
      </p:sp>
    </p:spTree>
    <p:extLst>
      <p:ext uri="{BB962C8B-B14F-4D97-AF65-F5344CB8AC3E}">
        <p14:creationId xmlns:p14="http://schemas.microsoft.com/office/powerpoint/2010/main" val="19785605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B45118-1ACE-5876-A974-35FE98196C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Origins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85B992-402C-82F7-ED6E-AD890A6264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Origin: </a:t>
            </a: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linguistic structuralism, Ferdinand de Saussure in 1915</a:t>
            </a:r>
            <a:r>
              <a:rPr lang="en-GB" dirty="0">
                <a:effectLst/>
              </a:rPr>
              <a:t> </a:t>
            </a:r>
          </a:p>
          <a:p>
            <a:r>
              <a:rPr lang="en-GB" dirty="0"/>
              <a:t>Can be seen in his book, </a:t>
            </a: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‘Course in General Linguistics’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dirty="0">
              <a:effectLst/>
            </a:endParaRPr>
          </a:p>
          <a:p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later developed into Structural Anthropology by Claude Lévi-Strauss.</a:t>
            </a:r>
          </a:p>
          <a:p>
            <a:r>
              <a:rPr lang="en-GB" dirty="0">
                <a:cs typeface="Times New Roman" panose="02020603050405020304" pitchFamily="18" charset="0"/>
              </a:rPr>
              <a:t>Evidence of this can be seen in the Berber House and the Endo compound.</a:t>
            </a:r>
          </a:p>
        </p:txBody>
      </p:sp>
    </p:spTree>
    <p:extLst>
      <p:ext uri="{BB962C8B-B14F-4D97-AF65-F5344CB8AC3E}">
        <p14:creationId xmlns:p14="http://schemas.microsoft.com/office/powerpoint/2010/main" val="2549475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1ED10-A351-4E71-A262-C64BC70296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structuralism?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D3AC2E-354F-1F88-24D4-7389DA1679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92703" y="1385248"/>
            <a:ext cx="7796540" cy="5472752"/>
          </a:xfrm>
        </p:spPr>
        <p:txBody>
          <a:bodyPr>
            <a:noAutofit/>
          </a:bodyPr>
          <a:lstStyle/>
          <a:p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Structuralism can be used in anthropology to look at the structures of a society by referring to the material objects. </a:t>
            </a:r>
          </a:p>
          <a:p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Space is a great way to use structuralism to understand more about the society through the way people live, work and behave within the spaces they use. </a:t>
            </a:r>
          </a:p>
          <a:p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Two examples of space are the Berber House and the Endo Compound. </a:t>
            </a:r>
          </a:p>
          <a:p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Both spaces give a better understanding about the way in which societies live by focusing on the structure of the space used by the specific society mentioned. </a:t>
            </a:r>
          </a:p>
        </p:txBody>
      </p:sp>
    </p:spTree>
    <p:extLst>
      <p:ext uri="{BB962C8B-B14F-4D97-AF65-F5344CB8AC3E}">
        <p14:creationId xmlns:p14="http://schemas.microsoft.com/office/powerpoint/2010/main" val="39620790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C8BF8D-C944-EE9E-E30B-A33E62CCDF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73318" y="0"/>
            <a:ext cx="9045363" cy="6974006"/>
          </a:xfrm>
        </p:spPr>
        <p:txBody>
          <a:bodyPr>
            <a:normAutofit/>
          </a:bodyPr>
          <a:lstStyle/>
          <a:p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Robert Layton explains that Levi-Strauss looks at actions and objects and refers to them as if it was language. </a:t>
            </a:r>
          </a:p>
          <a:p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As a result, if this idea of Layton, Anthropologists can get a better understanding on the symbolism and the social relationships that can be seen in the action.</a:t>
            </a:r>
          </a:p>
          <a:p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Space can reflect the social relationships and the symbolisms within a society.</a:t>
            </a:r>
            <a:r>
              <a:rPr lang="en-GB" dirty="0">
                <a:effectLst/>
              </a:rPr>
              <a:t> </a:t>
            </a:r>
            <a:endParaRPr lang="en-GB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0F9EDCD-E9A3-8687-7B93-07CA29BBE77C}"/>
              </a:ext>
            </a:extLst>
          </p:cNvPr>
          <p:cNvSpPr txBox="1"/>
          <p:nvPr/>
        </p:nvSpPr>
        <p:spPr>
          <a:xfrm>
            <a:off x="1282890" y="777922"/>
            <a:ext cx="88968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3600" dirty="0">
                <a:latin typeface="+mj-lt"/>
              </a:rPr>
              <a:t>Robert Layton</a:t>
            </a:r>
          </a:p>
        </p:txBody>
      </p:sp>
    </p:spTree>
    <p:extLst>
      <p:ext uri="{BB962C8B-B14F-4D97-AF65-F5344CB8AC3E}">
        <p14:creationId xmlns:p14="http://schemas.microsoft.com/office/powerpoint/2010/main" val="37668628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51FA81-7685-4D57-3D33-9421B8D212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Henrietta Moore’s takes a quotation from Leach.</a:t>
            </a:r>
          </a:p>
          <a:p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He explains that objects such as clothing, food, music, physical gestures, etc are all ‘analogous to the sounds and words and sentences of a natural language (Moore, H. 1986. pp 1). </a:t>
            </a:r>
          </a:p>
          <a:p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This shows how observing language and objects helps to better understand a culture or society. </a:t>
            </a:r>
          </a:p>
          <a:p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It </a:t>
            </a: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explains how the structural approach is particularly valuable for the study of space, because a series of Homologies are established between the spatial, symbolic and social orders.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3BDC2A-CD42-D671-DFE5-35404DA1ED9A}"/>
              </a:ext>
            </a:extLst>
          </p:cNvPr>
          <p:cNvSpPr txBox="1"/>
          <p:nvPr/>
        </p:nvSpPr>
        <p:spPr>
          <a:xfrm>
            <a:off x="1671799" y="808056"/>
            <a:ext cx="88983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3600" dirty="0">
                <a:latin typeface="+mj-lt"/>
              </a:rPr>
              <a:t>Henrietta Moore</a:t>
            </a:r>
          </a:p>
        </p:txBody>
      </p:sp>
    </p:spTree>
    <p:extLst>
      <p:ext uri="{BB962C8B-B14F-4D97-AF65-F5344CB8AC3E}">
        <p14:creationId xmlns:p14="http://schemas.microsoft.com/office/powerpoint/2010/main" val="7865504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2238C-A103-4F96-F363-5352781343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Berber House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F2C1F6-A686-C22B-A080-FAFCFB4CFB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Written and researched by </a:t>
            </a:r>
            <a:r>
              <a:rPr lang="en-GB" dirty="0">
                <a:effectLst/>
                <a:ea typeface="Calibri" panose="020F0502020204030204" pitchFamily="34" charset="0"/>
              </a:rPr>
              <a:t>Bourdieu</a:t>
            </a:r>
            <a:r>
              <a:rPr lang="en-GB" dirty="0">
                <a:effectLst/>
              </a:rPr>
              <a:t> in his book the Berber House.</a:t>
            </a:r>
            <a:endParaRPr lang="en-GB" dirty="0"/>
          </a:p>
          <a:p>
            <a:r>
              <a:rPr lang="en-GB" dirty="0"/>
              <a:t>The Berber house is structed to divide the area out into light and dark. </a:t>
            </a:r>
          </a:p>
          <a:p>
            <a:r>
              <a:rPr lang="en-GB" dirty="0"/>
              <a:t>The dark is used for sleep and the light is for domestic work and receiving guests. </a:t>
            </a:r>
          </a:p>
          <a:p>
            <a:r>
              <a:rPr lang="en-GB" dirty="0"/>
              <a:t>The language used to explain the house is gendered and this is because if the role of men and women withing the society.</a:t>
            </a:r>
          </a:p>
        </p:txBody>
      </p:sp>
    </p:spTree>
    <p:extLst>
      <p:ext uri="{BB962C8B-B14F-4D97-AF65-F5344CB8AC3E}">
        <p14:creationId xmlns:p14="http://schemas.microsoft.com/office/powerpoint/2010/main" val="17347542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0" name="Rectangle 1029">
            <a:extLst>
              <a:ext uri="{FF2B5EF4-FFF2-40B4-BE49-F238E27FC236}">
                <a16:creationId xmlns:a16="http://schemas.microsoft.com/office/drawing/2014/main" id="{35C3D674-3D59-4E93-80CA-0C0A9095E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32" name="Straight Connector 1031">
            <a:extLst>
              <a:ext uri="{FF2B5EF4-FFF2-40B4-BE49-F238E27FC236}">
                <a16:creationId xmlns:a16="http://schemas.microsoft.com/office/drawing/2014/main" id="{C884B8F8-FDC9-498B-9960-5D7260AFC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417737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034" name="Rectangle 1033">
            <a:extLst>
              <a:ext uri="{FF2B5EF4-FFF2-40B4-BE49-F238E27FC236}">
                <a16:creationId xmlns:a16="http://schemas.microsoft.com/office/drawing/2014/main" id="{EF2A81E1-BCBE-426B-8C09-33274E69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0040FD-8B9E-B55F-24FA-1E25A2DBD7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2223" y="2015732"/>
            <a:ext cx="5268914" cy="4099310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600" dirty="0">
                <a:ea typeface="Calibri" panose="020F0502020204030204" pitchFamily="34" charset="0"/>
              </a:rPr>
              <a:t>A </a:t>
            </a:r>
            <a:r>
              <a:rPr lang="en-GB" sz="1600" dirty="0">
                <a:effectLst/>
                <a:ea typeface="Calibri" panose="020F0502020204030204" pitchFamily="34" charset="0"/>
              </a:rPr>
              <a:t>Structure of the space within the Berber village, the men outside talk the outside language further distancing themselves from home.</a:t>
            </a:r>
          </a:p>
          <a:p>
            <a:pPr>
              <a:lnSpc>
                <a:spcPct val="110000"/>
              </a:lnSpc>
            </a:pP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 quote taken from ‘The Berber House and the World Reversed’, explains the layout of the house is dependent on the geographical and social space of the area</a:t>
            </a:r>
            <a:r>
              <a:rPr lang="en-GB" sz="1600" dirty="0">
                <a:ea typeface="Calibri" panose="020F0502020204030204" pitchFamily="34" charset="0"/>
              </a:rPr>
              <a:t> (Lipstadt, H. 2003. pp 14).</a:t>
            </a:r>
            <a:r>
              <a:rPr lang="en-GB" sz="1600" dirty="0"/>
              <a:t> </a:t>
            </a:r>
            <a:endParaRPr lang="en-GB" sz="16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</a:pP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Also suggests that this organisation is a symbolic system.</a:t>
            </a:r>
          </a:p>
          <a:p>
            <a:pPr>
              <a:lnSpc>
                <a:spcPct val="110000"/>
              </a:lnSpc>
            </a:pP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For example, the location of where the sun rises impacts where the house is facing which is a constraint imposed by social structures.</a:t>
            </a:r>
          </a:p>
          <a:p>
            <a:pPr>
              <a:lnSpc>
                <a:spcPct val="110000"/>
              </a:lnSpc>
            </a:pPr>
            <a:r>
              <a:rPr lang="en-GB" sz="1600" dirty="0">
                <a:cs typeface="Times New Roman" panose="02020603050405020304" pitchFamily="18" charset="0"/>
              </a:rPr>
              <a:t>Space is a reflection of the society of the Berber people.</a:t>
            </a:r>
            <a:endParaRPr lang="en-GB" sz="1600" dirty="0"/>
          </a:p>
        </p:txBody>
      </p:sp>
      <p:pic>
        <p:nvPicPr>
          <p:cNvPr id="1025" name="Picture 1" descr="page5image1340152544">
            <a:extLst>
              <a:ext uri="{FF2B5EF4-FFF2-40B4-BE49-F238E27FC236}">
                <a16:creationId xmlns:a16="http://schemas.microsoft.com/office/drawing/2014/main" id="{DC7C46EA-594E-8D79-1AEE-3BAB9681C0B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51" t="8838" r="6584" b="35895"/>
          <a:stretch/>
        </p:blipFill>
        <p:spPr bwMode="auto">
          <a:xfrm>
            <a:off x="6843558" y="1278460"/>
            <a:ext cx="4960442" cy="3756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035">
            <a:extLst>
              <a:ext uri="{FF2B5EF4-FFF2-40B4-BE49-F238E27FC236}">
                <a16:creationId xmlns:a16="http://schemas.microsoft.com/office/drawing/2014/main" id="{39D1DDD4-5BB3-45BA-B9B3-06B62299A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038" name="Straight Connector 1037">
            <a:extLst>
              <a:ext uri="{FF2B5EF4-FFF2-40B4-BE49-F238E27FC236}">
                <a16:creationId xmlns:a16="http://schemas.microsoft.com/office/drawing/2014/main" id="{A24DAE64-2302-42EA-8239-F2F0775CA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186700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EFCA1-93D6-659F-EEA6-FA02612FFA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Endo Compound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4FE5D6-5DAA-4284-B805-25789276C7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 Endo Compound is researched 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by </a:t>
            </a: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Henrietta Moore in her book, Space, text and Gender. </a:t>
            </a:r>
          </a:p>
          <a:p>
            <a:r>
              <a:rPr lang="en-GB" dirty="0">
                <a:effectLst/>
                <a:ea typeface="Calibri" panose="020F0502020204030204" pitchFamily="34" charset="0"/>
              </a:rPr>
              <a:t>. Moore explains that the house is built in a structured way as every part of the compound has its own specific area(Moore, H. 1986. pp 48)</a:t>
            </a:r>
            <a:r>
              <a:rPr lang="en-GB" dirty="0">
                <a:effectLst/>
              </a:rPr>
              <a:t> </a:t>
            </a:r>
            <a:r>
              <a:rPr lang="en-GB" dirty="0">
                <a:effectLst/>
                <a:ea typeface="Calibri" panose="020F0502020204030204" pitchFamily="34" charset="0"/>
              </a:rPr>
              <a:t>. </a:t>
            </a:r>
          </a:p>
          <a:p>
            <a:r>
              <a:rPr lang="en-GB" dirty="0">
                <a:cs typeface="Times New Roman" panose="02020603050405020304" pitchFamily="18" charset="0"/>
              </a:rPr>
              <a:t>An Example is the bed must always be behind the door as it is the most private space.</a:t>
            </a:r>
          </a:p>
          <a:p>
            <a:r>
              <a:rPr lang="en-GB" dirty="0">
                <a:cs typeface="Times New Roman" panose="02020603050405020304" pitchFamily="18" charset="0"/>
              </a:rPr>
              <a:t>This is a form of structure within the Marakwet society.</a:t>
            </a:r>
          </a:p>
        </p:txBody>
      </p:sp>
    </p:spTree>
    <p:extLst>
      <p:ext uri="{BB962C8B-B14F-4D97-AF65-F5344CB8AC3E}">
        <p14:creationId xmlns:p14="http://schemas.microsoft.com/office/powerpoint/2010/main" val="37138620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1DD86A-4119-4D47-38BF-5F9171C864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02196" y="1792809"/>
            <a:ext cx="7796540" cy="3997828"/>
          </a:xfrm>
        </p:spPr>
        <p:txBody>
          <a:bodyPr>
            <a:noAutofit/>
          </a:bodyPr>
          <a:lstStyle/>
          <a:p>
            <a:r>
              <a:rPr lang="en-GB" dirty="0">
                <a:ea typeface="Calibri" panose="020F0502020204030204" pitchFamily="34" charset="0"/>
              </a:rPr>
              <a:t>Moore</a:t>
            </a:r>
            <a:r>
              <a:rPr lang="en-GB" dirty="0">
                <a:effectLst/>
                <a:ea typeface="Calibri" panose="020F0502020204030204" pitchFamily="34" charset="0"/>
              </a:rPr>
              <a:t> ends the point by saying that relative positions are still maintained even when certain figures are missing or displaced (Moore, H. 1986. pp 48). </a:t>
            </a:r>
          </a:p>
          <a:p>
            <a:r>
              <a:rPr lang="en-GB" dirty="0"/>
              <a:t>Shows how the structure of the house is embedded into the society and how the house is meant to be made.</a:t>
            </a:r>
          </a:p>
          <a:p>
            <a:r>
              <a:rPr lang="en-GB" dirty="0"/>
              <a:t>The domestic use of the compound is also embedded in gender specific language.</a:t>
            </a:r>
          </a:p>
          <a:p>
            <a:r>
              <a:rPr lang="en-GB" dirty="0"/>
              <a:t>Two separate houses for the woman and man.</a:t>
            </a:r>
          </a:p>
          <a:p>
            <a:r>
              <a:rPr lang="en-GB" dirty="0">
                <a:ea typeface="Calibri" panose="020F0502020204030204" pitchFamily="34" charset="0"/>
              </a:rPr>
              <a:t>Society expects the construction of a compound to be started at the age of 18 but must be finished before the wife of the son is pregnant </a:t>
            </a:r>
            <a:endParaRPr lang="en-GB" dirty="0"/>
          </a:p>
          <a:p>
            <a:r>
              <a:rPr lang="en-GB" dirty="0"/>
              <a:t>This proves structure within the society in the expectation of the structure of the compound.</a:t>
            </a:r>
          </a:p>
        </p:txBody>
      </p:sp>
    </p:spTree>
    <p:extLst>
      <p:ext uri="{BB962C8B-B14F-4D97-AF65-F5344CB8AC3E}">
        <p14:creationId xmlns:p14="http://schemas.microsoft.com/office/powerpoint/2010/main" val="36935242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9F09B2-EAFE-C61C-858B-A3E997F924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E6D1E5-616A-68E4-2C64-D6B854642A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23833" y="2232828"/>
            <a:ext cx="9246306" cy="2392344"/>
          </a:xfrm>
        </p:spPr>
        <p:txBody>
          <a:bodyPr/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Thus, seeing the examples made, Structuralism is a vital part of looking at language and actions to see how a society and culture use space and what their belief systems are. Often structure within a space can also tell you about the wider society, the rules and the hierarchy of the culture can be seen within the structure of the space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By putting this theory into action, Moore and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Bourdieu show that structuralism is a great way to understand a society.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16543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C6DA61F-1644-268F-0CAC-323C006E157B}"/>
              </a:ext>
            </a:extLst>
          </p:cNvPr>
          <p:cNvSpPr txBox="1"/>
          <p:nvPr/>
        </p:nvSpPr>
        <p:spPr>
          <a:xfrm>
            <a:off x="1310184" y="327547"/>
            <a:ext cx="9498843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u="sng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Bibliography</a:t>
            </a:r>
            <a:endParaRPr lang="en-GB" sz="2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342900" lvl="0" indent="-342900">
              <a:buFont typeface="Calibri" panose="020F0502020204030204" pitchFamily="34" charset="0"/>
              <a:buChar char="-"/>
            </a:pPr>
            <a:r>
              <a:rPr lang="en-GB" sz="16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Benham, M. 2011. </a:t>
            </a:r>
            <a:r>
              <a:rPr lang="en-GB" sz="1600" i="1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The Berber House. </a:t>
            </a:r>
            <a:r>
              <a:rPr lang="en-GB" sz="16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1600" u="sng" dirty="0">
                <a:solidFill>
                  <a:srgbClr val="0563C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https://mitchellbenham.files.wordpress.com/2011/11/literaturereview_theberberhouse_mitchellbenham.pdf</a:t>
            </a:r>
            <a:r>
              <a:rPr lang="en-GB" sz="16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 (</a:t>
            </a: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Accessed: 14</a:t>
            </a:r>
            <a:r>
              <a:rPr lang="en-GB" sz="16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October 2023).</a:t>
            </a:r>
          </a:p>
          <a:p>
            <a:pPr marL="342900" lvl="0" indent="-342900">
              <a:buFont typeface="Calibri" panose="020F0502020204030204" pitchFamily="34" charset="0"/>
              <a:buChar char="-"/>
            </a:pP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Layton, R. 2006. </a:t>
            </a:r>
            <a:r>
              <a:rPr lang="en-GB" sz="16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Structuralism and Semiotics</a:t>
            </a: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In C. Tilley, W. Keane, S. Küchler et al (eds.) Handbook of Material Culture. Sage: London,</a:t>
            </a:r>
          </a:p>
          <a:p>
            <a:pPr marL="342900" lvl="0" indent="-342900">
              <a:buFont typeface="Calibri" panose="020F0502020204030204" pitchFamily="34" charset="0"/>
              <a:buChar char="-"/>
            </a:pPr>
            <a:r>
              <a:rPr lang="en-GB" sz="16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Lipstadt, H. 2003. </a:t>
            </a:r>
            <a:r>
              <a:rPr lang="en-GB" sz="1600" i="1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"To See, to Record, to Photograph": Discovering Pierre Bourdieu's Rediscovered Photographs of the Berber House, Uncovering Architecture as an Intellectualist Art</a:t>
            </a:r>
            <a:r>
              <a:rPr lang="en-GB" sz="16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. Available at: </a:t>
            </a:r>
            <a:r>
              <a:rPr lang="en-GB" sz="1600" u="sng" dirty="0">
                <a:solidFill>
                  <a:srgbClr val="000000"/>
                </a:solidFill>
                <a:effectLst/>
                <a:ea typeface="Calibri" panose="020F0502020204030204" pitchFamily="34" charset="0"/>
                <a:hlinkClick r:id="rId3"/>
              </a:rPr>
              <a:t>https://www.jstor.org/stable/pdf/43876174</a:t>
            </a:r>
            <a:r>
              <a:rPr lang="en-GB" sz="16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 (Accessed: 12</a:t>
            </a:r>
            <a:r>
              <a:rPr lang="en-GB" sz="1600" baseline="300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th</a:t>
            </a:r>
            <a:r>
              <a:rPr lang="en-GB" sz="16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 October 2023)</a:t>
            </a:r>
            <a:endParaRPr lang="en-GB" sz="1600" dirty="0">
              <a:effectLst/>
              <a:ea typeface="Calibri" panose="020F0502020204030204" pitchFamily="34" charset="0"/>
            </a:endParaRPr>
          </a:p>
          <a:p>
            <a:pPr marL="342900" lvl="0" indent="-342900">
              <a:buFont typeface="Calibri" panose="020F0502020204030204" pitchFamily="34" charset="0"/>
              <a:buChar char="-"/>
            </a:pPr>
            <a:r>
              <a:rPr lang="en-GB" sz="1600" dirty="0" err="1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Loeckx</a:t>
            </a:r>
            <a:r>
              <a:rPr lang="en-GB" sz="16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, A. (1998) ‘</a:t>
            </a:r>
            <a:r>
              <a:rPr lang="en-GB" sz="1600" dirty="0" err="1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Kabylia</a:t>
            </a:r>
            <a:r>
              <a:rPr lang="en-GB" sz="16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, the House, and the road: Games of reversal and displacement’, </a:t>
            </a:r>
            <a:r>
              <a:rPr lang="en-GB" sz="1600" i="1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Journal of Architectural Education</a:t>
            </a:r>
            <a:r>
              <a:rPr lang="en-GB" sz="16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, 52(2), pp. 87–99. Available at: </a:t>
            </a:r>
            <a:r>
              <a:rPr lang="en-GB" sz="1600" u="sng" dirty="0">
                <a:solidFill>
                  <a:srgbClr val="000000"/>
                </a:solidFill>
                <a:effectLst/>
                <a:ea typeface="Calibri" panose="020F0502020204030204" pitchFamily="34" charset="0"/>
                <a:hlinkClick r:id="rId4"/>
              </a:rPr>
              <a:t>https://www.jstor.org/stable/pdf/1425424.pdf?refreqid=fastly-default%3A4ae40ebb0eac48f23745776b332e5914&amp;ab_segments=0%2Fbasic_search_gsv2%2Fcontrol&amp;origin=&amp;initiator=&amp;acceptTC=1</a:t>
            </a:r>
            <a:r>
              <a:rPr lang="en-GB" sz="16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 </a:t>
            </a:r>
            <a:r>
              <a:rPr lang="en-GB" sz="1600" dirty="0">
                <a:effectLst/>
                <a:ea typeface="Calibri" panose="020F0502020204030204" pitchFamily="34" charset="0"/>
              </a:rPr>
              <a:t>(Accessed: 13</a:t>
            </a:r>
            <a:r>
              <a:rPr lang="en-GB" sz="1600" baseline="30000" dirty="0">
                <a:effectLst/>
                <a:ea typeface="Calibri" panose="020F0502020204030204" pitchFamily="34" charset="0"/>
              </a:rPr>
              <a:t>th </a:t>
            </a:r>
            <a:r>
              <a:rPr lang="en-GB" sz="1600" dirty="0">
                <a:effectLst/>
                <a:ea typeface="Calibri" panose="020F0502020204030204" pitchFamily="34" charset="0"/>
              </a:rPr>
              <a:t>October)</a:t>
            </a:r>
          </a:p>
          <a:p>
            <a:pPr marL="342900" lvl="0" indent="-342900">
              <a:buFont typeface="Calibri" panose="020F0502020204030204" pitchFamily="34" charset="0"/>
              <a:buChar char="-"/>
            </a:pP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Moore, H. 1986. </a:t>
            </a:r>
            <a:r>
              <a:rPr lang="en-GB" sz="16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Space, Text and Gender: An Anthropological Study of the Marakwet of Kenya</a:t>
            </a: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Cambridge University Press: Cambridge,</a:t>
            </a:r>
          </a:p>
          <a:p>
            <a:pPr marL="342900" lvl="0" indent="-342900">
              <a:buFont typeface="Calibri" panose="020F0502020204030204" pitchFamily="34" charset="0"/>
              <a:buChar char="-"/>
            </a:pP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Saussure, F. 1915/1959 </a:t>
            </a:r>
            <a:r>
              <a:rPr lang="en-GB" sz="16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Course in General Linguistics</a:t>
            </a:r>
            <a:r>
              <a:rPr lang="en-GB" sz="16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trans. C. Bailey and A. Sechehaye Owen: London,</a:t>
            </a:r>
          </a:p>
        </p:txBody>
      </p:sp>
    </p:spTree>
    <p:extLst>
      <p:ext uri="{BB962C8B-B14F-4D97-AF65-F5344CB8AC3E}">
        <p14:creationId xmlns:p14="http://schemas.microsoft.com/office/powerpoint/2010/main" val="618978145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{C5DBA6CC-35B0-214D-AD17-D739ACF4642F}tf10001119_mac</Template>
  <TotalTime>46</TotalTime>
  <Words>1048</Words>
  <Application>Microsoft Macintosh PowerPoint</Application>
  <PresentationFormat>Widescreen</PresentationFormat>
  <Paragraphs>52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Gill Sans MT</vt:lpstr>
      <vt:lpstr>Gallery</vt:lpstr>
      <vt:lpstr>Structuralism</vt:lpstr>
      <vt:lpstr>Origins</vt:lpstr>
      <vt:lpstr>What is structuralism?</vt:lpstr>
      <vt:lpstr>PowerPoint Presentation</vt:lpstr>
      <vt:lpstr>PowerPoint Presentation</vt:lpstr>
      <vt:lpstr>The Berber House</vt:lpstr>
      <vt:lpstr>PowerPoint Presentation</vt:lpstr>
      <vt:lpstr>The Endo Compound</vt:lpstr>
      <vt:lpstr>PowerPoint Presentation</vt:lpstr>
      <vt:lpstr>Conclusion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Structuralism</dc:title>
  <dc:creator>matthew gaff</dc:creator>
  <cp:lastModifiedBy>matthew gaff</cp:lastModifiedBy>
  <cp:revision>3</cp:revision>
  <dcterms:created xsi:type="dcterms:W3CDTF">2023-10-21T11:21:26Z</dcterms:created>
  <dcterms:modified xsi:type="dcterms:W3CDTF">2023-10-21T12:09:11Z</dcterms:modified>
</cp:coreProperties>
</file>