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0" r:id="rId4"/>
    <p:sldId id="257" r:id="rId5"/>
    <p:sldId id="259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5" d="100"/>
          <a:sy n="115" d="100"/>
        </p:scale>
        <p:origin x="3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75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921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479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963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502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148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066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67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67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288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23194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62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2367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08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1732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324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74E16-B7CE-470C-8144-204EAF7F6059}" type="datetimeFigureOut">
              <a:rPr lang="en-GB" smtClean="0"/>
              <a:t>16/08/2018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078E798-FD75-4619-9F54-95C64B30E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42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School Sports Survey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721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 Sport Survey 2013 </a:t>
            </a:r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92% of children enjoy physical education</a:t>
            </a:r>
          </a:p>
          <a:p>
            <a:pPr fontAlgn="base"/>
            <a:r>
              <a:rPr lang="en-GB" dirty="0"/>
              <a:t>Boys (44%) were still more likely than girls (36%) to regularly participate in sport and physical activity, though the figures for both have increased, the gap remains static</a:t>
            </a:r>
          </a:p>
          <a:p>
            <a:pPr fontAlgn="base"/>
            <a:r>
              <a:rPr lang="en-GB" dirty="0"/>
              <a:t>Making sport and physical activity enjoyable and fun is critical to boosting participation by children and young people</a:t>
            </a:r>
          </a:p>
          <a:p>
            <a:pPr fontAlgn="base"/>
            <a:r>
              <a:rPr lang="en-GB" dirty="0"/>
              <a:t>School is the most important place in which children learn the competence and confidence to participate in physical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014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 Sport Survey 2015 </a:t>
            </a:r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93% of children enjoy physical education</a:t>
            </a:r>
          </a:p>
          <a:p>
            <a:pPr fontAlgn="base"/>
            <a:r>
              <a:rPr lang="en-GB" dirty="0"/>
              <a:t>Boys (52%) were still more likely than girls (44%) to regularly participate in sport and physical activity, though the figures for both have increased, the gap remains static</a:t>
            </a:r>
          </a:p>
          <a:p>
            <a:pPr fontAlgn="base"/>
            <a:r>
              <a:rPr lang="en-GB" dirty="0"/>
              <a:t>Although an increase in regular participation had been seen across all ethnic groups, 52% of Black British or mixed race children were hooked on sport, compared to 36% of Asian and other ethnic groups participated regularly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342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046" y="331362"/>
            <a:ext cx="8990567" cy="6357616"/>
          </a:xfrm>
        </p:spPr>
      </p:pic>
    </p:spTree>
    <p:extLst>
      <p:ext uri="{BB962C8B-B14F-4D97-AF65-F5344CB8AC3E}">
        <p14:creationId xmlns:p14="http://schemas.microsoft.com/office/powerpoint/2010/main" val="374087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2376" y="597747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Swansea demand for sports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343824"/>
              </p:ext>
            </p:extLst>
          </p:nvPr>
        </p:nvGraphicFramePr>
        <p:xfrm>
          <a:off x="289933" y="2486715"/>
          <a:ext cx="5651034" cy="4205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801419">
                  <a:extLst>
                    <a:ext uri="{9D8B030D-6E8A-4147-A177-3AD203B41FA5}">
                      <a16:colId xmlns:a16="http://schemas.microsoft.com/office/drawing/2014/main" xmlns="" val="654141972"/>
                    </a:ext>
                  </a:extLst>
                </a:gridCol>
                <a:gridCol w="950355">
                  <a:extLst>
                    <a:ext uri="{9D8B030D-6E8A-4147-A177-3AD203B41FA5}">
                      <a16:colId xmlns:a16="http://schemas.microsoft.com/office/drawing/2014/main" xmlns="" val="634671866"/>
                    </a:ext>
                  </a:extLst>
                </a:gridCol>
                <a:gridCol w="899260">
                  <a:extLst>
                    <a:ext uri="{9D8B030D-6E8A-4147-A177-3AD203B41FA5}">
                      <a16:colId xmlns:a16="http://schemas.microsoft.com/office/drawing/2014/main" xmlns="" val="1042581478"/>
                    </a:ext>
                  </a:extLst>
                </a:gridCol>
              </a:tblGrid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Sport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2013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2015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178907648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Athletics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26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345951126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Badminton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375351013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Basketball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609938963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Bowls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362771387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Canoeing/Kayaking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3647499989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Cricket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287264064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Cycling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533821381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Dance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215095203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Dodgeball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2174357747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Football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4162415078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Golf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302633878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Gymnastics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2912086434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Hockey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876007501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Horse Riding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3264866578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Martial Arts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722726481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Netball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767388258"/>
                  </a:ext>
                </a:extLst>
              </a:tr>
              <a:tr h="23366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Rounders/Baseball/Softball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32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637538306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721978"/>
              </p:ext>
            </p:extLst>
          </p:nvPr>
        </p:nvGraphicFramePr>
        <p:xfrm>
          <a:off x="6242048" y="2486709"/>
          <a:ext cx="5611698" cy="4205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74958">
                  <a:extLst>
                    <a:ext uri="{9D8B030D-6E8A-4147-A177-3AD203B41FA5}">
                      <a16:colId xmlns:a16="http://schemas.microsoft.com/office/drawing/2014/main" xmlns="" val="1533491209"/>
                    </a:ext>
                  </a:extLst>
                </a:gridCol>
                <a:gridCol w="943739">
                  <a:extLst>
                    <a:ext uri="{9D8B030D-6E8A-4147-A177-3AD203B41FA5}">
                      <a16:colId xmlns:a16="http://schemas.microsoft.com/office/drawing/2014/main" xmlns="" val="4019275681"/>
                    </a:ext>
                  </a:extLst>
                </a:gridCol>
                <a:gridCol w="893001">
                  <a:extLst>
                    <a:ext uri="{9D8B030D-6E8A-4147-A177-3AD203B41FA5}">
                      <a16:colId xmlns:a16="http://schemas.microsoft.com/office/drawing/2014/main" xmlns="" val="4108565093"/>
                    </a:ext>
                  </a:extLst>
                </a:gridCol>
              </a:tblGrid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Rugby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721068865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Sailing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436877090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Street Sports (like skateboarding)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595102464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Surfing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95384349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Swimming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975699252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Table tennis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2233885155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Tennis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4173774276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Trampolining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292673022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Triathlon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2235487352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Volleyball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2283494595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Water Polo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662949612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Boccia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3990266929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Wheelchair Basketball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750378521"/>
                  </a:ext>
                </a:extLst>
              </a:tr>
              <a:tr h="30042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Wheelchair Rugby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2070" marR="52070" marT="9525" marB="0"/>
                </a:tc>
                <a:extLst>
                  <a:ext uri="{0D108BD9-81ED-4DB2-BD59-A6C34878D82A}">
                    <a16:rowId xmlns:a16="http://schemas.microsoft.com/office/drawing/2014/main" xmlns="" val="1176898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789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average number of minutes of PE per week in schools (Swansea)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961068"/>
              </p:ext>
            </p:extLst>
          </p:nvPr>
        </p:nvGraphicFramePr>
        <p:xfrm>
          <a:off x="1753367" y="2058658"/>
          <a:ext cx="9119073" cy="16546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9354">
                  <a:extLst>
                    <a:ext uri="{9D8B030D-6E8A-4147-A177-3AD203B41FA5}">
                      <a16:colId xmlns:a16="http://schemas.microsoft.com/office/drawing/2014/main" xmlns="" val="3979617170"/>
                    </a:ext>
                  </a:extLst>
                </a:gridCol>
                <a:gridCol w="3039354">
                  <a:extLst>
                    <a:ext uri="{9D8B030D-6E8A-4147-A177-3AD203B41FA5}">
                      <a16:colId xmlns:a16="http://schemas.microsoft.com/office/drawing/2014/main" xmlns="" val="2959697462"/>
                    </a:ext>
                  </a:extLst>
                </a:gridCol>
                <a:gridCol w="3040365">
                  <a:extLst>
                    <a:ext uri="{9D8B030D-6E8A-4147-A177-3AD203B41FA5}">
                      <a16:colId xmlns:a16="http://schemas.microsoft.com/office/drawing/2014/main" xmlns="" val="2254644915"/>
                    </a:ext>
                  </a:extLst>
                </a:gridCol>
              </a:tblGrid>
              <a:tr h="5512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Age Group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2013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2015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614452830"/>
                  </a:ext>
                </a:extLst>
              </a:tr>
              <a:tr h="5517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Year 3 to 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3976452471"/>
                  </a:ext>
                </a:extLst>
              </a:tr>
              <a:tr h="5517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Year 7 to 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78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475231790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118732" y="4583151"/>
            <a:ext cx="8987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minimum guideline is 60 minutes of physical activity per day (NHS, </a:t>
            </a:r>
            <a:r>
              <a:rPr lang="en-GB" dirty="0" smtClean="0"/>
              <a:t>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95888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147</TotalTime>
  <Words>329</Words>
  <Application>Microsoft Office PowerPoint</Application>
  <PresentationFormat>Widescreen</PresentationFormat>
  <Paragraphs>118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Wingdings 3</vt:lpstr>
      <vt:lpstr>Wisp</vt:lpstr>
      <vt:lpstr>School Sports Survey </vt:lpstr>
      <vt:lpstr>School Sport Survey 2013 Results</vt:lpstr>
      <vt:lpstr>School Sport Survey 2015 Results</vt:lpstr>
      <vt:lpstr>PowerPoint Presentation</vt:lpstr>
      <vt:lpstr>Swansea demand for sports</vt:lpstr>
      <vt:lpstr>The average number of minutes of PE per week in schools (Swansea)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Alice SilvaSurgyPereira (P147900)</dc:creator>
  <cp:lastModifiedBy>Andrew Thomas</cp:lastModifiedBy>
  <cp:revision>4</cp:revision>
  <dcterms:created xsi:type="dcterms:W3CDTF">2018-08-14T08:42:11Z</dcterms:created>
  <dcterms:modified xsi:type="dcterms:W3CDTF">2018-08-16T12:44:32Z</dcterms:modified>
</cp:coreProperties>
</file>