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256" r:id="rId5"/>
    <p:sldId id="343" r:id="rId6"/>
    <p:sldId id="273" r:id="rId7"/>
    <p:sldId id="333" r:id="rId8"/>
    <p:sldId id="334" r:id="rId9"/>
    <p:sldId id="335" r:id="rId10"/>
    <p:sldId id="336" r:id="rId11"/>
    <p:sldId id="338" r:id="rId12"/>
    <p:sldId id="339" r:id="rId13"/>
    <p:sldId id="340" r:id="rId14"/>
    <p:sldId id="341" r:id="rId15"/>
    <p:sldId id="342" r:id="rId16"/>
    <p:sldId id="311" r:id="rId17"/>
    <p:sldId id="312" r:id="rId18"/>
    <p:sldId id="313" r:id="rId19"/>
    <p:sldId id="332" r:id="rId20"/>
    <p:sldId id="314" r:id="rId21"/>
    <p:sldId id="309" r:id="rId22"/>
    <p:sldId id="310" r:id="rId23"/>
    <p:sldId id="315" r:id="rId24"/>
    <p:sldId id="317" r:id="rId25"/>
    <p:sldId id="277" r:id="rId26"/>
    <p:sldId id="325" r:id="rId27"/>
    <p:sldId id="326" r:id="rId28"/>
    <p:sldId id="278" r:id="rId29"/>
    <p:sldId id="279" r:id="rId30"/>
    <p:sldId id="281" r:id="rId31"/>
    <p:sldId id="282" r:id="rId32"/>
    <p:sldId id="283" r:id="rId33"/>
    <p:sldId id="284" r:id="rId34"/>
    <p:sldId id="324" r:id="rId35"/>
    <p:sldId id="319" r:id="rId36"/>
    <p:sldId id="274" r:id="rId37"/>
    <p:sldId id="275" r:id="rId38"/>
    <p:sldId id="330" r:id="rId39"/>
    <p:sldId id="347" r:id="rId40"/>
    <p:sldId id="348" r:id="rId41"/>
    <p:sldId id="345" r:id="rId42"/>
    <p:sldId id="346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9" autoAdjust="0"/>
  </p:normalViewPr>
  <p:slideViewPr>
    <p:cSldViewPr>
      <p:cViewPr varScale="1">
        <p:scale>
          <a:sx n="110" d="100"/>
          <a:sy n="110" d="100"/>
        </p:scale>
        <p:origin x="16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3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44921-E21F-469C-B572-1972D12A186B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E6F6B-12D8-412C-8F7B-00D622C9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061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FF26A14-8F15-486B-8C0E-03BB9236681A}" type="slidenum">
              <a:rPr lang="en-US" altLang="en-US" sz="1200" smtClean="0"/>
              <a:pPr/>
              <a:t>6</a:t>
            </a:fld>
            <a:endParaRPr lang="en-US" altLang="en-US" sz="1200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894549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060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flatworldknowledge.com/bauer/bauer-fig05_002.jpg" TargetMode="External"/><Relationship Id="rId2" Type="http://schemas.openxmlformats.org/officeDocument/2006/relationships/hyperlink" Target="http://catalog.flatworldknowledge.com/bookhub/3?e=bauer-ch05#ftn.fn-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ted.com/talks/tom_wujec_build_a_tower?language=en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nline-stopwatch.com/countdow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Skills for Managing</a:t>
            </a:r>
            <a:br>
              <a:rPr lang="en-GB" b="1" dirty="0" smtClean="0"/>
            </a:br>
            <a:r>
              <a:rPr lang="en-GB" b="1" smtClean="0"/>
              <a:t>Lecture 5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Managing employee performance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Assignment help</a:t>
            </a:r>
          </a:p>
          <a:p>
            <a:r>
              <a:rPr lang="en-GB" dirty="0" smtClean="0"/>
              <a:t>Handout </a:t>
            </a:r>
            <a:r>
              <a:rPr lang="en-GB" smtClean="0"/>
              <a:t>MIND resource 2  handout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00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understand </a:t>
            </a:r>
            <a:r>
              <a:rPr lang="en-GB" dirty="0"/>
              <a:t>key drivers of employee performance and factors that affect these including role of line manager in </a:t>
            </a:r>
            <a:r>
              <a:rPr lang="en-GB" dirty="0" smtClean="0"/>
              <a:t>this</a:t>
            </a:r>
          </a:p>
          <a:p>
            <a:pPr lvl="0"/>
            <a:r>
              <a:rPr lang="en-GB" dirty="0" smtClean="0"/>
              <a:t>Understand how </a:t>
            </a:r>
            <a:r>
              <a:rPr lang="en-GB" dirty="0"/>
              <a:t>this contribute to organisational performance </a:t>
            </a:r>
            <a:r>
              <a:rPr lang="en-GB" dirty="0" smtClean="0"/>
              <a:t>e.g</a:t>
            </a:r>
            <a:r>
              <a:rPr lang="en-GB" dirty="0"/>
              <a:t>. Purcell’s AMO model</a:t>
            </a:r>
          </a:p>
        </p:txBody>
      </p:sp>
    </p:spTree>
    <p:extLst>
      <p:ext uri="{BB962C8B-B14F-4D97-AF65-F5344CB8AC3E}">
        <p14:creationId xmlns:p14="http://schemas.microsoft.com/office/powerpoint/2010/main" val="213484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600" dirty="0">
                <a:latin typeface="Calibri" panose="020F0502020204030204" pitchFamily="34" charset="0"/>
              </a:rPr>
              <a:t>What is performance management?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11560" y="1484784"/>
            <a:ext cx="7992888" cy="45608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Verdana" pitchFamily="34" charset="0"/>
              </a:rPr>
              <a:t>‘A strategic and integrated approach to delivering sustained success to organisations by improving the performance of people who work in them and by developing the capabilities of teams and individual contributors’</a:t>
            </a:r>
          </a:p>
          <a:p>
            <a:pPr marL="0" indent="0" algn="ctr">
              <a:lnSpc>
                <a:spcPct val="80000"/>
              </a:lnSpc>
              <a:buFontTx/>
              <a:buNone/>
            </a:pPr>
            <a:endParaRPr lang="en-GB" altLang="en-US" sz="2000" dirty="0">
              <a:latin typeface="Verdana" pitchFamily="34" charset="0"/>
            </a:endParaRPr>
          </a:p>
          <a:p>
            <a:pPr marL="0" indent="0" algn="ctr">
              <a:lnSpc>
                <a:spcPct val="80000"/>
              </a:lnSpc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                      Armstrong and Baron 1998</a:t>
            </a:r>
          </a:p>
          <a:p>
            <a:pPr marL="0" indent="0" algn="ctr">
              <a:lnSpc>
                <a:spcPct val="80000"/>
              </a:lnSpc>
              <a:buFontTx/>
              <a:buNone/>
            </a:pPr>
            <a:endParaRPr lang="en-GB" altLang="en-US" sz="1800" dirty="0">
              <a:latin typeface="Verdana" pitchFamily="34" charset="0"/>
            </a:endParaRPr>
          </a:p>
          <a:p>
            <a:pPr marL="0" indent="0" algn="ctr">
              <a:lnSpc>
                <a:spcPct val="80000"/>
              </a:lnSpc>
              <a:buFontTx/>
              <a:buNone/>
            </a:pPr>
            <a:endParaRPr lang="en-GB" altLang="en-US" sz="1800" dirty="0">
              <a:latin typeface="Verdana" pitchFamily="34" charset="0"/>
            </a:endParaRPr>
          </a:p>
          <a:p>
            <a:pPr marL="0" indent="0" algn="ctr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Verdana" pitchFamily="34" charset="0"/>
              </a:rPr>
              <a:t>‘Formal performance management  of the holistic,  comprehensive, integrated kind that is advocated in the literature is rare. The dominant approach to managing employee performance still rests on objective-setting and annual appraisal”</a:t>
            </a:r>
          </a:p>
          <a:p>
            <a:pPr marL="0" indent="0" algn="ctr">
              <a:lnSpc>
                <a:spcPct val="80000"/>
              </a:lnSpc>
              <a:buFontTx/>
              <a:buNone/>
            </a:pPr>
            <a:endParaRPr lang="en-GB" altLang="en-US" sz="2400" dirty="0">
              <a:latin typeface="Verdana" pitchFamily="34" charset="0"/>
            </a:endParaRPr>
          </a:p>
          <a:p>
            <a:pPr marL="0" indent="0" algn="ctr">
              <a:lnSpc>
                <a:spcPct val="80000"/>
              </a:lnSpc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                                            Williams 2002</a:t>
            </a:r>
          </a:p>
          <a:p>
            <a:pPr marL="0" indent="0" algn="ctr">
              <a:lnSpc>
                <a:spcPct val="80000"/>
              </a:lnSpc>
              <a:buFontTx/>
              <a:buNone/>
            </a:pPr>
            <a:endParaRPr lang="en-GB" altLang="en-US" sz="1800" dirty="0">
              <a:latin typeface="Verdana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9512" y="5301208"/>
            <a:ext cx="5297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OVERLAP managing people – reuse resources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42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9056" y="836712"/>
            <a:ext cx="936104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2400" dirty="0" smtClean="0">
                <a:latin typeface="Calibri" panose="020F0502020204030204" pitchFamily="34" charset="0"/>
              </a:rPr>
              <a:t>Traditional Performance </a:t>
            </a:r>
            <a:r>
              <a:rPr lang="en-AU" sz="2400" dirty="0">
                <a:latin typeface="Calibri" panose="020F0502020204030204" pitchFamily="34" charset="0"/>
              </a:rPr>
              <a:t>management </a:t>
            </a:r>
            <a:r>
              <a:rPr lang="en-AU" sz="2400" dirty="0" smtClean="0">
                <a:latin typeface="Calibri" panose="020F0502020204030204" pitchFamily="34" charset="0"/>
              </a:rPr>
              <a:t>includes</a:t>
            </a:r>
          </a:p>
          <a:p>
            <a:endParaRPr lang="en-AU" sz="2400" dirty="0">
              <a:latin typeface="Calibri" panose="020F0502020204030204" pitchFamily="34" charset="0"/>
            </a:endParaRPr>
          </a:p>
          <a:p>
            <a:r>
              <a:rPr lang="en-AU" sz="2400" dirty="0" smtClean="0">
                <a:latin typeface="Calibri" panose="020F0502020204030204" pitchFamily="34" charset="0"/>
              </a:rPr>
              <a:t> </a:t>
            </a:r>
            <a:r>
              <a:rPr lang="en-AU" sz="2400" dirty="0">
                <a:latin typeface="Calibri" panose="020F0502020204030204" pitchFamily="34" charset="0"/>
              </a:rPr>
              <a:t>a formal appraisal of an employee’s performance and </a:t>
            </a:r>
            <a:endParaRPr lang="en-AU" sz="2400" dirty="0" smtClean="0">
              <a:latin typeface="Calibri" panose="020F0502020204030204" pitchFamily="34" charset="0"/>
            </a:endParaRPr>
          </a:p>
          <a:p>
            <a:r>
              <a:rPr lang="en-AU" sz="2400" dirty="0" smtClean="0">
                <a:latin typeface="Calibri" panose="020F0502020204030204" pitchFamily="34" charset="0"/>
              </a:rPr>
              <a:t>other </a:t>
            </a:r>
            <a:r>
              <a:rPr lang="en-AU" sz="2400" dirty="0">
                <a:latin typeface="Calibri" panose="020F0502020204030204" pitchFamily="34" charset="0"/>
              </a:rPr>
              <a:t>actions such as </a:t>
            </a:r>
            <a:endParaRPr lang="en-AU" sz="2400" dirty="0" smtClean="0">
              <a:latin typeface="Calibri" panose="020F0502020204030204" pitchFamily="34" charset="0"/>
            </a:endParaRPr>
          </a:p>
          <a:p>
            <a:endParaRPr lang="en-AU" sz="2400" dirty="0">
              <a:latin typeface="Calibri" panose="020F0502020204030204" pitchFamily="34" charset="0"/>
            </a:endParaRPr>
          </a:p>
          <a:p>
            <a:r>
              <a:rPr lang="en-AU" sz="3200" dirty="0" smtClean="0">
                <a:latin typeface="Calibri" panose="020F0502020204030204" pitchFamily="34" charset="0"/>
              </a:rPr>
              <a:t>follow-up </a:t>
            </a:r>
            <a:r>
              <a:rPr lang="en-AU" sz="3200" dirty="0">
                <a:latin typeface="Calibri" panose="020F0502020204030204" pitchFamily="34" charset="0"/>
              </a:rPr>
              <a:t>or </a:t>
            </a:r>
            <a:r>
              <a:rPr lang="en-AU" sz="3200" dirty="0" smtClean="0">
                <a:latin typeface="Calibri" panose="020F0502020204030204" pitchFamily="34" charset="0"/>
              </a:rPr>
              <a:t>feedback</a:t>
            </a:r>
          </a:p>
          <a:p>
            <a:r>
              <a:rPr lang="en-AU" sz="3200" dirty="0" smtClean="0">
                <a:latin typeface="Calibri" panose="020F0502020204030204" pitchFamily="34" charset="0"/>
              </a:rPr>
              <a:t>ongoing reviews</a:t>
            </a:r>
          </a:p>
          <a:p>
            <a:r>
              <a:rPr lang="en-AU" sz="3200" dirty="0" smtClean="0">
                <a:latin typeface="Calibri" panose="020F0502020204030204" pitchFamily="34" charset="0"/>
              </a:rPr>
              <a:t>rewards </a:t>
            </a:r>
            <a:r>
              <a:rPr lang="en-AU" sz="3200" dirty="0">
                <a:latin typeface="Calibri" panose="020F0502020204030204" pitchFamily="34" charset="0"/>
              </a:rPr>
              <a:t>and </a:t>
            </a:r>
            <a:endParaRPr lang="en-AU" sz="3200" dirty="0" smtClean="0">
              <a:latin typeface="Calibri" panose="020F0502020204030204" pitchFamily="34" charset="0"/>
            </a:endParaRPr>
          </a:p>
          <a:p>
            <a:r>
              <a:rPr lang="en-AU" sz="3200" dirty="0" smtClean="0">
                <a:latin typeface="Calibri" panose="020F0502020204030204" pitchFamily="34" charset="0"/>
              </a:rPr>
              <a:t>ongoing </a:t>
            </a:r>
            <a:r>
              <a:rPr lang="en-AU" sz="3200" dirty="0">
                <a:latin typeface="Calibri" panose="020F0502020204030204" pitchFamily="34" charset="0"/>
              </a:rPr>
              <a:t>professional development or training. </a:t>
            </a:r>
            <a:endParaRPr lang="en-AU" sz="3200" dirty="0" smtClean="0">
              <a:latin typeface="Calibri" panose="020F0502020204030204" pitchFamily="34" charset="0"/>
            </a:endParaRPr>
          </a:p>
          <a:p>
            <a:endParaRPr lang="en-AU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420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-180528" y="44624"/>
            <a:ext cx="8782744" cy="1371600"/>
          </a:xfrm>
        </p:spPr>
        <p:txBody>
          <a:bodyPr/>
          <a:lstStyle/>
          <a:p>
            <a:r>
              <a:rPr lang="en-GB" altLang="en-US" sz="4000" dirty="0" smtClean="0">
                <a:latin typeface="Calibri" panose="020F0502020204030204" pitchFamily="34" charset="0"/>
                <a:cs typeface="Arial" pitchFamily="34" charset="0"/>
              </a:rPr>
              <a:t>The main aims of performance review</a:t>
            </a:r>
            <a:r>
              <a:rPr lang="en-GB" altLang="en-US" sz="4000" dirty="0" smtClean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315368"/>
            <a:ext cx="8485938" cy="39170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600" dirty="0" smtClean="0">
                <a:latin typeface="Calibri" panose="020F0502020204030204" pitchFamily="34" charset="0"/>
                <a:cs typeface="Arial" pitchFamily="34" charset="0"/>
              </a:rPr>
              <a:t>Clarification of performance expectations and standards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altLang="en-US" sz="2600" dirty="0" smtClean="0">
                <a:latin typeface="Calibri" panose="020F0502020204030204" pitchFamily="34" charset="0"/>
                <a:cs typeface="Arial" pitchFamily="34" charset="0"/>
              </a:rPr>
              <a:t>Allocation of rewards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altLang="en-US" sz="2600" dirty="0" smtClean="0">
                <a:latin typeface="Calibri" panose="020F0502020204030204" pitchFamily="34" charset="0"/>
                <a:cs typeface="Arial" pitchFamily="34" charset="0"/>
              </a:rPr>
              <a:t>Identification of </a:t>
            </a:r>
            <a:r>
              <a:rPr lang="en-GB" altLang="en-US" sz="2600" dirty="0" smtClean="0">
                <a:latin typeface="Calibri" panose="020F0502020204030204" pitchFamily="34" charset="0"/>
                <a:cs typeface="Arial" pitchFamily="34" charset="0"/>
              </a:rPr>
              <a:t>training/development needs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600" dirty="0" smtClean="0">
                <a:latin typeface="Calibri" panose="020F0502020204030204" pitchFamily="34" charset="0"/>
                <a:cs typeface="Arial" pitchFamily="34" charset="0"/>
              </a:rPr>
              <a:t>Career </a:t>
            </a:r>
            <a:r>
              <a:rPr lang="en-US" altLang="en-US" sz="2600" dirty="0" smtClean="0">
                <a:latin typeface="Calibri" panose="020F0502020204030204" pitchFamily="34" charset="0"/>
                <a:cs typeface="Arial" pitchFamily="34" charset="0"/>
              </a:rPr>
              <a:t>management</a:t>
            </a:r>
            <a:endParaRPr lang="en-GB" altLang="en-US" sz="2600" dirty="0" smtClean="0">
              <a:latin typeface="Calibri" panose="020F0502020204030204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altLang="en-US" sz="2600" dirty="0" smtClean="0">
                <a:latin typeface="Calibri" panose="020F0502020204030204" pitchFamily="34" charset="0"/>
                <a:cs typeface="Arial" pitchFamily="34" charset="0"/>
              </a:rPr>
              <a:t>C</a:t>
            </a:r>
            <a:r>
              <a:rPr lang="en-GB" altLang="en-US" sz="2600" dirty="0" err="1" smtClean="0">
                <a:latin typeface="Calibri" panose="020F0502020204030204" pitchFamily="34" charset="0"/>
                <a:cs typeface="Arial" pitchFamily="34" charset="0"/>
              </a:rPr>
              <a:t>ounselling</a:t>
            </a:r>
            <a:endParaRPr lang="en-GB" altLang="en-US" sz="2600" dirty="0" smtClean="0">
              <a:latin typeface="Calibri" panose="020F0502020204030204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600" dirty="0" err="1" smtClean="0">
                <a:latin typeface="Calibri" panose="020F0502020204030204" pitchFamily="34" charset="0"/>
                <a:cs typeface="Arial" pitchFamily="34" charset="0"/>
              </a:rPr>
              <a:t>Disci</a:t>
            </a:r>
            <a:r>
              <a:rPr lang="en-US" altLang="en-US" sz="2600" dirty="0" err="1" smtClean="0">
                <a:latin typeface="Calibri" panose="020F0502020204030204" pitchFamily="34" charset="0"/>
                <a:cs typeface="Arial" pitchFamily="34" charset="0"/>
              </a:rPr>
              <a:t>pline</a:t>
            </a:r>
            <a:endParaRPr lang="en-US" altLang="en-US" sz="2600" dirty="0" smtClean="0">
              <a:latin typeface="Calibri" panose="020F0502020204030204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600" dirty="0">
                <a:latin typeface="Calibri" panose="020F0502020204030204" pitchFamily="34" charset="0"/>
              </a:rPr>
              <a:t>Planning remedial actions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600" dirty="0">
                <a:latin typeface="Calibri" panose="020F0502020204030204" pitchFamily="34" charset="0"/>
              </a:rPr>
              <a:t>Setting goals and targets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600" dirty="0">
                <a:latin typeface="Calibri" panose="020F0502020204030204" pitchFamily="34" charset="0"/>
              </a:rPr>
              <a:t>Improved motivation and morale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600" dirty="0">
                <a:latin typeface="Calibri" panose="020F0502020204030204" pitchFamily="34" charset="0"/>
              </a:rPr>
              <a:t>Improved communications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altLang="en-US" sz="2800" dirty="0" smtClean="0">
              <a:latin typeface="Calibri" panose="020F0502020204030204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300192" y="5229200"/>
            <a:ext cx="26532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err="1" smtClean="0"/>
              <a:t>Marchington</a:t>
            </a:r>
            <a:r>
              <a:rPr lang="en-GB" sz="1400" dirty="0" smtClean="0"/>
              <a:t> &amp; Wilkinson, 2012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91599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62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600" dirty="0" smtClean="0">
                <a:latin typeface="Calibri" panose="020F0502020204030204" pitchFamily="34" charset="0"/>
              </a:rPr>
              <a:t>Why review performance?</a:t>
            </a:r>
            <a:endParaRPr lang="en-GB" sz="3600" dirty="0">
              <a:latin typeface="Calibri" panose="020F050202020403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1196752"/>
            <a:ext cx="874846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AU" sz="2400" dirty="0">
                <a:latin typeface="Calibri" panose="020F0502020204030204" pitchFamily="34" charset="0"/>
              </a:rPr>
              <a:t>Staff will more clearly understand how their work aligns with the overall business goals – what part they play in achieving these goals, what they should be doing and how they should be doing it. </a:t>
            </a:r>
            <a:endParaRPr lang="en-AU" sz="2400" dirty="0" smtClean="0">
              <a:latin typeface="Calibri" panose="020F050202020403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AU" sz="2400" dirty="0" smtClean="0">
                <a:latin typeface="Calibri" panose="020F0502020204030204" pitchFamily="34" charset="0"/>
              </a:rPr>
              <a:t>Employees </a:t>
            </a:r>
            <a:r>
              <a:rPr lang="en-AU" sz="2400" dirty="0">
                <a:latin typeface="Calibri" panose="020F0502020204030204" pitchFamily="34" charset="0"/>
              </a:rPr>
              <a:t>are generally more productive, more enthusiastic and more committed when they know how they </a:t>
            </a:r>
            <a:r>
              <a:rPr lang="en-AU" sz="2400" dirty="0" smtClean="0">
                <a:latin typeface="Calibri" panose="020F0502020204030204" pitchFamily="34" charset="0"/>
              </a:rPr>
              <a:t>contribute.</a:t>
            </a:r>
            <a:endParaRPr lang="en-GB" sz="2400" dirty="0">
              <a:latin typeface="Calibri" panose="020F050202020403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AU" sz="2400" dirty="0">
                <a:latin typeface="Calibri" panose="020F0502020204030204" pitchFamily="34" charset="0"/>
              </a:rPr>
              <a:t>Under-performance and its reasons, either work-related or personal, can be identified early, discussed and resolved before bigger problems arise.</a:t>
            </a:r>
            <a:endParaRPr lang="en-GB" sz="2400" dirty="0">
              <a:latin typeface="Calibri" panose="020F050202020403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AU" sz="2400" dirty="0">
                <a:latin typeface="Calibri" panose="020F0502020204030204" pitchFamily="34" charset="0"/>
              </a:rPr>
              <a:t>Potential skills gaps and appropriate training and skill development can be identified.</a:t>
            </a:r>
            <a:endParaRPr lang="en-GB" sz="2400" dirty="0">
              <a:latin typeface="Calibri" panose="020F050202020403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AU" sz="2400" dirty="0">
                <a:latin typeface="Calibri" panose="020F0502020204030204" pitchFamily="34" charset="0"/>
              </a:rPr>
              <a:t>Employees’ career pathways can be defined more easily.</a:t>
            </a:r>
            <a:endParaRPr lang="en-GB" sz="2400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67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2738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600" dirty="0" smtClean="0">
                <a:latin typeface="Calibri" panose="020F0502020204030204" pitchFamily="34" charset="0"/>
              </a:rPr>
              <a:t>Why review performance?</a:t>
            </a:r>
            <a:endParaRPr lang="en-GB" sz="3600" dirty="0">
              <a:latin typeface="Calibri" panose="020F050202020403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980728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§"/>
            </a:pPr>
            <a:r>
              <a:rPr lang="en-AU" sz="2400" dirty="0" smtClean="0">
                <a:latin typeface="Calibri" panose="020F0502020204030204" pitchFamily="34" charset="0"/>
              </a:rPr>
              <a:t>Succession </a:t>
            </a:r>
            <a:r>
              <a:rPr lang="en-AU" sz="2400" dirty="0">
                <a:latin typeface="Calibri" panose="020F0502020204030204" pitchFamily="34" charset="0"/>
              </a:rPr>
              <a:t>planning opportunities can be identified.</a:t>
            </a:r>
            <a:endParaRPr lang="en-GB" sz="2400" dirty="0">
              <a:latin typeface="Calibri" panose="020F050202020403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§"/>
            </a:pPr>
            <a:r>
              <a:rPr lang="en-AU" sz="2400" dirty="0">
                <a:latin typeface="Calibri" panose="020F0502020204030204" pitchFamily="34" charset="0"/>
              </a:rPr>
              <a:t>Employees welcome constructive feedback – a pat on the back for a job well done can increase productivity and commitment.</a:t>
            </a:r>
            <a:endParaRPr lang="en-GB" sz="2400" dirty="0">
              <a:latin typeface="Calibri" panose="020F050202020403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§"/>
            </a:pPr>
            <a:r>
              <a:rPr lang="en-AU" sz="2400" dirty="0">
                <a:latin typeface="Calibri" panose="020F0502020204030204" pitchFamily="34" charset="0"/>
              </a:rPr>
              <a:t>A structured, regular performance appraisal or review creates an opportunity for staff to raise issues and concerns and express their opinions about their work.</a:t>
            </a:r>
            <a:endParaRPr lang="en-GB" sz="2400" dirty="0">
              <a:latin typeface="Calibri" panose="020F050202020403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§"/>
            </a:pPr>
            <a:r>
              <a:rPr lang="en-AU" sz="2400" dirty="0">
                <a:latin typeface="Calibri" panose="020F0502020204030204" pitchFamily="34" charset="0"/>
              </a:rPr>
              <a:t>Managers and employees can discuss what it is that they enjoy about their work and what motivates them – for example, achievement, advancement, responsibility, new challenges, learning or financial rewards.</a:t>
            </a:r>
            <a:endParaRPr lang="en-GB" sz="2400" dirty="0">
              <a:latin typeface="Calibri" panose="020F050202020403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§"/>
            </a:pPr>
            <a:r>
              <a:rPr lang="en-AU" sz="2400" dirty="0">
                <a:latin typeface="Calibri" panose="020F0502020204030204" pitchFamily="34" charset="0"/>
              </a:rPr>
              <a:t>Absenteeism is likely to be reduced as </a:t>
            </a:r>
            <a:r>
              <a:rPr lang="en-AU" sz="2400" dirty="0" smtClean="0">
                <a:latin typeface="Calibri" panose="020F0502020204030204" pitchFamily="34" charset="0"/>
              </a:rPr>
              <a:t>the process </a:t>
            </a:r>
            <a:r>
              <a:rPr lang="en-AU" sz="2400" dirty="0">
                <a:latin typeface="Calibri" panose="020F0502020204030204" pitchFamily="34" charset="0"/>
              </a:rPr>
              <a:t>establishes regular communication and feedback with staff.</a:t>
            </a:r>
            <a:endParaRPr lang="en-GB" sz="2400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726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556792"/>
            <a:ext cx="6336704" cy="4018451"/>
          </a:xfrm>
        </p:spPr>
        <p:txBody>
          <a:bodyPr>
            <a:normAutofit/>
          </a:bodyPr>
          <a:lstStyle/>
          <a:p>
            <a:pPr marL="566737" indent="-457200">
              <a:buFont typeface="Wingdings" panose="05000000000000000000" pitchFamily="2" charset="2"/>
              <a:buChar char="§"/>
            </a:pPr>
            <a:r>
              <a:rPr lang="en-GB" sz="2800" dirty="0" smtClean="0">
                <a:latin typeface="Calibri" panose="020F0502020204030204" pitchFamily="34" charset="0"/>
                <a:cs typeface="Arial" pitchFamily="34" charset="0"/>
              </a:rPr>
              <a:t>Appraisals</a:t>
            </a:r>
          </a:p>
          <a:p>
            <a:pPr marL="566737" indent="-457200">
              <a:buFont typeface="Wingdings" panose="05000000000000000000" pitchFamily="2" charset="2"/>
              <a:buChar char="§"/>
            </a:pPr>
            <a:r>
              <a:rPr lang="en-GB" sz="2800" dirty="0" smtClean="0">
                <a:latin typeface="Calibri" panose="020F0502020204030204" pitchFamily="34" charset="0"/>
                <a:cs typeface="Arial" pitchFamily="34" charset="0"/>
              </a:rPr>
              <a:t>Performance development plan</a:t>
            </a:r>
          </a:p>
          <a:p>
            <a:pPr marL="566737" indent="-457200">
              <a:buFont typeface="Wingdings" panose="05000000000000000000" pitchFamily="2" charset="2"/>
              <a:buChar char="§"/>
            </a:pPr>
            <a:r>
              <a:rPr lang="en-GB" sz="2800" dirty="0" smtClean="0">
                <a:latin typeface="Calibri" panose="020F0502020204030204" pitchFamily="34" charset="0"/>
                <a:cs typeface="Arial" pitchFamily="34" charset="0"/>
              </a:rPr>
              <a:t>Performance development review</a:t>
            </a:r>
          </a:p>
          <a:p>
            <a:pPr marL="566737" indent="-457200">
              <a:buFont typeface="Wingdings" panose="05000000000000000000" pitchFamily="2" charset="2"/>
              <a:buChar char="§"/>
            </a:pPr>
            <a:r>
              <a:rPr lang="en-GB" sz="2800" dirty="0" smtClean="0">
                <a:latin typeface="Calibri" panose="020F0502020204030204" pitchFamily="34" charset="0"/>
                <a:cs typeface="Arial" pitchFamily="34" charset="0"/>
              </a:rPr>
              <a:t>360 feedback</a:t>
            </a:r>
          </a:p>
          <a:p>
            <a:pPr marL="566737" indent="-457200">
              <a:buFont typeface="Wingdings" panose="05000000000000000000" pitchFamily="2" charset="2"/>
              <a:buChar char="§"/>
            </a:pPr>
            <a:r>
              <a:rPr lang="en-GB" sz="2800" dirty="0" smtClean="0">
                <a:latin typeface="Calibri" panose="020F0502020204030204" pitchFamily="34" charset="0"/>
                <a:cs typeface="Arial" pitchFamily="34" charset="0"/>
              </a:rPr>
              <a:t>Performance related pay</a:t>
            </a:r>
            <a:endParaRPr lang="en-GB" sz="2800" dirty="0">
              <a:latin typeface="Calibri" panose="020F0502020204030204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936104"/>
          </a:xfrm>
        </p:spPr>
        <p:txBody>
          <a:bodyPr>
            <a:normAutofit/>
          </a:bodyPr>
          <a:lstStyle/>
          <a:p>
            <a:pPr algn="l"/>
            <a:r>
              <a:rPr lang="en-GB" sz="3600" dirty="0" smtClean="0">
                <a:latin typeface="Calibri" panose="020F0502020204030204" pitchFamily="34" charset="0"/>
                <a:cs typeface="Arial" pitchFamily="34" charset="0"/>
              </a:rPr>
              <a:t>Performance management processes</a:t>
            </a:r>
            <a:endParaRPr lang="en-GB" sz="3600" dirty="0">
              <a:latin typeface="Calibri" panose="020F0502020204030204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3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dirty="0">
                <a:latin typeface="Calibri" panose="020F0502020204030204" pitchFamily="34" charset="0"/>
              </a:rPr>
              <a:t>Types of appraisal </a:t>
            </a:r>
            <a:r>
              <a:rPr lang="en-GB" altLang="en-US" sz="3600" dirty="0" smtClean="0">
                <a:latin typeface="Calibri" panose="020F0502020204030204" pitchFamily="34" charset="0"/>
              </a:rPr>
              <a:t>systems</a:t>
            </a:r>
            <a:endParaRPr lang="en-GB" altLang="en-US" sz="3600" dirty="0">
              <a:latin typeface="Calibri" panose="020F0502020204030204" pitchFamily="34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268760"/>
            <a:ext cx="7010400" cy="4525963"/>
          </a:xfrm>
        </p:spPr>
        <p:txBody>
          <a:bodyPr/>
          <a:lstStyle/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Verdana" pitchFamily="34" charset="0"/>
              </a:rPr>
              <a:t>Objective-setting 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n-GB" altLang="en-US" sz="2400" dirty="0">
              <a:latin typeface="Verdana" pitchFamily="34" charset="0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Verdana" pitchFamily="34" charset="0"/>
              </a:rPr>
              <a:t>Behaviourally-anchored rating scales (BARSs)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n-GB" altLang="en-US" sz="2400" dirty="0">
              <a:latin typeface="Verdana" pitchFamily="34" charset="0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Verdana" pitchFamily="34" charset="0"/>
              </a:rPr>
              <a:t>Simple rating systems (</a:t>
            </a:r>
            <a:r>
              <a:rPr lang="en-GB" altLang="en-US" sz="2400" dirty="0" err="1">
                <a:latin typeface="Verdana" pitchFamily="34" charset="0"/>
              </a:rPr>
              <a:t>eg</a:t>
            </a:r>
            <a:r>
              <a:rPr lang="en-GB" altLang="en-US" sz="2400" dirty="0">
                <a:latin typeface="Verdana" pitchFamily="34" charset="0"/>
              </a:rPr>
              <a:t> merit rating)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n-GB" altLang="en-US" sz="2400" dirty="0">
              <a:latin typeface="Verdana" pitchFamily="34" charset="0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Verdana" pitchFamily="34" charset="0"/>
              </a:rPr>
              <a:t>Critical incidents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n-GB" altLang="en-US" sz="2400" dirty="0">
              <a:latin typeface="Verdana" pitchFamily="34" charset="0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Verdana" pitchFamily="34" charset="0"/>
              </a:rPr>
              <a:t>Blank sheet</a:t>
            </a:r>
          </a:p>
          <a:p>
            <a:pPr marL="609600" indent="-609600">
              <a:spcBef>
                <a:spcPts val="0"/>
              </a:spcBef>
              <a:buFontTx/>
              <a:buNone/>
            </a:pPr>
            <a:endParaRPr lang="en-GB" altLang="en-US" sz="2400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06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dirty="0" smtClean="0">
                <a:latin typeface="Calibri" panose="020F0502020204030204" pitchFamily="34" charset="0"/>
                <a:cs typeface="Arial" pitchFamily="34" charset="0"/>
              </a:rPr>
              <a:t>Who carries out the performance review?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700808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Supervisor/line manager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Self-assessment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Peer assessment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Upward appraisal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Customer appraisal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360-degree review</a:t>
            </a:r>
          </a:p>
        </p:txBody>
      </p:sp>
    </p:spTree>
    <p:extLst>
      <p:ext uri="{BB962C8B-B14F-4D97-AF65-F5344CB8AC3E}">
        <p14:creationId xmlns:p14="http://schemas.microsoft.com/office/powerpoint/2010/main" val="5130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4000" dirty="0" smtClean="0">
                <a:latin typeface="Calibri" panose="020F0502020204030204" pitchFamily="34" charset="0"/>
              </a:rPr>
              <a:t>Problems with performance review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84784"/>
            <a:ext cx="7772400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</a:rPr>
              <a:t>Validity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</a:rPr>
              <a:t>Control or commitment?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</a:rPr>
              <a:t>The context and culture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</a:rPr>
              <a:t>Effectiveness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</a:rPr>
              <a:t>Bureaucracy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 smtClean="0">
                <a:latin typeface="Calibri" panose="020F0502020204030204" pitchFamily="34" charset="0"/>
              </a:rPr>
              <a:t>Line manager training and skills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292080" y="1484784"/>
            <a:ext cx="3672408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ratings bias – family, hierarchy, age, gender…</a:t>
            </a:r>
          </a:p>
          <a:p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Collectivist cultures</a:t>
            </a:r>
          </a:p>
          <a:p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Loss of face</a:t>
            </a:r>
          </a:p>
          <a:p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Uncertainty avoidance</a:t>
            </a:r>
          </a:p>
          <a:p>
            <a:r>
              <a:rPr lang="en-GB" altLang="en-US" sz="2800" dirty="0" smtClean="0">
                <a:latin typeface="Calibri" panose="020F0502020204030204" pitchFamily="34" charset="0"/>
                <a:cs typeface="Arial" pitchFamily="34" charset="0"/>
              </a:rPr>
              <a:t>Think of others…</a:t>
            </a:r>
          </a:p>
          <a:p>
            <a:endParaRPr lang="en-GB" altLang="en-US" sz="28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6751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for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Managing for results means managing for </a:t>
            </a:r>
            <a:r>
              <a:rPr lang="en-GB" b="1" dirty="0"/>
              <a:t>performance. </a:t>
            </a:r>
            <a:endParaRPr lang="en-GB" b="1" dirty="0" smtClean="0"/>
          </a:p>
          <a:p>
            <a:r>
              <a:rPr lang="en-GB" dirty="0" smtClean="0"/>
              <a:t>This </a:t>
            </a:r>
            <a:r>
              <a:rPr lang="en-GB" dirty="0"/>
              <a:t>involves developing </a:t>
            </a:r>
            <a:r>
              <a:rPr lang="en-GB" dirty="0" smtClean="0"/>
              <a:t>a high-performance </a:t>
            </a:r>
            <a:r>
              <a:rPr lang="en-GB" dirty="0"/>
              <a:t>culture and high-performance work systems for the organization </a:t>
            </a:r>
            <a:r>
              <a:rPr lang="en-GB" dirty="0" smtClean="0"/>
              <a:t>as a </a:t>
            </a:r>
            <a:r>
              <a:rPr lang="en-GB" dirty="0"/>
              <a:t>whole, </a:t>
            </a:r>
            <a:endParaRPr lang="en-GB" dirty="0" smtClean="0"/>
          </a:p>
          <a:p>
            <a:r>
              <a:rPr lang="en-GB" dirty="0" smtClean="0"/>
              <a:t>and </a:t>
            </a:r>
            <a:r>
              <a:rPr lang="en-GB" dirty="0"/>
              <a:t>managing the performance of individuals and teams.</a:t>
            </a:r>
          </a:p>
        </p:txBody>
      </p:sp>
    </p:spTree>
    <p:extLst>
      <p:ext uri="{BB962C8B-B14F-4D97-AF65-F5344CB8AC3E}">
        <p14:creationId xmlns:p14="http://schemas.microsoft.com/office/powerpoint/2010/main" val="324067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2099757"/>
            <a:ext cx="9144000" cy="47582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49341"/>
            <a:ext cx="8229600" cy="1143000"/>
          </a:xfrm>
        </p:spPr>
        <p:txBody>
          <a:bodyPr/>
          <a:lstStyle/>
          <a:p>
            <a:r>
              <a:rPr lang="en-GB" dirty="0" smtClean="0"/>
              <a:t>A high-performance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408" y="1718148"/>
            <a:ext cx="8850088" cy="3917032"/>
          </a:xfrm>
        </p:spPr>
        <p:txBody>
          <a:bodyPr>
            <a:no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sz="2000" dirty="0" smtClean="0"/>
              <a:t>The </a:t>
            </a:r>
            <a:r>
              <a:rPr lang="en-GB" sz="2000" dirty="0"/>
              <a:t>characteristics of an organization in which such a culture exists</a:t>
            </a:r>
          </a:p>
          <a:p>
            <a:r>
              <a:rPr lang="en-GB" sz="2000" dirty="0" smtClean="0"/>
              <a:t>people </a:t>
            </a:r>
            <a:r>
              <a:rPr lang="en-GB" sz="2000" dirty="0"/>
              <a:t>know what’s expected of them – they are clear about their goals </a:t>
            </a:r>
            <a:r>
              <a:rPr lang="en-GB" sz="2000" dirty="0" smtClean="0"/>
              <a:t> &amp;</a:t>
            </a: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      accountabilities;</a:t>
            </a:r>
          </a:p>
          <a:p>
            <a:r>
              <a:rPr lang="en-GB" sz="2000" dirty="0" smtClean="0"/>
              <a:t>people </a:t>
            </a:r>
            <a:r>
              <a:rPr lang="en-GB" sz="2000" dirty="0"/>
              <a:t>have the skills and competencies to achieve their </a:t>
            </a:r>
            <a:r>
              <a:rPr lang="en-GB" sz="2000" dirty="0" smtClean="0"/>
              <a:t>goals;</a:t>
            </a:r>
          </a:p>
          <a:p>
            <a:r>
              <a:rPr lang="en-GB" sz="2000" dirty="0" smtClean="0"/>
              <a:t>high-performance </a:t>
            </a:r>
            <a:r>
              <a:rPr lang="en-GB" sz="2000" dirty="0"/>
              <a:t>is recognized and rewarded accordingly;</a:t>
            </a:r>
          </a:p>
          <a:p>
            <a:r>
              <a:rPr lang="en-GB" sz="2000" dirty="0" smtClean="0"/>
              <a:t>people </a:t>
            </a:r>
            <a:r>
              <a:rPr lang="en-GB" sz="2000" dirty="0"/>
              <a:t>feel that their job is worth doing, and that there’s a strong </a:t>
            </a:r>
            <a:r>
              <a:rPr lang="en-GB" sz="2000" dirty="0" smtClean="0"/>
              <a:t>fit </a:t>
            </a:r>
            <a:r>
              <a:rPr lang="en-GB" sz="2000" dirty="0"/>
              <a:t>between </a:t>
            </a:r>
            <a:r>
              <a:rPr lang="en-GB" sz="2000" dirty="0" smtClean="0"/>
              <a:t>the job </a:t>
            </a:r>
            <a:r>
              <a:rPr lang="en-GB" sz="2000" dirty="0"/>
              <a:t>and their capabilities;</a:t>
            </a:r>
          </a:p>
          <a:p>
            <a:r>
              <a:rPr lang="en-GB" sz="2000" dirty="0" smtClean="0"/>
              <a:t>managers </a:t>
            </a:r>
            <a:r>
              <a:rPr lang="en-GB" sz="2000" dirty="0"/>
              <a:t>act as supportive leaders and coaches, providing regular </a:t>
            </a:r>
            <a:r>
              <a:rPr lang="en-GB" sz="2000" dirty="0" smtClean="0"/>
              <a:t>feedback, performance </a:t>
            </a:r>
            <a:r>
              <a:rPr lang="en-GB" sz="2000" dirty="0"/>
              <a:t>reviews and development;</a:t>
            </a:r>
          </a:p>
          <a:p>
            <a:r>
              <a:rPr lang="en-GB" sz="2000" dirty="0" smtClean="0"/>
              <a:t>a </a:t>
            </a:r>
            <a:r>
              <a:rPr lang="en-GB" sz="2000" dirty="0"/>
              <a:t>pool of talent ensures a continuous supply of high performers in key roles</a:t>
            </a:r>
            <a:r>
              <a:rPr lang="en-GB" sz="2000" dirty="0" smtClean="0"/>
              <a:t>;</a:t>
            </a:r>
            <a:r>
              <a:rPr lang="en-GB" sz="2000" dirty="0"/>
              <a:t> </a:t>
            </a:r>
            <a:endParaRPr lang="en-GB" sz="2000" dirty="0" smtClean="0"/>
          </a:p>
          <a:p>
            <a:r>
              <a:rPr lang="en-GB" sz="2000" dirty="0" smtClean="0"/>
              <a:t>there’s </a:t>
            </a:r>
            <a:r>
              <a:rPr lang="en-GB" sz="2000" dirty="0"/>
              <a:t>a climate of </a:t>
            </a:r>
            <a:r>
              <a:rPr lang="en-GB" sz="2000" dirty="0" smtClean="0"/>
              <a:t>trust </a:t>
            </a:r>
            <a:r>
              <a:rPr lang="en-GB" sz="2000" dirty="0"/>
              <a:t>and teamwork, aimed at delivering a distinctive service to </a:t>
            </a:r>
            <a:r>
              <a:rPr lang="en-GB" sz="2000" dirty="0" smtClean="0"/>
              <a:t>the customer</a:t>
            </a:r>
            <a:r>
              <a:rPr lang="en-GB" sz="2000" dirty="0"/>
              <a:t>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1145650"/>
            <a:ext cx="9144000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Calibri" panose="020F0502020204030204" pitchFamily="34" charset="0"/>
              </a:rPr>
              <a:t>one in which striving for improved performance </a:t>
            </a:r>
            <a:endParaRPr lang="en-GB" sz="2800" b="1" dirty="0" smtClean="0">
              <a:latin typeface="Calibri" panose="020F0502020204030204" pitchFamily="34" charset="0"/>
            </a:endParaRPr>
          </a:p>
          <a:p>
            <a:pPr algn="ctr"/>
            <a:r>
              <a:rPr lang="en-GB" sz="2800" b="1" dirty="0" smtClean="0">
                <a:latin typeface="Calibri" panose="020F0502020204030204" pitchFamily="34" charset="0"/>
              </a:rPr>
              <a:t>is a </a:t>
            </a:r>
            <a:r>
              <a:rPr lang="en-GB" sz="2800" b="1" dirty="0">
                <a:latin typeface="Calibri" panose="020F0502020204030204" pitchFamily="34" charset="0"/>
              </a:rPr>
              <a:t>way of </a:t>
            </a:r>
            <a:r>
              <a:rPr lang="en-GB" sz="2800" b="1" dirty="0" smtClean="0">
                <a:latin typeface="Calibri" panose="020F0502020204030204" pitchFamily="34" charset="0"/>
              </a:rPr>
              <a:t>life </a:t>
            </a:r>
            <a:endParaRPr lang="en-GB" sz="2800" b="1" dirty="0">
              <a:latin typeface="Calibri" panose="020F050202020403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04248" y="6268670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Armstrong, 2012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38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9" y="-49297"/>
            <a:ext cx="6492859" cy="6907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6540518" y="6447935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/>
              <a:t>Source: </a:t>
            </a:r>
            <a:r>
              <a:rPr lang="en-GB" dirty="0"/>
              <a:t>Stevens (2005)</a:t>
            </a:r>
          </a:p>
        </p:txBody>
      </p:sp>
    </p:spTree>
    <p:extLst>
      <p:ext uri="{BB962C8B-B14F-4D97-AF65-F5344CB8AC3E}">
        <p14:creationId xmlns:p14="http://schemas.microsoft.com/office/powerpoint/2010/main" val="185931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45" b="4775"/>
          <a:stretch/>
        </p:blipFill>
        <p:spPr bwMode="auto">
          <a:xfrm>
            <a:off x="34528" y="287867"/>
            <a:ext cx="6408712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29000"/>
            <a:ext cx="2802641" cy="1741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817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Team Performance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51520" y="1412776"/>
            <a:ext cx="80648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latin typeface="Calibri" panose="020F0502020204030204" pitchFamily="34" charset="0"/>
              </a:rPr>
              <a:t>Factors </a:t>
            </a:r>
            <a:r>
              <a:rPr lang="en-GB" sz="2000" dirty="0">
                <a:latin typeface="Calibri" panose="020F0502020204030204" pitchFamily="34" charset="0"/>
              </a:rPr>
              <a:t>that affect team performance:</a:t>
            </a:r>
          </a:p>
          <a:p>
            <a:r>
              <a:rPr lang="en-GB" sz="2000" dirty="0">
                <a:latin typeface="Calibri" panose="020F0502020204030204" pitchFamily="34" charset="0"/>
              </a:rPr>
              <a:t>• the clarity of the team’s goals in terms of expectations and priorities;</a:t>
            </a:r>
          </a:p>
          <a:p>
            <a:r>
              <a:rPr lang="en-GB" sz="2000" dirty="0">
                <a:latin typeface="Calibri" panose="020F0502020204030204" pitchFamily="34" charset="0"/>
              </a:rPr>
              <a:t>• how work is allocated to the team;</a:t>
            </a:r>
          </a:p>
          <a:p>
            <a:r>
              <a:rPr lang="en-GB" sz="2000" dirty="0">
                <a:latin typeface="Calibri" panose="020F0502020204030204" pitchFamily="34" charset="0"/>
              </a:rPr>
              <a:t>• how the team is working (its processes) in terms of cohesion, ability to handle </a:t>
            </a:r>
            <a:r>
              <a:rPr lang="en-GB" sz="2000" dirty="0" smtClean="0">
                <a:latin typeface="Calibri" panose="020F0502020204030204" pitchFamily="34" charset="0"/>
              </a:rPr>
              <a:t>internal conflict </a:t>
            </a:r>
            <a:r>
              <a:rPr lang="en-GB" sz="2000" dirty="0">
                <a:latin typeface="Calibri" panose="020F0502020204030204" pitchFamily="34" charset="0"/>
              </a:rPr>
              <a:t>and pressure, and relationships with other teams;</a:t>
            </a:r>
          </a:p>
          <a:p>
            <a:r>
              <a:rPr lang="en-GB" sz="2000" dirty="0">
                <a:latin typeface="Calibri" panose="020F0502020204030204" pitchFamily="34" charset="0"/>
              </a:rPr>
              <a:t>• the extent to which the team is capable of managing itself – setting goals and </a:t>
            </a:r>
            <a:r>
              <a:rPr lang="en-GB" sz="2000" dirty="0" smtClean="0">
                <a:latin typeface="Calibri" panose="020F0502020204030204" pitchFamily="34" charset="0"/>
              </a:rPr>
              <a:t>priorities and </a:t>
            </a:r>
            <a:r>
              <a:rPr lang="en-GB" sz="2000" dirty="0">
                <a:latin typeface="Calibri" panose="020F0502020204030204" pitchFamily="34" charset="0"/>
              </a:rPr>
              <a:t>monitoring performance;</a:t>
            </a:r>
          </a:p>
          <a:p>
            <a:r>
              <a:rPr lang="en-GB" sz="2000" dirty="0">
                <a:latin typeface="Calibri" panose="020F0502020204030204" pitchFamily="34" charset="0"/>
              </a:rPr>
              <a:t>• the quality of leadership – even self-managed teams need a sense of direction, </a:t>
            </a:r>
            <a:r>
              <a:rPr lang="en-GB" sz="2000" dirty="0" smtClean="0">
                <a:latin typeface="Calibri" panose="020F0502020204030204" pitchFamily="34" charset="0"/>
              </a:rPr>
              <a:t>which they </a:t>
            </a:r>
            <a:r>
              <a:rPr lang="en-GB" sz="2000" dirty="0">
                <a:latin typeface="Calibri" panose="020F0502020204030204" pitchFamily="34" charset="0"/>
              </a:rPr>
              <a:t>cannot necessarily generate by themselves;</a:t>
            </a:r>
          </a:p>
          <a:p>
            <a:r>
              <a:rPr lang="en-GB" sz="2000" dirty="0">
                <a:latin typeface="Calibri" panose="020F0502020204030204" pitchFamily="34" charset="0"/>
              </a:rPr>
              <a:t>• the level of skill possessed by individual team members (including multi-skilling);</a:t>
            </a:r>
          </a:p>
          <a:p>
            <a:r>
              <a:rPr lang="en-GB" sz="2000" dirty="0">
                <a:latin typeface="Calibri" panose="020F0502020204030204" pitchFamily="34" charset="0"/>
              </a:rPr>
              <a:t>• the systems and resources support available to the </a:t>
            </a:r>
            <a:r>
              <a:rPr lang="en-GB" sz="2000" dirty="0" smtClean="0">
                <a:latin typeface="Calibri" panose="020F0502020204030204" pitchFamily="34" charset="0"/>
              </a:rPr>
              <a:t>team</a:t>
            </a:r>
            <a:endParaRPr lang="en-GB" sz="2000" dirty="0">
              <a:latin typeface="Calibri" panose="020F050202020403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796136" y="5383094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Armstrong, 2012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5796136" y="116632"/>
            <a:ext cx="33478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Teams looked at in </a:t>
            </a:r>
            <a:r>
              <a:rPr lang="en-GB" dirty="0" err="1" smtClean="0"/>
              <a:t>lec</a:t>
            </a:r>
            <a:r>
              <a:rPr lang="en-GB" dirty="0" smtClean="0"/>
              <a:t>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57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30225" indent="-420688">
              <a:buFont typeface="Wingdings" pitchFamily="2" charset="2"/>
              <a:buChar char="§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Falling short of contractual obligations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Absenteeism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Not meeting objectives or goals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Poor/inappropriate relationships with others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Lack of communication skills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Poor team working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Not adhering to company rules and regulations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i="1" dirty="0" smtClean="0">
                <a:solidFill>
                  <a:srgbClr val="3333CC"/>
                </a:solidFill>
                <a:effectLst/>
                <a:latin typeface="Arial" pitchFamily="34" charset="0"/>
                <a:cs typeface="Arial" pitchFamily="34" charset="0"/>
              </a:rPr>
              <a:t>In what ways may people underperform?</a:t>
            </a:r>
            <a:endParaRPr lang="en-GB" sz="3200" i="1" dirty="0">
              <a:solidFill>
                <a:srgbClr val="3333CC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80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Job or goals unachievable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Lack of planning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Lack of understanding of reasons for change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Pay not considered fair or equitable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Inappropriate tools to do the job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Inadequate training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Inappropriate levels of discipline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Poor management/leadership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Physical conditions distract from performance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Location &amp; transport problems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3333CC"/>
                </a:solidFill>
                <a:effectLst/>
                <a:latin typeface="Arial" pitchFamily="34" charset="0"/>
                <a:cs typeface="Arial" pitchFamily="34" charset="0"/>
              </a:rPr>
              <a:t>Organisational characteristics contributin</a:t>
            </a:r>
            <a:r>
              <a:rPr lang="en-GB" sz="2800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g to underperformance</a:t>
            </a:r>
            <a:endParaRPr lang="en-GB" sz="2800" dirty="0">
              <a:solidFill>
                <a:srgbClr val="3333CC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914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 between performance &amp; motivation</a:t>
            </a:r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77" y="-1827584"/>
            <a:ext cx="8604448" cy="4678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/>
              </a:rPr>
              <a:t> 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  <a:hlinkClick r:id="rId3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/>
              </a:rPr>
              <a:t>  </a:t>
            </a:r>
            <a:r>
              <a:rPr kumimoji="0" lang="en-US" altLang="en-US" sz="2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Performance is a function of the interaction between an individual’s motivation, ability, and environment.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4098" name="Picture 2" descr="http://images.flatworldknowledge.com/bauer/bauer-fig05_00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03" y="2996952"/>
            <a:ext cx="886252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159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692696"/>
            <a:ext cx="8517641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7283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motivation?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‘The driving force within individuals by which they attempt to achieve some goal in order to fulfil some need or expectation’ (Mullins, 2007:806)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What makes people tick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Different in different people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People’s behaviour is determined by what motivates them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Got to find the key to unlock a person’s true potential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44830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09" y="332656"/>
            <a:ext cx="4906888" cy="3917032"/>
          </a:xfrm>
        </p:spPr>
        <p:txBody>
          <a:bodyPr>
            <a:noAutofit/>
          </a:bodyPr>
          <a:lstStyle/>
          <a:p>
            <a:r>
              <a:rPr lang="en-GB" sz="2400" dirty="0"/>
              <a:t>Motivation is initiated by the conscious or unconscious recognition of an </a:t>
            </a:r>
            <a:r>
              <a:rPr lang="en-GB" sz="2400" dirty="0" smtClean="0"/>
              <a:t>unsatisfi</a:t>
            </a:r>
            <a:r>
              <a:rPr lang="en-GB" sz="2400" dirty="0"/>
              <a:t>e</a:t>
            </a:r>
            <a:r>
              <a:rPr lang="en-GB" sz="2400" dirty="0" smtClean="0"/>
              <a:t>d </a:t>
            </a:r>
            <a:r>
              <a:rPr lang="en-GB" sz="2400" dirty="0"/>
              <a:t>need. </a:t>
            </a:r>
            <a:endParaRPr lang="en-GB" sz="2400" dirty="0" smtClean="0"/>
          </a:p>
          <a:p>
            <a:r>
              <a:rPr lang="en-GB" sz="2400" dirty="0" smtClean="0"/>
              <a:t>A</a:t>
            </a:r>
            <a:r>
              <a:rPr lang="en-GB" sz="2400" dirty="0"/>
              <a:t> </a:t>
            </a:r>
            <a:r>
              <a:rPr lang="en-GB" sz="2400" dirty="0" smtClean="0"/>
              <a:t>goal </a:t>
            </a:r>
            <a:r>
              <a:rPr lang="en-GB" sz="2400" dirty="0"/>
              <a:t>is then established that it is believed will satisfy this need, and a decision is made on </a:t>
            </a:r>
            <a:r>
              <a:rPr lang="en-GB" sz="2400" dirty="0" smtClean="0"/>
              <a:t>the action </a:t>
            </a:r>
            <a:r>
              <a:rPr lang="en-GB" sz="2400" dirty="0"/>
              <a:t>that </a:t>
            </a:r>
            <a:r>
              <a:rPr lang="en-GB" sz="2400" dirty="0" smtClean="0"/>
              <a:t>it is </a:t>
            </a:r>
            <a:r>
              <a:rPr lang="en-GB" sz="2400" dirty="0"/>
              <a:t>expected will achieve the goal. </a:t>
            </a:r>
            <a:endParaRPr lang="en-GB" sz="2400" dirty="0" smtClean="0"/>
          </a:p>
          <a:p>
            <a:r>
              <a:rPr lang="en-GB" sz="2000" dirty="0" smtClean="0"/>
              <a:t>If </a:t>
            </a:r>
            <a:r>
              <a:rPr lang="en-GB" sz="2000" dirty="0"/>
              <a:t>the goal is achieved the need will be </a:t>
            </a:r>
            <a:r>
              <a:rPr lang="en-GB" sz="2000" dirty="0" smtClean="0"/>
              <a:t>satisfied and behaviour </a:t>
            </a:r>
            <a:r>
              <a:rPr lang="en-GB" sz="2000" dirty="0"/>
              <a:t>is likely to be repeated the next time a similar need emerges. </a:t>
            </a:r>
            <a:endParaRPr lang="en-GB" sz="2000" dirty="0" smtClean="0"/>
          </a:p>
          <a:p>
            <a:r>
              <a:rPr lang="en-GB" sz="2000" dirty="0" smtClean="0"/>
              <a:t>If </a:t>
            </a:r>
            <a:r>
              <a:rPr lang="en-GB" sz="2000" dirty="0"/>
              <a:t>the goal is </a:t>
            </a:r>
            <a:r>
              <a:rPr lang="en-GB" sz="2000" dirty="0" smtClean="0"/>
              <a:t>not achieved </a:t>
            </a:r>
            <a:r>
              <a:rPr lang="en-GB" sz="2000" dirty="0"/>
              <a:t>the same action is less likely to be repeated</a:t>
            </a:r>
            <a:r>
              <a:rPr lang="en-GB" sz="2400" dirty="0"/>
              <a:t>.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1" r="3255" b="5772"/>
          <a:stretch/>
        </p:blipFill>
        <p:spPr bwMode="auto">
          <a:xfrm>
            <a:off x="4842933" y="908720"/>
            <a:ext cx="4251921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948264" y="5161799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Armstrong, 2012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72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Ten ways of motivating people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 smtClean="0"/>
              <a:t>1</a:t>
            </a:r>
            <a:r>
              <a:rPr lang="en-GB" sz="1800" dirty="0"/>
              <a:t>. Agree demanding but achievable goals.</a:t>
            </a:r>
          </a:p>
          <a:p>
            <a:pPr marL="0" indent="0">
              <a:buNone/>
            </a:pPr>
            <a:r>
              <a:rPr lang="en-GB" sz="1800" dirty="0"/>
              <a:t>2. Create expectations that certain behaviours and outputs will produce worthwhile </a:t>
            </a:r>
            <a:r>
              <a:rPr lang="en-GB" sz="1800" dirty="0" smtClean="0"/>
              <a:t>rewards when </a:t>
            </a:r>
            <a:r>
              <a:rPr lang="en-GB" sz="1800" dirty="0"/>
              <a:t>people succeed.</a:t>
            </a:r>
          </a:p>
          <a:p>
            <a:pPr marL="0" indent="0">
              <a:buNone/>
            </a:pPr>
            <a:r>
              <a:rPr lang="en-GB" sz="1800" dirty="0"/>
              <a:t>3. Provide feedback on performance.</a:t>
            </a:r>
          </a:p>
          <a:p>
            <a:pPr marL="0" indent="0">
              <a:buNone/>
            </a:pPr>
            <a:r>
              <a:rPr lang="en-GB" sz="1800" dirty="0"/>
              <a:t>4. Design jobs that enable people to feel a sense of accomplishment, to express and use </a:t>
            </a:r>
            <a:r>
              <a:rPr lang="en-GB" sz="1800" dirty="0" smtClean="0"/>
              <a:t>their abilities</a:t>
            </a:r>
            <a:r>
              <a:rPr lang="en-GB" sz="1800" dirty="0"/>
              <a:t>, and to exercise their own decision-making powers.</a:t>
            </a:r>
          </a:p>
          <a:p>
            <a:pPr marL="0" indent="0">
              <a:buNone/>
            </a:pPr>
            <a:r>
              <a:rPr lang="en-GB" sz="1800" dirty="0"/>
              <a:t>5. Make good use of the organization’s reward system to provide appropriate fi </a:t>
            </a:r>
            <a:r>
              <a:rPr lang="en-GB" sz="1800" dirty="0" err="1"/>
              <a:t>nancial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incentives.</a:t>
            </a:r>
          </a:p>
          <a:p>
            <a:pPr marL="0" indent="0">
              <a:buNone/>
            </a:pPr>
            <a:r>
              <a:rPr lang="en-GB" sz="1800" dirty="0"/>
              <a:t>6. Provide recognition and praise for work well done.</a:t>
            </a:r>
          </a:p>
          <a:p>
            <a:pPr marL="0" indent="0">
              <a:buNone/>
            </a:pPr>
            <a:r>
              <a:rPr lang="en-GB" sz="1800" dirty="0"/>
              <a:t>7. Communicate to your team and its members the link between performance and reward</a:t>
            </a:r>
            <a:r>
              <a:rPr lang="en-GB" sz="1800" dirty="0" smtClean="0"/>
              <a:t>, thus </a:t>
            </a:r>
            <a:r>
              <a:rPr lang="en-GB" sz="1800" dirty="0"/>
              <a:t>enhancing expectations.</a:t>
            </a:r>
          </a:p>
          <a:p>
            <a:pPr marL="0" indent="0">
              <a:buNone/>
            </a:pPr>
            <a:r>
              <a:rPr lang="en-GB" sz="1800" dirty="0"/>
              <a:t>8. Provide effective leadership.</a:t>
            </a:r>
          </a:p>
          <a:p>
            <a:pPr marL="0" indent="0">
              <a:buNone/>
            </a:pPr>
            <a:r>
              <a:rPr lang="en-GB" sz="1800" dirty="0"/>
              <a:t>9. Give people the guidance and training that will develop the knowledge and skills </a:t>
            </a:r>
            <a:r>
              <a:rPr lang="en-GB" sz="1800" dirty="0" smtClean="0"/>
              <a:t>they need </a:t>
            </a:r>
            <a:r>
              <a:rPr lang="en-GB" sz="1800" dirty="0"/>
              <a:t>to improve their performance and be rewarded accordingly.</a:t>
            </a:r>
          </a:p>
          <a:p>
            <a:pPr marL="0" indent="0">
              <a:buNone/>
            </a:pPr>
            <a:r>
              <a:rPr lang="en-GB" sz="1800" dirty="0"/>
              <a:t>10. Offer opportunities for learning and development that will enable them to advance </a:t>
            </a:r>
            <a:r>
              <a:rPr lang="en-GB" sz="1800" dirty="0" smtClean="0"/>
              <a:t>their careers.</a:t>
            </a:r>
            <a:endParaRPr lang="en-GB" sz="1800" dirty="0"/>
          </a:p>
        </p:txBody>
      </p:sp>
      <p:sp>
        <p:nvSpPr>
          <p:cNvPr id="4" name="TextBox 3"/>
          <p:cNvSpPr txBox="1"/>
          <p:nvPr/>
        </p:nvSpPr>
        <p:spPr>
          <a:xfrm>
            <a:off x="7164288" y="5733256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Armstrong, 2012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4135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Why is motivation so important?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400" dirty="0" smtClean="0"/>
              <a:t>We need to get the best out of people</a:t>
            </a:r>
          </a:p>
          <a:p>
            <a:pPr eaLnBrk="1" hangingPunct="1"/>
            <a:r>
              <a:rPr lang="en-GB" altLang="en-US" sz="2400" dirty="0" smtClean="0"/>
              <a:t>As a manager / team leader / team member – we need to get people to achieve a certain level of performance</a:t>
            </a:r>
          </a:p>
          <a:p>
            <a:pPr eaLnBrk="1" hangingPunct="1"/>
            <a:r>
              <a:rPr lang="en-GB" altLang="en-US" sz="2400" dirty="0" smtClean="0"/>
              <a:t>Their performance is a product of an individual’s ability level and motivation</a:t>
            </a:r>
          </a:p>
          <a:p>
            <a:pPr eaLnBrk="1" hangingPunct="1"/>
            <a:r>
              <a:rPr lang="en-GB" altLang="en-US" sz="2400" dirty="0" smtClean="0"/>
              <a:t>Individuals need to be encouraged to direct their efforts towards attainment of the goals and objectives of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391377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Extrinsic / intrinsic motivation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Extrinsic motivation…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Is related to tangible rewards such as salary and fringe benefits, security, promotion, the work environment and conditions of work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Intrinsic motivation…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Is related to ‘psychological rewards’ such as the opportunity to use’s one’s ability, a sense of challenge and achievement, receiving appreciation / recognition and being treated in a caring and considerate manner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</p:txBody>
      </p:sp>
      <p:pic>
        <p:nvPicPr>
          <p:cNvPr id="6148" name="Picture 7" descr="MCBD06858_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788" y="764704"/>
            <a:ext cx="1801813" cy="107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463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Common factors to consider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Drive / effort - how hard is the person working?</a:t>
            </a:r>
          </a:p>
          <a:p>
            <a:pPr eaLnBrk="1" hangingPunct="1"/>
            <a:r>
              <a:rPr lang="en-GB" altLang="en-US" smtClean="0"/>
              <a:t>Direction / goal -  how is the effort being channelled?</a:t>
            </a:r>
          </a:p>
          <a:p>
            <a:pPr eaLnBrk="1" hangingPunct="1"/>
            <a:r>
              <a:rPr lang="en-GB" altLang="en-US" smtClean="0"/>
              <a:t>Persistence – how long the behaviour continues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  <p:pic>
        <p:nvPicPr>
          <p:cNvPr id="8196" name="Picture 4" descr="j028133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068960"/>
            <a:ext cx="1136100" cy="1511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0746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Content and Process theories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We need to understand internal cognitive processes – i.e. how people feel and think</a:t>
            </a:r>
          </a:p>
          <a:p>
            <a:pPr eaLnBrk="1" hangingPunct="1"/>
            <a:r>
              <a:rPr lang="en-GB" altLang="en-US" smtClean="0"/>
              <a:t>Two contrasting approaches</a:t>
            </a:r>
          </a:p>
          <a:p>
            <a:pPr lvl="1" eaLnBrk="1" hangingPunct="1"/>
            <a:r>
              <a:rPr lang="en-GB" altLang="en-US" smtClean="0"/>
              <a:t>Content theories</a:t>
            </a:r>
          </a:p>
          <a:p>
            <a:pPr lvl="1" eaLnBrk="1" hangingPunct="1"/>
            <a:r>
              <a:rPr lang="en-GB" altLang="en-US" smtClean="0"/>
              <a:t>Process theories</a:t>
            </a:r>
          </a:p>
        </p:txBody>
      </p:sp>
      <p:pic>
        <p:nvPicPr>
          <p:cNvPr id="9220" name="Picture 4" descr="MCj0411500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84984"/>
            <a:ext cx="1597025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411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Content theories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Attempt to explain the specific things which motivate the individual at work</a:t>
            </a:r>
          </a:p>
          <a:p>
            <a:pPr eaLnBrk="1" hangingPunct="1"/>
            <a:r>
              <a:rPr lang="en-GB" altLang="en-US" smtClean="0"/>
              <a:t>Major contributors:</a:t>
            </a:r>
          </a:p>
          <a:p>
            <a:pPr lvl="1" eaLnBrk="1" hangingPunct="1"/>
            <a:r>
              <a:rPr lang="en-GB" altLang="en-US" smtClean="0"/>
              <a:t>Maslow (Hierarchy of needs)</a:t>
            </a:r>
          </a:p>
          <a:p>
            <a:pPr lvl="1" eaLnBrk="1" hangingPunct="1"/>
            <a:r>
              <a:rPr lang="en-GB" altLang="en-US" smtClean="0"/>
              <a:t>Herzberg (Two factor theory)</a:t>
            </a:r>
          </a:p>
          <a:p>
            <a:pPr lvl="1" eaLnBrk="1" hangingPunct="1"/>
            <a:r>
              <a:rPr lang="en-GB" altLang="en-US" smtClean="0"/>
              <a:t>Alderfer (ERG model)</a:t>
            </a:r>
          </a:p>
          <a:p>
            <a:pPr lvl="1" eaLnBrk="1" hangingPunct="1"/>
            <a:r>
              <a:rPr lang="en-GB" altLang="en-US" smtClean="0"/>
              <a:t>McClelland (Achievement motivation theory)</a:t>
            </a:r>
          </a:p>
        </p:txBody>
      </p:sp>
      <p:pic>
        <p:nvPicPr>
          <p:cNvPr id="10244" name="Picture 7" descr="MCj0426082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2708275"/>
            <a:ext cx="1841500" cy="163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786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Process theories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z="2800" smtClean="0"/>
              <a:t>These theories are concerned more with how behaviour is initiated, directed and sustained</a:t>
            </a:r>
          </a:p>
          <a:p>
            <a:pPr eaLnBrk="1" hangingPunct="1"/>
            <a:r>
              <a:rPr lang="en-GB" altLang="en-US" sz="2800" smtClean="0"/>
              <a:t>They place emphasis on the actual </a:t>
            </a:r>
            <a:r>
              <a:rPr lang="en-GB" altLang="en-US" sz="2800" i="1" u="sng" smtClean="0"/>
              <a:t>process</a:t>
            </a:r>
            <a:r>
              <a:rPr lang="en-GB" altLang="en-US" sz="2800" smtClean="0"/>
              <a:t> of motivation</a:t>
            </a:r>
          </a:p>
          <a:p>
            <a:pPr eaLnBrk="1" hangingPunct="1"/>
            <a:r>
              <a:rPr lang="en-GB" altLang="en-US" sz="2800" smtClean="0"/>
              <a:t>Major contributors:</a:t>
            </a:r>
          </a:p>
          <a:p>
            <a:pPr lvl="1" eaLnBrk="1" hangingPunct="1"/>
            <a:r>
              <a:rPr lang="en-GB" altLang="en-US" sz="2400" smtClean="0"/>
              <a:t>Vroom (Expectancy based theory)</a:t>
            </a:r>
          </a:p>
          <a:p>
            <a:pPr lvl="1" eaLnBrk="1" hangingPunct="1"/>
            <a:r>
              <a:rPr lang="en-GB" altLang="en-US" sz="2400" smtClean="0"/>
              <a:t>Porter and Lawler (Expectancy based theory)</a:t>
            </a:r>
          </a:p>
          <a:p>
            <a:pPr lvl="1" eaLnBrk="1" hangingPunct="1"/>
            <a:r>
              <a:rPr lang="en-GB" altLang="en-US" sz="2400" smtClean="0"/>
              <a:t>Adams (Equity theory)</a:t>
            </a:r>
          </a:p>
          <a:p>
            <a:pPr lvl="1" eaLnBrk="1" hangingPunct="1"/>
            <a:r>
              <a:rPr lang="en-GB" altLang="en-US" sz="2400" smtClean="0"/>
              <a:t>Locke (Goal theory)</a:t>
            </a:r>
          </a:p>
        </p:txBody>
      </p:sp>
      <p:pic>
        <p:nvPicPr>
          <p:cNvPr id="11268" name="Picture 9" descr="MCBD06688_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4652963"/>
            <a:ext cx="1412875" cy="182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491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AMO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2776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ability, motivation and opportunity (AMO) model, initially proposed by </a:t>
            </a:r>
            <a:r>
              <a:rPr lang="en-GB" dirty="0" smtClean="0"/>
              <a:t>Bailey (</a:t>
            </a:r>
            <a:r>
              <a:rPr lang="en-GB" dirty="0"/>
              <a:t>1993) and developed by </a:t>
            </a:r>
            <a:r>
              <a:rPr lang="en-GB" dirty="0" err="1"/>
              <a:t>Appelbaum</a:t>
            </a:r>
            <a:r>
              <a:rPr lang="en-GB" dirty="0"/>
              <a:t> </a:t>
            </a:r>
            <a:r>
              <a:rPr lang="en-GB" i="1" dirty="0"/>
              <a:t>et al </a:t>
            </a:r>
            <a:r>
              <a:rPr lang="en-GB" dirty="0"/>
              <a:t>(</a:t>
            </a:r>
            <a:r>
              <a:rPr lang="en-GB" dirty="0" smtClean="0"/>
              <a:t>2000)has </a:t>
            </a:r>
            <a:r>
              <a:rPr lang="en-GB" dirty="0"/>
              <a:t>become a commonly </a:t>
            </a:r>
            <a:r>
              <a:rPr lang="en-GB" dirty="0" smtClean="0"/>
              <a:t>accepted framework </a:t>
            </a:r>
            <a:r>
              <a:rPr lang="en-GB" dirty="0"/>
              <a:t>to explain how HR policies might work and impact on </a:t>
            </a:r>
            <a:r>
              <a:rPr lang="en-GB" dirty="0" smtClean="0"/>
              <a:t>performance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5147900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Hutchinson,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48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The AMO model (2)</a:t>
            </a:r>
            <a:endParaRPr lang="en-GB" altLang="en-US" sz="40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000" dirty="0" smtClean="0"/>
              <a:t>The people-performance link (Purcell </a:t>
            </a:r>
            <a:r>
              <a:rPr lang="en-GB" altLang="en-US" sz="3000" i="1" dirty="0" smtClean="0"/>
              <a:t>et al</a:t>
            </a:r>
            <a:r>
              <a:rPr lang="en-GB" altLang="en-US" sz="3000" dirty="0" smtClean="0"/>
              <a:t>,</a:t>
            </a:r>
            <a:r>
              <a:rPr lang="en-GB" altLang="en-US" sz="3000" i="1" dirty="0" smtClean="0"/>
              <a:t> </a:t>
            </a:r>
            <a:r>
              <a:rPr lang="en-GB" altLang="en-US" sz="3000" dirty="0" smtClean="0"/>
              <a:t>2003) draws attention to performance as a function of people’s ability, motivation, and opportunity (AMO)</a:t>
            </a:r>
          </a:p>
          <a:p>
            <a:pPr>
              <a:lnSpc>
                <a:spcPct val="90000"/>
              </a:lnSpc>
            </a:pPr>
            <a:r>
              <a:rPr lang="en-GB" altLang="en-US" sz="3000" dirty="0" smtClean="0"/>
              <a:t>11 HR policies are required to turn this into action: the ‘performance infrastructure’ </a:t>
            </a:r>
          </a:p>
          <a:p>
            <a:pPr>
              <a:lnSpc>
                <a:spcPct val="90000"/>
              </a:lnSpc>
            </a:pPr>
            <a:r>
              <a:rPr lang="en-GB" altLang="en-US" sz="3000" dirty="0" smtClean="0"/>
              <a:t>The ways in which front-line managers deliver the policies are key: the ‘differentiators’</a:t>
            </a:r>
          </a:p>
          <a:p>
            <a:pPr>
              <a:lnSpc>
                <a:spcPct val="90000"/>
              </a:lnSpc>
            </a:pPr>
            <a:endParaRPr lang="en-GB" altLang="en-US" sz="3000" dirty="0" smtClean="0"/>
          </a:p>
        </p:txBody>
      </p:sp>
    </p:spTree>
    <p:extLst>
      <p:ext uri="{BB962C8B-B14F-4D97-AF65-F5344CB8AC3E}">
        <p14:creationId xmlns:p14="http://schemas.microsoft.com/office/powerpoint/2010/main" val="295703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AMO model (3)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model proposes that </a:t>
            </a:r>
            <a:r>
              <a:rPr lang="en-GB" dirty="0" smtClean="0"/>
              <a:t>HR practices </a:t>
            </a:r>
            <a:r>
              <a:rPr lang="en-GB" dirty="0"/>
              <a:t>contribute to improved employee performance by developing employees</a:t>
            </a:r>
            <a:r>
              <a:rPr lang="en-GB" dirty="0" smtClean="0"/>
              <a:t>’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abilities (A) and skills to do their job, </a:t>
            </a:r>
            <a:endParaRPr lang="en-GB" dirty="0" smtClean="0"/>
          </a:p>
          <a:p>
            <a:r>
              <a:rPr lang="en-GB" dirty="0" smtClean="0"/>
              <a:t>improving </a:t>
            </a:r>
            <a:r>
              <a:rPr lang="en-GB" dirty="0"/>
              <a:t>an employee’s motivation (M) </a:t>
            </a:r>
            <a:r>
              <a:rPr lang="en-GB" dirty="0" smtClean="0"/>
              <a:t>for discretionary </a:t>
            </a:r>
            <a:r>
              <a:rPr lang="en-GB" dirty="0"/>
              <a:t>effort</a:t>
            </a:r>
            <a:r>
              <a:rPr lang="en-GB" dirty="0" smtClean="0"/>
              <a:t>,</a:t>
            </a:r>
          </a:p>
          <a:p>
            <a:r>
              <a:rPr lang="en-GB" dirty="0" smtClean="0"/>
              <a:t> </a:t>
            </a:r>
            <a:r>
              <a:rPr lang="en-GB" dirty="0"/>
              <a:t>and providing employees with the opportunity (O) to make full use </a:t>
            </a:r>
            <a:r>
              <a:rPr lang="en-GB" dirty="0" smtClean="0"/>
              <a:t>of their </a:t>
            </a:r>
            <a:r>
              <a:rPr lang="en-GB" dirty="0"/>
              <a:t>skills and be motivated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5147900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Hutchinson,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425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r>
              <a:rPr lang="en-GB" dirty="0" smtClean="0"/>
              <a:t>AMO in 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8"/>
            <a:ext cx="8712968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 smtClean="0"/>
              <a:t>A </a:t>
            </a:r>
            <a:r>
              <a:rPr lang="en-GB" sz="2000" b="1" dirty="0"/>
              <a:t>(ability) </a:t>
            </a:r>
            <a:r>
              <a:rPr lang="en-GB" sz="2000" dirty="0"/>
              <a:t>can be influenced by recruitment and selection to ensure that </a:t>
            </a:r>
            <a:r>
              <a:rPr lang="en-GB" sz="2000" dirty="0" smtClean="0"/>
              <a:t>capable employees </a:t>
            </a:r>
            <a:r>
              <a:rPr lang="en-GB" sz="2000" dirty="0"/>
              <a:t>are recruited in the first instance, and by training, learning and development</a:t>
            </a:r>
            <a:r>
              <a:rPr lang="en-GB" sz="2000" dirty="0" smtClean="0"/>
              <a:t>. Competency </a:t>
            </a:r>
            <a:r>
              <a:rPr lang="en-GB" sz="2000" dirty="0"/>
              <a:t>frameworks are a useful tool to express and assess abilities and skills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 smtClean="0"/>
              <a:t>M </a:t>
            </a:r>
            <a:r>
              <a:rPr lang="en-GB" sz="2000" b="1" dirty="0"/>
              <a:t>(motivation) </a:t>
            </a:r>
            <a:r>
              <a:rPr lang="en-GB" sz="2000" dirty="0"/>
              <a:t>is influenced by extrinsic (</a:t>
            </a:r>
            <a:r>
              <a:rPr lang="en-GB" sz="2000" dirty="0" err="1"/>
              <a:t>eg</a:t>
            </a:r>
            <a:r>
              <a:rPr lang="en-GB" sz="2000" dirty="0"/>
              <a:t> financial) and intrinsic rewards (</a:t>
            </a:r>
            <a:r>
              <a:rPr lang="en-GB" sz="2000" dirty="0" err="1" smtClean="0"/>
              <a:t>eg</a:t>
            </a:r>
            <a:r>
              <a:rPr lang="en-GB" sz="2000" dirty="0"/>
              <a:t> </a:t>
            </a:r>
            <a:r>
              <a:rPr lang="en-GB" sz="2000" dirty="0" smtClean="0"/>
              <a:t> interesting </a:t>
            </a:r>
            <a:r>
              <a:rPr lang="en-GB" sz="2000" dirty="0"/>
              <a:t>work) performance reviews, feedback, career development, </a:t>
            </a:r>
            <a:r>
              <a:rPr lang="en-GB" sz="2000" dirty="0" smtClean="0"/>
              <a:t>employment security</a:t>
            </a:r>
            <a:r>
              <a:rPr lang="en-GB" sz="2000" dirty="0"/>
              <a:t>, and work– life balance. </a:t>
            </a: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 smtClean="0"/>
              <a:t>O </a:t>
            </a:r>
            <a:r>
              <a:rPr lang="en-GB" sz="2000" b="1" dirty="0"/>
              <a:t>(opportunity) </a:t>
            </a:r>
            <a:r>
              <a:rPr lang="en-GB" sz="2000" dirty="0"/>
              <a:t>is influenced by involvement initiatives, </a:t>
            </a:r>
            <a:r>
              <a:rPr lang="en-GB" sz="2000" dirty="0" err="1"/>
              <a:t>teamworking</a:t>
            </a:r>
            <a:r>
              <a:rPr lang="en-GB" sz="2000" dirty="0"/>
              <a:t>, autonomy</a:t>
            </a:r>
            <a:r>
              <a:rPr lang="en-GB" sz="2000" dirty="0" smtClean="0"/>
              <a:t>, communication</a:t>
            </a:r>
            <a:r>
              <a:rPr lang="en-GB" sz="2000" dirty="0"/>
              <a:t>, job design and job rotation. Many researchers claim that this is </a:t>
            </a:r>
            <a:r>
              <a:rPr lang="en-GB" sz="2000" dirty="0" smtClean="0"/>
              <a:t>the distinctive </a:t>
            </a:r>
            <a:r>
              <a:rPr lang="en-GB" sz="2000" dirty="0"/>
              <a:t>feature that marks high-performance working practices out from other </a:t>
            </a:r>
            <a:r>
              <a:rPr lang="en-GB" sz="2000" dirty="0" smtClean="0"/>
              <a:t>HR practices 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6732240" y="260648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Hutchinson,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90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42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56" y="33453"/>
            <a:ext cx="6886123" cy="6842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281040" y="5877272"/>
            <a:ext cx="14096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>
                <a:latin typeface="Calibri" panose="020F0502020204030204" pitchFamily="34" charset="0"/>
              </a:rPr>
              <a:t>Armstrong, 2012</a:t>
            </a:r>
            <a:endParaRPr lang="en-GB" sz="1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17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404664"/>
            <a:ext cx="8064896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/>
              <a:t>Spagetti</a:t>
            </a:r>
            <a:r>
              <a:rPr lang="en-GB" dirty="0" smtClean="0"/>
              <a:t> Towers:</a:t>
            </a:r>
          </a:p>
          <a:p>
            <a:pPr marL="0" indent="0">
              <a:buNone/>
            </a:pPr>
            <a:r>
              <a:rPr lang="en-GB" dirty="0" smtClean="0"/>
              <a:t>In  18 minutes teams </a:t>
            </a:r>
            <a:r>
              <a:rPr lang="en-GB" dirty="0"/>
              <a:t>must build the tallest free-standing structure out of 20 sticks of spaghetti, </a:t>
            </a:r>
            <a:r>
              <a:rPr lang="en-GB" dirty="0" smtClean="0"/>
              <a:t> </a:t>
            </a:r>
            <a:r>
              <a:rPr lang="en-GB" dirty="0"/>
              <a:t>tape, </a:t>
            </a:r>
            <a:r>
              <a:rPr lang="en-GB" dirty="0" smtClean="0"/>
              <a:t>string</a:t>
            </a:r>
            <a:r>
              <a:rPr lang="en-GB" dirty="0"/>
              <a:t>, and one marshmallow. The marshmallow needs to be on top.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0" y="3578829"/>
            <a:ext cx="581025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8041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1520" y="188640"/>
            <a:ext cx="871296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Was there a leader on your team? Who was it and who decided who the leader would be?</a:t>
            </a:r>
          </a:p>
          <a:p>
            <a:r>
              <a:rPr lang="en-GB" dirty="0"/>
              <a:t>If you had no leader, do you think having designated someone a leader would have helped?</a:t>
            </a:r>
          </a:p>
          <a:p>
            <a:r>
              <a:rPr lang="en-GB" dirty="0"/>
              <a:t>If you had a leader, how did he/she do? Of the leadership practices we have learned so far, which did your leader use?</a:t>
            </a:r>
          </a:p>
          <a:p>
            <a:r>
              <a:rPr lang="en-GB" dirty="0"/>
              <a:t>How helpful was everyone on your team in challenging the process of building the tallest structure? Did anyone appear to be an expert?</a:t>
            </a:r>
          </a:p>
          <a:p>
            <a:r>
              <a:rPr lang="en-GB" dirty="0"/>
              <a:t>Did any team members tune out of the activity — out of frustration with other members or for some other reason? What could you have done to keep all members of the group fully engaged?</a:t>
            </a:r>
          </a:p>
          <a:p>
            <a:r>
              <a:rPr lang="en-GB" dirty="0"/>
              <a:t>Did you feel everyone's ideas were well received during the activity?</a:t>
            </a:r>
          </a:p>
          <a:p>
            <a:r>
              <a:rPr lang="en-GB" dirty="0"/>
              <a:t>How did you feel as the time limit was approaching? Did pressure increase? If yes, was that helpful or not?</a:t>
            </a:r>
          </a:p>
          <a:p>
            <a:r>
              <a:rPr lang="en-GB" dirty="0"/>
              <a:t>In retrospect, what could you have done better to enhance your ability to Challenge the Process?</a:t>
            </a:r>
          </a:p>
          <a:p>
            <a:r>
              <a:rPr lang="en-GB" dirty="0"/>
              <a:t>Did you practice outsight? Where might new ideas have come from given your time constraint?</a:t>
            </a:r>
          </a:p>
          <a:p>
            <a:r>
              <a:rPr lang="en-GB" dirty="0"/>
              <a:t>Did you celebrate small wins? If yes, how did you do this?</a:t>
            </a:r>
          </a:p>
        </p:txBody>
      </p:sp>
    </p:spTree>
    <p:extLst>
      <p:ext uri="{BB962C8B-B14F-4D97-AF65-F5344CB8AC3E}">
        <p14:creationId xmlns:p14="http://schemas.microsoft.com/office/powerpoint/2010/main" val="162821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91264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www.ted.com/talks/tom_wujec_build_a_tower?language=en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6742708" cy="3824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099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http://www.online-stopwatch.com/countdown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706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dcmitype/"/>
    <ds:schemaRef ds:uri="http://schemas.microsoft.com/office/2006/documentManagement/types"/>
    <ds:schemaRef ds:uri="http://www.w3.org/XML/1998/namespace"/>
    <ds:schemaRef ds:uri="303dbf9b-b85b-46a0-94f1-894078c07ecd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389</TotalTime>
  <Words>2121</Words>
  <Application>Microsoft Office PowerPoint</Application>
  <PresentationFormat>On-screen Show (4:3)</PresentationFormat>
  <Paragraphs>238</Paragraphs>
  <Slides>39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Arial</vt:lpstr>
      <vt:lpstr>Calibri</vt:lpstr>
      <vt:lpstr>Lucida Sans</vt:lpstr>
      <vt:lpstr>Myriad Pro</vt:lpstr>
      <vt:lpstr>Times New Roman</vt:lpstr>
      <vt:lpstr>Verdana</vt:lpstr>
      <vt:lpstr>Wingdings</vt:lpstr>
      <vt:lpstr>20140311PresentationUWTSDTemplate</vt:lpstr>
      <vt:lpstr>Skills for Managing Lecture 5</vt:lpstr>
      <vt:lpstr>PowerPoint Presentation</vt:lpstr>
      <vt:lpstr>Learning Objectives</vt:lpstr>
      <vt:lpstr>What is performance management?</vt:lpstr>
      <vt:lpstr>PowerPoint Presentation</vt:lpstr>
      <vt:lpstr>The main aims of performance review </vt:lpstr>
      <vt:lpstr>Why review performance?</vt:lpstr>
      <vt:lpstr>Why review performance?</vt:lpstr>
      <vt:lpstr>Performance management processes</vt:lpstr>
      <vt:lpstr>Types of appraisal systems</vt:lpstr>
      <vt:lpstr>Who carries out the performance review?</vt:lpstr>
      <vt:lpstr>Problems with performance review</vt:lpstr>
      <vt:lpstr>Managing for Performance</vt:lpstr>
      <vt:lpstr>A high-performance culture</vt:lpstr>
      <vt:lpstr>PowerPoint Presentation</vt:lpstr>
      <vt:lpstr>PowerPoint Presentation</vt:lpstr>
      <vt:lpstr>Managing Team Performance</vt:lpstr>
      <vt:lpstr>In what ways may people underperform?</vt:lpstr>
      <vt:lpstr>Organisational characteristics contributing to underperformance</vt:lpstr>
      <vt:lpstr>Link between performance &amp; motivation</vt:lpstr>
      <vt:lpstr>PowerPoint Presentation</vt:lpstr>
      <vt:lpstr>What is motivation?</vt:lpstr>
      <vt:lpstr>PowerPoint Presentation</vt:lpstr>
      <vt:lpstr>Ten ways of motivating people </vt:lpstr>
      <vt:lpstr>Why is motivation so important?</vt:lpstr>
      <vt:lpstr>Extrinsic / intrinsic motivation</vt:lpstr>
      <vt:lpstr>Common factors to consider </vt:lpstr>
      <vt:lpstr>Content and Process theories</vt:lpstr>
      <vt:lpstr>Content theories</vt:lpstr>
      <vt:lpstr>Process theories</vt:lpstr>
      <vt:lpstr>The AMO model</vt:lpstr>
      <vt:lpstr>The AMO model (2)</vt:lpstr>
      <vt:lpstr>The AMO model (3)</vt:lpstr>
      <vt:lpstr>AMO in action</vt:lpstr>
      <vt:lpstr>PowerPoint Presentation</vt:lpstr>
      <vt:lpstr>PowerPoint Presentation</vt:lpstr>
      <vt:lpstr>PowerPoint Presentation</vt:lpstr>
      <vt:lpstr>https://www.ted.com/talks/tom_wujec_build_a_tower?language=en 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Thomas</cp:lastModifiedBy>
  <cp:revision>47</cp:revision>
  <dcterms:created xsi:type="dcterms:W3CDTF">2015-04-14T15:21:28Z</dcterms:created>
  <dcterms:modified xsi:type="dcterms:W3CDTF">2017-02-23T16:02:08Z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