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23"/>
  </p:notesMasterIdLst>
  <p:sldIdLst>
    <p:sldId id="256" r:id="rId2"/>
    <p:sldId id="257" r:id="rId3"/>
    <p:sldId id="261" r:id="rId4"/>
    <p:sldId id="262" r:id="rId5"/>
    <p:sldId id="264" r:id="rId6"/>
    <p:sldId id="265" r:id="rId7"/>
    <p:sldId id="266" r:id="rId8"/>
    <p:sldId id="267" r:id="rId9"/>
    <p:sldId id="269" r:id="rId10"/>
    <p:sldId id="270" r:id="rId11"/>
    <p:sldId id="271" r:id="rId12"/>
    <p:sldId id="272" r:id="rId13"/>
    <p:sldId id="273" r:id="rId14"/>
    <p:sldId id="274" r:id="rId15"/>
    <p:sldId id="275" r:id="rId16"/>
    <p:sldId id="276" r:id="rId17"/>
    <p:sldId id="277" r:id="rId18"/>
    <p:sldId id="278" r:id="rId19"/>
    <p:sldId id="279" r:id="rId20"/>
    <p:sldId id="280" r:id="rId21"/>
    <p:sldId id="260" r:id="rId22"/>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A5431"/>
    <a:srgbClr val="B76537"/>
    <a:srgbClr val="BB7733"/>
    <a:srgbClr val="E0664E"/>
    <a:srgbClr val="680E17"/>
    <a:srgbClr val="37287B"/>
    <a:srgbClr val="5146AF"/>
    <a:srgbClr val="1A1A1A"/>
    <a:srgbClr val="FFD41D"/>
    <a:srgbClr val="FFE47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587" autoAdjust="0"/>
    <p:restoredTop sz="86429" autoAdjust="0"/>
  </p:normalViewPr>
  <p:slideViewPr>
    <p:cSldViewPr>
      <p:cViewPr varScale="1">
        <p:scale>
          <a:sx n="94" d="100"/>
          <a:sy n="94" d="100"/>
        </p:scale>
        <p:origin x="557" y="77"/>
      </p:cViewPr>
      <p:guideLst>
        <p:guide orient="horz" pos="1620"/>
        <p:guide pos="2880"/>
      </p:guideLst>
    </p:cSldViewPr>
  </p:slideViewPr>
  <p:outlineViewPr>
    <p:cViewPr>
      <p:scale>
        <a:sx n="33" d="100"/>
        <a:sy n="33" d="100"/>
      </p:scale>
      <p:origin x="0" y="-6900"/>
    </p:cViewPr>
  </p:outlin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D4B375-A368-44ED-B245-2B590335290B}" type="doc">
      <dgm:prSet loTypeId="urn:microsoft.com/office/officeart/2005/8/layout/hProcess9" loCatId="process" qsTypeId="urn:microsoft.com/office/officeart/2005/8/quickstyle/simple1" qsCatId="simple" csTypeId="urn:microsoft.com/office/officeart/2005/8/colors/colorful1#4" csCatId="colorful" phldr="1"/>
      <dgm:spPr/>
    </dgm:pt>
    <dgm:pt modelId="{377C77A9-B598-41C5-8620-37C38257CEA9}">
      <dgm:prSet phldrT="[Text]"/>
      <dgm:spPr/>
      <dgm:t>
        <a:bodyPr/>
        <a:lstStyle/>
        <a:p>
          <a:r>
            <a:rPr lang="en-US">
              <a:solidFill>
                <a:schemeClr val="tx1"/>
              </a:solidFill>
            </a:rPr>
            <a:t>Analysis of overall researchg topic</a:t>
          </a:r>
        </a:p>
      </dgm:t>
    </dgm:pt>
    <dgm:pt modelId="{FD583C09-7D47-485C-8121-FDF6DAD1B9F3}" type="parTrans" cxnId="{E3A98AB2-3929-4F01-94BE-7980A0D13F57}">
      <dgm:prSet/>
      <dgm:spPr/>
      <dgm:t>
        <a:bodyPr/>
        <a:lstStyle/>
        <a:p>
          <a:endParaRPr lang="en-US">
            <a:solidFill>
              <a:schemeClr val="tx1"/>
            </a:solidFill>
          </a:endParaRPr>
        </a:p>
      </dgm:t>
    </dgm:pt>
    <dgm:pt modelId="{75AE17D5-996D-425D-81A9-533CBFC24A0F}" type="sibTrans" cxnId="{E3A98AB2-3929-4F01-94BE-7980A0D13F57}">
      <dgm:prSet/>
      <dgm:spPr/>
      <dgm:t>
        <a:bodyPr/>
        <a:lstStyle/>
        <a:p>
          <a:endParaRPr lang="en-US">
            <a:solidFill>
              <a:schemeClr val="tx1"/>
            </a:solidFill>
          </a:endParaRPr>
        </a:p>
      </dgm:t>
    </dgm:pt>
    <dgm:pt modelId="{1AFFBA03-7C37-4DC9-A023-90A5588068AE}">
      <dgm:prSet phldrT="[Text]"/>
      <dgm:spPr/>
      <dgm:t>
        <a:bodyPr/>
        <a:lstStyle/>
        <a:p>
          <a:r>
            <a:rPr lang="en-US">
              <a:solidFill>
                <a:schemeClr val="tx1"/>
              </a:solidFill>
            </a:rPr>
            <a:t>Evaluation of potential issues</a:t>
          </a:r>
        </a:p>
      </dgm:t>
    </dgm:pt>
    <dgm:pt modelId="{15CF9249-8569-499B-AB82-349F7180858D}" type="parTrans" cxnId="{75050E7B-9274-4015-B3FF-876278D0AB3B}">
      <dgm:prSet/>
      <dgm:spPr/>
      <dgm:t>
        <a:bodyPr/>
        <a:lstStyle/>
        <a:p>
          <a:endParaRPr lang="en-US">
            <a:solidFill>
              <a:schemeClr val="tx1"/>
            </a:solidFill>
          </a:endParaRPr>
        </a:p>
      </dgm:t>
    </dgm:pt>
    <dgm:pt modelId="{9F8F6BE9-0697-496A-8780-3C8F2FD5DC5C}" type="sibTrans" cxnId="{75050E7B-9274-4015-B3FF-876278D0AB3B}">
      <dgm:prSet/>
      <dgm:spPr/>
      <dgm:t>
        <a:bodyPr/>
        <a:lstStyle/>
        <a:p>
          <a:endParaRPr lang="en-US">
            <a:solidFill>
              <a:schemeClr val="tx1"/>
            </a:solidFill>
          </a:endParaRPr>
        </a:p>
      </dgm:t>
    </dgm:pt>
    <dgm:pt modelId="{24863CF7-9756-4B50-B3F0-D989B2D215E2}">
      <dgm:prSet phldrT="[Text]"/>
      <dgm:spPr/>
      <dgm:t>
        <a:bodyPr/>
        <a:lstStyle/>
        <a:p>
          <a:r>
            <a:rPr lang="en-US">
              <a:solidFill>
                <a:schemeClr val="tx1"/>
              </a:solidFill>
            </a:rPr>
            <a:t>Deep undersatnding of research topic</a:t>
          </a:r>
        </a:p>
      </dgm:t>
    </dgm:pt>
    <dgm:pt modelId="{52CF9C75-5360-4C1A-87E3-BAD7F7BDE347}" type="parTrans" cxnId="{F6A999EE-4C91-4F5B-8BA7-1141480B2D0A}">
      <dgm:prSet/>
      <dgm:spPr/>
      <dgm:t>
        <a:bodyPr/>
        <a:lstStyle/>
        <a:p>
          <a:endParaRPr lang="en-US">
            <a:solidFill>
              <a:schemeClr val="tx1"/>
            </a:solidFill>
          </a:endParaRPr>
        </a:p>
      </dgm:t>
    </dgm:pt>
    <dgm:pt modelId="{8D4901F7-FBA6-4D3A-A661-51F11C7F72B9}" type="sibTrans" cxnId="{F6A999EE-4C91-4F5B-8BA7-1141480B2D0A}">
      <dgm:prSet/>
      <dgm:spPr/>
      <dgm:t>
        <a:bodyPr/>
        <a:lstStyle/>
        <a:p>
          <a:endParaRPr lang="en-US">
            <a:solidFill>
              <a:schemeClr val="tx1"/>
            </a:solidFill>
          </a:endParaRPr>
        </a:p>
      </dgm:t>
    </dgm:pt>
    <dgm:pt modelId="{B454ABC6-25D9-4E64-AD0D-3D0B8AFF8260}">
      <dgm:prSet/>
      <dgm:spPr/>
      <dgm:t>
        <a:bodyPr/>
        <a:lstStyle/>
        <a:p>
          <a:r>
            <a:rPr lang="en-US">
              <a:solidFill>
                <a:schemeClr val="tx1"/>
              </a:solidFill>
            </a:rPr>
            <a:t>Collection of appropriate data/reliable information</a:t>
          </a:r>
        </a:p>
      </dgm:t>
    </dgm:pt>
    <dgm:pt modelId="{780E57F2-43CD-41F5-BF1C-C438F7C518EA}" type="parTrans" cxnId="{EE98EE01-CC92-465F-AEB5-65CC3DE291EC}">
      <dgm:prSet/>
      <dgm:spPr/>
      <dgm:t>
        <a:bodyPr/>
        <a:lstStyle/>
        <a:p>
          <a:endParaRPr lang="en-US">
            <a:solidFill>
              <a:schemeClr val="tx1"/>
            </a:solidFill>
          </a:endParaRPr>
        </a:p>
      </dgm:t>
    </dgm:pt>
    <dgm:pt modelId="{50044F8B-C83B-4A61-8486-DB76538867FA}" type="sibTrans" cxnId="{EE98EE01-CC92-465F-AEB5-65CC3DE291EC}">
      <dgm:prSet/>
      <dgm:spPr/>
      <dgm:t>
        <a:bodyPr/>
        <a:lstStyle/>
        <a:p>
          <a:endParaRPr lang="en-US">
            <a:solidFill>
              <a:schemeClr val="tx1"/>
            </a:solidFill>
          </a:endParaRPr>
        </a:p>
      </dgm:t>
    </dgm:pt>
    <dgm:pt modelId="{9587BB45-C293-418F-82A4-AD7130E425BF}" type="pres">
      <dgm:prSet presAssocID="{91D4B375-A368-44ED-B245-2B590335290B}" presName="CompostProcess" presStyleCnt="0">
        <dgm:presLayoutVars>
          <dgm:dir/>
          <dgm:resizeHandles val="exact"/>
        </dgm:presLayoutVars>
      </dgm:prSet>
      <dgm:spPr/>
    </dgm:pt>
    <dgm:pt modelId="{FD6EE11C-E82E-4B22-A444-8C74E18FCA16}" type="pres">
      <dgm:prSet presAssocID="{91D4B375-A368-44ED-B245-2B590335290B}" presName="arrow" presStyleLbl="bgShp" presStyleIdx="0" presStyleCnt="1"/>
      <dgm:spPr/>
    </dgm:pt>
    <dgm:pt modelId="{D985D92B-4725-498A-865D-BD9060A189CB}" type="pres">
      <dgm:prSet presAssocID="{91D4B375-A368-44ED-B245-2B590335290B}" presName="linearProcess" presStyleCnt="0"/>
      <dgm:spPr/>
    </dgm:pt>
    <dgm:pt modelId="{7A6CD370-2052-42E9-8317-AB850CC46CEB}" type="pres">
      <dgm:prSet presAssocID="{377C77A9-B598-41C5-8620-37C38257CEA9}" presName="textNode" presStyleLbl="node1" presStyleIdx="0" presStyleCnt="4">
        <dgm:presLayoutVars>
          <dgm:bulletEnabled val="1"/>
        </dgm:presLayoutVars>
      </dgm:prSet>
      <dgm:spPr/>
    </dgm:pt>
    <dgm:pt modelId="{D9783286-0148-4EB5-8C33-AB70ECEDC925}" type="pres">
      <dgm:prSet presAssocID="{75AE17D5-996D-425D-81A9-533CBFC24A0F}" presName="sibTrans" presStyleCnt="0"/>
      <dgm:spPr/>
    </dgm:pt>
    <dgm:pt modelId="{A5B501F1-5B5E-46B4-A417-D60F97E15C0A}" type="pres">
      <dgm:prSet presAssocID="{1AFFBA03-7C37-4DC9-A023-90A5588068AE}" presName="textNode" presStyleLbl="node1" presStyleIdx="1" presStyleCnt="4">
        <dgm:presLayoutVars>
          <dgm:bulletEnabled val="1"/>
        </dgm:presLayoutVars>
      </dgm:prSet>
      <dgm:spPr/>
    </dgm:pt>
    <dgm:pt modelId="{630F1368-37F2-463B-A353-1E6FDA043474}" type="pres">
      <dgm:prSet presAssocID="{9F8F6BE9-0697-496A-8780-3C8F2FD5DC5C}" presName="sibTrans" presStyleCnt="0"/>
      <dgm:spPr/>
    </dgm:pt>
    <dgm:pt modelId="{5AB644AB-6017-4BC7-ADEF-42F2A503B1B4}" type="pres">
      <dgm:prSet presAssocID="{B454ABC6-25D9-4E64-AD0D-3D0B8AFF8260}" presName="textNode" presStyleLbl="node1" presStyleIdx="2" presStyleCnt="4">
        <dgm:presLayoutVars>
          <dgm:bulletEnabled val="1"/>
        </dgm:presLayoutVars>
      </dgm:prSet>
      <dgm:spPr/>
    </dgm:pt>
    <dgm:pt modelId="{EBE7D02A-91A5-4963-BC9D-5D22F2A94F57}" type="pres">
      <dgm:prSet presAssocID="{50044F8B-C83B-4A61-8486-DB76538867FA}" presName="sibTrans" presStyleCnt="0"/>
      <dgm:spPr/>
    </dgm:pt>
    <dgm:pt modelId="{7E031168-0FD5-4A11-B811-7F6A356EF8DD}" type="pres">
      <dgm:prSet presAssocID="{24863CF7-9756-4B50-B3F0-D989B2D215E2}" presName="textNode" presStyleLbl="node1" presStyleIdx="3" presStyleCnt="4">
        <dgm:presLayoutVars>
          <dgm:bulletEnabled val="1"/>
        </dgm:presLayoutVars>
      </dgm:prSet>
      <dgm:spPr/>
    </dgm:pt>
  </dgm:ptLst>
  <dgm:cxnLst>
    <dgm:cxn modelId="{EE98EE01-CC92-465F-AEB5-65CC3DE291EC}" srcId="{91D4B375-A368-44ED-B245-2B590335290B}" destId="{B454ABC6-25D9-4E64-AD0D-3D0B8AFF8260}" srcOrd="2" destOrd="0" parTransId="{780E57F2-43CD-41F5-BF1C-C438F7C518EA}" sibTransId="{50044F8B-C83B-4A61-8486-DB76538867FA}"/>
    <dgm:cxn modelId="{DB3C2D36-ECD9-4ABF-9385-1FF4AA2D2A4F}" type="presOf" srcId="{377C77A9-B598-41C5-8620-37C38257CEA9}" destId="{7A6CD370-2052-42E9-8317-AB850CC46CEB}" srcOrd="0" destOrd="0" presId="urn:microsoft.com/office/officeart/2005/8/layout/hProcess9"/>
    <dgm:cxn modelId="{E1469461-2121-41B1-8BFF-D0FE51164EA3}" type="presOf" srcId="{24863CF7-9756-4B50-B3F0-D989B2D215E2}" destId="{7E031168-0FD5-4A11-B811-7F6A356EF8DD}" srcOrd="0" destOrd="0" presId="urn:microsoft.com/office/officeart/2005/8/layout/hProcess9"/>
    <dgm:cxn modelId="{75050E7B-9274-4015-B3FF-876278D0AB3B}" srcId="{91D4B375-A368-44ED-B245-2B590335290B}" destId="{1AFFBA03-7C37-4DC9-A023-90A5588068AE}" srcOrd="1" destOrd="0" parTransId="{15CF9249-8569-499B-AB82-349F7180858D}" sibTransId="{9F8F6BE9-0697-496A-8780-3C8F2FD5DC5C}"/>
    <dgm:cxn modelId="{50C625AE-E228-4EAE-B964-5FD3685DA829}" type="presOf" srcId="{1AFFBA03-7C37-4DC9-A023-90A5588068AE}" destId="{A5B501F1-5B5E-46B4-A417-D60F97E15C0A}" srcOrd="0" destOrd="0" presId="urn:microsoft.com/office/officeart/2005/8/layout/hProcess9"/>
    <dgm:cxn modelId="{3B539BAF-ABD7-40D0-891A-0F1989852CEC}" type="presOf" srcId="{91D4B375-A368-44ED-B245-2B590335290B}" destId="{9587BB45-C293-418F-82A4-AD7130E425BF}" srcOrd="0" destOrd="0" presId="urn:microsoft.com/office/officeart/2005/8/layout/hProcess9"/>
    <dgm:cxn modelId="{E3A98AB2-3929-4F01-94BE-7980A0D13F57}" srcId="{91D4B375-A368-44ED-B245-2B590335290B}" destId="{377C77A9-B598-41C5-8620-37C38257CEA9}" srcOrd="0" destOrd="0" parTransId="{FD583C09-7D47-485C-8121-FDF6DAD1B9F3}" sibTransId="{75AE17D5-996D-425D-81A9-533CBFC24A0F}"/>
    <dgm:cxn modelId="{E8A13EB9-ADD4-4B86-8AB8-5B26A6A50997}" type="presOf" srcId="{B454ABC6-25D9-4E64-AD0D-3D0B8AFF8260}" destId="{5AB644AB-6017-4BC7-ADEF-42F2A503B1B4}" srcOrd="0" destOrd="0" presId="urn:microsoft.com/office/officeart/2005/8/layout/hProcess9"/>
    <dgm:cxn modelId="{F6A999EE-4C91-4F5B-8BA7-1141480B2D0A}" srcId="{91D4B375-A368-44ED-B245-2B590335290B}" destId="{24863CF7-9756-4B50-B3F0-D989B2D215E2}" srcOrd="3" destOrd="0" parTransId="{52CF9C75-5360-4C1A-87E3-BAD7F7BDE347}" sibTransId="{8D4901F7-FBA6-4D3A-A661-51F11C7F72B9}"/>
    <dgm:cxn modelId="{BC21E001-886F-41A8-BF59-791336D9E1B1}" type="presParOf" srcId="{9587BB45-C293-418F-82A4-AD7130E425BF}" destId="{FD6EE11C-E82E-4B22-A444-8C74E18FCA16}" srcOrd="0" destOrd="0" presId="urn:microsoft.com/office/officeart/2005/8/layout/hProcess9"/>
    <dgm:cxn modelId="{7D63FD4E-4097-443C-AD80-330B87BACD2D}" type="presParOf" srcId="{9587BB45-C293-418F-82A4-AD7130E425BF}" destId="{D985D92B-4725-498A-865D-BD9060A189CB}" srcOrd="1" destOrd="0" presId="urn:microsoft.com/office/officeart/2005/8/layout/hProcess9"/>
    <dgm:cxn modelId="{FFBAE574-082E-4D58-9671-86D9885A3696}" type="presParOf" srcId="{D985D92B-4725-498A-865D-BD9060A189CB}" destId="{7A6CD370-2052-42E9-8317-AB850CC46CEB}" srcOrd="0" destOrd="0" presId="urn:microsoft.com/office/officeart/2005/8/layout/hProcess9"/>
    <dgm:cxn modelId="{85D1FF16-CB3F-45EF-8D15-8FA999F9F0B5}" type="presParOf" srcId="{D985D92B-4725-498A-865D-BD9060A189CB}" destId="{D9783286-0148-4EB5-8C33-AB70ECEDC925}" srcOrd="1" destOrd="0" presId="urn:microsoft.com/office/officeart/2005/8/layout/hProcess9"/>
    <dgm:cxn modelId="{D645AF28-4541-4759-8B67-CA981879AE44}" type="presParOf" srcId="{D985D92B-4725-498A-865D-BD9060A189CB}" destId="{A5B501F1-5B5E-46B4-A417-D60F97E15C0A}" srcOrd="2" destOrd="0" presId="urn:microsoft.com/office/officeart/2005/8/layout/hProcess9"/>
    <dgm:cxn modelId="{6FEB89C1-C67D-47A3-943C-E8FEE31446E2}" type="presParOf" srcId="{D985D92B-4725-498A-865D-BD9060A189CB}" destId="{630F1368-37F2-463B-A353-1E6FDA043474}" srcOrd="3" destOrd="0" presId="urn:microsoft.com/office/officeart/2005/8/layout/hProcess9"/>
    <dgm:cxn modelId="{736E4F23-E800-4C5E-9E3A-1EBA1F4F3850}" type="presParOf" srcId="{D985D92B-4725-498A-865D-BD9060A189CB}" destId="{5AB644AB-6017-4BC7-ADEF-42F2A503B1B4}" srcOrd="4" destOrd="0" presId="urn:microsoft.com/office/officeart/2005/8/layout/hProcess9"/>
    <dgm:cxn modelId="{D08D298E-7731-4741-BABC-D0D27DACBC7C}" type="presParOf" srcId="{D985D92B-4725-498A-865D-BD9060A189CB}" destId="{EBE7D02A-91A5-4963-BC9D-5D22F2A94F57}" srcOrd="5" destOrd="0" presId="urn:microsoft.com/office/officeart/2005/8/layout/hProcess9"/>
    <dgm:cxn modelId="{5D9AB39E-41BE-4396-8A11-F70BB584B4CD}" type="presParOf" srcId="{D985D92B-4725-498A-865D-BD9060A189CB}" destId="{7E031168-0FD5-4A11-B811-7F6A356EF8D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6EE11C-E82E-4B22-A444-8C74E18FCA16}">
      <dsp:nvSpPr>
        <dsp:cNvPr id="0" name=""/>
        <dsp:cNvSpPr/>
      </dsp:nvSpPr>
      <dsp:spPr>
        <a:xfrm>
          <a:off x="549737" y="0"/>
          <a:ext cx="6230364" cy="2443280"/>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6CD370-2052-42E9-8317-AB850CC46CEB}">
      <dsp:nvSpPr>
        <dsp:cNvPr id="0" name=""/>
        <dsp:cNvSpPr/>
      </dsp:nvSpPr>
      <dsp:spPr>
        <a:xfrm>
          <a:off x="3668" y="732984"/>
          <a:ext cx="1764458" cy="977312"/>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solidFill>
                <a:schemeClr val="tx1"/>
              </a:solidFill>
            </a:rPr>
            <a:t>Analysis of overall researchg topic</a:t>
          </a:r>
        </a:p>
      </dsp:txBody>
      <dsp:txXfrm>
        <a:off x="51376" y="780692"/>
        <a:ext cx="1669042" cy="881896"/>
      </dsp:txXfrm>
    </dsp:sp>
    <dsp:sp modelId="{A5B501F1-5B5E-46B4-A417-D60F97E15C0A}">
      <dsp:nvSpPr>
        <dsp:cNvPr id="0" name=""/>
        <dsp:cNvSpPr/>
      </dsp:nvSpPr>
      <dsp:spPr>
        <a:xfrm>
          <a:off x="1856349" y="732984"/>
          <a:ext cx="1764458" cy="977312"/>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solidFill>
                <a:schemeClr val="tx1"/>
              </a:solidFill>
            </a:rPr>
            <a:t>Evaluation of potential issues</a:t>
          </a:r>
        </a:p>
      </dsp:txBody>
      <dsp:txXfrm>
        <a:off x="1904057" y="780692"/>
        <a:ext cx="1669042" cy="881896"/>
      </dsp:txXfrm>
    </dsp:sp>
    <dsp:sp modelId="{5AB644AB-6017-4BC7-ADEF-42F2A503B1B4}">
      <dsp:nvSpPr>
        <dsp:cNvPr id="0" name=""/>
        <dsp:cNvSpPr/>
      </dsp:nvSpPr>
      <dsp:spPr>
        <a:xfrm>
          <a:off x="3709031" y="732984"/>
          <a:ext cx="1764458" cy="977312"/>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solidFill>
                <a:schemeClr val="tx1"/>
              </a:solidFill>
            </a:rPr>
            <a:t>Collection of appropriate data/reliable information</a:t>
          </a:r>
        </a:p>
      </dsp:txBody>
      <dsp:txXfrm>
        <a:off x="3756739" y="780692"/>
        <a:ext cx="1669042" cy="881896"/>
      </dsp:txXfrm>
    </dsp:sp>
    <dsp:sp modelId="{7E031168-0FD5-4A11-B811-7F6A356EF8DD}">
      <dsp:nvSpPr>
        <dsp:cNvPr id="0" name=""/>
        <dsp:cNvSpPr/>
      </dsp:nvSpPr>
      <dsp:spPr>
        <a:xfrm>
          <a:off x="5561712" y="732984"/>
          <a:ext cx="1764458" cy="977312"/>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solidFill>
                <a:schemeClr val="tx1"/>
              </a:solidFill>
            </a:rPr>
            <a:t>Deep undersatnding of research topic</a:t>
          </a:r>
        </a:p>
      </dsp:txBody>
      <dsp:txXfrm>
        <a:off x="5609420" y="780692"/>
        <a:ext cx="1669042" cy="88189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7/18/2023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Running, Yoga, Cycling, Aerobic exercise, Swimming, Walking, Football, Jogging and many more the prime examples of physical activity. Young generation especially students are usually engage in diverse types of physical activities to stay fit and healthy. Universities such as the University of Leeds is focused on encouraging its students to participate in physical activities and they are specially focused on promoting running. </a:t>
            </a:r>
          </a:p>
        </p:txBody>
      </p:sp>
      <p:sp>
        <p:nvSpPr>
          <p:cNvPr id="4" name="Slide Number Placeholder 3"/>
          <p:cNvSpPr>
            <a:spLocks noGrp="1"/>
          </p:cNvSpPr>
          <p:nvPr>
            <p:ph type="sldNum" sz="quarter" idx="10"/>
          </p:nvPr>
        </p:nvSpPr>
        <p:spPr/>
        <p:txBody>
          <a:bodyPr/>
          <a:lstStyle/>
          <a:p>
            <a:fld id="{AF533E96-F078-4B3D-A8F4-F1AF21EBC357}" type="slidenum">
              <a:rPr lang="en-US" smtClean="0"/>
              <a:t>2</a:t>
            </a:fld>
            <a:endParaRPr lang="en-US"/>
          </a:p>
        </p:txBody>
      </p:sp>
    </p:spTree>
    <p:extLst>
      <p:ext uri="{BB962C8B-B14F-4D97-AF65-F5344CB8AC3E}">
        <p14:creationId xmlns:p14="http://schemas.microsoft.com/office/powerpoint/2010/main" val="28599382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As per the study by Romero-Blanco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(2020), different universities has </a:t>
            </a:r>
            <a:r>
              <a:rPr lang="en-US" sz="1200" kern="1200" dirty="0" err="1">
                <a:solidFill>
                  <a:schemeClr val="tx1"/>
                </a:solidFill>
                <a:effectLst/>
                <a:latin typeface="+mn-lt"/>
                <a:ea typeface="+mn-ea"/>
                <a:cs typeface="+mn-cs"/>
              </a:rPr>
              <a:t>recognised</a:t>
            </a:r>
            <a:r>
              <a:rPr lang="en-US" sz="1200" kern="1200" dirty="0">
                <a:solidFill>
                  <a:schemeClr val="tx1"/>
                </a:solidFill>
                <a:effectLst/>
                <a:latin typeface="+mn-lt"/>
                <a:ea typeface="+mn-ea"/>
                <a:cs typeface="+mn-cs"/>
              </a:rPr>
              <a:t> the importance of physical activity and offer different facilities and arrange physical activity competitions to encourage active participation among the students. </a:t>
            </a:r>
            <a:r>
              <a:rPr lang="en-US" sz="1200" kern="1200" dirty="0" err="1">
                <a:solidFill>
                  <a:schemeClr val="tx1"/>
                </a:solidFill>
                <a:effectLst/>
                <a:latin typeface="+mn-lt"/>
                <a:ea typeface="+mn-ea"/>
                <a:cs typeface="+mn-cs"/>
              </a:rPr>
              <a:t>Analysing</a:t>
            </a:r>
            <a:r>
              <a:rPr lang="en-US" sz="1200" kern="1200" dirty="0">
                <a:solidFill>
                  <a:schemeClr val="tx1"/>
                </a:solidFill>
                <a:effectLst/>
                <a:latin typeface="+mn-lt"/>
                <a:ea typeface="+mn-ea"/>
                <a:cs typeface="+mn-cs"/>
              </a:rPr>
              <a:t> the prevalence of physical activity among university students is a difficult task due to unavailability of primary data.  Lack of awareness regarding the importance of physical activity is a major issue resulting in less participation of university students in such activities. </a:t>
            </a:r>
          </a:p>
        </p:txBody>
      </p:sp>
      <p:sp>
        <p:nvSpPr>
          <p:cNvPr id="4" name="Slide Number Placeholder 3"/>
          <p:cNvSpPr>
            <a:spLocks noGrp="1"/>
          </p:cNvSpPr>
          <p:nvPr>
            <p:ph type="sldNum" sz="quarter" idx="10"/>
          </p:nvPr>
        </p:nvSpPr>
        <p:spPr/>
        <p:txBody>
          <a:bodyPr/>
          <a:lstStyle/>
          <a:p>
            <a:fld id="{AF533E96-F078-4B3D-A8F4-F1AF21EBC357}" type="slidenum">
              <a:rPr lang="en-US" smtClean="0"/>
              <a:t>3</a:t>
            </a:fld>
            <a:endParaRPr lang="en-US"/>
          </a:p>
        </p:txBody>
      </p:sp>
    </p:spTree>
    <p:extLst>
      <p:ext uri="{BB962C8B-B14F-4D97-AF65-F5344CB8AC3E}">
        <p14:creationId xmlns:p14="http://schemas.microsoft.com/office/powerpoint/2010/main" val="9993168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Aithal</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Aithal</a:t>
            </a:r>
            <a:r>
              <a:rPr lang="en-US" sz="1200" kern="1200" dirty="0">
                <a:solidFill>
                  <a:schemeClr val="tx1"/>
                </a:solidFill>
                <a:effectLst/>
                <a:latin typeface="+mn-lt"/>
                <a:ea typeface="+mn-ea"/>
                <a:cs typeface="+mn-cs"/>
              </a:rPr>
              <a:t> (2019), stated that a strong infrastructure for physical activity helps a university to become a top-class university. The running track of Leeds University is specially designed for supporting different track and field activities like sprinting, running, hurdles and relays. The university tack can be even used for competitions and training. The 400-meter oval track is probably going to have standard measurements and is made of synthetic material. Additionally, data will be collected from PubMed, Google Scholar and </a:t>
            </a:r>
            <a:r>
              <a:rPr lang="en-US" sz="1200" kern="1200" dirty="0" err="1">
                <a:solidFill>
                  <a:schemeClr val="tx1"/>
                </a:solidFill>
                <a:effectLst/>
                <a:latin typeface="+mn-lt"/>
                <a:ea typeface="+mn-ea"/>
                <a:cs typeface="+mn-cs"/>
              </a:rPr>
              <a:t>Proquest</a:t>
            </a:r>
            <a:r>
              <a:rPr lang="en-US" sz="1200" kern="1200" dirty="0">
                <a:solidFill>
                  <a:schemeClr val="tx1"/>
                </a:solidFill>
                <a:effectLst/>
                <a:latin typeface="+mn-lt"/>
                <a:ea typeface="+mn-ea"/>
                <a:cs typeface="+mn-cs"/>
              </a:rPr>
              <a:t> apart from primary data by searching with key terms such as prevalence of physical activity, benefits of running, physical activity practices among students and prevalence of physical activity in university of Leeds.</a:t>
            </a:r>
          </a:p>
        </p:txBody>
      </p:sp>
      <p:sp>
        <p:nvSpPr>
          <p:cNvPr id="4" name="Slide Number Placeholder 3"/>
          <p:cNvSpPr>
            <a:spLocks noGrp="1"/>
          </p:cNvSpPr>
          <p:nvPr>
            <p:ph type="sldNum" sz="quarter" idx="10"/>
          </p:nvPr>
        </p:nvSpPr>
        <p:spPr/>
        <p:txBody>
          <a:bodyPr/>
          <a:lstStyle/>
          <a:p>
            <a:fld id="{AF533E96-F078-4B3D-A8F4-F1AF21EBC357}" type="slidenum">
              <a:rPr lang="en-US" smtClean="0"/>
              <a:t>4</a:t>
            </a:fld>
            <a:endParaRPr lang="en-US"/>
          </a:p>
        </p:txBody>
      </p:sp>
    </p:spTree>
    <p:extLst>
      <p:ext uri="{BB962C8B-B14F-4D97-AF65-F5344CB8AC3E}">
        <p14:creationId xmlns:p14="http://schemas.microsoft.com/office/powerpoint/2010/main" val="7841077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Covid-19 has created a surge in the interest of physical activity, the research will be conducted to examine the prevalence of physical activity to uphold importance and benefits of engaging in physical activity. Understanding the prevalence of physical activity such as running among the students in the University of Leeds is important for several reasons. Critical analysis of the topic can contribute to the well-being and promotion of better physical activity practices. As per the statement by </a:t>
            </a:r>
            <a:r>
              <a:rPr lang="en-US" sz="1200" kern="1200" dirty="0" err="1">
                <a:solidFill>
                  <a:schemeClr val="tx1"/>
                </a:solidFill>
                <a:effectLst/>
                <a:latin typeface="+mn-lt"/>
                <a:ea typeface="+mn-ea"/>
                <a:cs typeface="+mn-cs"/>
              </a:rPr>
              <a:t>Ariani</a:t>
            </a:r>
            <a:r>
              <a:rPr lang="en-US" sz="1200" kern="1200" dirty="0">
                <a:solidFill>
                  <a:schemeClr val="tx1"/>
                </a:solidFill>
                <a:effectLst/>
                <a:latin typeface="+mn-lt"/>
                <a:ea typeface="+mn-ea"/>
                <a:cs typeface="+mn-cs"/>
              </a:rPr>
              <a:t> (2021), physical activity such as running or sprinting plays a vital role in holding physical and mental well-being. </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5</a:t>
            </a:fld>
            <a:endParaRPr lang="en-US"/>
          </a:p>
        </p:txBody>
      </p:sp>
    </p:spTree>
    <p:extLst>
      <p:ext uri="{BB962C8B-B14F-4D97-AF65-F5344CB8AC3E}">
        <p14:creationId xmlns:p14="http://schemas.microsoft.com/office/powerpoint/2010/main" val="11365676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As per the statement by </a:t>
            </a:r>
            <a:r>
              <a:rPr lang="en-US" sz="1200" kern="1200" dirty="0" err="1">
                <a:solidFill>
                  <a:schemeClr val="tx1"/>
                </a:solidFill>
                <a:effectLst/>
                <a:latin typeface="+mn-lt"/>
                <a:ea typeface="+mn-ea"/>
                <a:cs typeface="+mn-cs"/>
              </a:rPr>
              <a:t>Ruggiano</a:t>
            </a:r>
            <a:r>
              <a:rPr lang="en-US" sz="1200" kern="1200" dirty="0">
                <a:solidFill>
                  <a:schemeClr val="tx1"/>
                </a:solidFill>
                <a:effectLst/>
                <a:latin typeface="+mn-lt"/>
                <a:ea typeface="+mn-ea"/>
                <a:cs typeface="+mn-cs"/>
              </a:rPr>
              <a:t> and Perry (2019), research design is </a:t>
            </a:r>
            <a:r>
              <a:rPr lang="en-US" sz="1200" kern="1200" dirty="0" err="1">
                <a:solidFill>
                  <a:schemeClr val="tx1"/>
                </a:solidFill>
                <a:effectLst/>
                <a:latin typeface="+mn-lt"/>
                <a:ea typeface="+mn-ea"/>
                <a:cs typeface="+mn-cs"/>
              </a:rPr>
              <a:t>categorised</a:t>
            </a:r>
            <a:r>
              <a:rPr lang="en-US" sz="1200" kern="1200" dirty="0">
                <a:solidFill>
                  <a:schemeClr val="tx1"/>
                </a:solidFill>
                <a:effectLst/>
                <a:latin typeface="+mn-lt"/>
                <a:ea typeface="+mn-ea"/>
                <a:cs typeface="+mn-cs"/>
              </a:rPr>
              <a:t> into exploratory, explanatory and descriptive designs. </a:t>
            </a:r>
          </a:p>
          <a:p>
            <a:r>
              <a:rPr lang="en-US" sz="1200" kern="1200" dirty="0">
                <a:solidFill>
                  <a:schemeClr val="tx1"/>
                </a:solidFill>
                <a:effectLst/>
                <a:latin typeface="+mn-lt"/>
                <a:ea typeface="+mn-ea"/>
                <a:cs typeface="+mn-cs"/>
              </a:rPr>
              <a:t>Further, cross-sectional design will be adopted to interpret the findings from the collected data. The above-mentioned design of research will help to identify key trends and patterns regarding the prevalence of physical activity at the University of Leeds. Further, the adoption of this design will help to identify and bridge gaps in the existing literature by conducting an in-depth analysis of the main research phenomenon. </a:t>
            </a:r>
          </a:p>
        </p:txBody>
      </p:sp>
      <p:sp>
        <p:nvSpPr>
          <p:cNvPr id="4" name="Slide Number Placeholder 3"/>
          <p:cNvSpPr>
            <a:spLocks noGrp="1"/>
          </p:cNvSpPr>
          <p:nvPr>
            <p:ph type="sldNum" sz="quarter" idx="10"/>
          </p:nvPr>
        </p:nvSpPr>
        <p:spPr/>
        <p:txBody>
          <a:bodyPr/>
          <a:lstStyle/>
          <a:p>
            <a:fld id="{AF533E96-F078-4B3D-A8F4-F1AF21EBC357}" type="slidenum">
              <a:rPr lang="en-US" smtClean="0"/>
              <a:t>9</a:t>
            </a:fld>
            <a:endParaRPr lang="en-US"/>
          </a:p>
        </p:txBody>
      </p:sp>
    </p:spTree>
    <p:extLst>
      <p:ext uri="{BB962C8B-B14F-4D97-AF65-F5344CB8AC3E}">
        <p14:creationId xmlns:p14="http://schemas.microsoft.com/office/powerpoint/2010/main" val="37146633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Collected data will be sampled by following a simple random sampling technique. </a:t>
            </a:r>
            <a:r>
              <a:rPr lang="en-US" sz="1200" kern="1200">
                <a:solidFill>
                  <a:schemeClr val="tx1"/>
                </a:solidFill>
                <a:effectLst/>
                <a:latin typeface="+mn-lt"/>
                <a:ea typeface="+mn-ea"/>
                <a:cs typeface="+mn-cs"/>
              </a:rPr>
              <a:t>In addition, students will be provided with a consent form asking for their voluntary involvement in the survey.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t>10</a:t>
            </a:fld>
            <a:endParaRPr lang="en-US"/>
          </a:p>
        </p:txBody>
      </p:sp>
    </p:spTree>
    <p:extLst>
      <p:ext uri="{BB962C8B-B14F-4D97-AF65-F5344CB8AC3E}">
        <p14:creationId xmlns:p14="http://schemas.microsoft.com/office/powerpoint/2010/main" val="4200544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Sampling process is the technique of selecting a subset of data from a vast number of available data. The selection of a proper sampling technique is crucial to shape the data collection and evaluation process.  </a:t>
            </a:r>
          </a:p>
          <a:p>
            <a:r>
              <a:rPr lang="en-US" sz="1200" kern="1200" dirty="0">
                <a:solidFill>
                  <a:schemeClr val="tx1"/>
                </a:solidFill>
                <a:effectLst/>
                <a:latin typeface="+mn-lt"/>
                <a:ea typeface="+mn-ea"/>
                <a:cs typeface="+mn-cs"/>
              </a:rPr>
              <a:t>Sampling process here will be followed as simple random sampling as it helps to save time. </a:t>
            </a:r>
            <a:r>
              <a:rPr lang="en-US" sz="1200" kern="1200" dirty="0" err="1">
                <a:solidFill>
                  <a:schemeClr val="tx1"/>
                </a:solidFill>
                <a:effectLst/>
                <a:latin typeface="+mn-lt"/>
                <a:ea typeface="+mn-ea"/>
                <a:cs typeface="+mn-cs"/>
              </a:rPr>
              <a:t>Iliyasu</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Etikan</a:t>
            </a:r>
            <a:r>
              <a:rPr lang="en-US" sz="1200" kern="1200" dirty="0">
                <a:solidFill>
                  <a:schemeClr val="tx1"/>
                </a:solidFill>
                <a:effectLst/>
                <a:latin typeface="+mn-lt"/>
                <a:ea typeface="+mn-ea"/>
                <a:cs typeface="+mn-cs"/>
              </a:rPr>
              <a:t> (2021), stated random sampling technique helps to sample a large amount of data within less time. Moreover, by using this sampling technique external validity of the findings will be increased.     </a:t>
            </a:r>
          </a:p>
        </p:txBody>
      </p:sp>
      <p:sp>
        <p:nvSpPr>
          <p:cNvPr id="4" name="Slide Number Placeholder 3"/>
          <p:cNvSpPr>
            <a:spLocks noGrp="1"/>
          </p:cNvSpPr>
          <p:nvPr>
            <p:ph type="sldNum" sz="quarter" idx="10"/>
          </p:nvPr>
        </p:nvSpPr>
        <p:spPr/>
        <p:txBody>
          <a:bodyPr/>
          <a:lstStyle/>
          <a:p>
            <a:fld id="{AF533E96-F078-4B3D-A8F4-F1AF21EBC357}" type="slidenum">
              <a:rPr lang="en-US" smtClean="0"/>
              <a:t>11</a:t>
            </a:fld>
            <a:endParaRPr lang="en-US"/>
          </a:p>
        </p:txBody>
      </p:sp>
    </p:spTree>
    <p:extLst>
      <p:ext uri="{BB962C8B-B14F-4D97-AF65-F5344CB8AC3E}">
        <p14:creationId xmlns:p14="http://schemas.microsoft.com/office/powerpoint/2010/main" val="20311239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As a result study participants will be the selected population that has been considered in the primary research. Here, primary data will be </a:t>
            </a:r>
            <a:r>
              <a:rPr lang="en-US" sz="1200" kern="1200" dirty="0" err="1">
                <a:solidFill>
                  <a:schemeClr val="tx1"/>
                </a:solidFill>
                <a:effectLst/>
                <a:latin typeface="+mn-lt"/>
                <a:ea typeface="+mn-ea"/>
                <a:cs typeface="+mn-cs"/>
              </a:rPr>
              <a:t>utilised</a:t>
            </a:r>
            <a:r>
              <a:rPr lang="en-US" sz="1200" kern="1200" dirty="0">
                <a:solidFill>
                  <a:schemeClr val="tx1"/>
                </a:solidFill>
                <a:effectLst/>
                <a:latin typeface="+mn-lt"/>
                <a:ea typeface="+mn-ea"/>
                <a:cs typeface="+mn-cs"/>
              </a:rPr>
              <a:t>, by forming a questionnaire relevant data will be collected.</a:t>
            </a:r>
          </a:p>
        </p:txBody>
      </p:sp>
      <p:sp>
        <p:nvSpPr>
          <p:cNvPr id="4" name="Slide Number Placeholder 3"/>
          <p:cNvSpPr>
            <a:spLocks noGrp="1"/>
          </p:cNvSpPr>
          <p:nvPr>
            <p:ph type="sldNum" sz="quarter" idx="10"/>
          </p:nvPr>
        </p:nvSpPr>
        <p:spPr/>
        <p:txBody>
          <a:bodyPr/>
          <a:lstStyle/>
          <a:p>
            <a:fld id="{AF533E96-F078-4B3D-A8F4-F1AF21EBC357}" type="slidenum">
              <a:rPr lang="en-US" smtClean="0"/>
              <a:t>12</a:t>
            </a:fld>
            <a:endParaRPr lang="en-US"/>
          </a:p>
        </p:txBody>
      </p:sp>
    </p:spTree>
    <p:extLst>
      <p:ext uri="{BB962C8B-B14F-4D97-AF65-F5344CB8AC3E}">
        <p14:creationId xmlns:p14="http://schemas.microsoft.com/office/powerpoint/2010/main" val="13055907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process will be done by forming a questionnaire and this questionnaire will include demographic questions and descriptive questions. As opined by </a:t>
            </a:r>
            <a:r>
              <a:rPr lang="en-US" sz="1200" kern="1200" dirty="0" err="1">
                <a:solidFill>
                  <a:schemeClr val="tx1"/>
                </a:solidFill>
                <a:effectLst/>
                <a:latin typeface="+mn-lt"/>
                <a:ea typeface="+mn-ea"/>
                <a:cs typeface="+mn-cs"/>
              </a:rPr>
              <a:t>Liavit</a:t>
            </a:r>
            <a:r>
              <a:rPr lang="en-US" sz="1200" kern="1200" dirty="0">
                <a:solidFill>
                  <a:schemeClr val="tx1"/>
                </a:solidFill>
                <a:effectLst/>
                <a:latin typeface="+mn-lt"/>
                <a:ea typeface="+mn-ea"/>
                <a:cs typeface="+mn-cs"/>
              </a:rPr>
              <a:t> (2020), primary data helps to gain a comprehensive understanding of a research phenomenon. </a:t>
            </a:r>
          </a:p>
        </p:txBody>
      </p:sp>
      <p:sp>
        <p:nvSpPr>
          <p:cNvPr id="4" name="Slide Number Placeholder 3"/>
          <p:cNvSpPr>
            <a:spLocks noGrp="1"/>
          </p:cNvSpPr>
          <p:nvPr>
            <p:ph type="sldNum" sz="quarter" idx="10"/>
          </p:nvPr>
        </p:nvSpPr>
        <p:spPr/>
        <p:txBody>
          <a:bodyPr/>
          <a:lstStyle/>
          <a:p>
            <a:fld id="{AF533E96-F078-4B3D-A8F4-F1AF21EBC357}" type="slidenum">
              <a:rPr lang="en-US" smtClean="0"/>
              <a:t>13</a:t>
            </a:fld>
            <a:endParaRPr lang="en-US"/>
          </a:p>
        </p:txBody>
      </p:sp>
    </p:spTree>
    <p:extLst>
      <p:ext uri="{BB962C8B-B14F-4D97-AF65-F5344CB8AC3E}">
        <p14:creationId xmlns:p14="http://schemas.microsoft.com/office/powerpoint/2010/main" val="12139785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Comparison and benchmarking will be possible by collecting primary data and it will help to compare and contrast the practices followed by Leeds University and other universities in the limelight of running.  </a:t>
            </a:r>
          </a:p>
        </p:txBody>
      </p:sp>
      <p:sp>
        <p:nvSpPr>
          <p:cNvPr id="4" name="Slide Number Placeholder 3"/>
          <p:cNvSpPr>
            <a:spLocks noGrp="1"/>
          </p:cNvSpPr>
          <p:nvPr>
            <p:ph type="sldNum" sz="quarter" idx="10"/>
          </p:nvPr>
        </p:nvSpPr>
        <p:spPr/>
        <p:txBody>
          <a:bodyPr/>
          <a:lstStyle/>
          <a:p>
            <a:fld id="{AF533E96-F078-4B3D-A8F4-F1AF21EBC357}" type="slidenum">
              <a:rPr lang="en-US" smtClean="0"/>
              <a:t>14</a:t>
            </a:fld>
            <a:endParaRPr lang="en-US"/>
          </a:p>
        </p:txBody>
      </p:sp>
    </p:spTree>
    <p:extLst>
      <p:ext uri="{BB962C8B-B14F-4D97-AF65-F5344CB8AC3E}">
        <p14:creationId xmlns:p14="http://schemas.microsoft.com/office/powerpoint/2010/main" val="6136607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As mentioned by Kiger and </a:t>
            </a:r>
            <a:r>
              <a:rPr lang="en-US" sz="1200" kern="1200" dirty="0" err="1">
                <a:solidFill>
                  <a:schemeClr val="tx1"/>
                </a:solidFill>
                <a:effectLst/>
                <a:latin typeface="+mn-lt"/>
                <a:ea typeface="+mn-ea"/>
                <a:cs typeface="+mn-cs"/>
              </a:rPr>
              <a:t>Varpio</a:t>
            </a:r>
            <a:r>
              <a:rPr lang="en-US" sz="1200" kern="1200" dirty="0">
                <a:solidFill>
                  <a:schemeClr val="tx1"/>
                </a:solidFill>
                <a:effectLst/>
                <a:latin typeface="+mn-lt"/>
                <a:ea typeface="+mn-ea"/>
                <a:cs typeface="+mn-cs"/>
              </a:rPr>
              <a:t> (2020), statistical analysis assists in </a:t>
            </a:r>
            <a:r>
              <a:rPr lang="en-US" sz="1200" kern="1200" dirty="0" err="1">
                <a:solidFill>
                  <a:schemeClr val="tx1"/>
                </a:solidFill>
                <a:effectLst/>
                <a:latin typeface="+mn-lt"/>
                <a:ea typeface="+mn-ea"/>
                <a:cs typeface="+mn-cs"/>
              </a:rPr>
              <a:t>organising</a:t>
            </a:r>
            <a:r>
              <a:rPr lang="en-US" sz="1200" kern="1200" dirty="0">
                <a:solidFill>
                  <a:schemeClr val="tx1"/>
                </a:solidFill>
                <a:effectLst/>
                <a:latin typeface="+mn-lt"/>
                <a:ea typeface="+mn-ea"/>
                <a:cs typeface="+mn-cs"/>
              </a:rPr>
              <a:t> and structuring a large amount of quantitative data within a short period of time. Further, </a:t>
            </a:r>
            <a:r>
              <a:rPr lang="en-US" sz="1200" kern="1200" dirty="0" err="1">
                <a:solidFill>
                  <a:schemeClr val="tx1"/>
                </a:solidFill>
                <a:effectLst/>
                <a:latin typeface="+mn-lt"/>
                <a:ea typeface="+mn-ea"/>
                <a:cs typeface="+mn-cs"/>
              </a:rPr>
              <a:t>utilisation</a:t>
            </a:r>
            <a:r>
              <a:rPr lang="en-US" sz="1200" kern="1200" dirty="0">
                <a:solidFill>
                  <a:schemeClr val="tx1"/>
                </a:solidFill>
                <a:effectLst/>
                <a:latin typeface="+mn-lt"/>
                <a:ea typeface="+mn-ea"/>
                <a:cs typeface="+mn-cs"/>
              </a:rPr>
              <a:t> of this specific data analysis method will help to identify patterns and trends of physical activities at the University of Leeds. </a:t>
            </a:r>
          </a:p>
          <a:p>
            <a:r>
              <a:rPr lang="en-US" sz="1200" kern="1200" dirty="0">
                <a:solidFill>
                  <a:schemeClr val="tx1"/>
                </a:solidFill>
                <a:effectLst/>
                <a:latin typeface="+mn-lt"/>
                <a:ea typeface="+mn-ea"/>
                <a:cs typeface="+mn-cs"/>
              </a:rPr>
              <a:t>Statistical analysis method provides an opportunity to simplify critical findings and with the application of relevant graphs and charts makes it easy to understand a complex phenomenon. In addition, it supports the rendition and understanding of quantitative data by yanking key notions based on statistical information. In total, adoption of statistical analysis technique will help to develop informative and reliable research on the prevalence of physical activity among the students of the University of Leeds.         </a:t>
            </a:r>
          </a:p>
        </p:txBody>
      </p:sp>
      <p:sp>
        <p:nvSpPr>
          <p:cNvPr id="4" name="Slide Number Placeholder 3"/>
          <p:cNvSpPr>
            <a:spLocks noGrp="1"/>
          </p:cNvSpPr>
          <p:nvPr>
            <p:ph type="sldNum" sz="quarter" idx="10"/>
          </p:nvPr>
        </p:nvSpPr>
        <p:spPr/>
        <p:txBody>
          <a:bodyPr/>
          <a:lstStyle/>
          <a:p>
            <a:fld id="{AF533E96-F078-4B3D-A8F4-F1AF21EBC357}" type="slidenum">
              <a:rPr lang="en-US" smtClean="0"/>
              <a:t>15</a:t>
            </a:fld>
            <a:endParaRPr lang="en-US"/>
          </a:p>
        </p:txBody>
      </p:sp>
    </p:spTree>
    <p:extLst>
      <p:ext uri="{BB962C8B-B14F-4D97-AF65-F5344CB8AC3E}">
        <p14:creationId xmlns:p14="http://schemas.microsoft.com/office/powerpoint/2010/main" val="31425567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Ethical consideration is an essential aspect while conducting academic research and abiding by the ethical rules and guidelines helps to ensure that the conduction of the research is done in an ethical and responsible manner.</a:t>
            </a:r>
          </a:p>
          <a:p>
            <a:r>
              <a:rPr lang="en-US" sz="1200" kern="1200" dirty="0">
                <a:solidFill>
                  <a:schemeClr val="tx1"/>
                </a:solidFill>
                <a:effectLst/>
                <a:latin typeface="+mn-lt"/>
                <a:ea typeface="+mn-ea"/>
                <a:cs typeface="+mn-cs"/>
              </a:rPr>
              <a:t>All the primary data will be stored in an encrypted device to avoid any kind of data theft or manipulation of data. UK’s data protection and copyright act will be followed strictly. The copyright act can help to avoid any kind of legal charges and by adhering to all factors of this act, the research can be accomplished in an ethical way (</a:t>
            </a:r>
            <a:r>
              <a:rPr lang="en-US" sz="1200" kern="1200" dirty="0" err="1">
                <a:solidFill>
                  <a:schemeClr val="tx1"/>
                </a:solidFill>
                <a:effectLst/>
                <a:latin typeface="+mn-lt"/>
                <a:ea typeface="+mn-ea"/>
                <a:cs typeface="+mn-cs"/>
              </a:rPr>
              <a:t>Gov</a:t>
            </a:r>
            <a:r>
              <a:rPr lang="en-US" sz="1200" kern="1200" dirty="0">
                <a:solidFill>
                  <a:schemeClr val="tx1"/>
                </a:solidFill>
                <a:effectLst/>
                <a:latin typeface="+mn-lt"/>
                <a:ea typeface="+mn-ea"/>
                <a:cs typeface="+mn-cs"/>
              </a:rPr>
              <a:t>, 2018). Proper acknowledgement will be given to the authors whenever any information from their writings and publications will be used in the form of citations. </a:t>
            </a:r>
          </a:p>
        </p:txBody>
      </p:sp>
      <p:sp>
        <p:nvSpPr>
          <p:cNvPr id="4" name="Slide Number Placeholder 3"/>
          <p:cNvSpPr>
            <a:spLocks noGrp="1"/>
          </p:cNvSpPr>
          <p:nvPr>
            <p:ph type="sldNum" sz="quarter" idx="10"/>
          </p:nvPr>
        </p:nvSpPr>
        <p:spPr/>
        <p:txBody>
          <a:bodyPr/>
          <a:lstStyle/>
          <a:p>
            <a:fld id="{AF533E96-F078-4B3D-A8F4-F1AF21EBC357}" type="slidenum">
              <a:rPr lang="en-US" smtClean="0"/>
              <a:t>16</a:t>
            </a:fld>
            <a:endParaRPr lang="en-US"/>
          </a:p>
        </p:txBody>
      </p:sp>
    </p:spTree>
    <p:extLst>
      <p:ext uri="{BB962C8B-B14F-4D97-AF65-F5344CB8AC3E}">
        <p14:creationId xmlns:p14="http://schemas.microsoft.com/office/powerpoint/2010/main" val="18418892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diverse implication can inform different stakeholders and guide them to develop strong interventions and policies. The research will provide valuable insights into the level of running activities that are in practice at the University of Leeds. Such kind of information can be </a:t>
            </a:r>
            <a:r>
              <a:rPr lang="en-US" sz="1200" kern="1200" dirty="0" err="1">
                <a:solidFill>
                  <a:schemeClr val="tx1"/>
                </a:solidFill>
                <a:effectLst/>
                <a:latin typeface="+mn-lt"/>
                <a:ea typeface="+mn-ea"/>
                <a:cs typeface="+mn-cs"/>
              </a:rPr>
              <a:t>utilised</a:t>
            </a:r>
            <a:r>
              <a:rPr lang="en-US" sz="1200" kern="1200" dirty="0">
                <a:solidFill>
                  <a:schemeClr val="tx1"/>
                </a:solidFill>
                <a:effectLst/>
                <a:latin typeface="+mn-lt"/>
                <a:ea typeface="+mn-ea"/>
                <a:cs typeface="+mn-cs"/>
              </a:rPr>
              <a:t> to develop targeted health promotion initiatives. As per the view of Oswald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(2020), sports activities are a curricula part of life as it helps to stay fit and healthy. Based on the excavated information conduct different health campaigns and fitness programs. The information can be used by other universities to develop a physical infrastructure like the University of Leeds. In addition, critical information such as the importance of running, its impact on health and the practices of the university will be specified. The distribution of resources and investments in campus facilities can be guided by knowledge regarding the prevalence of physical activity. </a:t>
            </a:r>
          </a:p>
        </p:txBody>
      </p:sp>
      <p:sp>
        <p:nvSpPr>
          <p:cNvPr id="4" name="Slide Number Placeholder 3"/>
          <p:cNvSpPr>
            <a:spLocks noGrp="1"/>
          </p:cNvSpPr>
          <p:nvPr>
            <p:ph type="sldNum" sz="quarter" idx="10"/>
          </p:nvPr>
        </p:nvSpPr>
        <p:spPr/>
        <p:txBody>
          <a:bodyPr/>
          <a:lstStyle/>
          <a:p>
            <a:fld id="{AF533E96-F078-4B3D-A8F4-F1AF21EBC357}" type="slidenum">
              <a:rPr lang="en-US" smtClean="0"/>
              <a:t>17</a:t>
            </a:fld>
            <a:endParaRPr lang="en-US"/>
          </a:p>
        </p:txBody>
      </p:sp>
    </p:spTree>
    <p:extLst>
      <p:ext uri="{BB962C8B-B14F-4D97-AF65-F5344CB8AC3E}">
        <p14:creationId xmlns:p14="http://schemas.microsoft.com/office/powerpoint/2010/main" val="18580993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Upon the completion of the research, the information can be processed to conduct health awareness campaigns. On the other hand, the University of Leeds can </a:t>
            </a:r>
            <a:r>
              <a:rPr lang="en-US" sz="1200" kern="1200" dirty="0" err="1">
                <a:solidFill>
                  <a:schemeClr val="tx1"/>
                </a:solidFill>
                <a:effectLst/>
                <a:latin typeface="+mn-lt"/>
                <a:ea typeface="+mn-ea"/>
                <a:cs typeface="+mn-cs"/>
              </a:rPr>
              <a:t>utilise</a:t>
            </a:r>
            <a:r>
              <a:rPr lang="en-US" sz="1200" kern="1200" dirty="0">
                <a:solidFill>
                  <a:schemeClr val="tx1"/>
                </a:solidFill>
                <a:effectLst/>
                <a:latin typeface="+mn-lt"/>
                <a:ea typeface="+mn-ea"/>
                <a:cs typeface="+mn-cs"/>
              </a:rPr>
              <a:t> the information to upgrade its existing running track and help students to get involved in running at a professional level without harming their physical stance. Overall, the research can have a strong, ripple impact on the health and well-being of the entire student population, and promote physical activity to a wider community. </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19</a:t>
            </a:fld>
            <a:endParaRPr lang="en-US"/>
          </a:p>
        </p:txBody>
      </p:sp>
    </p:spTree>
    <p:extLst>
      <p:ext uri="{BB962C8B-B14F-4D97-AF65-F5344CB8AC3E}">
        <p14:creationId xmlns:p14="http://schemas.microsoft.com/office/powerpoint/2010/main" val="38614572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7350B06-B074-48FC-8CFD-53D2CD8FB95F}" type="slidenum">
              <a:rPr lang="en-US" smtClean="0"/>
              <a:t>21</a:t>
            </a:fld>
            <a:endParaRPr lang="en-US"/>
          </a:p>
        </p:txBody>
      </p:sp>
    </p:spTree>
    <p:extLst>
      <p:ext uri="{BB962C8B-B14F-4D97-AF65-F5344CB8AC3E}">
        <p14:creationId xmlns:p14="http://schemas.microsoft.com/office/powerpoint/2010/main" val="12845968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481141" y="1960930"/>
            <a:ext cx="8272947" cy="1527050"/>
          </a:xfrm>
          <a:noFill/>
          <a:effectLst>
            <a:outerShdw blurRad="50800" dist="38100" dir="2700000" algn="tl" rotWithShape="0">
              <a:prstClr val="black">
                <a:alpha val="40000"/>
              </a:prstClr>
            </a:outerShdw>
          </a:effectLst>
        </p:spPr>
        <p:txBody>
          <a:bodyPr>
            <a:normAutofit/>
          </a:bodyPr>
          <a:lstStyle>
            <a:lvl1pPr algn="l">
              <a:defRPr sz="3600">
                <a:solidFill>
                  <a:srgbClr val="DA543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476986" y="3502512"/>
            <a:ext cx="8272947" cy="880830"/>
          </a:xfrm>
        </p:spPr>
        <p:txBody>
          <a:bodyPr>
            <a:normAutofit/>
          </a:bodyPr>
          <a:lstStyle>
            <a:lvl1pPr marL="0" indent="0" algn="l">
              <a:buNone/>
              <a:defRPr sz="2800" b="0" i="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7/18/2023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17810"/>
            <a:ext cx="8246070" cy="899840"/>
          </a:xfrm>
        </p:spPr>
        <p:txBody>
          <a:bodyPr>
            <a:normAutofit/>
          </a:bodyPr>
          <a:lstStyle>
            <a:lvl1pPr algn="l">
              <a:defRPr sz="3600" baseline="0">
                <a:solidFill>
                  <a:srgbClr val="DA543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40730" y="1502815"/>
            <a:ext cx="8246070" cy="3264448"/>
          </a:xfrm>
        </p:spPr>
        <p:txBody>
          <a:bodyPr/>
          <a:lstStyle>
            <a:lvl1pPr algn="l">
              <a:defRPr sz="2800">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7/18/2023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64348" y="460823"/>
            <a:ext cx="6410827" cy="763525"/>
          </a:xfrm>
        </p:spPr>
        <p:txBody>
          <a:bodyPr>
            <a:normAutofit/>
          </a:bodyPr>
          <a:lstStyle>
            <a:lvl1pPr algn="l">
              <a:defRPr sz="3600">
                <a:solidFill>
                  <a:srgbClr val="DA543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64348" y="1323749"/>
            <a:ext cx="6393606" cy="3344113"/>
          </a:xfrm>
        </p:spPr>
        <p:txBody>
          <a:bodyPr/>
          <a:lstStyle>
            <a:lvl1pPr>
              <a:defRPr sz="2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7/18/2023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7/18/2023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7/18/2023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80284" y="339104"/>
            <a:ext cx="8076896" cy="902860"/>
          </a:xfrm>
        </p:spPr>
        <p:txBody>
          <a:bodyPr>
            <a:normAutofit/>
          </a:bodyPr>
          <a:lstStyle>
            <a:lvl1pPr algn="l">
              <a:defRPr sz="3600" baseline="0">
                <a:solidFill>
                  <a:srgbClr val="DA543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641238"/>
            <a:ext cx="4040188"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113635"/>
            <a:ext cx="4040188"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641238"/>
            <a:ext cx="4041775"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113635"/>
            <a:ext cx="4041775"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7/18/2023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7/18/2023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7/18/2023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7/18/2023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7/18/2023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7/18/2023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7/18/2023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7/18/2023</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gov.uk/data-protection#:~:text=The%20Data%20Protection%20Act%202018%20is%20the%20UK's%20implementation%20of,used%20fairly%2C%20lawfully%20and%20transparently" TargetMode="External"/><Relationship Id="rId2" Type="http://schemas.openxmlformats.org/officeDocument/2006/relationships/hyperlink" Target="https://www.constructionenquirer.com/2018/06/19/galliford-try-bags-45m-leeds-beckett/" TargetMode="External"/><Relationship Id="rId1" Type="http://schemas.openxmlformats.org/officeDocument/2006/relationships/slideLayout" Target="../slideLayouts/slideLayout2.xml"/><Relationship Id="rId4" Type="http://schemas.openxmlformats.org/officeDocument/2006/relationships/hyperlink" Target="https://sport.leeds.ac.uk/sport/"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854" y="1382767"/>
            <a:ext cx="9458560" cy="2105213"/>
          </a:xfrm>
        </p:spPr>
        <p:txBody>
          <a:bodyPr>
            <a:normAutofit/>
          </a:bodyPr>
          <a:lstStyle/>
          <a:p>
            <a:pPr algn="ctr"/>
            <a:r>
              <a:rPr lang="en-US"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PREVALENCE OF PHYSICAL ACTIVITY AMONG STUDENTS IN LEEDS UNIVERSITY</a:t>
            </a:r>
            <a:endParaRPr lang="en-US"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09B0747D-7780-B396-7255-7F7E44F3EAC9}"/>
              </a:ext>
            </a:extLst>
          </p:cNvPr>
          <p:cNvPicPr>
            <a:picLocks noChangeAspect="1"/>
          </p:cNvPicPr>
          <p:nvPr/>
        </p:nvPicPr>
        <p:blipFill rotWithShape="1">
          <a:blip r:embed="rId2">
            <a:extLst>
              <a:ext uri="{28A0092B-C50C-407E-A947-70E740481C1C}">
                <a14:useLocalDpi xmlns:a14="http://schemas.microsoft.com/office/drawing/2010/main" val="0"/>
              </a:ext>
            </a:extLst>
          </a:blip>
          <a:srcRect l="-1" t="11174" r="-1" b="18237"/>
          <a:stretch/>
        </p:blipFill>
        <p:spPr>
          <a:xfrm>
            <a:off x="39249" y="0"/>
            <a:ext cx="3917839" cy="1382767"/>
          </a:xfrm>
          <a:prstGeom prst="rect">
            <a:avLst/>
          </a:prstGeom>
        </p:spPr>
      </p:pic>
      <p:sp>
        <p:nvSpPr>
          <p:cNvPr id="6" name="TextBox 5">
            <a:extLst>
              <a:ext uri="{FF2B5EF4-FFF2-40B4-BE49-F238E27FC236}">
                <a16:creationId xmlns:a16="http://schemas.microsoft.com/office/drawing/2014/main" id="{3D77EF8F-9371-1020-32D8-BA79BFD70D3A}"/>
              </a:ext>
            </a:extLst>
          </p:cNvPr>
          <p:cNvSpPr txBox="1"/>
          <p:nvPr/>
        </p:nvSpPr>
        <p:spPr>
          <a:xfrm>
            <a:off x="5488230" y="3823961"/>
            <a:ext cx="3512215" cy="738664"/>
          </a:xfrm>
          <a:prstGeom prst="rect">
            <a:avLst/>
          </a:prstGeom>
          <a:noFill/>
        </p:spPr>
        <p:txBody>
          <a:bodyPr wrap="square" rtlCol="0">
            <a:spAutoFit/>
          </a:bodyPr>
          <a:lstStyle/>
          <a:p>
            <a:r>
              <a:rPr lang="en-IN" sz="1400" dirty="0">
                <a:latin typeface="Berlin Sans FB Demi" panose="020E0802020502020306" pitchFamily="34" charset="0"/>
              </a:rPr>
              <a:t>ASSIGNMENT-1 RESEARCH PROPOSAL</a:t>
            </a:r>
          </a:p>
          <a:p>
            <a:r>
              <a:rPr lang="en-IN" sz="1400" dirty="0">
                <a:latin typeface="Berlin Sans FB Demi" panose="020E0802020502020306" pitchFamily="34" charset="0"/>
              </a:rPr>
              <a:t>MODULE- RESEARCH-BASED PRACTICE</a:t>
            </a:r>
          </a:p>
          <a:p>
            <a:r>
              <a:rPr lang="en-IN" sz="1400" dirty="0">
                <a:latin typeface="Berlin Sans FB Demi" panose="020E0802020502020306" pitchFamily="34" charset="0"/>
              </a:rPr>
              <a:t>                   (LCHS7001-LON)</a:t>
            </a:r>
          </a:p>
        </p:txBody>
      </p:sp>
      <p:sp>
        <p:nvSpPr>
          <p:cNvPr id="8" name="TextBox 7">
            <a:extLst>
              <a:ext uri="{FF2B5EF4-FFF2-40B4-BE49-F238E27FC236}">
                <a16:creationId xmlns:a16="http://schemas.microsoft.com/office/drawing/2014/main" id="{36BD478D-C0E9-00CF-919D-7654C5F9ED6A}"/>
              </a:ext>
            </a:extLst>
          </p:cNvPr>
          <p:cNvSpPr txBox="1"/>
          <p:nvPr/>
        </p:nvSpPr>
        <p:spPr>
          <a:xfrm>
            <a:off x="103561" y="3790975"/>
            <a:ext cx="4237336" cy="1200329"/>
          </a:xfrm>
          <a:prstGeom prst="rect">
            <a:avLst/>
          </a:prstGeom>
          <a:noFill/>
        </p:spPr>
        <p:txBody>
          <a:bodyPr wrap="square" rtlCol="0">
            <a:spAutoFit/>
          </a:bodyPr>
          <a:lstStyle/>
          <a:p>
            <a:r>
              <a:rPr lang="en-IN" dirty="0">
                <a:latin typeface="Britannic Bold" panose="020B0903060703020204" pitchFamily="34" charset="0"/>
              </a:rPr>
              <a:t>STUDENT NAME-SWAYAM N. VAGHASIYA</a:t>
            </a:r>
          </a:p>
          <a:p>
            <a:r>
              <a:rPr lang="en-IN" dirty="0">
                <a:latin typeface="Britannic Bold" panose="020B0903060703020204" pitchFamily="34" charset="0"/>
              </a:rPr>
              <a:t>STUDENT ID-2226331</a:t>
            </a:r>
          </a:p>
          <a:p>
            <a:r>
              <a:rPr lang="en-IN" dirty="0">
                <a:latin typeface="Britannic Bold" panose="020B0903060703020204" pitchFamily="34" charset="0"/>
              </a:rPr>
              <a:t>LECTURER NAME-MUHAMMED AFOLABI</a:t>
            </a:r>
          </a:p>
          <a:p>
            <a:r>
              <a:rPr lang="en-IN" dirty="0">
                <a:latin typeface="Britannic Bold" panose="020B0903060703020204" pitchFamily="34" charset="0"/>
              </a:rPr>
              <a:t>DATE-18/07/23</a:t>
            </a:r>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440730" y="1502815"/>
            <a:ext cx="8262540" cy="3264448"/>
          </a:xfrm>
        </p:spPr>
        <p:txBody>
          <a:bodyPr/>
          <a:lstStyle/>
          <a:p>
            <a:pPr algn="just">
              <a:lnSpc>
                <a:spcPct val="150000"/>
              </a:lnSpc>
            </a:pPr>
            <a:r>
              <a:rPr lang="en-US" sz="1400" dirty="0">
                <a:latin typeface="Times New Roman" panose="02020603050405020304" pitchFamily="18" charset="0"/>
                <a:ea typeface="Arial" panose="020B0604020202020204" pitchFamily="34" charset="0"/>
                <a:cs typeface="Arial" panose="020B0604020202020204" pitchFamily="34" charset="0"/>
              </a:rPr>
              <a:t>Physical activity is different kind of human movement and it can be a part of daily life or basic daily activities.</a:t>
            </a:r>
          </a:p>
          <a:p>
            <a:pPr algn="just">
              <a:lnSpc>
                <a:spcPct val="150000"/>
              </a:lnSpc>
            </a:pPr>
            <a:r>
              <a:rPr lang="en-US" sz="1400" dirty="0">
                <a:latin typeface="Times New Roman" panose="02020603050405020304" pitchFamily="18" charset="0"/>
                <a:ea typeface="Arial" panose="020B0604020202020204" pitchFamily="34" charset="0"/>
                <a:cs typeface="Arial" panose="020B0604020202020204" pitchFamily="34" charset="0"/>
              </a:rPr>
              <a:t>Physical activity includes various activities like Yoga, Exercise, Running, Walking, Swimming etc.</a:t>
            </a:r>
          </a:p>
          <a:p>
            <a:pPr algn="just">
              <a:lnSpc>
                <a:spcPct val="150000"/>
              </a:lnSpc>
            </a:pPr>
            <a:r>
              <a:rPr lang="en-US" sz="1400" dirty="0">
                <a:latin typeface="Times New Roman" panose="02020603050405020304" pitchFamily="18" charset="0"/>
                <a:ea typeface="Arial" panose="020B0604020202020204" pitchFamily="34" charset="0"/>
                <a:cs typeface="Arial" panose="020B0604020202020204" pitchFamily="34" charset="0"/>
              </a:rPr>
              <a:t>Science defines physical activity as any kind of body movement that is produced by skeletal muscle movement leading to expenditure of energy. </a:t>
            </a:r>
          </a:p>
          <a:p>
            <a:pPr algn="just">
              <a:lnSpc>
                <a:spcPct val="150000"/>
              </a:lnSpc>
            </a:pPr>
            <a:r>
              <a:rPr lang="en-US" sz="1400" dirty="0">
                <a:latin typeface="Times New Roman" panose="02020603050405020304" pitchFamily="18" charset="0"/>
                <a:cs typeface="Arial" panose="020B0604020202020204" pitchFamily="34" charset="0"/>
              </a:rPr>
              <a:t>Young generations are more inclined into such physical activities</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0330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Literature</a:t>
            </a:r>
            <a:r>
              <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Review</a:t>
            </a:r>
          </a:p>
        </p:txBody>
      </p:sp>
      <p:sp>
        <p:nvSpPr>
          <p:cNvPr id="3" name="Content Placeholder 2"/>
          <p:cNvSpPr>
            <a:spLocks noGrp="1"/>
          </p:cNvSpPr>
          <p:nvPr>
            <p:ph idx="1"/>
          </p:nvPr>
        </p:nvSpPr>
        <p:spPr>
          <a:xfrm>
            <a:off x="296260" y="1655519"/>
            <a:ext cx="3978565" cy="3206806"/>
          </a:xfrm>
        </p:spPr>
        <p:txBody>
          <a:bodyPr>
            <a:normAutofit lnSpcReduction="10000"/>
          </a:bodyPr>
          <a:lstStyle/>
          <a:p>
            <a:pPr algn="just">
              <a:lnSpc>
                <a:spcPct val="150000"/>
              </a:lnSpc>
            </a:pPr>
            <a:r>
              <a:rPr lang="en-US" sz="1400" dirty="0">
                <a:latin typeface="Times New Roman" panose="02020603050405020304" pitchFamily="18" charset="0"/>
                <a:cs typeface="Times New Roman" panose="02020603050405020304" pitchFamily="18" charset="0"/>
              </a:rPr>
              <a:t>Physical activity levels vary depending on factors such as location, culture, individual preference and availability of resources.</a:t>
            </a:r>
          </a:p>
          <a:p>
            <a:pPr algn="just">
              <a:lnSpc>
                <a:spcPct val="150000"/>
              </a:lnSpc>
            </a:pPr>
            <a:r>
              <a:rPr lang="en-US" sz="1400" dirty="0">
                <a:latin typeface="Times New Roman" panose="02020603050405020304" pitchFamily="18" charset="0"/>
                <a:cs typeface="Times New Roman" panose="02020603050405020304" pitchFamily="18" charset="0"/>
              </a:rPr>
              <a:t>Running is a part of physical activity and it helps to stay fit and get rid of several diseases such as overweight, obesity and sleep disorder.</a:t>
            </a:r>
          </a:p>
          <a:p>
            <a:pPr algn="just">
              <a:lnSpc>
                <a:spcPct val="150000"/>
              </a:lnSpc>
            </a:pPr>
            <a:r>
              <a:rPr lang="en-US" sz="1400" dirty="0">
                <a:latin typeface="Times New Roman" panose="02020603050405020304" pitchFamily="18" charset="0"/>
                <a:cs typeface="Times New Roman" panose="02020603050405020304" pitchFamily="18" charset="0"/>
              </a:rPr>
              <a:t>The University of Leeds is located in Leeds, West Yorkshire and it offers several sports facilities including a running track (Sport, 2023). </a:t>
            </a:r>
          </a:p>
        </p:txBody>
      </p:sp>
      <p:pic>
        <p:nvPicPr>
          <p:cNvPr id="4" name="image6.png"/>
          <p:cNvPicPr/>
          <p:nvPr/>
        </p:nvPicPr>
        <p:blipFill>
          <a:blip r:embed="rId3"/>
          <a:srcRect/>
          <a:stretch>
            <a:fillRect/>
          </a:stretch>
        </p:blipFill>
        <p:spPr>
          <a:xfrm>
            <a:off x="4724705" y="1783111"/>
            <a:ext cx="3970330" cy="292650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99920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Literature</a:t>
            </a:r>
            <a:r>
              <a:rPr lang="en-US" sz="2800" b="1" kern="120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Review</a:t>
            </a:r>
            <a:r>
              <a:rPr lang="en-US" sz="2800" b="1" kern="1200" baseline="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(Contd..)</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96261" y="1502815"/>
            <a:ext cx="5191970" cy="3264448"/>
          </a:xfrm>
        </p:spPr>
        <p:txBody>
          <a:bodyPr>
            <a:noAutofit/>
          </a:bodyPr>
          <a:lstStyle/>
          <a:p>
            <a:pPr algn="just">
              <a:lnSpc>
                <a:spcPct val="150000"/>
              </a:lnSpc>
            </a:pPr>
            <a:r>
              <a:rPr lang="en-US" sz="1300" dirty="0">
                <a:latin typeface="Times New Roman" panose="02020603050405020304" pitchFamily="18" charset="0"/>
                <a:cs typeface="Times New Roman" panose="02020603050405020304" pitchFamily="18" charset="0"/>
              </a:rPr>
              <a:t>As per the study by Romero-Blanco </a:t>
            </a:r>
            <a:r>
              <a:rPr lang="en-US" sz="1300" i="1" dirty="0">
                <a:latin typeface="Times New Roman" panose="02020603050405020304" pitchFamily="18" charset="0"/>
                <a:cs typeface="Times New Roman" panose="02020603050405020304" pitchFamily="18" charset="0"/>
              </a:rPr>
              <a:t>et al. </a:t>
            </a:r>
            <a:r>
              <a:rPr lang="en-US" sz="1300" dirty="0">
                <a:latin typeface="Times New Roman" panose="02020603050405020304" pitchFamily="18" charset="0"/>
                <a:cs typeface="Times New Roman" panose="02020603050405020304" pitchFamily="18" charset="0"/>
              </a:rPr>
              <a:t>(2020), different universities has </a:t>
            </a:r>
            <a:r>
              <a:rPr lang="en-US" sz="1300" dirty="0" err="1">
                <a:latin typeface="Times New Roman" panose="02020603050405020304" pitchFamily="18" charset="0"/>
                <a:cs typeface="Times New Roman" panose="02020603050405020304" pitchFamily="18" charset="0"/>
              </a:rPr>
              <a:t>recognised</a:t>
            </a:r>
            <a:r>
              <a:rPr lang="en-US" sz="1300" dirty="0">
                <a:latin typeface="Times New Roman" panose="02020603050405020304" pitchFamily="18" charset="0"/>
                <a:cs typeface="Times New Roman" panose="02020603050405020304" pitchFamily="18" charset="0"/>
              </a:rPr>
              <a:t> the importance of physical activity and offer different facilities and arrange physical activity competitions to encourage active participation among the students.</a:t>
            </a:r>
          </a:p>
          <a:p>
            <a:pPr algn="just">
              <a:lnSpc>
                <a:spcPct val="150000"/>
              </a:lnSpc>
            </a:pPr>
            <a:r>
              <a:rPr lang="en-US" sz="1300" dirty="0">
                <a:latin typeface="Times New Roman" panose="02020603050405020304" pitchFamily="18" charset="0"/>
                <a:cs typeface="Times New Roman" panose="02020603050405020304" pitchFamily="18" charset="0"/>
              </a:rPr>
              <a:t>The University of Leeds is known for its strong sport and physical activity infrastructure and the university is having a great running track.</a:t>
            </a:r>
          </a:p>
          <a:p>
            <a:pPr algn="just">
              <a:lnSpc>
                <a:spcPct val="150000"/>
              </a:lnSpc>
            </a:pPr>
            <a:r>
              <a:rPr lang="en-US" sz="1300" dirty="0">
                <a:latin typeface="Times New Roman" panose="02020603050405020304" pitchFamily="18" charset="0"/>
                <a:cs typeface="Times New Roman" panose="02020603050405020304" pitchFamily="18" charset="0"/>
              </a:rPr>
              <a:t>In 2018, the University of Leeds initiated a project to construct a sports research hub. </a:t>
            </a:r>
            <a:r>
              <a:rPr lang="en-US" sz="1300" dirty="0" err="1">
                <a:latin typeface="Times New Roman" panose="02020603050405020304" pitchFamily="18" charset="0"/>
                <a:cs typeface="Times New Roman" panose="02020603050405020304" pitchFamily="18" charset="0"/>
              </a:rPr>
              <a:t>Galliford</a:t>
            </a:r>
            <a:r>
              <a:rPr lang="en-US" sz="1300" dirty="0">
                <a:latin typeface="Times New Roman" panose="02020603050405020304" pitchFamily="18" charset="0"/>
                <a:cs typeface="Times New Roman" panose="02020603050405020304" pitchFamily="18" charset="0"/>
              </a:rPr>
              <a:t> bags the </a:t>
            </a:r>
            <a:r>
              <a:rPr lang="en-US" sz="1300" i="1" dirty="0">
                <a:latin typeface="Times New Roman" panose="02020603050405020304" pitchFamily="18" charset="0"/>
                <a:cs typeface="Times New Roman" panose="02020603050405020304" pitchFamily="18" charset="0"/>
              </a:rPr>
              <a:t>£45 million </a:t>
            </a:r>
            <a:r>
              <a:rPr lang="en-US" sz="1300" dirty="0">
                <a:latin typeface="Times New Roman" panose="02020603050405020304" pitchFamily="18" charset="0"/>
                <a:cs typeface="Times New Roman" panose="02020603050405020304" pitchFamily="18" charset="0"/>
              </a:rPr>
              <a:t>project for developing Leeds’s sports research hub (</a:t>
            </a:r>
            <a:r>
              <a:rPr lang="en-US" sz="1300" dirty="0" err="1">
                <a:latin typeface="Times New Roman" panose="02020603050405020304" pitchFamily="18" charset="0"/>
                <a:cs typeface="Times New Roman" panose="02020603050405020304" pitchFamily="18" charset="0"/>
              </a:rPr>
              <a:t>Constructionenquirer</a:t>
            </a:r>
            <a:r>
              <a:rPr lang="en-US" sz="1300" dirty="0">
                <a:latin typeface="Times New Roman" panose="02020603050405020304" pitchFamily="18" charset="0"/>
                <a:cs typeface="Times New Roman" panose="02020603050405020304" pitchFamily="18" charset="0"/>
              </a:rPr>
              <a:t>, 2018).</a:t>
            </a:r>
          </a:p>
        </p:txBody>
      </p:sp>
      <p:pic>
        <p:nvPicPr>
          <p:cNvPr id="2050" name="Picture 2" descr="University guide 2023: Leeds Beckett University | University guide | The  Guardia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1803" y="1716002"/>
            <a:ext cx="3125937" cy="28380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1823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Rationale</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724705" y="1557309"/>
            <a:ext cx="4123035" cy="3264448"/>
          </a:xfrm>
        </p:spPr>
        <p:txBody>
          <a:bodyPr>
            <a:normAutofit/>
          </a:bodyPr>
          <a:lstStyle/>
          <a:p>
            <a:pPr algn="just">
              <a:lnSpc>
                <a:spcPct val="150000"/>
              </a:lnSpc>
            </a:pPr>
            <a:r>
              <a:rPr lang="en-US" sz="1400" dirty="0">
                <a:latin typeface="Times New Roman" panose="02020603050405020304" pitchFamily="18" charset="0"/>
                <a:cs typeface="Times New Roman" panose="02020603050405020304" pitchFamily="18" charset="0"/>
              </a:rPr>
              <a:t>The rationale of this research is determine the prevalence of physical activity among the student population of the University of Leeds as it can help the university to develop appropriate facility, infrastructure and policy to cater for the needs of the students in terms of physical activity. </a:t>
            </a:r>
          </a:p>
          <a:p>
            <a:pPr algn="just">
              <a:lnSpc>
                <a:spcPct val="150000"/>
              </a:lnSpc>
            </a:pPr>
            <a:r>
              <a:rPr lang="en-US" sz="1400" dirty="0">
                <a:latin typeface="Times New Roman" panose="02020603050405020304" pitchFamily="18" charset="0"/>
                <a:cs typeface="Times New Roman" panose="02020603050405020304" pitchFamily="18" charset="0"/>
              </a:rPr>
              <a:t>In addition, physical activities such as running can help to initiate improved student engagement and retention at the University of Leeds.</a:t>
            </a:r>
            <a:endParaRPr lang="en-US" sz="700" dirty="0">
              <a:latin typeface="Times New Roman" panose="02020603050405020304" pitchFamily="18" charset="0"/>
              <a:cs typeface="Times New Roman" panose="02020603050405020304" pitchFamily="18" charset="0"/>
            </a:endParaRPr>
          </a:p>
        </p:txBody>
      </p:sp>
      <p:pic>
        <p:nvPicPr>
          <p:cNvPr id="3074" name="Picture 2" descr="74 Benefits of Running Backed by Science | RunRepea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6260" y="1808224"/>
            <a:ext cx="4123035" cy="30044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05570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Aim &amp; Objectives</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96260" y="1502815"/>
            <a:ext cx="4589385" cy="3264448"/>
          </a:xfrm>
        </p:spPr>
        <p:txBody>
          <a:bodyPr>
            <a:normAutofit fontScale="92500" lnSpcReduction="10000"/>
          </a:bodyPr>
          <a:lstStyle/>
          <a:p>
            <a:pPr algn="just">
              <a:lnSpc>
                <a:spcPct val="150000"/>
              </a:lnSpc>
            </a:pPr>
            <a:r>
              <a:rPr lang="en-US" sz="1400" dirty="0">
                <a:latin typeface="Times New Roman" panose="02020603050405020304" pitchFamily="18" charset="0"/>
                <a:cs typeface="Times New Roman" panose="02020603050405020304" pitchFamily="18" charset="0"/>
              </a:rPr>
              <a:t>The research will aim to </a:t>
            </a:r>
            <a:r>
              <a:rPr lang="en-US" sz="1400" dirty="0" err="1">
                <a:latin typeface="Times New Roman" panose="02020603050405020304" pitchFamily="18" charset="0"/>
                <a:cs typeface="Times New Roman" panose="02020603050405020304" pitchFamily="18" charset="0"/>
              </a:rPr>
              <a:t>analyse</a:t>
            </a:r>
            <a:r>
              <a:rPr lang="en-US" sz="1400" dirty="0">
                <a:latin typeface="Times New Roman" panose="02020603050405020304" pitchFamily="18" charset="0"/>
                <a:cs typeface="Times New Roman" panose="02020603050405020304" pitchFamily="18" charset="0"/>
              </a:rPr>
              <a:t> and investigate the prevalence of physical activity especially running among the students of the University of Leeds.</a:t>
            </a:r>
          </a:p>
          <a:p>
            <a:pPr marL="0" marR="0" indent="0" algn="just">
              <a:lnSpc>
                <a:spcPct val="150000"/>
              </a:lnSpc>
              <a:spcBef>
                <a:spcPts val="0"/>
              </a:spcBef>
              <a:spcAft>
                <a:spcPts val="0"/>
              </a:spcAft>
              <a:buNone/>
            </a:pPr>
            <a:r>
              <a:rPr lang="en-US" sz="1700" b="1" i="1" dirty="0">
                <a:latin typeface="Times New Roman" panose="02020603050405020304" pitchFamily="18" charset="0"/>
                <a:ea typeface="Arial" panose="020B0604020202020204" pitchFamily="34" charset="0"/>
                <a:cs typeface="Times New Roman" panose="02020603050405020304" pitchFamily="18" charset="0"/>
              </a:rPr>
              <a:t>Objectives</a:t>
            </a:r>
            <a:endParaRPr lang="en-US" sz="1500" dirty="0">
              <a:latin typeface="Times New Roman" panose="02020603050405020304" pitchFamily="18" charset="0"/>
              <a:ea typeface="Arial" panose="020B0604020202020204" pitchFamily="34" charset="0"/>
              <a:cs typeface="Times New Roman" panose="02020603050405020304" pitchFamily="18" charset="0"/>
            </a:endParaRPr>
          </a:p>
          <a:p>
            <a:pPr lvl="0" algn="just">
              <a:lnSpc>
                <a:spcPct val="150000"/>
              </a:lnSpc>
              <a:spcBef>
                <a:spcPts val="0"/>
              </a:spcBef>
              <a:buFont typeface="Symbol" panose="05050102010706020507" pitchFamily="18" charset="2"/>
              <a:buChar char=""/>
            </a:pPr>
            <a:r>
              <a:rPr lang="en-US" sz="1400" dirty="0">
                <a:latin typeface="Times New Roman" panose="02020603050405020304" pitchFamily="18" charset="0"/>
                <a:ea typeface="Arial" panose="020B0604020202020204" pitchFamily="34" charset="0"/>
              </a:rPr>
              <a:t>To demarcate the prevalence and socio-demographic silhouette of students engaged in physical activity at University of Leeds</a:t>
            </a:r>
            <a:endParaRPr lang="en-US" sz="1200" dirty="0">
              <a:latin typeface="Arial" panose="020B0604020202020204" pitchFamily="34" charset="0"/>
              <a:ea typeface="Arial" panose="020B0604020202020204" pitchFamily="34" charset="0"/>
            </a:endParaRPr>
          </a:p>
          <a:p>
            <a:pPr lvl="0" algn="just">
              <a:lnSpc>
                <a:spcPct val="150000"/>
              </a:lnSpc>
              <a:spcBef>
                <a:spcPts val="0"/>
              </a:spcBef>
              <a:buFont typeface="Symbol" panose="05050102010706020507" pitchFamily="18" charset="2"/>
              <a:buChar char=""/>
            </a:pPr>
            <a:r>
              <a:rPr lang="en-US" sz="1400" dirty="0">
                <a:latin typeface="Times New Roman" panose="02020603050405020304" pitchFamily="18" charset="0"/>
                <a:ea typeface="Arial" panose="020B0604020202020204" pitchFamily="34" charset="0"/>
              </a:rPr>
              <a:t>To assess the factors that are motivating the students to get engaged in physical activity</a:t>
            </a:r>
            <a:endParaRPr lang="en-US" sz="1200" dirty="0">
              <a:latin typeface="Arial" panose="020B0604020202020204" pitchFamily="34" charset="0"/>
              <a:ea typeface="Arial" panose="020B0604020202020204" pitchFamily="34" charset="0"/>
            </a:endParaRPr>
          </a:p>
          <a:p>
            <a:pPr lvl="0" algn="just">
              <a:lnSpc>
                <a:spcPct val="150000"/>
              </a:lnSpc>
              <a:spcBef>
                <a:spcPts val="0"/>
              </a:spcBef>
              <a:buFont typeface="Symbol" panose="05050102010706020507" pitchFamily="18" charset="2"/>
              <a:buChar char=""/>
            </a:pPr>
            <a:r>
              <a:rPr lang="en-US" sz="1400" dirty="0">
                <a:latin typeface="Times New Roman" panose="02020603050405020304" pitchFamily="18" charset="0"/>
                <a:ea typeface="Arial" panose="020B0604020202020204" pitchFamily="34" charset="0"/>
              </a:rPr>
              <a:t>To examine the pathway for improving physical activity among students of University of Leeds</a:t>
            </a:r>
            <a:endParaRPr lang="en-US" sz="1200" dirty="0">
              <a:latin typeface="Arial" panose="020B0604020202020204" pitchFamily="34" charset="0"/>
              <a:ea typeface="Arial" panose="020B0604020202020204" pitchFamily="34" charset="0"/>
            </a:endParaRPr>
          </a:p>
          <a:p>
            <a:pPr algn="just">
              <a:lnSpc>
                <a:spcPct val="150000"/>
              </a:lnSpc>
            </a:pPr>
            <a:endParaRPr lang="en-US" sz="1800" dirty="0">
              <a:latin typeface="Times New Roman" panose="02020603050405020304" pitchFamily="18" charset="0"/>
              <a:cs typeface="Times New Roman" panose="02020603050405020304" pitchFamily="18" charset="0"/>
            </a:endParaRPr>
          </a:p>
        </p:txBody>
      </p:sp>
      <p:pic>
        <p:nvPicPr>
          <p:cNvPr id="4098" name="Picture 2" descr="Physical activity prevalence shows urban/rural divide | MDedge Internal  Medici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82820" y="1725965"/>
            <a:ext cx="3690224" cy="2706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35391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Research Questions</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030115" y="1655519"/>
            <a:ext cx="3817625" cy="3111743"/>
          </a:xfrm>
        </p:spPr>
        <p:txBody>
          <a:bodyPr/>
          <a:lstStyle/>
          <a:p>
            <a:pPr marL="0" marR="0" algn="just">
              <a:lnSpc>
                <a:spcPct val="150000"/>
              </a:lnSpc>
              <a:spcBef>
                <a:spcPts val="0"/>
              </a:spcBef>
              <a:spcAft>
                <a:spcPts val="0"/>
              </a:spcAft>
            </a:pPr>
            <a:r>
              <a:rPr lang="en-US" sz="1400" dirty="0">
                <a:latin typeface="Times New Roman" panose="02020603050405020304" pitchFamily="18" charset="0"/>
                <a:ea typeface="Arial" panose="020B0604020202020204" pitchFamily="34" charset="0"/>
              </a:rPr>
              <a:t>RQ1: What is the ratio and socio-demographic silhouette of students engaged in physical activity at University of Leeds</a:t>
            </a:r>
            <a:endParaRPr lang="en-US" sz="1200" dirty="0">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US" sz="1400" dirty="0">
                <a:latin typeface="Times New Roman" panose="02020603050405020304" pitchFamily="18" charset="0"/>
                <a:ea typeface="Arial" panose="020B0604020202020204" pitchFamily="34" charset="0"/>
              </a:rPr>
              <a:t>RQ2: What factors are motivating the students to be engaged in physical activity?</a:t>
            </a:r>
            <a:endParaRPr lang="en-US" sz="1200" dirty="0">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US" sz="1400" dirty="0">
                <a:latin typeface="Times New Roman" panose="02020603050405020304" pitchFamily="18" charset="0"/>
                <a:ea typeface="Arial" panose="020B0604020202020204" pitchFamily="34" charset="0"/>
              </a:rPr>
              <a:t>RQ3: What pathway or strategy can be followed for improving physical activity among students of University of Leeds?</a:t>
            </a:r>
            <a:endParaRPr lang="en-US" sz="1200" dirty="0">
              <a:effectLst/>
              <a:latin typeface="Arial" panose="020B0604020202020204" pitchFamily="34" charset="0"/>
              <a:ea typeface="Arial" panose="020B0604020202020204" pitchFamily="34" charset="0"/>
            </a:endParaRPr>
          </a:p>
        </p:txBody>
      </p:sp>
      <p:pic>
        <p:nvPicPr>
          <p:cNvPr id="5122" name="Picture 2" descr="Physical Activity in High Income Countries - Physiopedia"/>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6260" y="1716337"/>
            <a:ext cx="4467882" cy="29932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69483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Hypothesis</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40730" y="1502815"/>
            <a:ext cx="8246070" cy="1527050"/>
          </a:xfrm>
        </p:spPr>
        <p:txBody>
          <a:bodyPr/>
          <a:lstStyle/>
          <a:p>
            <a:pPr marL="0" marR="0" algn="just">
              <a:lnSpc>
                <a:spcPct val="150000"/>
              </a:lnSpc>
              <a:spcBef>
                <a:spcPts val="0"/>
              </a:spcBef>
              <a:spcAft>
                <a:spcPts val="0"/>
              </a:spcAft>
            </a:pPr>
            <a:r>
              <a:rPr lang="en-US" sz="1400" b="1" i="1" dirty="0">
                <a:latin typeface="Times New Roman" panose="02020603050405020304" pitchFamily="18" charset="0"/>
                <a:ea typeface="Arial" panose="020B0604020202020204" pitchFamily="34" charset="0"/>
                <a:cs typeface="Times New Roman" panose="02020603050405020304" pitchFamily="18" charset="0"/>
              </a:rPr>
              <a:t>H1: </a:t>
            </a:r>
            <a:r>
              <a:rPr lang="en-US" sz="1400" i="1" dirty="0">
                <a:latin typeface="Times New Roman" panose="02020603050405020304" pitchFamily="18" charset="0"/>
                <a:ea typeface="Arial" panose="020B0604020202020204" pitchFamily="34" charset="0"/>
                <a:cs typeface="Times New Roman" panose="02020603050405020304" pitchFamily="18" charset="0"/>
              </a:rPr>
              <a:t>No difference exists in the demographic profile of Leeds University students engaged in the physical activity</a:t>
            </a:r>
            <a:endParaRPr lang="en-US" sz="1200" dirty="0">
              <a:latin typeface="Times New Roman" panose="02020603050405020304" pitchFamily="18" charset="0"/>
              <a:ea typeface="Arial" panose="020B0604020202020204" pitchFamily="34" charset="0"/>
              <a:cs typeface="Times New Roman" panose="02020603050405020304" pitchFamily="18" charset="0"/>
            </a:endParaRPr>
          </a:p>
          <a:p>
            <a:pPr marL="0" marR="0" algn="just">
              <a:lnSpc>
                <a:spcPct val="150000"/>
              </a:lnSpc>
              <a:spcBef>
                <a:spcPts val="0"/>
              </a:spcBef>
              <a:spcAft>
                <a:spcPts val="0"/>
              </a:spcAft>
            </a:pPr>
            <a:r>
              <a:rPr lang="en-US" sz="1400" b="1" i="1" dirty="0">
                <a:latin typeface="Times New Roman" panose="02020603050405020304" pitchFamily="18" charset="0"/>
                <a:ea typeface="Arial" panose="020B0604020202020204" pitchFamily="34" charset="0"/>
                <a:cs typeface="Times New Roman" panose="02020603050405020304" pitchFamily="18" charset="0"/>
              </a:rPr>
              <a:t>H2: </a:t>
            </a:r>
            <a:r>
              <a:rPr lang="en-US" sz="1400" i="1" dirty="0">
                <a:latin typeface="Times New Roman" panose="02020603050405020304" pitchFamily="18" charset="0"/>
                <a:ea typeface="Arial" panose="020B0604020202020204" pitchFamily="34" charset="0"/>
                <a:cs typeface="Times New Roman" panose="02020603050405020304" pitchFamily="18" charset="0"/>
              </a:rPr>
              <a:t>Number of</a:t>
            </a:r>
            <a:r>
              <a:rPr lang="en-US" sz="1400" dirty="0">
                <a:latin typeface="Times New Roman" panose="02020603050405020304" pitchFamily="18" charset="0"/>
                <a:ea typeface="Arial" panose="020B0604020202020204" pitchFamily="34" charset="0"/>
                <a:cs typeface="Times New Roman" panose="02020603050405020304" pitchFamily="18" charset="0"/>
              </a:rPr>
              <a:t> male undergraduate students are higher compared to female students who take part in physical activity.   </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7" name="Picture 6"/>
          <p:cNvPicPr>
            <a:picLocks noChangeAspect="1"/>
          </p:cNvPicPr>
          <p:nvPr/>
        </p:nvPicPr>
        <p:blipFill>
          <a:blip r:embed="rId2"/>
          <a:stretch>
            <a:fillRect/>
          </a:stretch>
        </p:blipFill>
        <p:spPr>
          <a:xfrm>
            <a:off x="609905" y="3029865"/>
            <a:ext cx="7932425" cy="1985165"/>
          </a:xfrm>
          <a:prstGeom prst="rect">
            <a:avLst/>
          </a:prstGeom>
        </p:spPr>
      </p:pic>
    </p:spTree>
    <p:extLst>
      <p:ext uri="{BB962C8B-B14F-4D97-AF65-F5344CB8AC3E}">
        <p14:creationId xmlns:p14="http://schemas.microsoft.com/office/powerpoint/2010/main" val="33438340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Research </a:t>
            </a:r>
            <a:r>
              <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Methodology</a:t>
            </a:r>
          </a:p>
        </p:txBody>
      </p:sp>
      <p:sp>
        <p:nvSpPr>
          <p:cNvPr id="3" name="Content Placeholder 2"/>
          <p:cNvSpPr>
            <a:spLocks noGrp="1"/>
          </p:cNvSpPr>
          <p:nvPr>
            <p:ph idx="1"/>
          </p:nvPr>
        </p:nvSpPr>
        <p:spPr>
          <a:xfrm>
            <a:off x="4877410" y="1502815"/>
            <a:ext cx="3809390" cy="3264448"/>
          </a:xfrm>
        </p:spPr>
        <p:txBody>
          <a:bodyPr>
            <a:normAutofit/>
          </a:bodyPr>
          <a:lstStyle/>
          <a:p>
            <a:pPr algn="just">
              <a:lnSpc>
                <a:spcPct val="150000"/>
              </a:lnSpc>
            </a:pPr>
            <a:r>
              <a:rPr lang="en-US" sz="1400" dirty="0">
                <a:latin typeface="Times New Roman" panose="02020603050405020304" pitchFamily="18" charset="0"/>
                <a:ea typeface="Arial" panose="020B0604020202020204" pitchFamily="34" charset="0"/>
                <a:cs typeface="Times New Roman" panose="02020603050405020304" pitchFamily="18" charset="0"/>
              </a:rPr>
              <a:t>Quantitative method will be followed for this study.</a:t>
            </a:r>
          </a:p>
          <a:p>
            <a:pPr algn="just">
              <a:lnSpc>
                <a:spcPct val="150000"/>
              </a:lnSpc>
            </a:pPr>
            <a:r>
              <a:rPr lang="en-US" sz="1400" dirty="0">
                <a:latin typeface="Times New Roman" panose="02020603050405020304" pitchFamily="18" charset="0"/>
                <a:ea typeface="Arial" panose="020B0604020202020204" pitchFamily="34" charset="0"/>
              </a:rPr>
              <a:t>Further, cross-sectional design will be adopted to interpret the findings from the collected data.</a:t>
            </a:r>
          </a:p>
          <a:p>
            <a:pPr algn="just">
              <a:lnSpc>
                <a:spcPct val="150000"/>
              </a:lnSpc>
            </a:pPr>
            <a:r>
              <a:rPr lang="en-US" sz="1400" dirty="0">
                <a:latin typeface="Times New Roman" panose="02020603050405020304" pitchFamily="18" charset="0"/>
                <a:ea typeface="Arial" panose="020B0604020202020204" pitchFamily="34" charset="0"/>
              </a:rPr>
              <a:t>The research will be conducted by using descriptive design.</a:t>
            </a:r>
            <a:endParaRPr lang="en-US" sz="1400" dirty="0">
              <a:latin typeface="Times New Roman" panose="02020603050405020304" pitchFamily="18" charset="0"/>
              <a:cs typeface="Times New Roman" panose="02020603050405020304" pitchFamily="18" charset="0"/>
            </a:endParaRPr>
          </a:p>
        </p:txBody>
      </p:sp>
      <p:pic>
        <p:nvPicPr>
          <p:cNvPr id="4" name="image5.png"/>
          <p:cNvPicPr/>
          <p:nvPr/>
        </p:nvPicPr>
        <p:blipFill>
          <a:blip r:embed="rId3"/>
          <a:srcRect/>
          <a:stretch>
            <a:fillRect/>
          </a:stretch>
        </p:blipFill>
        <p:spPr>
          <a:xfrm>
            <a:off x="457200" y="1582781"/>
            <a:ext cx="4114800" cy="3104515"/>
          </a:xfrm>
          <a:prstGeom prst="rect">
            <a:avLst/>
          </a:prstGeom>
          <a:ln/>
        </p:spPr>
      </p:pic>
    </p:spTree>
    <p:extLst>
      <p:ext uri="{BB962C8B-B14F-4D97-AF65-F5344CB8AC3E}">
        <p14:creationId xmlns:p14="http://schemas.microsoft.com/office/powerpoint/2010/main" val="2548402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Recruitment</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030114" y="1502815"/>
            <a:ext cx="3656685" cy="3264448"/>
          </a:xfrm>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Target population here is the students of the University of Leeds who are following undergraduate and postgraduate courses. Students who are participating in physical activities will be included in the survey.</a:t>
            </a:r>
          </a:p>
          <a:p>
            <a:pPr algn="just">
              <a:lnSpc>
                <a:spcPct val="150000"/>
              </a:lnSpc>
            </a:pPr>
            <a:r>
              <a:rPr lang="en-US" sz="1400" dirty="0">
                <a:latin typeface="Times New Roman" panose="02020603050405020304" pitchFamily="18" charset="0"/>
                <a:cs typeface="Times New Roman" panose="02020603050405020304" pitchFamily="18" charset="0"/>
              </a:rPr>
              <a:t>Answers from the students will be collected in a Google Form and each student is allowed to give a single response..</a:t>
            </a:r>
          </a:p>
        </p:txBody>
      </p:sp>
      <p:pic>
        <p:nvPicPr>
          <p:cNvPr id="1026" name="Picture 2" descr="Primary Market Research: What Is It and How Does It Work? - NetBase Quid">
            <a:extLst>
              <a:ext uri="{FF2B5EF4-FFF2-40B4-BE49-F238E27FC236}">
                <a16:creationId xmlns:a16="http://schemas.microsoft.com/office/drawing/2014/main" id="{6BC8792F-6128-0D05-5A01-9436669766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50" y="1655519"/>
            <a:ext cx="4863833" cy="31117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43270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Sampling</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algn="just">
              <a:lnSpc>
                <a:spcPct val="150000"/>
              </a:lnSpc>
            </a:pPr>
            <a:r>
              <a:rPr lang="en-US" sz="1400" dirty="0">
                <a:latin typeface="Times New Roman" panose="02020603050405020304" pitchFamily="18" charset="0"/>
                <a:ea typeface="Arial" panose="020B0604020202020204" pitchFamily="34" charset="0"/>
              </a:rPr>
              <a:t>Sampling process here will be followed as simple random sampling as it helps to save time. </a:t>
            </a:r>
            <a:r>
              <a:rPr lang="en-US" sz="1400" dirty="0">
                <a:latin typeface="Times New Roman" panose="02020603050405020304" pitchFamily="18" charset="0"/>
                <a:cs typeface="Times New Roman" panose="02020603050405020304" pitchFamily="18" charset="0"/>
              </a:rPr>
              <a:t>. </a:t>
            </a:r>
          </a:p>
          <a:p>
            <a:pPr algn="just">
              <a:lnSpc>
                <a:spcPct val="150000"/>
              </a:lnSpc>
            </a:pPr>
            <a:r>
              <a:rPr lang="en-US" sz="1400" dirty="0" err="1">
                <a:latin typeface="Times New Roman" panose="02020603050405020304" pitchFamily="18" charset="0"/>
                <a:cs typeface="Times New Roman" panose="02020603050405020304" pitchFamily="18" charset="0"/>
              </a:rPr>
              <a:t>Iliyasu</a:t>
            </a:r>
            <a:r>
              <a:rPr lang="en-US" sz="1400" dirty="0">
                <a:latin typeface="Times New Roman" panose="02020603050405020304" pitchFamily="18" charset="0"/>
                <a:cs typeface="Times New Roman" panose="02020603050405020304" pitchFamily="18" charset="0"/>
              </a:rPr>
              <a:t> and </a:t>
            </a:r>
            <a:r>
              <a:rPr lang="en-US" sz="1400" dirty="0" err="1">
                <a:latin typeface="Times New Roman" panose="02020603050405020304" pitchFamily="18" charset="0"/>
                <a:cs typeface="Times New Roman" panose="02020603050405020304" pitchFamily="18" charset="0"/>
              </a:rPr>
              <a:t>Etikan</a:t>
            </a:r>
            <a:r>
              <a:rPr lang="en-US" sz="1400" dirty="0">
                <a:latin typeface="Times New Roman" panose="02020603050405020304" pitchFamily="18" charset="0"/>
                <a:cs typeface="Times New Roman" panose="02020603050405020304" pitchFamily="18" charset="0"/>
              </a:rPr>
              <a:t> (2021), stated random sampling technique helps to sample a large amount of data within less time.</a:t>
            </a:r>
          </a:p>
        </p:txBody>
      </p:sp>
      <p:graphicFrame>
        <p:nvGraphicFramePr>
          <p:cNvPr id="4" name="Diagram 3"/>
          <p:cNvGraphicFramePr/>
          <p:nvPr>
            <p:extLst>
              <p:ext uri="{D42A27DB-BD31-4B8C-83A1-F6EECF244321}">
                <p14:modId xmlns:p14="http://schemas.microsoft.com/office/powerpoint/2010/main" val="2971052963"/>
              </p:ext>
            </p:extLst>
          </p:nvPr>
        </p:nvGraphicFramePr>
        <p:xfrm>
          <a:off x="1059785" y="2419045"/>
          <a:ext cx="7329840" cy="24432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61314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Study participants</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40730" y="1655519"/>
            <a:ext cx="3520450" cy="3111743"/>
          </a:xfrm>
        </p:spPr>
        <p:txBody>
          <a:bodyPr>
            <a:normAutofit/>
          </a:bodyPr>
          <a:lstStyle/>
          <a:p>
            <a:pPr algn="just">
              <a:lnSpc>
                <a:spcPct val="150000"/>
              </a:lnSpc>
            </a:pPr>
            <a:r>
              <a:rPr lang="en-US" sz="1400" dirty="0">
                <a:latin typeface="Times New Roman" panose="02020603050405020304" pitchFamily="18" charset="0"/>
                <a:cs typeface="Times New Roman" panose="02020603050405020304" pitchFamily="18" charset="0"/>
              </a:rPr>
              <a:t>Study participant refers to the selected population or size which will be considered to conduct the research. </a:t>
            </a:r>
          </a:p>
          <a:p>
            <a:pPr algn="just">
              <a:lnSpc>
                <a:spcPct val="150000"/>
              </a:lnSpc>
            </a:pPr>
            <a:r>
              <a:rPr lang="en-US" sz="1400" dirty="0">
                <a:latin typeface="Times New Roman" panose="02020603050405020304" pitchFamily="18" charset="0"/>
                <a:cs typeface="Times New Roman" panose="02020603050405020304" pitchFamily="18" charset="0"/>
              </a:rPr>
              <a:t>In this research, study population will be the students of University of Leeds and data will be collected from undergraduate and post graduate students of the university.</a:t>
            </a:r>
            <a:endParaRPr lang="en-US" sz="700" dirty="0">
              <a:latin typeface="Times New Roman" panose="02020603050405020304" pitchFamily="18" charset="0"/>
              <a:cs typeface="Times New Roman" panose="02020603050405020304" pitchFamily="18" charset="0"/>
            </a:endParaRPr>
          </a:p>
        </p:txBody>
      </p:sp>
      <p:pic>
        <p:nvPicPr>
          <p:cNvPr id="10242" name="Picture 2" descr="Blog 132-Research Onion: A Systematic Approach to Designing Research  Methodology | | Welcome to AES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8345" y="1808225"/>
            <a:ext cx="4184925" cy="29590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4825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Data collection method</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40730" y="1502815"/>
            <a:ext cx="4131270" cy="3264448"/>
          </a:xfrm>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Data collection method is divided into two distinct types; these are primary and secondary methods.  </a:t>
            </a:r>
          </a:p>
          <a:p>
            <a:pPr algn="just">
              <a:lnSpc>
                <a:spcPct val="150000"/>
              </a:lnSpc>
            </a:pPr>
            <a:r>
              <a:rPr lang="en-US" sz="1400" dirty="0">
                <a:latin typeface="Times New Roman" panose="02020603050405020304" pitchFamily="18" charset="0"/>
                <a:ea typeface="Arial" panose="020B0604020202020204" pitchFamily="34" charset="0"/>
              </a:rPr>
              <a:t>In this research primary quantitative method will be followed as this method helps to investigate the prime research phenomenon exclusively. </a:t>
            </a:r>
          </a:p>
          <a:p>
            <a:pPr algn="just">
              <a:lnSpc>
                <a:spcPct val="150000"/>
              </a:lnSpc>
            </a:pPr>
            <a:r>
              <a:rPr lang="en-US" sz="1400" dirty="0">
                <a:latin typeface="Times New Roman" panose="02020603050405020304" pitchFamily="18" charset="0"/>
                <a:ea typeface="Arial" panose="020B0604020202020204" pitchFamily="34" charset="0"/>
              </a:rPr>
              <a:t>Primary quantitative data will be collected from undergraduate and postgraduate students of University of Leeds. </a:t>
            </a:r>
            <a:endParaRPr lang="en-US" sz="1400" dirty="0">
              <a:latin typeface="Times New Roman" panose="02020603050405020304" pitchFamily="18" charset="0"/>
              <a:cs typeface="Times New Roman" panose="02020603050405020304" pitchFamily="18" charset="0"/>
            </a:endParaRPr>
          </a:p>
        </p:txBody>
      </p:sp>
      <p:pic>
        <p:nvPicPr>
          <p:cNvPr id="7170" name="Picture 2" descr="7 Data Collection Methods in Business Analytic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8970" y="1655519"/>
            <a:ext cx="3765990" cy="31727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94713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Data collection method (</a:t>
            </a:r>
            <a:r>
              <a:rPr lang="en-US" sz="2800" b="1" kern="1200" baseline="0" dirty="0" err="1">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Contd</a:t>
            </a:r>
            <a:r>
              <a:rPr lang="en-US" sz="2800" b="1" kern="1200" baseline="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40730" y="1502815"/>
            <a:ext cx="8246070" cy="916230"/>
          </a:xfrm>
        </p:spPr>
        <p:txBody>
          <a:bodyPr>
            <a:normAutofit/>
          </a:bodyPr>
          <a:lstStyle/>
          <a:p>
            <a:pPr algn="just">
              <a:lnSpc>
                <a:spcPct val="150000"/>
              </a:lnSpc>
            </a:pPr>
            <a:r>
              <a:rPr lang="en-US" sz="1400" dirty="0">
                <a:latin typeface="Times New Roman" panose="02020603050405020304" pitchFamily="18" charset="0"/>
                <a:cs typeface="Times New Roman" panose="02020603050405020304" pitchFamily="18" charset="0"/>
              </a:rPr>
              <a:t>Collecting primary data will help to understand current practices and state of running facility and prevalence of running activity among the students of University of Leeds. </a:t>
            </a:r>
            <a:endParaRPr lang="en-US" sz="700" dirty="0">
              <a:latin typeface="Times New Roman" panose="02020603050405020304" pitchFamily="18" charset="0"/>
              <a:cs typeface="Times New Roman" panose="02020603050405020304" pitchFamily="18" charset="0"/>
            </a:endParaRPr>
          </a:p>
        </p:txBody>
      </p:sp>
      <p:pic>
        <p:nvPicPr>
          <p:cNvPr id="4" name="image4.png"/>
          <p:cNvPicPr/>
          <p:nvPr/>
        </p:nvPicPr>
        <p:blipFill>
          <a:blip r:embed="rId3"/>
          <a:srcRect/>
          <a:stretch>
            <a:fillRect/>
          </a:stretch>
        </p:blipFill>
        <p:spPr>
          <a:xfrm>
            <a:off x="1255916" y="2571749"/>
            <a:ext cx="6828299" cy="2290575"/>
          </a:xfrm>
          <a:prstGeom prst="rect">
            <a:avLst/>
          </a:prstGeom>
          <a:ln/>
        </p:spPr>
      </p:pic>
    </p:spTree>
    <p:extLst>
      <p:ext uri="{BB962C8B-B14F-4D97-AF65-F5344CB8AC3E}">
        <p14:creationId xmlns:p14="http://schemas.microsoft.com/office/powerpoint/2010/main" val="25599980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Data analysis technique</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40730" y="1655519"/>
            <a:ext cx="3978565" cy="3174781"/>
          </a:xfrm>
        </p:spPr>
        <p:txBody>
          <a:bodyPr>
            <a:normAutofit/>
          </a:bodyPr>
          <a:lstStyle/>
          <a:p>
            <a:pPr>
              <a:lnSpc>
                <a:spcPct val="150000"/>
              </a:lnSpc>
              <a:spcBef>
                <a:spcPts val="0"/>
              </a:spcBef>
            </a:pPr>
            <a:r>
              <a:rPr lang="en-US" sz="1400" dirty="0">
                <a:latin typeface="Times New Roman" panose="02020603050405020304" pitchFamily="18" charset="0"/>
                <a:ea typeface="Arial" panose="020B0604020202020204" pitchFamily="34" charset="0"/>
                <a:cs typeface="Times New Roman" panose="02020603050405020304" pitchFamily="18" charset="0"/>
              </a:rPr>
              <a:t>Data analysis technique is the process of inspecting, cleaning, segregating, transforming and modelling data to extract informational and meaningful insights.</a:t>
            </a:r>
          </a:p>
          <a:p>
            <a:pPr>
              <a:lnSpc>
                <a:spcPct val="150000"/>
              </a:lnSpc>
              <a:spcBef>
                <a:spcPts val="0"/>
              </a:spcBef>
            </a:pPr>
            <a:r>
              <a:rPr lang="en-US" sz="1400" dirty="0">
                <a:latin typeface="Times New Roman" panose="02020603050405020304" pitchFamily="18" charset="0"/>
                <a:ea typeface="Arial" panose="020B0604020202020204" pitchFamily="34" charset="0"/>
                <a:cs typeface="Times New Roman" panose="02020603050405020304" pitchFamily="18" charset="0"/>
              </a:rPr>
              <a:t>In order to accomplish this research statistical analysis method will be followed. </a:t>
            </a:r>
          </a:p>
          <a:p>
            <a:pPr>
              <a:lnSpc>
                <a:spcPct val="150000"/>
              </a:lnSpc>
              <a:spcBef>
                <a:spcPts val="0"/>
              </a:spcBef>
            </a:pPr>
            <a:r>
              <a:rPr lang="en-US" sz="1400" dirty="0">
                <a:latin typeface="Times New Roman" panose="02020603050405020304" pitchFamily="18" charset="0"/>
                <a:ea typeface="Arial" panose="020B0604020202020204" pitchFamily="34" charset="0"/>
                <a:cs typeface="Times New Roman" panose="02020603050405020304" pitchFamily="18" charset="0"/>
              </a:rPr>
              <a:t>In order to apprehend statistical analysis, help of MS Excel or IBM SPSS will be taken. </a:t>
            </a:r>
            <a:endParaRPr lang="en-US" sz="1400"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2050" name="Picture 2" descr="Role of Statistics in Research – Methods &amp; Tools for Data Analysi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30115" y="1732788"/>
            <a:ext cx="3512215" cy="29768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30404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Ethical considerations</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40730" y="1502815"/>
            <a:ext cx="4283975" cy="3264448"/>
          </a:xfrm>
        </p:spPr>
        <p:txBody>
          <a:bodyPr>
            <a:normAutofit/>
          </a:bodyPr>
          <a:lstStyle/>
          <a:p>
            <a:pPr algn="just">
              <a:lnSpc>
                <a:spcPct val="150000"/>
              </a:lnSpc>
            </a:pPr>
            <a:r>
              <a:rPr lang="en-US" sz="1400" dirty="0">
                <a:latin typeface="Times New Roman" panose="02020603050405020304" pitchFamily="18" charset="0"/>
                <a:cs typeface="Times New Roman" panose="02020603050405020304" pitchFamily="18" charset="0"/>
              </a:rPr>
              <a:t>A research ethics form will be submitted to the committee for granting the permission regarding the conduction of this research. </a:t>
            </a:r>
          </a:p>
          <a:p>
            <a:pPr algn="just">
              <a:lnSpc>
                <a:spcPct val="150000"/>
              </a:lnSpc>
            </a:pPr>
            <a:r>
              <a:rPr lang="en-US" sz="1400" dirty="0">
                <a:latin typeface="Times New Roman" panose="02020603050405020304" pitchFamily="18" charset="0"/>
                <a:cs typeface="Times New Roman" panose="02020603050405020304" pitchFamily="18" charset="0"/>
              </a:rPr>
              <a:t>In addition, consent form will be sent to each of survey participants.</a:t>
            </a:r>
          </a:p>
          <a:p>
            <a:pPr algn="just">
              <a:lnSpc>
                <a:spcPct val="150000"/>
              </a:lnSpc>
            </a:pPr>
            <a:r>
              <a:rPr lang="en-US" sz="1400" dirty="0">
                <a:latin typeface="Times New Roman" panose="02020603050405020304" pitchFamily="18" charset="0"/>
                <a:cs typeface="Times New Roman" panose="02020603050405020304" pitchFamily="18" charset="0"/>
              </a:rPr>
              <a:t>Confidentiality of all the participants will be maintained and data manipulation will be not done under any circumstances. </a:t>
            </a:r>
          </a:p>
        </p:txBody>
      </p:sp>
      <p:pic>
        <p:nvPicPr>
          <p:cNvPr id="1026" name="Picture 2" descr="Qualitative vs. Quantitative Research ~ Types of Studi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2820" y="1683978"/>
            <a:ext cx="3699942" cy="30832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50168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Implication of research</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961180" y="1502815"/>
            <a:ext cx="4725619" cy="3512216"/>
          </a:xfrm>
        </p:spPr>
        <p:txBody>
          <a:bodyPr>
            <a:noAutofit/>
          </a:bodyPr>
          <a:lstStyle/>
          <a:p>
            <a:pPr algn="just">
              <a:lnSpc>
                <a:spcPct val="150000"/>
              </a:lnSpc>
            </a:pPr>
            <a:r>
              <a:rPr lang="en-US" sz="1400" dirty="0"/>
              <a:t>The findings of the research on the prevalence of physical activity among the student of Leeds University holds several crucial implications. </a:t>
            </a:r>
            <a:endParaRPr lang="en-US" sz="1400" dirty="0">
              <a:latin typeface="Times New Roman" panose="02020603050405020304" pitchFamily="18" charset="0"/>
              <a:cs typeface="Times New Roman" panose="02020603050405020304" pitchFamily="18" charset="0"/>
            </a:endParaRPr>
          </a:p>
          <a:p>
            <a:pPr algn="just">
              <a:lnSpc>
                <a:spcPct val="150000"/>
              </a:lnSpc>
            </a:pPr>
            <a:r>
              <a:rPr lang="en-US" sz="1400" dirty="0">
                <a:latin typeface="Times New Roman" panose="02020603050405020304" pitchFamily="18" charset="0"/>
                <a:cs typeface="Times New Roman" panose="02020603050405020304" pitchFamily="18" charset="0"/>
              </a:rPr>
              <a:t>The research will shed light on findings regarding prevalence of physical activity such as how frequently and actively students of Leeds university engages in running and other physical activities, and the information can be used to identify the factors motivating engagement levels. </a:t>
            </a:r>
          </a:p>
          <a:p>
            <a:pPr algn="just">
              <a:lnSpc>
                <a:spcPct val="150000"/>
              </a:lnSpc>
            </a:pPr>
            <a:r>
              <a:rPr lang="en-US" sz="1400" dirty="0">
                <a:latin typeface="Times New Roman" panose="02020603050405020304" pitchFamily="18" charset="0"/>
                <a:cs typeface="Times New Roman" panose="02020603050405020304" pitchFamily="18" charset="0"/>
              </a:rPr>
              <a:t>This information can be used for curriculum development and educational programs.</a:t>
            </a:r>
          </a:p>
        </p:txBody>
      </p:sp>
      <p:pic>
        <p:nvPicPr>
          <p:cNvPr id="9218" name="Picture 2" descr="Benefits and limitations of evidence-based dentistry in the Indian context  | Semantic Schol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452" y="1808225"/>
            <a:ext cx="3481318" cy="26536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59019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Time Schedule</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6" name="image2.png"/>
          <p:cNvPicPr/>
          <p:nvPr/>
        </p:nvPicPr>
        <p:blipFill>
          <a:blip r:embed="rId2"/>
          <a:srcRect/>
          <a:stretch>
            <a:fillRect/>
          </a:stretch>
        </p:blipFill>
        <p:spPr>
          <a:xfrm>
            <a:off x="5030115" y="1962901"/>
            <a:ext cx="3898416" cy="2441309"/>
          </a:xfrm>
          <a:prstGeom prst="rect">
            <a:avLst/>
          </a:prstGeom>
          <a:ln/>
        </p:spPr>
      </p:pic>
      <p:pic>
        <p:nvPicPr>
          <p:cNvPr id="7" name="Picture 6"/>
          <p:cNvPicPr/>
          <p:nvPr/>
        </p:nvPicPr>
        <p:blipFill>
          <a:blip r:embed="rId3"/>
          <a:stretch>
            <a:fillRect/>
          </a:stretch>
        </p:blipFill>
        <p:spPr>
          <a:xfrm>
            <a:off x="222686" y="1962902"/>
            <a:ext cx="4502019" cy="2441308"/>
          </a:xfrm>
          <a:prstGeom prst="rect">
            <a:avLst/>
          </a:prstGeom>
        </p:spPr>
      </p:pic>
    </p:spTree>
    <p:extLst>
      <p:ext uri="{BB962C8B-B14F-4D97-AF65-F5344CB8AC3E}">
        <p14:creationId xmlns:p14="http://schemas.microsoft.com/office/powerpoint/2010/main" val="7693149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Conclusion</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lnSpc>
                <a:spcPct val="150000"/>
              </a:lnSpc>
            </a:pPr>
            <a:r>
              <a:rPr lang="en-US" sz="1400" dirty="0">
                <a:latin typeface="Times New Roman" panose="02020603050405020304" pitchFamily="18" charset="0"/>
                <a:cs typeface="Times New Roman" panose="02020603050405020304" pitchFamily="18" charset="0"/>
              </a:rPr>
              <a:t>On a concluding note, it can be uttered that the successful completion of this research will contribute to the betterment of physical activities that are practiced by Leeds University. </a:t>
            </a:r>
          </a:p>
          <a:p>
            <a:pPr algn="just">
              <a:lnSpc>
                <a:spcPct val="150000"/>
              </a:lnSpc>
            </a:pPr>
            <a:r>
              <a:rPr lang="en-US" sz="1400" dirty="0">
                <a:latin typeface="Times New Roman" panose="02020603050405020304" pitchFamily="18" charset="0"/>
                <a:cs typeface="Times New Roman" panose="02020603050405020304" pitchFamily="18" charset="0"/>
              </a:rPr>
              <a:t>It is believed, the research can provide critical information to promote running among university students by upholding the benefits of it and expressing how running helps to stay active and fit. </a:t>
            </a:r>
          </a:p>
        </p:txBody>
      </p:sp>
    </p:spTree>
    <p:extLst>
      <p:ext uri="{BB962C8B-B14F-4D97-AF65-F5344CB8AC3E}">
        <p14:creationId xmlns:p14="http://schemas.microsoft.com/office/powerpoint/2010/main" val="31946053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Reference list</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32500" lnSpcReduction="20000"/>
          </a:bodyPr>
          <a:lstStyle/>
          <a:p>
            <a:pPr marL="0" indent="0">
              <a:buNone/>
            </a:pPr>
            <a:r>
              <a:rPr lang="en-US" b="1" i="1" dirty="0">
                <a:solidFill>
                  <a:schemeClr val="tx1">
                    <a:lumMod val="95000"/>
                    <a:lumOff val="5000"/>
                  </a:schemeClr>
                </a:solidFill>
                <a:latin typeface="Times New Roman" panose="02020603050405020304" pitchFamily="18" charset="0"/>
                <a:cs typeface="Times New Roman" panose="02020603050405020304" pitchFamily="18" charset="0"/>
              </a:rPr>
              <a:t>Journals</a:t>
            </a:r>
            <a:endParaRPr lang="en-US" dirty="0">
              <a:solidFill>
                <a:schemeClr val="tx1">
                  <a:lumMod val="95000"/>
                  <a:lumOff val="5000"/>
                </a:schemeClr>
              </a:solidFill>
              <a:latin typeface="Times New Roman" panose="02020603050405020304" pitchFamily="18" charset="0"/>
              <a:cs typeface="Times New Roman" panose="02020603050405020304" pitchFamily="18" charset="0"/>
            </a:endParaRPr>
          </a:p>
          <a:p>
            <a:r>
              <a:rPr lang="en-US" dirty="0" err="1">
                <a:solidFill>
                  <a:schemeClr val="tx1">
                    <a:lumMod val="95000"/>
                    <a:lumOff val="5000"/>
                  </a:schemeClr>
                </a:solidFill>
                <a:latin typeface="Times New Roman" panose="02020603050405020304" pitchFamily="18" charset="0"/>
                <a:cs typeface="Times New Roman" panose="02020603050405020304" pitchFamily="18" charset="0"/>
              </a:rPr>
              <a:t>Aithal</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P.S. and </a:t>
            </a:r>
            <a:r>
              <a:rPr lang="en-US" dirty="0" err="1">
                <a:solidFill>
                  <a:schemeClr val="tx1">
                    <a:lumMod val="95000"/>
                    <a:lumOff val="5000"/>
                  </a:schemeClr>
                </a:solidFill>
                <a:latin typeface="Times New Roman" panose="02020603050405020304" pitchFamily="18" charset="0"/>
                <a:cs typeface="Times New Roman" panose="02020603050405020304" pitchFamily="18" charset="0"/>
              </a:rPr>
              <a:t>Aithal</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S., 2019, October. Essential infrastructures for world-class universities. In </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Proceedings of National Conference on Research in Higher Education, Learning and Administration</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(Vol. 1, No. 1, pp. 01-23).</a:t>
            </a:r>
          </a:p>
          <a:p>
            <a:r>
              <a:rPr lang="en-US" dirty="0" err="1">
                <a:solidFill>
                  <a:schemeClr val="tx1">
                    <a:lumMod val="95000"/>
                    <a:lumOff val="5000"/>
                  </a:schemeClr>
                </a:solidFill>
                <a:latin typeface="Times New Roman" panose="02020603050405020304" pitchFamily="18" charset="0"/>
                <a:cs typeface="Times New Roman" panose="02020603050405020304" pitchFamily="18" charset="0"/>
              </a:rPr>
              <a:t>Ariani</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L.P.T., 2021. The effect of repetition sprint training method combined with the level of physical fitness toward the speed of 100 meter run. </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International Journal of Engineering, Science and Information Technology</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1</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(3), pp.59-63.</a:t>
            </a:r>
          </a:p>
          <a:p>
            <a:r>
              <a:rPr lang="en-US" dirty="0">
                <a:solidFill>
                  <a:schemeClr val="tx1">
                    <a:lumMod val="95000"/>
                    <a:lumOff val="5000"/>
                  </a:schemeClr>
                </a:solidFill>
                <a:latin typeface="Times New Roman" panose="02020603050405020304" pitchFamily="18" charset="0"/>
                <a:cs typeface="Times New Roman" panose="02020603050405020304" pitchFamily="18" charset="0"/>
              </a:rPr>
              <a:t>Braun, V. and Clarke, V., 2022. Conceptual and design thinking for thematic analysis. </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Qualitative Psychology</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9</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(1), p.3.</a:t>
            </a:r>
          </a:p>
          <a:p>
            <a:r>
              <a:rPr lang="en-US" dirty="0" err="1">
                <a:solidFill>
                  <a:schemeClr val="tx1">
                    <a:lumMod val="95000"/>
                    <a:lumOff val="5000"/>
                  </a:schemeClr>
                </a:solidFill>
                <a:latin typeface="Times New Roman" panose="02020603050405020304" pitchFamily="18" charset="0"/>
                <a:cs typeface="Times New Roman" panose="02020603050405020304" pitchFamily="18" charset="0"/>
              </a:rPr>
              <a:t>Fiesler</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C. 2019.</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 Ethical considerations for research involving (speculative) public data</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1-13. </a:t>
            </a:r>
          </a:p>
          <a:p>
            <a:r>
              <a:rPr lang="en-US" dirty="0" err="1">
                <a:solidFill>
                  <a:schemeClr val="tx1">
                    <a:lumMod val="95000"/>
                    <a:lumOff val="5000"/>
                  </a:schemeClr>
                </a:solidFill>
                <a:latin typeface="Times New Roman" panose="02020603050405020304" pitchFamily="18" charset="0"/>
                <a:cs typeface="Times New Roman" panose="02020603050405020304" pitchFamily="18" charset="0"/>
              </a:rPr>
              <a:t>Iliyasu</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R. and </a:t>
            </a:r>
            <a:r>
              <a:rPr lang="en-US" dirty="0" err="1">
                <a:solidFill>
                  <a:schemeClr val="tx1">
                    <a:lumMod val="95000"/>
                    <a:lumOff val="5000"/>
                  </a:schemeClr>
                </a:solidFill>
                <a:latin typeface="Times New Roman" panose="02020603050405020304" pitchFamily="18" charset="0"/>
                <a:cs typeface="Times New Roman" panose="02020603050405020304" pitchFamily="18" charset="0"/>
              </a:rPr>
              <a:t>Etikan</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I., 2021. Comparison of quota sampling and stratified random sampling. </a:t>
            </a:r>
            <a:r>
              <a:rPr lang="en-US" i="1" dirty="0" err="1">
                <a:solidFill>
                  <a:schemeClr val="tx1">
                    <a:lumMod val="95000"/>
                    <a:lumOff val="5000"/>
                  </a:schemeClr>
                </a:solidFill>
                <a:latin typeface="Times New Roman" panose="02020603050405020304" pitchFamily="18" charset="0"/>
                <a:cs typeface="Times New Roman" panose="02020603050405020304" pitchFamily="18" charset="0"/>
              </a:rPr>
              <a:t>Biom</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 </a:t>
            </a:r>
            <a:r>
              <a:rPr lang="en-US" i="1" dirty="0" err="1">
                <a:solidFill>
                  <a:schemeClr val="tx1">
                    <a:lumMod val="95000"/>
                    <a:lumOff val="5000"/>
                  </a:schemeClr>
                </a:solidFill>
                <a:latin typeface="Times New Roman" panose="02020603050405020304" pitchFamily="18" charset="0"/>
                <a:cs typeface="Times New Roman" panose="02020603050405020304" pitchFamily="18" charset="0"/>
              </a:rPr>
              <a:t>Biostat</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 Int. J. Rev</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10</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(1), pp.24-27.</a:t>
            </a:r>
          </a:p>
          <a:p>
            <a:r>
              <a:rPr lang="en-US" dirty="0">
                <a:solidFill>
                  <a:schemeClr val="tx1">
                    <a:lumMod val="95000"/>
                    <a:lumOff val="5000"/>
                  </a:schemeClr>
                </a:solidFill>
                <a:latin typeface="Times New Roman" panose="02020603050405020304" pitchFamily="18" charset="0"/>
                <a:cs typeface="Times New Roman" panose="02020603050405020304" pitchFamily="18" charset="0"/>
              </a:rPr>
              <a:t>Kiger, M.E. and </a:t>
            </a:r>
            <a:r>
              <a:rPr lang="en-US" dirty="0" err="1">
                <a:solidFill>
                  <a:schemeClr val="tx1">
                    <a:lumMod val="95000"/>
                    <a:lumOff val="5000"/>
                  </a:schemeClr>
                </a:solidFill>
                <a:latin typeface="Times New Roman" panose="02020603050405020304" pitchFamily="18" charset="0"/>
                <a:cs typeface="Times New Roman" panose="02020603050405020304" pitchFamily="18" charset="0"/>
              </a:rPr>
              <a:t>Varpio</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L., 2020. Thematic analysis of qualitative data: AMEE Guide No. 131. </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Medical teacher</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42</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(8), pp.846-854.</a:t>
            </a:r>
          </a:p>
          <a:p>
            <a:r>
              <a:rPr lang="en-US" dirty="0" err="1">
                <a:solidFill>
                  <a:schemeClr val="tx1">
                    <a:lumMod val="95000"/>
                    <a:lumOff val="5000"/>
                  </a:schemeClr>
                </a:solidFill>
                <a:latin typeface="Times New Roman" panose="02020603050405020304" pitchFamily="18" charset="0"/>
                <a:cs typeface="Times New Roman" panose="02020603050405020304" pitchFamily="18" charset="0"/>
              </a:rPr>
              <a:t>Liavit</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M.S., 2020. The advantages and disadvantages of using quantitative approaches and methods in language “testing and assessment” research: A literature review. p.32. </a:t>
            </a:r>
          </a:p>
          <a:p>
            <a:r>
              <a:rPr lang="en-US" dirty="0">
                <a:solidFill>
                  <a:schemeClr val="tx1">
                    <a:lumMod val="95000"/>
                    <a:lumOff val="5000"/>
                  </a:schemeClr>
                </a:solidFill>
                <a:latin typeface="Times New Roman" panose="02020603050405020304" pitchFamily="18" charset="0"/>
                <a:cs typeface="Times New Roman" panose="02020603050405020304" pitchFamily="18" charset="0"/>
              </a:rPr>
              <a:t>Oswald, F., Campbell, J., Williamson, C., Richards, J. and Kelly, P., 2020. A scoping review of the relationship between running and mental health. </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International journal of environmental research and public health</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17</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(21), p.8059.</a:t>
            </a:r>
          </a:p>
          <a:p>
            <a:r>
              <a:rPr lang="en-US" dirty="0">
                <a:solidFill>
                  <a:schemeClr val="tx1">
                    <a:lumMod val="95000"/>
                    <a:lumOff val="5000"/>
                  </a:schemeClr>
                </a:solidFill>
                <a:latin typeface="Times New Roman" panose="02020603050405020304" pitchFamily="18" charset="0"/>
                <a:cs typeface="Times New Roman" panose="02020603050405020304" pitchFamily="18" charset="0"/>
              </a:rPr>
              <a:t>Romero-Blanco, C., Rodríguez-</a:t>
            </a:r>
            <a:r>
              <a:rPr lang="en-US" dirty="0" err="1">
                <a:solidFill>
                  <a:schemeClr val="tx1">
                    <a:lumMod val="95000"/>
                    <a:lumOff val="5000"/>
                  </a:schemeClr>
                </a:solidFill>
                <a:latin typeface="Times New Roman" panose="02020603050405020304" pitchFamily="18" charset="0"/>
                <a:cs typeface="Times New Roman" panose="02020603050405020304" pitchFamily="18" charset="0"/>
              </a:rPr>
              <a:t>Almagro</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J., </a:t>
            </a:r>
            <a:r>
              <a:rPr lang="en-US" dirty="0" err="1">
                <a:solidFill>
                  <a:schemeClr val="tx1">
                    <a:lumMod val="95000"/>
                    <a:lumOff val="5000"/>
                  </a:schemeClr>
                </a:solidFill>
                <a:latin typeface="Times New Roman" panose="02020603050405020304" pitchFamily="18" charset="0"/>
                <a:cs typeface="Times New Roman" panose="02020603050405020304" pitchFamily="18" charset="0"/>
              </a:rPr>
              <a:t>Onieva-Zafra</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M.D., Parra-</a:t>
            </a:r>
            <a:r>
              <a:rPr lang="en-US" dirty="0" err="1">
                <a:solidFill>
                  <a:schemeClr val="tx1">
                    <a:lumMod val="95000"/>
                    <a:lumOff val="5000"/>
                  </a:schemeClr>
                </a:solidFill>
                <a:latin typeface="Times New Roman" panose="02020603050405020304" pitchFamily="18" charset="0"/>
                <a:cs typeface="Times New Roman" panose="02020603050405020304" pitchFamily="18" charset="0"/>
              </a:rPr>
              <a:t>Fernández</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M.L., Prado-Laguna, M.D.C. and Hernández-</a:t>
            </a:r>
            <a:r>
              <a:rPr lang="en-US" dirty="0" err="1">
                <a:solidFill>
                  <a:schemeClr val="tx1">
                    <a:lumMod val="95000"/>
                    <a:lumOff val="5000"/>
                  </a:schemeClr>
                </a:solidFill>
                <a:latin typeface="Times New Roman" panose="02020603050405020304" pitchFamily="18" charset="0"/>
                <a:cs typeface="Times New Roman" panose="02020603050405020304" pitchFamily="18" charset="0"/>
              </a:rPr>
              <a:t>Martínez</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A., 2020. Physical activity and sedentary lifestyle in university students: changes during confinement due to the COVID-19 pandemic. </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International journal of environmental research and public health</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17</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(18), p.6567.</a:t>
            </a:r>
          </a:p>
          <a:p>
            <a:r>
              <a:rPr lang="en-US" dirty="0" err="1">
                <a:solidFill>
                  <a:schemeClr val="tx1">
                    <a:lumMod val="95000"/>
                    <a:lumOff val="5000"/>
                  </a:schemeClr>
                </a:solidFill>
                <a:latin typeface="Times New Roman" panose="02020603050405020304" pitchFamily="18" charset="0"/>
                <a:cs typeface="Times New Roman" panose="02020603050405020304" pitchFamily="18" charset="0"/>
              </a:rPr>
              <a:t>Ruggiano</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N. and Perry, T.E., 2019. Conducting secondary analysis of qualitative data: Should we, can we, and how?. Qualitative Social Work, 18(1), pp.81-97.</a:t>
            </a:r>
          </a:p>
          <a:p>
            <a:r>
              <a:rPr lang="en-US" dirty="0">
                <a:solidFill>
                  <a:schemeClr val="tx1">
                    <a:lumMod val="95000"/>
                    <a:lumOff val="5000"/>
                  </a:schemeClr>
                </a:solidFill>
                <a:latin typeface="Times New Roman" panose="02020603050405020304" pitchFamily="18" charset="0"/>
                <a:cs typeface="Times New Roman" panose="02020603050405020304" pitchFamily="18" charset="0"/>
              </a:rPr>
              <a:t> </a:t>
            </a:r>
          </a:p>
          <a:p>
            <a:pPr marL="0" indent="0">
              <a:buNone/>
            </a:pPr>
            <a:r>
              <a:rPr lang="en-US" b="1" i="1" dirty="0">
                <a:solidFill>
                  <a:schemeClr val="tx1">
                    <a:lumMod val="95000"/>
                    <a:lumOff val="5000"/>
                  </a:schemeClr>
                </a:solidFill>
                <a:latin typeface="Times New Roman" panose="02020603050405020304" pitchFamily="18" charset="0"/>
                <a:cs typeface="Times New Roman" panose="02020603050405020304" pitchFamily="18" charset="0"/>
              </a:rPr>
              <a:t>Websites</a:t>
            </a:r>
            <a:endParaRPr lang="en-US" dirty="0">
              <a:solidFill>
                <a:schemeClr val="tx1">
                  <a:lumMod val="95000"/>
                  <a:lumOff val="5000"/>
                </a:schemeClr>
              </a:solidFill>
              <a:latin typeface="Times New Roman" panose="02020603050405020304" pitchFamily="18" charset="0"/>
              <a:cs typeface="Times New Roman" panose="02020603050405020304" pitchFamily="18" charset="0"/>
            </a:endParaRPr>
          </a:p>
          <a:p>
            <a:r>
              <a:rPr lang="en-US" dirty="0">
                <a:solidFill>
                  <a:schemeClr val="tx1">
                    <a:lumMod val="95000"/>
                    <a:lumOff val="5000"/>
                  </a:schemeClr>
                </a:solidFill>
                <a:latin typeface="Times New Roman" panose="02020603050405020304" pitchFamily="18" charset="0"/>
                <a:cs typeface="Times New Roman" panose="02020603050405020304" pitchFamily="18" charset="0"/>
              </a:rPr>
              <a:t>Constructionenquirer.com, 2018. </a:t>
            </a:r>
            <a:r>
              <a:rPr lang="en-US" i="1" dirty="0" err="1">
                <a:solidFill>
                  <a:schemeClr val="tx1">
                    <a:lumMod val="95000"/>
                    <a:lumOff val="5000"/>
                  </a:schemeClr>
                </a:solidFill>
                <a:latin typeface="Times New Roman" panose="02020603050405020304" pitchFamily="18" charset="0"/>
                <a:cs typeface="Times New Roman" panose="02020603050405020304" pitchFamily="18" charset="0"/>
              </a:rPr>
              <a:t>Galliford</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 Try bags £45m Leeds Beckett sports research hub. </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Available at: </a:t>
            </a:r>
            <a:r>
              <a:rPr lang="en-US" dirty="0">
                <a:solidFill>
                  <a:schemeClr val="tx1">
                    <a:lumMod val="95000"/>
                    <a:lumOff val="5000"/>
                  </a:schemeClr>
                </a:solidFill>
                <a:latin typeface="Times New Roman" panose="02020603050405020304" pitchFamily="18" charset="0"/>
                <a:cs typeface="Times New Roman" panose="02020603050405020304" pitchFamily="18" charset="0"/>
                <a:hlinkClick r:id="rId2"/>
              </a:rPr>
              <a:t>https://www.constructionenquirer.com/2018/06/19/galliford-try-bags-45m-leeds-beckett/</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[Accessed on: 14/07/2023]</a:t>
            </a:r>
          </a:p>
          <a:p>
            <a:r>
              <a:rPr lang="en-US" dirty="0">
                <a:solidFill>
                  <a:schemeClr val="tx1">
                    <a:lumMod val="95000"/>
                    <a:lumOff val="5000"/>
                  </a:schemeClr>
                </a:solidFill>
                <a:latin typeface="Times New Roman" panose="02020603050405020304" pitchFamily="18" charset="0"/>
                <a:cs typeface="Times New Roman" panose="02020603050405020304" pitchFamily="18" charset="0"/>
              </a:rPr>
              <a:t>Gov.uk, 2018. </a:t>
            </a:r>
            <a:r>
              <a:rPr lang="en-US" i="1" dirty="0">
                <a:solidFill>
                  <a:schemeClr val="tx1">
                    <a:lumMod val="95000"/>
                    <a:lumOff val="5000"/>
                  </a:schemeClr>
                </a:solidFill>
                <a:latin typeface="Times New Roman" panose="02020603050405020304" pitchFamily="18" charset="0"/>
                <a:cs typeface="Times New Roman" panose="02020603050405020304" pitchFamily="18" charset="0"/>
                <a:hlinkClick r:id="rId3"/>
              </a:rPr>
              <a:t>The Data Protection Act</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Available at: </a:t>
            </a:r>
            <a:r>
              <a:rPr lang="en-US" dirty="0">
                <a:solidFill>
                  <a:schemeClr val="tx1">
                    <a:lumMod val="95000"/>
                    <a:lumOff val="5000"/>
                  </a:schemeClr>
                </a:solidFill>
                <a:latin typeface="Times New Roman" panose="02020603050405020304" pitchFamily="18" charset="0"/>
                <a:cs typeface="Times New Roman" panose="02020603050405020304" pitchFamily="18" charset="0"/>
                <a:hlinkClick r:id="rId3"/>
              </a:rPr>
              <a:t>https://www.gov.uk/data-protection#:~:text=The%20Data%20Protection%20Act%202018%20is%20the%20UK's%20implementation%20of,used%20fairly%2C%20lawfully%20and%20transparently</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[Accessed on: 14/07/2023]</a:t>
            </a:r>
          </a:p>
          <a:p>
            <a:r>
              <a:rPr lang="en-US" dirty="0">
                <a:solidFill>
                  <a:schemeClr val="tx1">
                    <a:lumMod val="95000"/>
                    <a:lumOff val="5000"/>
                  </a:schemeClr>
                </a:solidFill>
                <a:latin typeface="Times New Roman" panose="02020603050405020304" pitchFamily="18" charset="0"/>
                <a:cs typeface="Times New Roman" panose="02020603050405020304" pitchFamily="18" charset="0"/>
              </a:rPr>
              <a:t>Sport.leeds.ac.uk, 2023. </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SPORT AT THE UNIVERSITY OF LEEDS. </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Available at: </a:t>
            </a:r>
            <a:r>
              <a:rPr lang="en-US" dirty="0">
                <a:solidFill>
                  <a:schemeClr val="tx1">
                    <a:lumMod val="95000"/>
                    <a:lumOff val="5000"/>
                  </a:schemeClr>
                </a:solidFill>
                <a:latin typeface="Times New Roman" panose="02020603050405020304" pitchFamily="18" charset="0"/>
                <a:cs typeface="Times New Roman" panose="02020603050405020304" pitchFamily="18" charset="0"/>
                <a:hlinkClick r:id="rId4"/>
              </a:rPr>
              <a:t>https://sport.leeds.ac.uk/sport/</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[Accessed on: 14/07/2023]</a:t>
            </a:r>
          </a:p>
        </p:txBody>
      </p:sp>
    </p:spTree>
    <p:extLst>
      <p:ext uri="{BB962C8B-B14F-4D97-AF65-F5344CB8AC3E}">
        <p14:creationId xmlns:p14="http://schemas.microsoft.com/office/powerpoint/2010/main" val="25334924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6" name="Picture 2" descr="Thank You Letter Template - 5+ Free Word, PDF Format Downloa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9144001" cy="5143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1006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2864</Words>
  <Application>Microsoft Office PowerPoint</Application>
  <PresentationFormat>On-screen Show (16:9)</PresentationFormat>
  <Paragraphs>126</Paragraphs>
  <Slides>21</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Berlin Sans FB Demi</vt:lpstr>
      <vt:lpstr>Britannic Bold</vt:lpstr>
      <vt:lpstr>Calibri</vt:lpstr>
      <vt:lpstr>Symbol</vt:lpstr>
      <vt:lpstr>Times New Roman</vt:lpstr>
      <vt:lpstr>Office Theme</vt:lpstr>
      <vt:lpstr>PREVALENCE OF PHYSICAL ACTIVITY AMONG STUDENTS IN LEEDS UNIVERSITY</vt:lpstr>
      <vt:lpstr>Introduction</vt:lpstr>
      <vt:lpstr>Literature Review</vt:lpstr>
      <vt:lpstr>Literature Review (Contd..)</vt:lpstr>
      <vt:lpstr>Rationale</vt:lpstr>
      <vt:lpstr>Aim &amp; Objectives</vt:lpstr>
      <vt:lpstr>Research Questions</vt:lpstr>
      <vt:lpstr>Hypothesis</vt:lpstr>
      <vt:lpstr>Research Methodology</vt:lpstr>
      <vt:lpstr>Recruitment</vt:lpstr>
      <vt:lpstr>Sampling</vt:lpstr>
      <vt:lpstr>Study participants</vt:lpstr>
      <vt:lpstr>Data collection method</vt:lpstr>
      <vt:lpstr>Data collection method (Contd…)</vt:lpstr>
      <vt:lpstr>Data analysis technique</vt:lpstr>
      <vt:lpstr>Ethical considerations</vt:lpstr>
      <vt:lpstr>Implication of research</vt:lpstr>
      <vt:lpstr>Time Schedule</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2017-08-01T15:40:51Z</dcterms:created>
  <dcterms:modified xsi:type="dcterms:W3CDTF">2023-07-18T10:51:58Z</dcterms:modified>
</cp:coreProperties>
</file>