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4008" r:id="rId5"/>
  </p:sldMasterIdLst>
  <p:notesMasterIdLst>
    <p:notesMasterId r:id="rId62"/>
  </p:notesMasterIdLst>
  <p:handoutMasterIdLst>
    <p:handoutMasterId r:id="rId63"/>
  </p:handoutMasterIdLst>
  <p:sldIdLst>
    <p:sldId id="344" r:id="rId6"/>
    <p:sldId id="289" r:id="rId7"/>
    <p:sldId id="290" r:id="rId8"/>
    <p:sldId id="291" r:id="rId9"/>
    <p:sldId id="292" r:id="rId10"/>
    <p:sldId id="293" r:id="rId11"/>
    <p:sldId id="294" r:id="rId12"/>
    <p:sldId id="295" r:id="rId13"/>
    <p:sldId id="296" r:id="rId14"/>
    <p:sldId id="297" r:id="rId15"/>
    <p:sldId id="298" r:id="rId16"/>
    <p:sldId id="299" r:id="rId17"/>
    <p:sldId id="300" r:id="rId18"/>
    <p:sldId id="301" r:id="rId19"/>
    <p:sldId id="340" r:id="rId20"/>
    <p:sldId id="343" r:id="rId21"/>
    <p:sldId id="302" r:id="rId22"/>
    <p:sldId id="303" r:id="rId23"/>
    <p:sldId id="304" r:id="rId24"/>
    <p:sldId id="305" r:id="rId25"/>
    <p:sldId id="306" r:id="rId26"/>
    <p:sldId id="307" r:id="rId27"/>
    <p:sldId id="341" r:id="rId28"/>
    <p:sldId id="308" r:id="rId29"/>
    <p:sldId id="309" r:id="rId30"/>
    <p:sldId id="310" r:id="rId31"/>
    <p:sldId id="311" r:id="rId32"/>
    <p:sldId id="312" r:id="rId33"/>
    <p:sldId id="313" r:id="rId34"/>
    <p:sldId id="314" r:id="rId35"/>
    <p:sldId id="315" r:id="rId36"/>
    <p:sldId id="316" r:id="rId37"/>
    <p:sldId id="317" r:id="rId38"/>
    <p:sldId id="318" r:id="rId39"/>
    <p:sldId id="319" r:id="rId40"/>
    <p:sldId id="320" r:id="rId41"/>
    <p:sldId id="321" r:id="rId42"/>
    <p:sldId id="322" r:id="rId43"/>
    <p:sldId id="323" r:id="rId44"/>
    <p:sldId id="342" r:id="rId45"/>
    <p:sldId id="324" r:id="rId46"/>
    <p:sldId id="325" r:id="rId47"/>
    <p:sldId id="326" r:id="rId48"/>
    <p:sldId id="327" r:id="rId49"/>
    <p:sldId id="328" r:id="rId50"/>
    <p:sldId id="339" r:id="rId51"/>
    <p:sldId id="329" r:id="rId52"/>
    <p:sldId id="330" r:id="rId53"/>
    <p:sldId id="331" r:id="rId54"/>
    <p:sldId id="332" r:id="rId55"/>
    <p:sldId id="333" r:id="rId56"/>
    <p:sldId id="334" r:id="rId57"/>
    <p:sldId id="335" r:id="rId58"/>
    <p:sldId id="336" r:id="rId59"/>
    <p:sldId id="337" r:id="rId60"/>
    <p:sldId id="338" r:id="rId61"/>
  </p:sldIdLst>
  <p:sldSz cx="9144000" cy="6858000" type="screen4x3"/>
  <p:notesSz cx="7010400" cy="9236075"/>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909">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p:cViewPr varScale="1">
        <p:scale>
          <a:sx n="109" d="100"/>
          <a:sy n="109" d="100"/>
        </p:scale>
        <p:origin x="1674" y="102"/>
      </p:cViewPr>
      <p:guideLst>
        <p:guide orient="horz" pos="27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909"/>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handoutMaster" Target="handoutMasters/handoutMaster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7804A67-A99A-468E-928A-635A00BCE136}"/>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a:extLst>
              <a:ext uri="{FF2B5EF4-FFF2-40B4-BE49-F238E27FC236}">
                <a16:creationId xmlns:a16="http://schemas.microsoft.com/office/drawing/2014/main" id="{717C5C25-8A2F-4CCF-8164-58AB9BBE6FD1}"/>
              </a:ext>
            </a:extLst>
          </p:cNvPr>
          <p:cNvSpPr>
            <a:spLocks noGrp="1" noChangeArrowheads="1"/>
          </p:cNvSpPr>
          <p:nvPr>
            <p:ph type="dt" sz="quarter"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a:extLst>
              <a:ext uri="{FF2B5EF4-FFF2-40B4-BE49-F238E27FC236}">
                <a16:creationId xmlns:a16="http://schemas.microsoft.com/office/drawing/2014/main" id="{280979D0-EF8A-4673-90CB-CF96124B6389}"/>
              </a:ext>
            </a:extLst>
          </p:cNvPr>
          <p:cNvSpPr>
            <a:spLocks noGrp="1" noChangeArrowheads="1"/>
          </p:cNvSpPr>
          <p:nvPr>
            <p:ph type="ftr" sz="quarter" idx="2"/>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a:extLst>
              <a:ext uri="{FF2B5EF4-FFF2-40B4-BE49-F238E27FC236}">
                <a16:creationId xmlns:a16="http://schemas.microsoft.com/office/drawing/2014/main" id="{58C490DB-A90A-48C3-BC41-69DB26CBC2A6}"/>
              </a:ext>
            </a:extLst>
          </p:cNvPr>
          <p:cNvSpPr>
            <a:spLocks noGrp="1" noChangeArrowheads="1"/>
          </p:cNvSpPr>
          <p:nvPr>
            <p:ph type="sldNum" sz="quarter" idx="3"/>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ea typeface="MS PGothic" panose="020B0600070205080204" pitchFamily="34" charset="-128"/>
              </a:defRPr>
            </a:lvl1pPr>
          </a:lstStyle>
          <a:p>
            <a:pPr>
              <a:defRPr/>
            </a:pPr>
            <a:fld id="{A121B72C-300C-42EF-90D2-40F8B74F648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2C92CA4-F457-4F34-8B6C-DCCB36B9CFB3}"/>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a:extLst>
              <a:ext uri="{FF2B5EF4-FFF2-40B4-BE49-F238E27FC236}">
                <a16:creationId xmlns:a16="http://schemas.microsoft.com/office/drawing/2014/main" id="{6957B079-212E-4FBA-8E3D-82C6DCAD6EC6}"/>
              </a:ext>
            </a:extLst>
          </p:cNvPr>
          <p:cNvSpPr>
            <a:spLocks noGrp="1" noChangeArrowheads="1"/>
          </p:cNvSpPr>
          <p:nvPr>
            <p:ph type="dt"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9220" name="Rectangle 4">
            <a:extLst>
              <a:ext uri="{FF2B5EF4-FFF2-40B4-BE49-F238E27FC236}">
                <a16:creationId xmlns:a16="http://schemas.microsoft.com/office/drawing/2014/main" id="{8EE6BBF7-AF78-4FAE-B5F6-51FB716EAB90}"/>
              </a:ext>
            </a:extLst>
          </p:cNvPr>
          <p:cNvSpPr>
            <a:spLocks noGrp="1" noRot="1" noChangeAspect="1" noChangeArrowheads="1" noTextEdit="1"/>
          </p:cNvSpPr>
          <p:nvPr>
            <p:ph type="sldImg" idx="2"/>
          </p:nvPr>
        </p:nvSpPr>
        <p:spPr bwMode="auto">
          <a:xfrm>
            <a:off x="1195388" y="692150"/>
            <a:ext cx="4619625" cy="346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E4F627C4-5A3D-4B67-AC16-C44D2E524351}"/>
              </a:ext>
            </a:extLst>
          </p:cNvPr>
          <p:cNvSpPr>
            <a:spLocks noGrp="1" noChangeArrowheads="1"/>
          </p:cNvSpPr>
          <p:nvPr>
            <p:ph type="body" sz="quarter" idx="3"/>
          </p:nvPr>
        </p:nvSpPr>
        <p:spPr bwMode="auto">
          <a:xfrm>
            <a:off x="935038" y="4387850"/>
            <a:ext cx="5140325" cy="4156075"/>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97C09D7F-B32C-4308-BFE4-F83C987C2616}"/>
              </a:ext>
            </a:extLst>
          </p:cNvPr>
          <p:cNvSpPr>
            <a:spLocks noGrp="1" noChangeArrowheads="1"/>
          </p:cNvSpPr>
          <p:nvPr>
            <p:ph type="ftr" sz="quarter" idx="4"/>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a:extLst>
              <a:ext uri="{FF2B5EF4-FFF2-40B4-BE49-F238E27FC236}">
                <a16:creationId xmlns:a16="http://schemas.microsoft.com/office/drawing/2014/main" id="{76B3A996-5AE1-40D8-B722-3DE489C19A53}"/>
              </a:ext>
            </a:extLst>
          </p:cNvPr>
          <p:cNvSpPr>
            <a:spLocks noGrp="1" noChangeArrowheads="1"/>
          </p:cNvSpPr>
          <p:nvPr>
            <p:ph type="sldNum" sz="quarter" idx="5"/>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ea typeface="MS PGothic" panose="020B0600070205080204" pitchFamily="34" charset="-128"/>
              </a:defRPr>
            </a:lvl1pPr>
          </a:lstStyle>
          <a:p>
            <a:pPr>
              <a:defRPr/>
            </a:pPr>
            <a:fld id="{5EF618B6-2124-4C24-A475-33C1E00220A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Image Placeholder 1">
            <a:extLst>
              <a:ext uri="{FF2B5EF4-FFF2-40B4-BE49-F238E27FC236}">
                <a16:creationId xmlns:a16="http://schemas.microsoft.com/office/drawing/2014/main" id="{0BD53717-BAEE-4987-A6A6-70DD44E1BAB0}"/>
              </a:ext>
            </a:extLst>
          </p:cNvPr>
          <p:cNvSpPr>
            <a:spLocks noGrp="1" noRot="1" noChangeAspect="1" noTextEdit="1"/>
          </p:cNvSpPr>
          <p:nvPr>
            <p:ph type="sldImg"/>
          </p:nvPr>
        </p:nvSpPr>
        <p:spPr>
          <a:ln/>
        </p:spPr>
      </p:sp>
      <p:sp>
        <p:nvSpPr>
          <p:cNvPr id="14338" name="Notes Placeholder 2">
            <a:extLst>
              <a:ext uri="{FF2B5EF4-FFF2-40B4-BE49-F238E27FC236}">
                <a16:creationId xmlns:a16="http://schemas.microsoft.com/office/drawing/2014/main" id="{E11FD2B4-7F2F-4359-AAF5-22F134D945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39" name="Slide Number Placeholder 3">
            <a:extLst>
              <a:ext uri="{FF2B5EF4-FFF2-40B4-BE49-F238E27FC236}">
                <a16:creationId xmlns:a16="http://schemas.microsoft.com/office/drawing/2014/main" id="{B2D4F13B-6EAB-4FFF-A173-0E22C0AD0F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5781EB4-71C5-4CE7-9213-FB364CA4E708}" type="slidenum">
              <a:rPr lang="en-US" altLang="en-US" sz="1200" b="0" smtClean="0">
                <a:solidFill>
                  <a:schemeClr val="tx1"/>
                </a:solidFill>
                <a:latin typeface="Times New Roman" panose="02020603050405020304" pitchFamily="18" charset="0"/>
              </a:rPr>
              <a:pPr/>
              <a:t>2</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0D0EBCD1-3283-4515-B6AB-DEB11F1A9416}"/>
              </a:ext>
            </a:extLst>
          </p:cNvPr>
          <p:cNvSpPr>
            <a:spLocks noGrp="1" noRot="1" noChangeAspect="1" noTextEdit="1"/>
          </p:cNvSpPr>
          <p:nvPr>
            <p:ph type="sldImg"/>
          </p:nvPr>
        </p:nvSpPr>
        <p:spPr>
          <a:ln/>
        </p:spPr>
      </p:sp>
      <p:sp>
        <p:nvSpPr>
          <p:cNvPr id="23554" name="Notes Placeholder 2">
            <a:extLst>
              <a:ext uri="{FF2B5EF4-FFF2-40B4-BE49-F238E27FC236}">
                <a16:creationId xmlns:a16="http://schemas.microsoft.com/office/drawing/2014/main" id="{6E2578CB-8AB9-4DEE-9FFC-599B0A279E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75AC08DD-BD3F-412A-B66C-3E8A103BE4A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48A7228-3AB9-4EDF-A931-8CE6A1481EE7}" type="slidenum">
              <a:rPr lang="en-US" altLang="en-US" sz="1200" b="0" smtClean="0">
                <a:solidFill>
                  <a:schemeClr val="tx1"/>
                </a:solidFill>
                <a:latin typeface="Times New Roman" panose="02020603050405020304" pitchFamily="18" charset="0"/>
              </a:rPr>
              <a:pPr/>
              <a:t>10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605302CF-0459-49A0-83BA-B4F8B60D3B61}"/>
              </a:ext>
            </a:extLst>
          </p:cNvPr>
          <p:cNvSpPr>
            <a:spLocks noGrp="1" noRot="1" noChangeAspect="1" noTextEdit="1"/>
          </p:cNvSpPr>
          <p:nvPr>
            <p:ph type="sldImg"/>
          </p:nvPr>
        </p:nvSpPr>
        <p:spPr>
          <a:ln/>
        </p:spPr>
      </p:sp>
      <p:sp>
        <p:nvSpPr>
          <p:cNvPr id="25602" name="Notes Placeholder 2">
            <a:extLst>
              <a:ext uri="{FF2B5EF4-FFF2-40B4-BE49-F238E27FC236}">
                <a16:creationId xmlns:a16="http://schemas.microsoft.com/office/drawing/2014/main" id="{24E94788-CA18-4409-8AE0-89A37AF772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C8C7FDB5-9065-4C75-8A2F-CB014D2C5D2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49382D9-5FA8-49A3-845B-4FC61F9CDB46}" type="slidenum">
              <a:rPr lang="en-US" altLang="en-US" sz="1200" b="0" smtClean="0">
                <a:solidFill>
                  <a:schemeClr val="tx1"/>
                </a:solidFill>
                <a:latin typeface="Times New Roman" panose="02020603050405020304" pitchFamily="18" charset="0"/>
              </a:rPr>
              <a:pPr/>
              <a:t>11</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360E017A-D3EC-45CB-9ED3-E7E65EABD437}"/>
              </a:ext>
            </a:extLst>
          </p:cNvPr>
          <p:cNvSpPr>
            <a:spLocks noGrp="1" noRot="1" noChangeAspect="1" noTextEdit="1"/>
          </p:cNvSpPr>
          <p:nvPr>
            <p:ph type="sldImg"/>
          </p:nvPr>
        </p:nvSpPr>
        <p:spPr>
          <a:ln/>
        </p:spPr>
      </p:sp>
      <p:sp>
        <p:nvSpPr>
          <p:cNvPr id="30722" name="Notes Placeholder 2">
            <a:extLst>
              <a:ext uri="{FF2B5EF4-FFF2-40B4-BE49-F238E27FC236}">
                <a16:creationId xmlns:a16="http://schemas.microsoft.com/office/drawing/2014/main" id="{02EC531A-B059-4F02-88EC-A7BF35B627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30723" name="Slide Number Placeholder 3">
            <a:extLst>
              <a:ext uri="{FF2B5EF4-FFF2-40B4-BE49-F238E27FC236}">
                <a16:creationId xmlns:a16="http://schemas.microsoft.com/office/drawing/2014/main" id="{4BE75C3C-EE5D-4205-B2F4-3164ADF9E8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DFBD8A5-0610-4B62-80F2-59353A027766}" type="slidenum">
              <a:rPr lang="en-US" altLang="en-US" sz="1200" b="0" smtClean="0">
                <a:solidFill>
                  <a:schemeClr val="tx1"/>
                </a:solidFill>
                <a:latin typeface="Times New Roman" panose="02020603050405020304" pitchFamily="18" charset="0"/>
              </a:rPr>
              <a:pPr/>
              <a:t>15</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4D17DD31-87FD-4B10-9BB8-DAD00E3AB6A0}"/>
              </a:ext>
            </a:extLst>
          </p:cNvPr>
          <p:cNvSpPr>
            <a:spLocks noGrp="1" noRot="1" noChangeAspect="1" noTextEdit="1"/>
          </p:cNvSpPr>
          <p:nvPr>
            <p:ph type="sldImg"/>
          </p:nvPr>
        </p:nvSpPr>
        <p:spPr>
          <a:ln/>
        </p:spPr>
      </p:sp>
      <p:sp>
        <p:nvSpPr>
          <p:cNvPr id="32770" name="Notes Placeholder 2">
            <a:extLst>
              <a:ext uri="{FF2B5EF4-FFF2-40B4-BE49-F238E27FC236}">
                <a16:creationId xmlns:a16="http://schemas.microsoft.com/office/drawing/2014/main" id="{189AB42A-2698-410F-9E2D-6EF434492C8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Mark Hargreaves discusses the sensitivity of ATP production to muscle activity and control of ATP production during exercise.</a:t>
            </a:r>
          </a:p>
        </p:txBody>
      </p:sp>
      <p:sp>
        <p:nvSpPr>
          <p:cNvPr id="32771" name="Slide Number Placeholder 3">
            <a:extLst>
              <a:ext uri="{FF2B5EF4-FFF2-40B4-BE49-F238E27FC236}">
                <a16:creationId xmlns:a16="http://schemas.microsoft.com/office/drawing/2014/main" id="{D111446D-F0CB-42A0-A99F-6630CAA6B3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82659795-3874-4362-89D5-3100107E5333}"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8F4DE9E0-2C61-4632-8045-91D91750EA97}"/>
              </a:ext>
            </a:extLst>
          </p:cNvPr>
          <p:cNvSpPr>
            <a:spLocks noGrp="1" noRot="1" noChangeAspect="1" noTextEdit="1"/>
          </p:cNvSpPr>
          <p:nvPr>
            <p:ph type="sldImg"/>
          </p:nvPr>
        </p:nvSpPr>
        <p:spPr>
          <a:ln/>
        </p:spPr>
      </p:sp>
      <p:sp>
        <p:nvSpPr>
          <p:cNvPr id="37890" name="Notes Placeholder 2">
            <a:extLst>
              <a:ext uri="{FF2B5EF4-FFF2-40B4-BE49-F238E27FC236}">
                <a16:creationId xmlns:a16="http://schemas.microsoft.com/office/drawing/2014/main" id="{3E2A98A5-5ACE-413F-8409-2333E15A93F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5DFB9468-2FD5-4CE8-9A02-5D6E13411B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E8CADA89-FA57-4204-9F79-9E61A0B4CA41}" type="slidenum">
              <a:rPr lang="en-US" altLang="en-US" sz="1200" b="0" smtClean="0">
                <a:solidFill>
                  <a:schemeClr val="tx1"/>
                </a:solidFill>
                <a:latin typeface="Times New Roman" panose="02020603050405020304" pitchFamily="18" charset="0"/>
              </a:rPr>
              <a:pPr/>
              <a:t>20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5C3EB9B2-A45D-4B91-AEB6-4DC7EB4C2AD8}"/>
              </a:ext>
            </a:extLst>
          </p:cNvPr>
          <p:cNvSpPr>
            <a:spLocks noGrp="1" noRot="1" noChangeAspect="1" noTextEdit="1"/>
          </p:cNvSpPr>
          <p:nvPr>
            <p:ph type="sldImg"/>
          </p:nvPr>
        </p:nvSpPr>
        <p:spPr>
          <a:ln/>
        </p:spPr>
      </p:sp>
      <p:sp>
        <p:nvSpPr>
          <p:cNvPr id="46082" name="Notes Placeholder 2">
            <a:extLst>
              <a:ext uri="{FF2B5EF4-FFF2-40B4-BE49-F238E27FC236}">
                <a16:creationId xmlns:a16="http://schemas.microsoft.com/office/drawing/2014/main" id="{21460739-A2D8-4096-96DC-CCE2763187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3" name="Slide Number Placeholder 3">
            <a:extLst>
              <a:ext uri="{FF2B5EF4-FFF2-40B4-BE49-F238E27FC236}">
                <a16:creationId xmlns:a16="http://schemas.microsoft.com/office/drawing/2014/main" id="{7D0E70AF-867C-4009-9058-DF2097F2B9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16B801B-D75D-4C8E-A499-440F9C55EBF5}" type="slidenum">
              <a:rPr lang="en-US" altLang="en-US" sz="1200" b="0" smtClean="0">
                <a:solidFill>
                  <a:schemeClr val="tx1"/>
                </a:solidFill>
                <a:latin typeface="Times New Roman" panose="02020603050405020304" pitchFamily="18" charset="0"/>
              </a:rPr>
              <a:pPr/>
              <a:t>27</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0E34FC05-A4CD-496A-8219-EFD1BBB2AB1F}"/>
              </a:ext>
            </a:extLst>
          </p:cNvPr>
          <p:cNvSpPr>
            <a:spLocks noGrp="1" noRot="1" noChangeAspect="1" noTextEdit="1"/>
          </p:cNvSpPr>
          <p:nvPr>
            <p:ph type="sldImg"/>
          </p:nvPr>
        </p:nvSpPr>
        <p:spPr>
          <a:ln/>
        </p:spPr>
      </p:sp>
      <p:sp>
        <p:nvSpPr>
          <p:cNvPr id="50178" name="Notes Placeholder 2">
            <a:extLst>
              <a:ext uri="{FF2B5EF4-FFF2-40B4-BE49-F238E27FC236}">
                <a16:creationId xmlns:a16="http://schemas.microsoft.com/office/drawing/2014/main" id="{AD231292-BA5F-4DF1-A2BB-B592E9A633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79" name="Slide Number Placeholder 3">
            <a:extLst>
              <a:ext uri="{FF2B5EF4-FFF2-40B4-BE49-F238E27FC236}">
                <a16:creationId xmlns:a16="http://schemas.microsoft.com/office/drawing/2014/main" id="{74C4EF62-8FB4-4A4F-A94E-9A9241A6B74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89E755FF-DF90-42A9-81EC-2B026DF3A04A}" type="slidenum">
              <a:rPr lang="en-US" altLang="en-US" sz="1200" b="0" smtClean="0">
                <a:solidFill>
                  <a:schemeClr val="tx1"/>
                </a:solidFill>
                <a:latin typeface="Times New Roman" panose="02020603050405020304" pitchFamily="18" charset="0"/>
              </a:rPr>
              <a:pPr/>
              <a:t>30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011FC828-2CEF-45AF-A8CC-9D6C36CD0700}"/>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id="{92ADEE6D-EF53-4E3B-BF26-AF4894182A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4275" name="Slide Number Placeholder 3">
            <a:extLst>
              <a:ext uri="{FF2B5EF4-FFF2-40B4-BE49-F238E27FC236}">
                <a16:creationId xmlns:a16="http://schemas.microsoft.com/office/drawing/2014/main" id="{598A30DE-7AE0-482B-A709-64CD26A17C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03A4F700-5BF2-457D-94DE-350E89251C3D}" type="slidenum">
              <a:rPr lang="en-US" altLang="en-US" sz="1200" b="0" smtClean="0">
                <a:solidFill>
                  <a:schemeClr val="tx1"/>
                </a:solidFill>
                <a:latin typeface="Times New Roman" panose="02020603050405020304" pitchFamily="18" charset="0"/>
              </a:rPr>
              <a:pPr/>
              <a:t>33</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26F004F8-12DB-4489-89B4-356463FD496D}"/>
              </a:ext>
            </a:extLst>
          </p:cNvPr>
          <p:cNvSpPr>
            <a:spLocks noGrp="1" noRot="1" noChangeAspect="1" noTextEdit="1"/>
          </p:cNvSpPr>
          <p:nvPr>
            <p:ph type="sldImg"/>
          </p:nvPr>
        </p:nvSpPr>
        <p:spPr>
          <a:ln/>
        </p:spPr>
      </p:sp>
      <p:sp>
        <p:nvSpPr>
          <p:cNvPr id="56322" name="Notes Placeholder 2">
            <a:extLst>
              <a:ext uri="{FF2B5EF4-FFF2-40B4-BE49-F238E27FC236}">
                <a16:creationId xmlns:a16="http://schemas.microsoft.com/office/drawing/2014/main" id="{E7CDE64F-3194-4F04-90D8-F5387DAAEF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6323" name="Slide Number Placeholder 3">
            <a:extLst>
              <a:ext uri="{FF2B5EF4-FFF2-40B4-BE49-F238E27FC236}">
                <a16:creationId xmlns:a16="http://schemas.microsoft.com/office/drawing/2014/main" id="{014CAB35-9B2B-4536-99A5-F95E783060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90FB5A3-844D-46D0-A405-1EC8C3818C26}" type="slidenum">
              <a:rPr lang="en-US" altLang="en-US" sz="1200" b="0" smtClean="0">
                <a:solidFill>
                  <a:schemeClr val="tx1"/>
                </a:solidFill>
                <a:latin typeface="Times New Roman" panose="02020603050405020304" pitchFamily="18" charset="0"/>
              </a:rPr>
              <a:pPr/>
              <a:t>34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a:extLst>
              <a:ext uri="{FF2B5EF4-FFF2-40B4-BE49-F238E27FC236}">
                <a16:creationId xmlns:a16="http://schemas.microsoft.com/office/drawing/2014/main" id="{056BCC4F-80DC-4EB4-B090-21DBCB86BB13}"/>
              </a:ext>
            </a:extLst>
          </p:cNvPr>
          <p:cNvSpPr>
            <a:spLocks noGrp="1" noRot="1" noChangeAspect="1" noTextEdit="1"/>
          </p:cNvSpPr>
          <p:nvPr>
            <p:ph type="sldImg"/>
          </p:nvPr>
        </p:nvSpPr>
        <p:spPr>
          <a:ln/>
        </p:spPr>
      </p:sp>
      <p:sp>
        <p:nvSpPr>
          <p:cNvPr id="63490" name="Notes Placeholder 2">
            <a:extLst>
              <a:ext uri="{FF2B5EF4-FFF2-40B4-BE49-F238E27FC236}">
                <a16:creationId xmlns:a16="http://schemas.microsoft.com/office/drawing/2014/main" id="{22725690-5AA6-499C-90E1-873AA80308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3491" name="Slide Number Placeholder 3">
            <a:extLst>
              <a:ext uri="{FF2B5EF4-FFF2-40B4-BE49-F238E27FC236}">
                <a16:creationId xmlns:a16="http://schemas.microsoft.com/office/drawing/2014/main" id="{53390CE0-2C7D-48FF-8A27-0937C482D1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ABA35E7-26D4-4935-9967-5DFF2D818107}" type="slidenum">
              <a:rPr lang="en-US" altLang="en-US" sz="1200" b="0" smtClean="0">
                <a:solidFill>
                  <a:schemeClr val="tx1"/>
                </a:solidFill>
                <a:latin typeface="Times New Roman" panose="02020603050405020304" pitchFamily="18" charset="0"/>
              </a:rPr>
              <a:pPr/>
              <a:t>40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E39C5C16-8B83-43A7-8E35-5A8316730914}"/>
              </a:ext>
            </a:extLst>
          </p:cNvPr>
          <p:cNvSpPr>
            <a:spLocks noGrp="1" noRot="1" noChangeAspect="1" noTextEdit="1"/>
          </p:cNvSpPr>
          <p:nvPr>
            <p:ph type="sldImg"/>
          </p:nvPr>
        </p:nvSpPr>
        <p:spPr>
          <a:ln/>
        </p:spPr>
      </p:sp>
      <p:sp>
        <p:nvSpPr>
          <p:cNvPr id="65538" name="Notes Placeholder 2">
            <a:extLst>
              <a:ext uri="{FF2B5EF4-FFF2-40B4-BE49-F238E27FC236}">
                <a16:creationId xmlns:a16="http://schemas.microsoft.com/office/drawing/2014/main" id="{34C406BB-9E2A-4212-89D4-6C93D567CA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39" name="Slide Number Placeholder 3">
            <a:extLst>
              <a:ext uri="{FF2B5EF4-FFF2-40B4-BE49-F238E27FC236}">
                <a16:creationId xmlns:a16="http://schemas.microsoft.com/office/drawing/2014/main" id="{392C0655-8636-402F-9CCC-46815F9E90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8F4B6910-C0E4-4194-964F-09FB68E59879}" type="slidenum">
              <a:rPr lang="en-US" altLang="en-US" sz="1200" b="0" smtClean="0">
                <a:solidFill>
                  <a:schemeClr val="tx1"/>
                </a:solidFill>
                <a:latin typeface="Times New Roman" panose="02020603050405020304" pitchFamily="18" charset="0"/>
              </a:rPr>
              <a:pPr/>
              <a:t>41</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a:extLst>
              <a:ext uri="{FF2B5EF4-FFF2-40B4-BE49-F238E27FC236}">
                <a16:creationId xmlns:a16="http://schemas.microsoft.com/office/drawing/2014/main" id="{BC46790F-7247-46F9-8DB0-5EC07F307485}"/>
              </a:ext>
            </a:extLst>
          </p:cNvPr>
          <p:cNvSpPr>
            <a:spLocks noGrp="1" noRot="1" noChangeAspect="1" noTextEdit="1"/>
          </p:cNvSpPr>
          <p:nvPr>
            <p:ph type="sldImg"/>
          </p:nvPr>
        </p:nvSpPr>
        <p:spPr>
          <a:ln/>
        </p:spPr>
      </p:sp>
      <p:sp>
        <p:nvSpPr>
          <p:cNvPr id="67586" name="Notes Placeholder 2">
            <a:extLst>
              <a:ext uri="{FF2B5EF4-FFF2-40B4-BE49-F238E27FC236}">
                <a16:creationId xmlns:a16="http://schemas.microsoft.com/office/drawing/2014/main" id="{AD334673-0D23-4921-8776-9451F372060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7587" name="Slide Number Placeholder 3">
            <a:extLst>
              <a:ext uri="{FF2B5EF4-FFF2-40B4-BE49-F238E27FC236}">
                <a16:creationId xmlns:a16="http://schemas.microsoft.com/office/drawing/2014/main" id="{6DC724F5-8D48-48B1-95E9-9BC8DC254A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6D71538-6A1C-4598-AF34-25AA5A1102CF}" type="slidenum">
              <a:rPr lang="en-US" altLang="en-US" sz="1200" b="0" smtClean="0">
                <a:solidFill>
                  <a:schemeClr val="tx1"/>
                </a:solidFill>
                <a:latin typeface="Times New Roman" panose="02020603050405020304" pitchFamily="18" charset="0"/>
              </a:rPr>
              <a:pPr/>
              <a:t>42</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5BDEAF76-754B-40B8-971C-B7F16941888D}"/>
              </a:ext>
            </a:extLst>
          </p:cNvPr>
          <p:cNvSpPr>
            <a:spLocks noGrp="1" noRot="1" noChangeAspect="1" noTextEdit="1"/>
          </p:cNvSpPr>
          <p:nvPr>
            <p:ph type="sldImg"/>
          </p:nvPr>
        </p:nvSpPr>
        <p:spPr>
          <a:ln/>
        </p:spPr>
      </p:sp>
      <p:sp>
        <p:nvSpPr>
          <p:cNvPr id="69634" name="Notes Placeholder 2">
            <a:extLst>
              <a:ext uri="{FF2B5EF4-FFF2-40B4-BE49-F238E27FC236}">
                <a16:creationId xmlns:a16="http://schemas.microsoft.com/office/drawing/2014/main" id="{7114ABB1-8AD9-40EB-B7F6-651FF1B2D4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9635" name="Slide Number Placeholder 3">
            <a:extLst>
              <a:ext uri="{FF2B5EF4-FFF2-40B4-BE49-F238E27FC236}">
                <a16:creationId xmlns:a16="http://schemas.microsoft.com/office/drawing/2014/main" id="{CA97673D-3660-4DEF-84A0-C5447ABBCF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DDBB47F-3BA7-4C0E-9E41-DFCFAB6D6A54}" type="slidenum">
              <a:rPr lang="en-US" altLang="en-US" sz="1200" b="0" smtClean="0">
                <a:solidFill>
                  <a:schemeClr val="tx1"/>
                </a:solidFill>
                <a:latin typeface="Times New Roman" panose="02020603050405020304" pitchFamily="18" charset="0"/>
              </a:rPr>
              <a:pPr/>
              <a:t>43</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a:extLst>
              <a:ext uri="{FF2B5EF4-FFF2-40B4-BE49-F238E27FC236}">
                <a16:creationId xmlns:a16="http://schemas.microsoft.com/office/drawing/2014/main" id="{7DF34A19-C1E6-446C-B6E3-D2E658465EB4}"/>
              </a:ext>
            </a:extLst>
          </p:cNvPr>
          <p:cNvSpPr>
            <a:spLocks noGrp="1" noRot="1" noChangeAspect="1" noTextEdit="1"/>
          </p:cNvSpPr>
          <p:nvPr>
            <p:ph type="sldImg"/>
          </p:nvPr>
        </p:nvSpPr>
        <p:spPr>
          <a:ln/>
        </p:spPr>
      </p:sp>
      <p:sp>
        <p:nvSpPr>
          <p:cNvPr id="72706" name="Notes Placeholder 2">
            <a:extLst>
              <a:ext uri="{FF2B5EF4-FFF2-40B4-BE49-F238E27FC236}">
                <a16:creationId xmlns:a16="http://schemas.microsoft.com/office/drawing/2014/main" id="{EFDA4526-B9B9-4F70-B030-21DD4774C9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2707" name="Slide Number Placeholder 3">
            <a:extLst>
              <a:ext uri="{FF2B5EF4-FFF2-40B4-BE49-F238E27FC236}">
                <a16:creationId xmlns:a16="http://schemas.microsoft.com/office/drawing/2014/main" id="{2E06491C-0CAF-45FA-BBE6-B5DF1A8217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6ABA37A-A4CA-4349-A3BE-C4B8163A749A}"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507AA865-E629-4FE6-A08B-6F6E289EC7CE}"/>
              </a:ext>
            </a:extLst>
          </p:cNvPr>
          <p:cNvSpPr>
            <a:spLocks noGrp="1" noRot="1" noChangeAspect="1" noTextEdit="1"/>
          </p:cNvSpPr>
          <p:nvPr>
            <p:ph type="sldImg"/>
          </p:nvPr>
        </p:nvSpPr>
        <p:spPr>
          <a:ln/>
        </p:spPr>
      </p:sp>
      <p:sp>
        <p:nvSpPr>
          <p:cNvPr id="74754" name="Notes Placeholder 2">
            <a:extLst>
              <a:ext uri="{FF2B5EF4-FFF2-40B4-BE49-F238E27FC236}">
                <a16:creationId xmlns:a16="http://schemas.microsoft.com/office/drawing/2014/main" id="{35B642C1-2864-4E71-9A33-156E257E45D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t>New slide.</a:t>
            </a:r>
          </a:p>
        </p:txBody>
      </p:sp>
      <p:sp>
        <p:nvSpPr>
          <p:cNvPr id="74755" name="Slide Number Placeholder 3">
            <a:extLst>
              <a:ext uri="{FF2B5EF4-FFF2-40B4-BE49-F238E27FC236}">
                <a16:creationId xmlns:a16="http://schemas.microsoft.com/office/drawing/2014/main" id="{196924C7-7FDC-4987-A7AA-2A92E2A652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ED57E0F6-BB36-4F59-9B74-7057266CAD49}" type="slidenum">
              <a:rPr lang="en-US" altLang="en-US" sz="1200" b="0" smtClean="0">
                <a:solidFill>
                  <a:schemeClr val="tx1"/>
                </a:solidFill>
                <a:latin typeface="Times New Roman" panose="02020603050405020304" pitchFamily="18" charset="0"/>
              </a:rPr>
              <a:pPr/>
              <a:t>46</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a:extLst>
              <a:ext uri="{FF2B5EF4-FFF2-40B4-BE49-F238E27FC236}">
                <a16:creationId xmlns:a16="http://schemas.microsoft.com/office/drawing/2014/main" id="{F7A97BB7-2882-4215-9410-8258FF8D1FA1}"/>
              </a:ext>
            </a:extLst>
          </p:cNvPr>
          <p:cNvSpPr>
            <a:spLocks noGrp="1" noRot="1" noChangeAspect="1" noTextEdit="1"/>
          </p:cNvSpPr>
          <p:nvPr>
            <p:ph type="sldImg"/>
          </p:nvPr>
        </p:nvSpPr>
        <p:spPr>
          <a:ln/>
        </p:spPr>
      </p:sp>
      <p:sp>
        <p:nvSpPr>
          <p:cNvPr id="76802" name="Notes Placeholder 2">
            <a:extLst>
              <a:ext uri="{FF2B5EF4-FFF2-40B4-BE49-F238E27FC236}">
                <a16:creationId xmlns:a16="http://schemas.microsoft.com/office/drawing/2014/main" id="{16210BF1-1D6A-42AC-8776-E5E7BE7A70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6803" name="Slide Number Placeholder 3">
            <a:extLst>
              <a:ext uri="{FF2B5EF4-FFF2-40B4-BE49-F238E27FC236}">
                <a16:creationId xmlns:a16="http://schemas.microsoft.com/office/drawing/2014/main" id="{3FF36EBB-ADC0-4323-9468-B00DF8350BA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0F0DB325-C58C-460D-9626-8D4EA683DD35}" type="slidenum">
              <a:rPr lang="en-US" altLang="en-US" sz="1200" b="0" smtClean="0">
                <a:solidFill>
                  <a:schemeClr val="tx1"/>
                </a:solidFill>
                <a:latin typeface="Times New Roman" panose="02020603050405020304" pitchFamily="18" charset="0"/>
              </a:rPr>
              <a:pPr/>
              <a:t>47</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a:extLst>
              <a:ext uri="{FF2B5EF4-FFF2-40B4-BE49-F238E27FC236}">
                <a16:creationId xmlns:a16="http://schemas.microsoft.com/office/drawing/2014/main" id="{C8CE615A-3F2F-475B-AD83-76C576F5E44F}"/>
              </a:ext>
            </a:extLst>
          </p:cNvPr>
          <p:cNvSpPr>
            <a:spLocks noGrp="1" noRot="1" noChangeAspect="1" noTextEdit="1"/>
          </p:cNvSpPr>
          <p:nvPr>
            <p:ph type="sldImg"/>
          </p:nvPr>
        </p:nvSpPr>
        <p:spPr>
          <a:ln/>
        </p:spPr>
      </p:sp>
      <p:sp>
        <p:nvSpPr>
          <p:cNvPr id="78850" name="Notes Placeholder 2">
            <a:extLst>
              <a:ext uri="{FF2B5EF4-FFF2-40B4-BE49-F238E27FC236}">
                <a16:creationId xmlns:a16="http://schemas.microsoft.com/office/drawing/2014/main" id="{2F10498C-A0E7-4F2C-BD60-4C7CB88FC4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1" name="Slide Number Placeholder 3">
            <a:extLst>
              <a:ext uri="{FF2B5EF4-FFF2-40B4-BE49-F238E27FC236}">
                <a16:creationId xmlns:a16="http://schemas.microsoft.com/office/drawing/2014/main" id="{B81C35B8-5BF9-44F0-A1A7-2052B76FF3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8883CBB-1F99-4E03-8619-1083CEC1F366}" type="slidenum">
              <a:rPr lang="en-US" altLang="en-US" sz="1200" b="0" smtClean="0">
                <a:solidFill>
                  <a:schemeClr val="tx1"/>
                </a:solidFill>
                <a:latin typeface="Times New Roman" panose="02020603050405020304" pitchFamily="18" charset="0"/>
              </a:rPr>
              <a:pPr/>
              <a:t>48</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a:extLst>
              <a:ext uri="{FF2B5EF4-FFF2-40B4-BE49-F238E27FC236}">
                <a16:creationId xmlns:a16="http://schemas.microsoft.com/office/drawing/2014/main" id="{2B4AA8EC-AD30-4161-8A5E-4C4E39B06063}"/>
              </a:ext>
            </a:extLst>
          </p:cNvPr>
          <p:cNvSpPr>
            <a:spLocks noGrp="1" noRot="1" noChangeAspect="1" noTextEdit="1"/>
          </p:cNvSpPr>
          <p:nvPr>
            <p:ph type="sldImg"/>
          </p:nvPr>
        </p:nvSpPr>
        <p:spPr>
          <a:ln/>
        </p:spPr>
      </p:sp>
      <p:sp>
        <p:nvSpPr>
          <p:cNvPr id="81922" name="Notes Placeholder 2">
            <a:extLst>
              <a:ext uri="{FF2B5EF4-FFF2-40B4-BE49-F238E27FC236}">
                <a16:creationId xmlns:a16="http://schemas.microsoft.com/office/drawing/2014/main" id="{93C3556B-F6F0-4255-A84A-E55A8C7838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23" name="Slide Number Placeholder 3">
            <a:extLst>
              <a:ext uri="{FF2B5EF4-FFF2-40B4-BE49-F238E27FC236}">
                <a16:creationId xmlns:a16="http://schemas.microsoft.com/office/drawing/2014/main" id="{5B10BE12-5492-4333-A6FD-25FBDEF4BF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82F2425-4448-4968-8528-E667083F048C}" type="slidenum">
              <a:rPr lang="en-US" altLang="en-US" sz="1200" b="0" smtClean="0">
                <a:solidFill>
                  <a:schemeClr val="tx1"/>
                </a:solidFill>
                <a:latin typeface="Times New Roman" panose="02020603050405020304" pitchFamily="18" charset="0"/>
              </a:rPr>
              <a:pPr/>
              <a:t>50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a:extLst>
              <a:ext uri="{FF2B5EF4-FFF2-40B4-BE49-F238E27FC236}">
                <a16:creationId xmlns:a16="http://schemas.microsoft.com/office/drawing/2014/main" id="{86B4B005-5F9D-4B01-879F-D8BB8371CC68}"/>
              </a:ext>
            </a:extLst>
          </p:cNvPr>
          <p:cNvSpPr>
            <a:spLocks noGrp="1" noRot="1" noChangeAspect="1" noTextEdit="1"/>
          </p:cNvSpPr>
          <p:nvPr>
            <p:ph type="sldImg"/>
          </p:nvPr>
        </p:nvSpPr>
        <p:spPr>
          <a:ln/>
        </p:spPr>
      </p:sp>
      <p:sp>
        <p:nvSpPr>
          <p:cNvPr id="87042" name="Notes Placeholder 2">
            <a:extLst>
              <a:ext uri="{FF2B5EF4-FFF2-40B4-BE49-F238E27FC236}">
                <a16:creationId xmlns:a16="http://schemas.microsoft.com/office/drawing/2014/main" id="{F1D5F785-FDE9-4EA0-BC8E-8BAD01DF78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3" name="Slide Number Placeholder 3">
            <a:extLst>
              <a:ext uri="{FF2B5EF4-FFF2-40B4-BE49-F238E27FC236}">
                <a16:creationId xmlns:a16="http://schemas.microsoft.com/office/drawing/2014/main" id="{47967607-E4F0-432B-AC42-52EC077EB0D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0579EEE7-D068-4506-9202-BBDF5B55E18E}" type="slidenum">
              <a:rPr lang="en-US" altLang="en-US" sz="1200" b="0" smtClean="0">
                <a:solidFill>
                  <a:schemeClr val="tx1"/>
                </a:solidFill>
                <a:latin typeface="Times New Roman" panose="02020603050405020304" pitchFamily="18" charset="0"/>
              </a:rPr>
              <a:pPr/>
              <a:t>54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a:extLst>
              <a:ext uri="{FF2B5EF4-FFF2-40B4-BE49-F238E27FC236}">
                <a16:creationId xmlns:a16="http://schemas.microsoft.com/office/drawing/2014/main" id="{CFC23380-F30E-47EF-A321-AD49BDE80DD0}"/>
              </a:ext>
            </a:extLst>
          </p:cNvPr>
          <p:cNvSpPr>
            <a:spLocks noGrp="1" noRot="1" noChangeAspect="1" noTextEdit="1"/>
          </p:cNvSpPr>
          <p:nvPr>
            <p:ph type="sldImg"/>
          </p:nvPr>
        </p:nvSpPr>
        <p:spPr>
          <a:ln/>
        </p:spPr>
      </p:sp>
      <p:sp>
        <p:nvSpPr>
          <p:cNvPr id="90114" name="Notes Placeholder 2">
            <a:extLst>
              <a:ext uri="{FF2B5EF4-FFF2-40B4-BE49-F238E27FC236}">
                <a16:creationId xmlns:a16="http://schemas.microsoft.com/office/drawing/2014/main" id="{32F6387F-39D6-4FB3-A95A-77D4B6379EB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0115" name="Slide Number Placeholder 3">
            <a:extLst>
              <a:ext uri="{FF2B5EF4-FFF2-40B4-BE49-F238E27FC236}">
                <a16:creationId xmlns:a16="http://schemas.microsoft.com/office/drawing/2014/main" id="{A79FB4D3-6C49-428F-84D0-B4E85933AA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784856A-C469-4960-9DF8-C88F2680A1CC}" type="slidenum">
              <a:rPr lang="en-US" altLang="en-US" sz="1200" b="0" smtClean="0">
                <a:solidFill>
                  <a:schemeClr val="tx1"/>
                </a:solidFill>
                <a:latin typeface="Times New Roman" panose="02020603050405020304" pitchFamily="18" charset="0"/>
              </a:rPr>
              <a:pPr/>
              <a:t>56</a:t>
            </a:fld>
            <a:endParaRPr lang="en-US" altLang="en-US" sz="1200" b="0">
              <a:solidFill>
                <a:schemeClr val="tx1"/>
              </a:solidFill>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49817529"/>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27735059"/>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7017471"/>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611743628"/>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4166930200"/>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61998649"/>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49681544"/>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4943603"/>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2644416994"/>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1959186965"/>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7446449"/>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DCEBFC-A932-4340-A5EB-F7B14EB85855}"/>
              </a:ext>
            </a:extLst>
          </p:cNvPr>
          <p:cNvSpPr>
            <a:spLocks noGrp="1"/>
          </p:cNvSpPr>
          <p:nvPr>
            <p:ph type="dt" sz="half" idx="10"/>
          </p:nvPr>
        </p:nvSpPr>
        <p:spPr/>
        <p:txBody>
          <a:bodyPr/>
          <a:lstStyle>
            <a:lvl1pPr>
              <a:defRPr/>
            </a:lvl1pPr>
          </a:lstStyle>
          <a:p>
            <a:pPr>
              <a:defRPr/>
            </a:pPr>
            <a:fld id="{FBC8672A-EEE8-4B90-B49F-0ECC45CFC96B}" type="datetimeFigureOut">
              <a:rPr lang="en-US" altLang="en-US"/>
              <a:pPr>
                <a:defRPr/>
              </a:pPr>
              <a:t>10/15/2018</a:t>
            </a:fld>
            <a:endParaRPr lang="en-US" altLang="en-US"/>
          </a:p>
        </p:txBody>
      </p:sp>
      <p:sp>
        <p:nvSpPr>
          <p:cNvPr id="5" name="Footer Placeholder 4">
            <a:extLst>
              <a:ext uri="{FF2B5EF4-FFF2-40B4-BE49-F238E27FC236}">
                <a16:creationId xmlns:a16="http://schemas.microsoft.com/office/drawing/2014/main" id="{863D0B89-1765-4E9C-9306-3B9FA4D80AD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F6F2110-70AB-4EC5-8768-CFFDF46551D1}"/>
              </a:ext>
            </a:extLst>
          </p:cNvPr>
          <p:cNvSpPr>
            <a:spLocks noGrp="1"/>
          </p:cNvSpPr>
          <p:nvPr>
            <p:ph type="sldNum" sz="quarter" idx="12"/>
          </p:nvPr>
        </p:nvSpPr>
        <p:spPr/>
        <p:txBody>
          <a:bodyPr/>
          <a:lstStyle>
            <a:lvl1pPr>
              <a:defRPr/>
            </a:lvl1pPr>
          </a:lstStyle>
          <a:p>
            <a:pPr>
              <a:defRPr/>
            </a:pPr>
            <a:fld id="{1D8816B9-F026-4EE6-A291-96664CC19B17}" type="slidenum">
              <a:rPr lang="en-US" altLang="en-US"/>
              <a:pPr>
                <a:defRPr/>
              </a:pPr>
              <a:t>‹#›</a:t>
            </a:fld>
            <a:endParaRPr lang="en-US" altLang="en-US"/>
          </a:p>
        </p:txBody>
      </p:sp>
    </p:spTree>
    <p:extLst>
      <p:ext uri="{BB962C8B-B14F-4D97-AF65-F5344CB8AC3E}">
        <p14:creationId xmlns:p14="http://schemas.microsoft.com/office/powerpoint/2010/main" val="2315818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5960248-BF3E-4EB0-AAF5-764E76B5ECEA}"/>
              </a:ext>
            </a:extLst>
          </p:cNvPr>
          <p:cNvSpPr>
            <a:spLocks noGrp="1"/>
          </p:cNvSpPr>
          <p:nvPr>
            <p:ph type="dt" sz="half" idx="10"/>
          </p:nvPr>
        </p:nvSpPr>
        <p:spPr/>
        <p:txBody>
          <a:bodyPr/>
          <a:lstStyle>
            <a:lvl1pPr>
              <a:defRPr/>
            </a:lvl1pPr>
          </a:lstStyle>
          <a:p>
            <a:pPr>
              <a:defRPr/>
            </a:pPr>
            <a:fld id="{8C1CB96E-E214-4A83-92F6-1AC15A88DB1F}" type="datetimeFigureOut">
              <a:rPr lang="en-US" altLang="en-US"/>
              <a:pPr>
                <a:defRPr/>
              </a:pPr>
              <a:t>10/15/2018</a:t>
            </a:fld>
            <a:endParaRPr lang="en-US" altLang="en-US"/>
          </a:p>
        </p:txBody>
      </p:sp>
      <p:sp>
        <p:nvSpPr>
          <p:cNvPr id="8" name="Footer Placeholder 4">
            <a:extLst>
              <a:ext uri="{FF2B5EF4-FFF2-40B4-BE49-F238E27FC236}">
                <a16:creationId xmlns:a16="http://schemas.microsoft.com/office/drawing/2014/main" id="{E304AFB6-404B-4B4A-A834-FD4A92A524AC}"/>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F121EB28-A7A9-4F49-AC60-DD591345DBC4}"/>
              </a:ext>
            </a:extLst>
          </p:cNvPr>
          <p:cNvSpPr>
            <a:spLocks noGrp="1"/>
          </p:cNvSpPr>
          <p:nvPr>
            <p:ph type="sldNum" sz="quarter" idx="12"/>
          </p:nvPr>
        </p:nvSpPr>
        <p:spPr/>
        <p:txBody>
          <a:bodyPr/>
          <a:lstStyle>
            <a:lvl1pPr>
              <a:defRPr/>
            </a:lvl1pPr>
          </a:lstStyle>
          <a:p>
            <a:pPr>
              <a:defRPr/>
            </a:pPr>
            <a:fld id="{523FEE3F-621F-47C0-9D79-4E087DAC56EA}" type="slidenum">
              <a:rPr lang="en-US" altLang="en-US"/>
              <a:pPr>
                <a:defRPr/>
              </a:pPr>
              <a:t>‹#›</a:t>
            </a:fld>
            <a:endParaRPr lang="en-US" altLang="en-US"/>
          </a:p>
        </p:txBody>
      </p:sp>
    </p:spTree>
    <p:extLst>
      <p:ext uri="{BB962C8B-B14F-4D97-AF65-F5344CB8AC3E}">
        <p14:creationId xmlns:p14="http://schemas.microsoft.com/office/powerpoint/2010/main" val="2301785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6FC7937-01A2-42E3-ADE1-2015E6474850}"/>
              </a:ext>
            </a:extLst>
          </p:cNvPr>
          <p:cNvSpPr>
            <a:spLocks noGrp="1"/>
          </p:cNvSpPr>
          <p:nvPr>
            <p:ph type="dt" sz="half" idx="10"/>
          </p:nvPr>
        </p:nvSpPr>
        <p:spPr/>
        <p:txBody>
          <a:bodyPr/>
          <a:lstStyle>
            <a:lvl1pPr>
              <a:defRPr/>
            </a:lvl1pPr>
          </a:lstStyle>
          <a:p>
            <a:pPr>
              <a:defRPr/>
            </a:pPr>
            <a:fld id="{89FC6F73-5897-41AF-84E6-3B877D360778}" type="datetimeFigureOut">
              <a:rPr lang="en-US" altLang="en-US"/>
              <a:pPr>
                <a:defRPr/>
              </a:pPr>
              <a:t>10/15/2018</a:t>
            </a:fld>
            <a:endParaRPr lang="en-US" altLang="en-US"/>
          </a:p>
        </p:txBody>
      </p:sp>
      <p:sp>
        <p:nvSpPr>
          <p:cNvPr id="3" name="Footer Placeholder 4">
            <a:extLst>
              <a:ext uri="{FF2B5EF4-FFF2-40B4-BE49-F238E27FC236}">
                <a16:creationId xmlns:a16="http://schemas.microsoft.com/office/drawing/2014/main" id="{AD564364-3AD4-4DC8-9DFA-54A0F204DA3D}"/>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BB7A120-FDDA-4CD3-B289-C27C347A9F55}"/>
              </a:ext>
            </a:extLst>
          </p:cNvPr>
          <p:cNvSpPr>
            <a:spLocks noGrp="1"/>
          </p:cNvSpPr>
          <p:nvPr>
            <p:ph type="sldNum" sz="quarter" idx="12"/>
          </p:nvPr>
        </p:nvSpPr>
        <p:spPr/>
        <p:txBody>
          <a:bodyPr/>
          <a:lstStyle>
            <a:lvl1pPr>
              <a:defRPr/>
            </a:lvl1pPr>
          </a:lstStyle>
          <a:p>
            <a:pPr>
              <a:defRPr/>
            </a:pPr>
            <a:fld id="{817242D8-EDF0-4117-8F50-3D3BF042DAE4}" type="slidenum">
              <a:rPr lang="en-US" altLang="en-US"/>
              <a:pPr>
                <a:defRPr/>
              </a:pPr>
              <a:t>‹#›</a:t>
            </a:fld>
            <a:endParaRPr lang="en-US" altLang="en-US"/>
          </a:p>
        </p:txBody>
      </p:sp>
    </p:spTree>
    <p:extLst>
      <p:ext uri="{BB962C8B-B14F-4D97-AF65-F5344CB8AC3E}">
        <p14:creationId xmlns:p14="http://schemas.microsoft.com/office/powerpoint/2010/main" val="3707883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66508072"/>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a:extLst>
              <a:ext uri="{FF2B5EF4-FFF2-40B4-BE49-F238E27FC236}">
                <a16:creationId xmlns:a16="http://schemas.microsoft.com/office/drawing/2014/main" id="{C940341B-6C46-4059-BFC8-2855DFDECF70}"/>
              </a:ext>
            </a:extLst>
          </p:cNvPr>
          <p:cNvSpPr>
            <a:spLocks noGrp="1"/>
          </p:cNvSpPr>
          <p:nvPr>
            <p:ph type="dt" sz="half" idx="10"/>
          </p:nvPr>
        </p:nvSpPr>
        <p:spPr/>
        <p:txBody>
          <a:bodyPr/>
          <a:lstStyle>
            <a:lvl1pPr>
              <a:defRPr/>
            </a:lvl1pPr>
          </a:lstStyle>
          <a:p>
            <a:pPr>
              <a:defRPr/>
            </a:pPr>
            <a:fld id="{61B05736-4548-42F9-80C9-B4307DDFA91D}" type="datetimeFigureOut">
              <a:rPr lang="en-US" altLang="en-US"/>
              <a:pPr>
                <a:defRPr/>
              </a:pPr>
              <a:t>10/15/2018</a:t>
            </a:fld>
            <a:endParaRPr lang="en-US" altLang="en-US"/>
          </a:p>
        </p:txBody>
      </p:sp>
      <p:sp>
        <p:nvSpPr>
          <p:cNvPr id="5" name="Footer Placeholder 4">
            <a:extLst>
              <a:ext uri="{FF2B5EF4-FFF2-40B4-BE49-F238E27FC236}">
                <a16:creationId xmlns:a16="http://schemas.microsoft.com/office/drawing/2014/main" id="{706F62D2-5CEB-4F51-91EC-4E6779EA89A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53D230B5-C805-4108-906C-000E1C5ACF13}"/>
              </a:ext>
            </a:extLst>
          </p:cNvPr>
          <p:cNvSpPr>
            <a:spLocks noGrp="1"/>
          </p:cNvSpPr>
          <p:nvPr>
            <p:ph type="sldNum" sz="quarter" idx="12"/>
          </p:nvPr>
        </p:nvSpPr>
        <p:spPr/>
        <p:txBody>
          <a:bodyPr/>
          <a:lstStyle>
            <a:lvl1pPr>
              <a:defRPr/>
            </a:lvl1pPr>
          </a:lstStyle>
          <a:p>
            <a:pPr>
              <a:defRPr/>
            </a:pPr>
            <a:fld id="{EBAFCB75-A05D-4087-8633-80E70C18AB4B}" type="slidenum">
              <a:rPr lang="en-US" altLang="en-US"/>
              <a:pPr>
                <a:defRPr/>
              </a:pPr>
              <a:t>‹#›</a:t>
            </a:fld>
            <a:endParaRPr lang="en-US" altLang="en-US"/>
          </a:p>
        </p:txBody>
      </p:sp>
    </p:spTree>
    <p:extLst>
      <p:ext uri="{BB962C8B-B14F-4D97-AF65-F5344CB8AC3E}">
        <p14:creationId xmlns:p14="http://schemas.microsoft.com/office/powerpoint/2010/main" val="37074563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0381E282-B10B-4424-A7C6-451A7D42FA75}" type="datetimeFigureOut">
              <a:rPr lang="en-US" altLang="en-US" smtClean="0"/>
              <a:pPr>
                <a:defRPr/>
              </a:pPr>
              <a:t>10/15/2018</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22424434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61B05736-4548-42F9-80C9-B4307DDFA91D}" type="datetimeFigureOut">
              <a:rPr lang="en-US" altLang="en-US" smtClean="0"/>
              <a:pPr>
                <a:defRPr/>
              </a:pPr>
              <a:t>10/15/2018</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BAFCB75-A05D-4087-8633-80E70C18AB4B}" type="slidenum">
              <a:rPr lang="en-US" altLang="en-US" smtClean="0"/>
              <a:pPr>
                <a:defRPr/>
              </a:pPr>
              <a:t>‹#›</a:t>
            </a:fld>
            <a:endParaRPr lang="en-US" altLang="en-US"/>
          </a:p>
        </p:txBody>
      </p:sp>
    </p:spTree>
    <p:extLst>
      <p:ext uri="{BB962C8B-B14F-4D97-AF65-F5344CB8AC3E}">
        <p14:creationId xmlns:p14="http://schemas.microsoft.com/office/powerpoint/2010/main" val="1522971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6" name="Slide Number Placeholder 5"/>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19098268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7" name="Slide Number Placeholder 6"/>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36061712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9" name="Slide Number Placeholder 8"/>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16723835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5" name="Slide Number Placeholder 4"/>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38600748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3391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7" name="Slide Number Placeholder 6"/>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1167531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7" name="Slide Number Placeholder 6"/>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18913887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6" name="Slide Number Placeholder 5"/>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1372603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0381E282-B10B-4424-A7C6-451A7D42FA75}" type="datetimeFigureOut">
              <a:rPr lang="en-US" altLang="en-US" smtClean="0"/>
              <a:pPr>
                <a:defRPr/>
              </a:pPr>
              <a:t>10/15/2018</a:t>
            </a:fld>
            <a:endParaRPr lang="en-US" altLang="en-US"/>
          </a:p>
        </p:txBody>
      </p:sp>
      <p:sp>
        <p:nvSpPr>
          <p:cNvPr id="6" name="Slide Number Placeholder 5"/>
          <p:cNvSpPr>
            <a:spLocks noGrp="1"/>
          </p:cNvSpPr>
          <p:nvPr>
            <p:ph type="sldNum" sz="quarter" idx="12"/>
          </p:nvPr>
        </p:nvSpPr>
        <p:spPr/>
        <p:txBody>
          <a:bodyPr/>
          <a:lstStyle/>
          <a:p>
            <a:pPr>
              <a:defRPr/>
            </a:pPr>
            <a:fld id="{72B9FC80-F67F-4BA9-BDA5-37C62366CD3D}" type="slidenum">
              <a:rPr lang="en-US" altLang="en-US" smtClean="0"/>
              <a:pPr>
                <a:defRPr/>
              </a:pPr>
              <a:t>‹#›</a:t>
            </a:fld>
            <a:endParaRPr lang="en-US" altLang="en-US"/>
          </a:p>
        </p:txBody>
      </p:sp>
    </p:spTree>
    <p:extLst>
      <p:ext uri="{BB962C8B-B14F-4D97-AF65-F5344CB8AC3E}">
        <p14:creationId xmlns:p14="http://schemas.microsoft.com/office/powerpoint/2010/main" val="191888304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0237F597-BDF2-451F-86D7-2E2D1EDE6E3F}"/>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lvl1pPr>
              <a:defRPr sz="3600" b="1">
                <a:solidFill>
                  <a:schemeClr val="accent2"/>
                </a:solidFill>
                <a:latin typeface="Arial" charset="0"/>
                <a:ea typeface="MS PGothic" charset="-128"/>
              </a:defRPr>
            </a:lvl1pPr>
            <a:lvl2pPr marL="742950" indent="-285750">
              <a:defRPr sz="3600" b="1">
                <a:solidFill>
                  <a:schemeClr val="accent2"/>
                </a:solidFill>
                <a:latin typeface="Arial" charset="0"/>
                <a:ea typeface="MS PGothic" charset="-128"/>
              </a:defRPr>
            </a:lvl2pPr>
            <a:lvl3pPr marL="1143000" indent="-228600">
              <a:defRPr sz="3600" b="1">
                <a:solidFill>
                  <a:schemeClr val="accent2"/>
                </a:solidFill>
                <a:latin typeface="Arial" charset="0"/>
                <a:ea typeface="MS PGothic" charset="-128"/>
              </a:defRPr>
            </a:lvl3pPr>
            <a:lvl4pPr marL="1600200" indent="-228600">
              <a:defRPr sz="3600" b="1">
                <a:solidFill>
                  <a:schemeClr val="accent2"/>
                </a:solidFill>
                <a:latin typeface="Arial" charset="0"/>
                <a:ea typeface="MS PGothic" charset="-128"/>
              </a:defRPr>
            </a:lvl4pPr>
            <a:lvl5pPr marL="2057400" indent="-228600">
              <a:defRPr sz="3600" b="1">
                <a:solidFill>
                  <a:schemeClr val="accent2"/>
                </a:solidFill>
                <a:latin typeface="Arial" charset="0"/>
                <a:ea typeface="MS PGothic" charset="-128"/>
              </a:defRPr>
            </a:lvl5pPr>
            <a:lvl6pPr marL="2514600" indent="-228600" eaLnBrk="0" fontAlgn="base" hangingPunct="0">
              <a:spcBef>
                <a:spcPct val="0"/>
              </a:spcBef>
              <a:spcAft>
                <a:spcPct val="0"/>
              </a:spcAft>
              <a:defRPr sz="3600" b="1">
                <a:solidFill>
                  <a:schemeClr val="accent2"/>
                </a:solidFill>
                <a:latin typeface="Arial" charset="0"/>
                <a:ea typeface="MS PGothic" charset="-128"/>
              </a:defRPr>
            </a:lvl6pPr>
            <a:lvl7pPr marL="2971800" indent="-228600" eaLnBrk="0" fontAlgn="base" hangingPunct="0">
              <a:spcBef>
                <a:spcPct val="0"/>
              </a:spcBef>
              <a:spcAft>
                <a:spcPct val="0"/>
              </a:spcAft>
              <a:defRPr sz="3600" b="1">
                <a:solidFill>
                  <a:schemeClr val="accent2"/>
                </a:solidFill>
                <a:latin typeface="Arial" charset="0"/>
                <a:ea typeface="MS PGothic" charset="-128"/>
              </a:defRPr>
            </a:lvl7pPr>
            <a:lvl8pPr marL="3429000" indent="-228600" eaLnBrk="0" fontAlgn="base" hangingPunct="0">
              <a:spcBef>
                <a:spcPct val="0"/>
              </a:spcBef>
              <a:spcAft>
                <a:spcPct val="0"/>
              </a:spcAft>
              <a:defRPr sz="3600" b="1">
                <a:solidFill>
                  <a:schemeClr val="accent2"/>
                </a:solidFill>
                <a:latin typeface="Arial" charset="0"/>
                <a:ea typeface="MS PGothic" charset="-128"/>
              </a:defRPr>
            </a:lvl8pPr>
            <a:lvl9pPr marL="3886200" indent="-228600" eaLnBrk="0" fontAlgn="base" hangingPunct="0">
              <a:spcBef>
                <a:spcPct val="0"/>
              </a:spcBef>
              <a:spcAft>
                <a:spcPct val="0"/>
              </a:spcAft>
              <a:defRPr sz="3600" b="1">
                <a:solidFill>
                  <a:schemeClr val="accent2"/>
                </a:solidFill>
                <a:latin typeface="Arial" charset="0"/>
                <a:ea typeface="MS PGothic" charset="-128"/>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F654B01B-B0FC-44B3-8C7A-54599D7F3CCC}"/>
              </a:ext>
            </a:extLst>
          </p:cNvPr>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a:extLst>
              <a:ext uri="{FF2B5EF4-FFF2-40B4-BE49-F238E27FC236}">
                <a16:creationId xmlns:a16="http://schemas.microsoft.com/office/drawing/2014/main" id="{FEEFDE72-5E3F-4999-9546-6BB4E9C87834}"/>
              </a:ext>
            </a:extLst>
          </p:cNvPr>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471BC321-0D18-499D-8194-3DDA8CFB1315}"/>
              </a:ext>
            </a:extLst>
          </p:cNvPr>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4A991ACF-A36E-4CED-A40F-9679B76F81E4}"/>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lvl1pPr>
              <a:defRPr sz="3600" b="1">
                <a:solidFill>
                  <a:schemeClr val="accent2"/>
                </a:solidFill>
                <a:latin typeface="Arial" charset="0"/>
                <a:ea typeface="MS PGothic" charset="-128"/>
              </a:defRPr>
            </a:lvl1pPr>
            <a:lvl2pPr marL="742950" indent="-285750">
              <a:defRPr sz="3600" b="1">
                <a:solidFill>
                  <a:schemeClr val="accent2"/>
                </a:solidFill>
                <a:latin typeface="Arial" charset="0"/>
                <a:ea typeface="MS PGothic" charset="-128"/>
              </a:defRPr>
            </a:lvl2pPr>
            <a:lvl3pPr marL="1143000" indent="-228600">
              <a:defRPr sz="3600" b="1">
                <a:solidFill>
                  <a:schemeClr val="accent2"/>
                </a:solidFill>
                <a:latin typeface="Arial" charset="0"/>
                <a:ea typeface="MS PGothic" charset="-128"/>
              </a:defRPr>
            </a:lvl3pPr>
            <a:lvl4pPr marL="1600200" indent="-228600">
              <a:defRPr sz="3600" b="1">
                <a:solidFill>
                  <a:schemeClr val="accent2"/>
                </a:solidFill>
                <a:latin typeface="Arial" charset="0"/>
                <a:ea typeface="MS PGothic" charset="-128"/>
              </a:defRPr>
            </a:lvl4pPr>
            <a:lvl5pPr marL="2057400" indent="-228600">
              <a:defRPr sz="3600" b="1">
                <a:solidFill>
                  <a:schemeClr val="accent2"/>
                </a:solidFill>
                <a:latin typeface="Arial" charset="0"/>
                <a:ea typeface="MS PGothic" charset="-128"/>
              </a:defRPr>
            </a:lvl5pPr>
            <a:lvl6pPr marL="2514600" indent="-228600" eaLnBrk="0" fontAlgn="base" hangingPunct="0">
              <a:spcBef>
                <a:spcPct val="0"/>
              </a:spcBef>
              <a:spcAft>
                <a:spcPct val="0"/>
              </a:spcAft>
              <a:defRPr sz="3600" b="1">
                <a:solidFill>
                  <a:schemeClr val="accent2"/>
                </a:solidFill>
                <a:latin typeface="Arial" charset="0"/>
                <a:ea typeface="MS PGothic" charset="-128"/>
              </a:defRPr>
            </a:lvl6pPr>
            <a:lvl7pPr marL="2971800" indent="-228600" eaLnBrk="0" fontAlgn="base" hangingPunct="0">
              <a:spcBef>
                <a:spcPct val="0"/>
              </a:spcBef>
              <a:spcAft>
                <a:spcPct val="0"/>
              </a:spcAft>
              <a:defRPr sz="3600" b="1">
                <a:solidFill>
                  <a:schemeClr val="accent2"/>
                </a:solidFill>
                <a:latin typeface="Arial" charset="0"/>
                <a:ea typeface="MS PGothic" charset="-128"/>
              </a:defRPr>
            </a:lvl7pPr>
            <a:lvl8pPr marL="3429000" indent="-228600" eaLnBrk="0" fontAlgn="base" hangingPunct="0">
              <a:spcBef>
                <a:spcPct val="0"/>
              </a:spcBef>
              <a:spcAft>
                <a:spcPct val="0"/>
              </a:spcAft>
              <a:defRPr sz="3600" b="1">
                <a:solidFill>
                  <a:schemeClr val="accent2"/>
                </a:solidFill>
                <a:latin typeface="Arial" charset="0"/>
                <a:ea typeface="MS PGothic" charset="-128"/>
              </a:defRPr>
            </a:lvl8pPr>
            <a:lvl9pPr marL="3886200" indent="-228600" eaLnBrk="0" fontAlgn="base" hangingPunct="0">
              <a:spcBef>
                <a:spcPct val="0"/>
              </a:spcBef>
              <a:spcAft>
                <a:spcPct val="0"/>
              </a:spcAft>
              <a:defRPr sz="3600" b="1">
                <a:solidFill>
                  <a:schemeClr val="accent2"/>
                </a:solidFill>
                <a:latin typeface="Arial" charset="0"/>
                <a:ea typeface="MS PGothic" charset="-128"/>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9F04BB27-798D-40CE-B0E1-5BE873635067}"/>
              </a:ext>
            </a:extLst>
          </p:cNvPr>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a:extLst>
              <a:ext uri="{FF2B5EF4-FFF2-40B4-BE49-F238E27FC236}">
                <a16:creationId xmlns:a16="http://schemas.microsoft.com/office/drawing/2014/main" id="{603BD164-F2FC-480F-A1AE-17FEC1C85D1E}"/>
              </a:ext>
            </a:extLst>
          </p:cNvPr>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8D6BA827-4B6C-4505-932B-49CD6CA415A2}"/>
              </a:ext>
            </a:extLst>
          </p:cNvPr>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4"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7D0D47-9309-4EFF-B1A9-D772CF52577E}"/>
              </a:ext>
            </a:extLst>
          </p:cNvPr>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a:extLst>
              <a:ext uri="{FF2B5EF4-FFF2-40B4-BE49-F238E27FC236}">
                <a16:creationId xmlns:a16="http://schemas.microsoft.com/office/drawing/2014/main" id="{94B96D71-FE94-4C64-88FC-DE7CC2FA1BE4}"/>
              </a:ext>
            </a:extLst>
          </p:cNvPr>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FC8F60C-0E53-4F1E-8D56-E4751E982912}"/>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21E12327-8F06-4641-A614-1B72FD92AB69}" type="datetimeFigureOut">
              <a:rPr lang="en-US" altLang="en-US"/>
              <a:pPr>
                <a:defRPr/>
              </a:pPr>
              <a:t>10/15/2018</a:t>
            </a:fld>
            <a:endParaRPr lang="en-US" altLang="en-US"/>
          </a:p>
        </p:txBody>
      </p:sp>
      <p:sp>
        <p:nvSpPr>
          <p:cNvPr id="5" name="Footer Placeholder 4">
            <a:extLst>
              <a:ext uri="{FF2B5EF4-FFF2-40B4-BE49-F238E27FC236}">
                <a16:creationId xmlns:a16="http://schemas.microsoft.com/office/drawing/2014/main" id="{4CED1CDD-56EA-4B8B-A1EF-47AA98F27F21}"/>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id="{BEB1489B-764F-407E-96CF-387A7F83A5D3}"/>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BD4DD56A-0A02-4087-8A48-995E88E61E0C}" type="slidenum">
              <a:rPr lang="en-US" altLang="en-US"/>
              <a:pPr>
                <a:defRPr/>
              </a:pPr>
              <a:t>‹#›</a:t>
            </a:fld>
            <a:endParaRPr lang="en-US" altLang="en-US"/>
          </a:p>
        </p:txBody>
      </p:sp>
      <p:sp>
        <p:nvSpPr>
          <p:cNvPr id="7" name="Rectangle 132">
            <a:extLst>
              <a:ext uri="{FF2B5EF4-FFF2-40B4-BE49-F238E27FC236}">
                <a16:creationId xmlns:a16="http://schemas.microsoft.com/office/drawing/2014/main" id="{7C4F9C98-C8D1-44E4-B480-4C83CB7EE8C3}"/>
              </a:ext>
            </a:extLst>
          </p:cNvPr>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90" r:id="rId1"/>
    <p:sldLayoutId id="2147483991" r:id="rId2"/>
    <p:sldLayoutId id="2147483992" r:id="rId3"/>
    <p:sldLayoutId id="2147483995"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A680997-1BC5-487F-B0A8-A8D87173A0B4}"/>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0381E282-B10B-4424-A7C6-451A7D42FA75}" type="datetimeFigureOut">
              <a:rPr lang="en-US" altLang="en-US"/>
              <a:pPr>
                <a:defRPr/>
              </a:pPr>
              <a:t>10/15/2018</a:t>
            </a:fld>
            <a:endParaRPr lang="en-US" altLang="en-US"/>
          </a:p>
        </p:txBody>
      </p:sp>
      <p:sp>
        <p:nvSpPr>
          <p:cNvPr id="5" name="Footer Placeholder 4">
            <a:extLst>
              <a:ext uri="{FF2B5EF4-FFF2-40B4-BE49-F238E27FC236}">
                <a16:creationId xmlns:a16="http://schemas.microsoft.com/office/drawing/2014/main" id="{BEC7D45A-A250-4857-B5CB-F0491E4EC35D}"/>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a:extLst>
              <a:ext uri="{FF2B5EF4-FFF2-40B4-BE49-F238E27FC236}">
                <a16:creationId xmlns:a16="http://schemas.microsoft.com/office/drawing/2014/main" id="{21EEECEC-611D-4000-8B1F-D14A039C9471}"/>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ea typeface="MS PGothic" panose="020B0600070205080204" pitchFamily="34" charset="-128"/>
              </a:defRPr>
            </a:lvl1pPr>
          </a:lstStyle>
          <a:p>
            <a:pPr>
              <a:defRPr/>
            </a:pPr>
            <a:fld id="{72B9FC80-F67F-4BA9-BDA5-37C62366CD3D}" type="slidenum">
              <a:rPr lang="en-US" altLang="en-US"/>
              <a:pPr>
                <a:defRPr/>
              </a:pPr>
              <a:t>‹#›</a:t>
            </a:fld>
            <a:endParaRPr lang="en-US" altLang="en-US"/>
          </a:p>
        </p:txBody>
      </p:sp>
      <p:sp>
        <p:nvSpPr>
          <p:cNvPr id="7" name="Title Placeholder 6">
            <a:extLst>
              <a:ext uri="{FF2B5EF4-FFF2-40B4-BE49-F238E27FC236}">
                <a16:creationId xmlns:a16="http://schemas.microsoft.com/office/drawing/2014/main" id="{4AA7BFE7-A2AB-4E82-8A33-520B9C9C650E}"/>
              </a:ext>
            </a:extLst>
          </p:cNvPr>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a:extLst>
              <a:ext uri="{FF2B5EF4-FFF2-40B4-BE49-F238E27FC236}">
                <a16:creationId xmlns:a16="http://schemas.microsoft.com/office/drawing/2014/main" id="{C5C63016-63A4-40A2-AB32-24D6549A48A8}"/>
              </a:ext>
            </a:extLst>
          </p:cNvPr>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a:extLst>
              <a:ext uri="{FF2B5EF4-FFF2-40B4-BE49-F238E27FC236}">
                <a16:creationId xmlns:a16="http://schemas.microsoft.com/office/drawing/2014/main" id="{57E52495-2017-49F3-AD8E-ACBB97F50E1E}"/>
              </a:ext>
            </a:extLst>
          </p:cNvPr>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7176" name="Text Placeholder 9">
            <a:extLst>
              <a:ext uri="{FF2B5EF4-FFF2-40B4-BE49-F238E27FC236}">
                <a16:creationId xmlns:a16="http://schemas.microsoft.com/office/drawing/2014/main" id="{9DBFD172-FC55-485E-800D-F006F34202D8}"/>
              </a:ext>
            </a:extLst>
          </p:cNvPr>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93"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91371935"/>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bcove.me/oxo72k3u"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hyperlink" Target="https://players.brightcove.net/901973548001/SJ8AhqjK_default/index.html?videoId=4089170585001"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bcove.me/2zxi5qht" TargetMode="Externa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hyperlink" Target="http://bcove.me/arn98app"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6.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20.jpeg"/></Relationships>
</file>

<file path=ppt/slides/_rels/slide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Fuel for Exercise</a:t>
            </a:r>
            <a:br>
              <a:rPr lang="en-GB" dirty="0" smtClean="0"/>
            </a:br>
            <a:r>
              <a:rPr lang="en-GB" sz="2800" dirty="0" smtClean="0"/>
              <a:t>Geraint Forster</a:t>
            </a:r>
            <a:endParaRPr lang="en-GB" sz="2800" dirty="0"/>
          </a:p>
        </p:txBody>
      </p:sp>
      <p:sp>
        <p:nvSpPr>
          <p:cNvPr id="3" name="Subtitle 2"/>
          <p:cNvSpPr>
            <a:spLocks noGrp="1"/>
          </p:cNvSpPr>
          <p:nvPr>
            <p:ph type="subTitle" idx="1"/>
          </p:nvPr>
        </p:nvSpPr>
        <p:spPr/>
        <p:txBody>
          <a:bodyPr/>
          <a:lstStyle/>
          <a:p>
            <a:r>
              <a:rPr lang="en-GB" dirty="0" smtClean="0"/>
              <a:t>Based on </a:t>
            </a:r>
            <a:r>
              <a:rPr lang="en-GB" dirty="0" err="1" smtClean="0"/>
              <a:t>Ch</a:t>
            </a:r>
            <a:r>
              <a:rPr lang="en-GB" dirty="0" smtClean="0"/>
              <a:t> 2 - Kenney, Wilmore and </a:t>
            </a:r>
            <a:r>
              <a:rPr lang="en-GB" dirty="0" err="1" smtClean="0"/>
              <a:t>Costill</a:t>
            </a:r>
            <a:r>
              <a:rPr lang="en-GB" dirty="0" smtClean="0"/>
              <a:t> (2015)</a:t>
            </a:r>
            <a:endParaRPr lang="en-GB" dirty="0"/>
          </a:p>
        </p:txBody>
      </p:sp>
    </p:spTree>
    <p:extLst>
      <p:ext uri="{BB962C8B-B14F-4D97-AF65-F5344CB8AC3E}">
        <p14:creationId xmlns:p14="http://schemas.microsoft.com/office/powerpoint/2010/main" val="3435796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2">
            <a:extLst>
              <a:ext uri="{FF2B5EF4-FFF2-40B4-BE49-F238E27FC236}">
                <a16:creationId xmlns:a16="http://schemas.microsoft.com/office/drawing/2014/main" id="{330A1D6D-64BF-4CC0-8960-764A5424C878}"/>
              </a:ext>
            </a:extLst>
          </p:cNvPr>
          <p:cNvSpPr>
            <a:spLocks noGrp="1"/>
          </p:cNvSpPr>
          <p:nvPr>
            <p:ph type="title"/>
          </p:nvPr>
        </p:nvSpPr>
        <p:spPr/>
        <p:txBody>
          <a:bodyPr/>
          <a:lstStyle/>
          <a:p>
            <a:pPr eaLnBrk="1" hangingPunct="1"/>
            <a:r>
              <a:rPr lang="en-US" altLang="en-US">
                <a:effectLst/>
              </a:rPr>
              <a:t>Terminology</a:t>
            </a:r>
          </a:p>
        </p:txBody>
      </p:sp>
      <p:sp>
        <p:nvSpPr>
          <p:cNvPr id="13314" name="Content Placeholder 13">
            <a:extLst>
              <a:ext uri="{FF2B5EF4-FFF2-40B4-BE49-F238E27FC236}">
                <a16:creationId xmlns:a16="http://schemas.microsoft.com/office/drawing/2014/main" id="{143CF231-B003-4539-87EE-951BBED96478}"/>
              </a:ext>
            </a:extLst>
          </p:cNvPr>
          <p:cNvSpPr>
            <a:spLocks noGrp="1"/>
          </p:cNvSpPr>
          <p:nvPr>
            <p:ph idx="1"/>
          </p:nvPr>
        </p:nvSpPr>
        <p:spPr>
          <a:xfrm>
            <a:off x="546100" y="1276961"/>
            <a:ext cx="8051800" cy="4273550"/>
          </a:xfrm>
        </p:spPr>
        <p:txBody>
          <a:bodyPr>
            <a:normAutofit fontScale="92500"/>
          </a:bodyPr>
          <a:lstStyle/>
          <a:p>
            <a:pPr eaLnBrk="1" hangingPunct="1"/>
            <a:r>
              <a:rPr lang="en-US" altLang="en-US" dirty="0"/>
              <a:t>Substrates</a:t>
            </a:r>
          </a:p>
          <a:p>
            <a:pPr lvl="1" eaLnBrk="1" hangingPunct="1"/>
            <a:r>
              <a:rPr lang="en-US" altLang="en-US" dirty="0"/>
              <a:t>Fuel sources from which we make energy (adenosine triphosphate [ATP])</a:t>
            </a:r>
          </a:p>
          <a:p>
            <a:pPr lvl="1" eaLnBrk="1" hangingPunct="1"/>
            <a:r>
              <a:rPr lang="en-US" altLang="en-US" dirty="0"/>
              <a:t>Carbohydrate, fat, protein</a:t>
            </a:r>
          </a:p>
          <a:p>
            <a:pPr lvl="1" eaLnBrk="1" hangingPunct="1"/>
            <a:endParaRPr lang="en-US" altLang="en-US" sz="800" dirty="0"/>
          </a:p>
          <a:p>
            <a:pPr eaLnBrk="1" hangingPunct="1"/>
            <a:r>
              <a:rPr lang="en-US" altLang="en-US" dirty="0"/>
              <a:t>Bioenergetics</a:t>
            </a:r>
          </a:p>
          <a:p>
            <a:pPr lvl="1" eaLnBrk="1" hangingPunct="1"/>
            <a:r>
              <a:rPr lang="en-US" altLang="en-US" dirty="0"/>
              <a:t>Process of converting substrates into energy</a:t>
            </a:r>
          </a:p>
          <a:p>
            <a:pPr lvl="1" eaLnBrk="1" hangingPunct="1"/>
            <a:r>
              <a:rPr lang="en-US" altLang="en-US" dirty="0"/>
              <a:t>Performed at cellular level</a:t>
            </a:r>
          </a:p>
          <a:p>
            <a:pPr lvl="1" eaLnBrk="1" hangingPunct="1"/>
            <a:endParaRPr lang="en-US" altLang="en-US" sz="800" dirty="0"/>
          </a:p>
          <a:p>
            <a:pPr eaLnBrk="1" hangingPunct="1"/>
            <a:r>
              <a:rPr lang="en-US" altLang="en-US" dirty="0"/>
              <a:t>Metabolism: chemical reactions in the body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2">
            <a:extLst>
              <a:ext uri="{FF2B5EF4-FFF2-40B4-BE49-F238E27FC236}">
                <a16:creationId xmlns:a16="http://schemas.microsoft.com/office/drawing/2014/main" id="{24651E26-EF41-43EC-AED9-E1BD5ED3759C}"/>
              </a:ext>
            </a:extLst>
          </p:cNvPr>
          <p:cNvSpPr>
            <a:spLocks noGrp="1"/>
          </p:cNvSpPr>
          <p:nvPr>
            <p:ph type="title"/>
          </p:nvPr>
        </p:nvSpPr>
        <p:spPr/>
        <p:txBody>
          <a:bodyPr/>
          <a:lstStyle/>
          <a:p>
            <a:pPr eaLnBrk="1" hangingPunct="1"/>
            <a:r>
              <a:rPr lang="en-US" altLang="en-US">
                <a:effectLst/>
              </a:rPr>
              <a:t>Measuring Energy Release</a:t>
            </a:r>
          </a:p>
        </p:txBody>
      </p:sp>
      <p:sp>
        <p:nvSpPr>
          <p:cNvPr id="13315" name="Content Placeholder 13">
            <a:extLst>
              <a:ext uri="{FF2B5EF4-FFF2-40B4-BE49-F238E27FC236}">
                <a16:creationId xmlns:a16="http://schemas.microsoft.com/office/drawing/2014/main" id="{F2E42783-0CE2-42E5-941B-5CCD99C10FB8}"/>
              </a:ext>
            </a:extLst>
          </p:cNvPr>
          <p:cNvSpPr>
            <a:spLocks noGrp="1"/>
          </p:cNvSpPr>
          <p:nvPr>
            <p:ph idx="1"/>
          </p:nvPr>
        </p:nvSpPr>
        <p:spPr>
          <a:xfrm>
            <a:off x="571500" y="1874838"/>
            <a:ext cx="8051800" cy="4273550"/>
          </a:xfrm>
        </p:spPr>
        <p:txBody>
          <a:bodyPr/>
          <a:lstStyle/>
          <a:p>
            <a:pPr eaLnBrk="1" hangingPunct="1">
              <a:defRPr/>
            </a:pPr>
            <a:r>
              <a:rPr lang="en-US" altLang="en-US" dirty="0"/>
              <a:t>Can be calculated from heat produced</a:t>
            </a:r>
          </a:p>
          <a:p>
            <a:pPr eaLnBrk="1" hangingPunct="1">
              <a:defRPr/>
            </a:pPr>
            <a:endParaRPr lang="en-US" altLang="en-US" sz="800" dirty="0"/>
          </a:p>
          <a:p>
            <a:pPr eaLnBrk="1" hangingPunct="1">
              <a:defRPr/>
            </a:pPr>
            <a:r>
              <a:rPr lang="en-US" altLang="en-US" dirty="0"/>
              <a:t>1 calorie (</a:t>
            </a:r>
            <a:r>
              <a:rPr lang="en-US" altLang="en-US" dirty="0" err="1"/>
              <a:t>cal</a:t>
            </a:r>
            <a:r>
              <a:rPr lang="en-US" altLang="en-US" dirty="0"/>
              <a:t>) = heat energy required to raise 1 g of water from 14.5 </a:t>
            </a:r>
            <a:r>
              <a:rPr lang="en-US" altLang="en-US" spc="-1600" dirty="0">
                <a:cs typeface="Arial" panose="020B0604020202020204" pitchFamily="34" charset="0"/>
              </a:rPr>
              <a:t>°</a:t>
            </a:r>
            <a:r>
              <a:rPr lang="en-US" altLang="en-US" dirty="0"/>
              <a:t>C to 15.5 </a:t>
            </a:r>
            <a:r>
              <a:rPr lang="en-US" altLang="en-US" spc="-1600" dirty="0">
                <a:cs typeface="Arial" panose="020B0604020202020204" pitchFamily="34" charset="0"/>
              </a:rPr>
              <a:t>°</a:t>
            </a:r>
            <a:r>
              <a:rPr lang="en-US" altLang="en-US" dirty="0"/>
              <a:t>C</a:t>
            </a:r>
          </a:p>
          <a:p>
            <a:pPr eaLnBrk="1" hangingPunct="1">
              <a:defRPr/>
            </a:pPr>
            <a:endParaRPr lang="en-US" altLang="en-US" sz="800" dirty="0"/>
          </a:p>
          <a:p>
            <a:pPr eaLnBrk="1" hangingPunct="1">
              <a:defRPr/>
            </a:pPr>
            <a:r>
              <a:rPr lang="en-US" altLang="en-US" dirty="0"/>
              <a:t>1,000 </a:t>
            </a:r>
            <a:r>
              <a:rPr lang="en-US" altLang="en-US" dirty="0" err="1"/>
              <a:t>cal</a:t>
            </a:r>
            <a:r>
              <a:rPr lang="en-US" altLang="en-US" dirty="0"/>
              <a:t> = 1 kcal = 1 Calorie (dietary)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2">
            <a:extLst>
              <a:ext uri="{FF2B5EF4-FFF2-40B4-BE49-F238E27FC236}">
                <a16:creationId xmlns:a16="http://schemas.microsoft.com/office/drawing/2014/main" id="{78B3A8B7-9F3E-40EC-BF7F-375C0F01CB32}"/>
              </a:ext>
            </a:extLst>
          </p:cNvPr>
          <p:cNvSpPr>
            <a:spLocks noGrp="1"/>
          </p:cNvSpPr>
          <p:nvPr>
            <p:ph type="title"/>
          </p:nvPr>
        </p:nvSpPr>
        <p:spPr/>
        <p:txBody>
          <a:bodyPr/>
          <a:lstStyle/>
          <a:p>
            <a:pPr eaLnBrk="1" hangingPunct="1"/>
            <a:r>
              <a:rPr lang="en-US" altLang="en-US">
                <a:effectLst/>
              </a:rPr>
              <a:t>Substrates: Fuel for Exercise</a:t>
            </a:r>
          </a:p>
        </p:txBody>
      </p:sp>
      <p:sp>
        <p:nvSpPr>
          <p:cNvPr id="16386" name="Content Placeholder 13">
            <a:extLst>
              <a:ext uri="{FF2B5EF4-FFF2-40B4-BE49-F238E27FC236}">
                <a16:creationId xmlns:a16="http://schemas.microsoft.com/office/drawing/2014/main" id="{DBDF6523-6576-452B-A4EE-CF900E028ED8}"/>
              </a:ext>
            </a:extLst>
          </p:cNvPr>
          <p:cNvSpPr>
            <a:spLocks noGrp="1"/>
          </p:cNvSpPr>
          <p:nvPr>
            <p:ph idx="1"/>
          </p:nvPr>
        </p:nvSpPr>
        <p:spPr>
          <a:xfrm>
            <a:off x="546100" y="1558315"/>
            <a:ext cx="8051800" cy="3761031"/>
          </a:xfrm>
        </p:spPr>
        <p:txBody>
          <a:bodyPr>
            <a:normAutofit fontScale="92500" lnSpcReduction="20000"/>
          </a:bodyPr>
          <a:lstStyle/>
          <a:p>
            <a:pPr eaLnBrk="1" hangingPunct="1"/>
            <a:r>
              <a:rPr lang="en-US" altLang="en-US" dirty="0"/>
              <a:t>Carbohydrate, fat, protein</a:t>
            </a:r>
          </a:p>
          <a:p>
            <a:pPr lvl="1" eaLnBrk="1" hangingPunct="1"/>
            <a:r>
              <a:rPr lang="en-US" altLang="en-US" dirty="0"/>
              <a:t>Carbon, hydrogen, oxygen, nitrogen</a:t>
            </a:r>
          </a:p>
          <a:p>
            <a:pPr lvl="1" eaLnBrk="1" hangingPunct="1"/>
            <a:endParaRPr lang="en-US" altLang="en-US" sz="800" dirty="0"/>
          </a:p>
          <a:p>
            <a:pPr eaLnBrk="1" hangingPunct="1"/>
            <a:r>
              <a:rPr lang="en-US" altLang="en-US" dirty="0"/>
              <a:t>Energy from chemical bonds in food stored in high-energy compound ATP</a:t>
            </a:r>
          </a:p>
          <a:p>
            <a:pPr eaLnBrk="1" hangingPunct="1"/>
            <a:endParaRPr lang="en-US" altLang="en-US" sz="800" dirty="0"/>
          </a:p>
          <a:p>
            <a:pPr eaLnBrk="1" hangingPunct="1"/>
            <a:r>
              <a:rPr lang="en-US" altLang="en-US" dirty="0"/>
              <a:t>Resting: 50% carbohydrate, 50% fat</a:t>
            </a:r>
          </a:p>
          <a:p>
            <a:pPr eaLnBrk="1" hangingPunct="1"/>
            <a:endParaRPr lang="en-US" altLang="en-US" sz="800" dirty="0"/>
          </a:p>
          <a:p>
            <a:pPr eaLnBrk="1" hangingPunct="1"/>
            <a:r>
              <a:rPr lang="en-US" altLang="en-US" dirty="0"/>
              <a:t>Exercise (short): more carbohydrate</a:t>
            </a:r>
          </a:p>
          <a:p>
            <a:pPr eaLnBrk="1" hangingPunct="1"/>
            <a:endParaRPr lang="en-US" altLang="en-US" sz="800" dirty="0"/>
          </a:p>
          <a:p>
            <a:pPr eaLnBrk="1" hangingPunct="1"/>
            <a:r>
              <a:rPr lang="en-US" altLang="en-US" dirty="0"/>
              <a:t>Exercise (long): carbohydrate, fat</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2">
            <a:extLst>
              <a:ext uri="{FF2B5EF4-FFF2-40B4-BE49-F238E27FC236}">
                <a16:creationId xmlns:a16="http://schemas.microsoft.com/office/drawing/2014/main" id="{4D567F89-A461-4D5F-A76D-663AC32B86DF}"/>
              </a:ext>
            </a:extLst>
          </p:cNvPr>
          <p:cNvSpPr>
            <a:spLocks noGrp="1"/>
          </p:cNvSpPr>
          <p:nvPr>
            <p:ph type="title"/>
          </p:nvPr>
        </p:nvSpPr>
        <p:spPr/>
        <p:txBody>
          <a:bodyPr/>
          <a:lstStyle/>
          <a:p>
            <a:pPr eaLnBrk="1" hangingPunct="1"/>
            <a:r>
              <a:rPr lang="en-US" altLang="en-US">
                <a:effectLst/>
              </a:rPr>
              <a:t>Carbohydrate</a:t>
            </a:r>
          </a:p>
        </p:txBody>
      </p:sp>
      <p:sp>
        <p:nvSpPr>
          <p:cNvPr id="17410" name="Content Placeholder 13">
            <a:extLst>
              <a:ext uri="{FF2B5EF4-FFF2-40B4-BE49-F238E27FC236}">
                <a16:creationId xmlns:a16="http://schemas.microsoft.com/office/drawing/2014/main" id="{AB1C29C9-82BB-4140-AA0B-7B5576DB7A21}"/>
              </a:ext>
            </a:extLst>
          </p:cNvPr>
          <p:cNvSpPr>
            <a:spLocks noGrp="1"/>
          </p:cNvSpPr>
          <p:nvPr>
            <p:ph idx="1"/>
          </p:nvPr>
        </p:nvSpPr>
        <p:spPr>
          <a:xfrm>
            <a:off x="546100" y="1417638"/>
            <a:ext cx="8051800" cy="3972047"/>
          </a:xfrm>
        </p:spPr>
        <p:txBody>
          <a:bodyPr>
            <a:normAutofit fontScale="92500" lnSpcReduction="20000"/>
          </a:bodyPr>
          <a:lstStyle/>
          <a:p>
            <a:pPr eaLnBrk="1" hangingPunct="1"/>
            <a:r>
              <a:rPr lang="en-US" altLang="en-US" dirty="0"/>
              <a:t>All carbohydrate converted to glucose</a:t>
            </a:r>
          </a:p>
          <a:p>
            <a:pPr lvl="1" eaLnBrk="1" hangingPunct="1"/>
            <a:r>
              <a:rPr lang="en-US" altLang="en-US" dirty="0"/>
              <a:t>4.1 kcal/g; ~2,500 kcal stored in body</a:t>
            </a:r>
          </a:p>
          <a:p>
            <a:pPr lvl="1" eaLnBrk="1" hangingPunct="1"/>
            <a:r>
              <a:rPr lang="en-US" altLang="en-US" dirty="0"/>
              <a:t>Primary ATP substrate for muscles, brain</a:t>
            </a:r>
          </a:p>
          <a:p>
            <a:pPr lvl="1" eaLnBrk="1" hangingPunct="1"/>
            <a:r>
              <a:rPr lang="en-US" altLang="en-US" dirty="0"/>
              <a:t>Extra glucose stored as glycogen in liver, muscles</a:t>
            </a:r>
          </a:p>
          <a:p>
            <a:pPr lvl="1" eaLnBrk="1" hangingPunct="1"/>
            <a:endParaRPr lang="en-US" altLang="en-US" sz="800" dirty="0"/>
          </a:p>
          <a:p>
            <a:pPr eaLnBrk="1" hangingPunct="1"/>
            <a:r>
              <a:rPr lang="en-US" altLang="en-US" dirty="0"/>
              <a:t>Glycogen converted back to glucose when needed to make more ATP</a:t>
            </a:r>
          </a:p>
          <a:p>
            <a:pPr eaLnBrk="1" hangingPunct="1"/>
            <a:endParaRPr lang="en-US" altLang="en-US" sz="800" dirty="0"/>
          </a:p>
          <a:p>
            <a:pPr eaLnBrk="1" hangingPunct="1"/>
            <a:r>
              <a:rPr lang="en-US" altLang="en-US" dirty="0"/>
              <a:t>Glycogen stores limited (2,500 kcal), must rely on dietary carbohydrate to replenish</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2">
            <a:extLst>
              <a:ext uri="{FF2B5EF4-FFF2-40B4-BE49-F238E27FC236}">
                <a16:creationId xmlns:a16="http://schemas.microsoft.com/office/drawing/2014/main" id="{96CCCCD0-8046-4331-8C02-9A32D8A01E41}"/>
              </a:ext>
            </a:extLst>
          </p:cNvPr>
          <p:cNvSpPr>
            <a:spLocks noGrp="1"/>
          </p:cNvSpPr>
          <p:nvPr>
            <p:ph type="title"/>
          </p:nvPr>
        </p:nvSpPr>
        <p:spPr/>
        <p:txBody>
          <a:bodyPr/>
          <a:lstStyle/>
          <a:p>
            <a:pPr eaLnBrk="1" hangingPunct="1"/>
            <a:r>
              <a:rPr lang="en-US" altLang="en-US">
                <a:effectLst/>
              </a:rPr>
              <a:t>Fat</a:t>
            </a:r>
          </a:p>
        </p:txBody>
      </p:sp>
      <p:sp>
        <p:nvSpPr>
          <p:cNvPr id="18434" name="Content Placeholder 13">
            <a:extLst>
              <a:ext uri="{FF2B5EF4-FFF2-40B4-BE49-F238E27FC236}">
                <a16:creationId xmlns:a16="http://schemas.microsoft.com/office/drawing/2014/main" id="{851762DD-54DA-40B8-953B-96DEC7D3DAA0}"/>
              </a:ext>
            </a:extLst>
          </p:cNvPr>
          <p:cNvSpPr>
            <a:spLocks noGrp="1"/>
          </p:cNvSpPr>
          <p:nvPr>
            <p:ph idx="1"/>
          </p:nvPr>
        </p:nvSpPr>
        <p:spPr>
          <a:xfrm>
            <a:off x="635000" y="1417638"/>
            <a:ext cx="8051800" cy="3840162"/>
          </a:xfrm>
        </p:spPr>
        <p:txBody>
          <a:bodyPr>
            <a:normAutofit fontScale="92500" lnSpcReduction="20000"/>
          </a:bodyPr>
          <a:lstStyle/>
          <a:p>
            <a:pPr eaLnBrk="1" hangingPunct="1"/>
            <a:r>
              <a:rPr lang="en-US" altLang="en-US" dirty="0"/>
              <a:t>Efficient substrate, efficient storage</a:t>
            </a:r>
          </a:p>
          <a:p>
            <a:pPr lvl="1" eaLnBrk="1" hangingPunct="1"/>
            <a:r>
              <a:rPr lang="en-US" altLang="en-US" dirty="0"/>
              <a:t>9.4 kcal/g</a:t>
            </a:r>
          </a:p>
          <a:p>
            <a:pPr lvl="1" eaLnBrk="1" hangingPunct="1"/>
            <a:r>
              <a:rPr lang="en-US" altLang="en-US" dirty="0"/>
              <a:t>+70,000 kcal stored in body</a:t>
            </a:r>
          </a:p>
          <a:p>
            <a:pPr lvl="1" eaLnBrk="1" hangingPunct="1"/>
            <a:endParaRPr lang="en-US" altLang="en-US" sz="800" dirty="0"/>
          </a:p>
          <a:p>
            <a:pPr eaLnBrk="1" hangingPunct="1"/>
            <a:r>
              <a:rPr lang="en-US" altLang="en-US" dirty="0"/>
              <a:t>Energy substrate for prolonged, less intense exercise</a:t>
            </a:r>
          </a:p>
          <a:p>
            <a:pPr lvl="1" eaLnBrk="1" hangingPunct="1"/>
            <a:r>
              <a:rPr lang="en-US" altLang="en-US" dirty="0"/>
              <a:t>High net ATP yield but slow ATP production</a:t>
            </a:r>
          </a:p>
          <a:p>
            <a:pPr lvl="1" eaLnBrk="1" hangingPunct="1"/>
            <a:r>
              <a:rPr lang="en-US" altLang="en-US" dirty="0"/>
              <a:t>Must be broken down into free fatty acids (FFAs) and glycerol</a:t>
            </a:r>
          </a:p>
          <a:p>
            <a:pPr lvl="1" eaLnBrk="1" hangingPunct="1"/>
            <a:r>
              <a:rPr lang="en-US" altLang="en-US" dirty="0"/>
              <a:t>Only FFAs are used to make ATP</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2">
            <a:extLst>
              <a:ext uri="{FF2B5EF4-FFF2-40B4-BE49-F238E27FC236}">
                <a16:creationId xmlns:a16="http://schemas.microsoft.com/office/drawing/2014/main" id="{94DD7F78-1EC6-4926-A597-BD3700DDF5E5}"/>
              </a:ext>
            </a:extLst>
          </p:cNvPr>
          <p:cNvSpPr>
            <a:spLocks noGrp="1"/>
          </p:cNvSpPr>
          <p:nvPr>
            <p:ph type="title"/>
          </p:nvPr>
        </p:nvSpPr>
        <p:spPr/>
        <p:txBody>
          <a:bodyPr/>
          <a:lstStyle/>
          <a:p>
            <a:pPr eaLnBrk="1" hangingPunct="1"/>
            <a:r>
              <a:rPr lang="en-US" altLang="en-US">
                <a:effectLst/>
              </a:rPr>
              <a:t>Table 2.1</a:t>
            </a:r>
          </a:p>
        </p:txBody>
      </p:sp>
      <p:pic>
        <p:nvPicPr>
          <p:cNvPr id="19458" name="Content Placeholder 2">
            <a:extLst>
              <a:ext uri="{FF2B5EF4-FFF2-40B4-BE49-F238E27FC236}">
                <a16:creationId xmlns:a16="http://schemas.microsoft.com/office/drawing/2014/main" id="{B8EF4D69-84A0-4E94-8A85-539803911A5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60609" y="427221"/>
            <a:ext cx="6422781" cy="499000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2">
            <a:extLst>
              <a:ext uri="{FF2B5EF4-FFF2-40B4-BE49-F238E27FC236}">
                <a16:creationId xmlns:a16="http://schemas.microsoft.com/office/drawing/2014/main" id="{B5143CEE-8F44-41F6-BC36-8A95D87A2548}"/>
              </a:ext>
            </a:extLst>
          </p:cNvPr>
          <p:cNvSpPr>
            <a:spLocks noGrp="1"/>
          </p:cNvSpPr>
          <p:nvPr>
            <p:ph type="title"/>
          </p:nvPr>
        </p:nvSpPr>
        <p:spPr/>
        <p:txBody>
          <a:bodyPr/>
          <a:lstStyle/>
          <a:p>
            <a:pPr eaLnBrk="1" hangingPunct="1"/>
            <a:r>
              <a:rPr lang="en-US" altLang="en-US">
                <a:effectLst/>
              </a:rPr>
              <a:t>Protein</a:t>
            </a:r>
          </a:p>
        </p:txBody>
      </p:sp>
      <p:sp>
        <p:nvSpPr>
          <p:cNvPr id="18435" name="Content Placeholder 13">
            <a:extLst>
              <a:ext uri="{FF2B5EF4-FFF2-40B4-BE49-F238E27FC236}">
                <a16:creationId xmlns:a16="http://schemas.microsoft.com/office/drawing/2014/main" id="{47FE5ADA-1474-4494-B963-2A31EE9B9842}"/>
              </a:ext>
            </a:extLst>
          </p:cNvPr>
          <p:cNvSpPr>
            <a:spLocks noGrp="1"/>
          </p:cNvSpPr>
          <p:nvPr>
            <p:ph idx="1"/>
          </p:nvPr>
        </p:nvSpPr>
        <p:spPr>
          <a:xfrm>
            <a:off x="635000" y="1417638"/>
            <a:ext cx="8051800" cy="3804993"/>
          </a:xfrm>
        </p:spPr>
        <p:txBody>
          <a:bodyPr/>
          <a:lstStyle/>
          <a:p>
            <a:pPr eaLnBrk="1" hangingPunct="1">
              <a:defRPr/>
            </a:pPr>
            <a:r>
              <a:rPr lang="en-US" altLang="en-US" dirty="0">
                <a:cs typeface="+mn-cs"/>
              </a:rPr>
              <a:t>Energy substrate during sta</a:t>
            </a:r>
            <a:r>
              <a:rPr lang="en-US" altLang="en-US" spc="100" dirty="0">
                <a:cs typeface="+mn-cs"/>
              </a:rPr>
              <a:t>r</a:t>
            </a:r>
            <a:r>
              <a:rPr lang="en-US" altLang="en-US" dirty="0">
                <a:cs typeface="+mn-cs"/>
              </a:rPr>
              <a:t>vation</a:t>
            </a:r>
          </a:p>
          <a:p>
            <a:pPr lvl="1" eaLnBrk="1" hangingPunct="1">
              <a:defRPr/>
            </a:pPr>
            <a:r>
              <a:rPr lang="en-US" altLang="en-US" dirty="0"/>
              <a:t>4.1 kcal/g</a:t>
            </a:r>
          </a:p>
          <a:p>
            <a:pPr lvl="1" eaLnBrk="1" hangingPunct="1">
              <a:defRPr/>
            </a:pPr>
            <a:r>
              <a:rPr lang="en-US" altLang="en-US" dirty="0"/>
              <a:t>Must be converted into glucose (gluconeogenesis)</a:t>
            </a:r>
          </a:p>
          <a:p>
            <a:pPr lvl="1" eaLnBrk="1" hangingPunct="1">
              <a:defRPr/>
            </a:pPr>
            <a:endParaRPr lang="en-US" altLang="en-US" sz="800" dirty="0"/>
          </a:p>
          <a:p>
            <a:pPr eaLnBrk="1" hangingPunct="1">
              <a:defRPr/>
            </a:pPr>
            <a:r>
              <a:rPr lang="en-US" altLang="en-US" dirty="0">
                <a:cs typeface="+mn-cs"/>
              </a:rPr>
              <a:t>Can also convert into FFAs (</a:t>
            </a:r>
            <a:r>
              <a:rPr lang="en-US" altLang="en-US" dirty="0" err="1">
                <a:cs typeface="+mn-cs"/>
              </a:rPr>
              <a:t>lipogenesis</a:t>
            </a:r>
            <a:r>
              <a:rPr lang="en-US" altLang="en-US" dirty="0">
                <a:cs typeface="+mn-cs"/>
              </a:rPr>
              <a:t>)</a:t>
            </a:r>
          </a:p>
          <a:p>
            <a:pPr lvl="1" eaLnBrk="1" hangingPunct="1">
              <a:defRPr/>
            </a:pPr>
            <a:r>
              <a:rPr lang="en-US" altLang="en-US" dirty="0"/>
              <a:t>For energy storage</a:t>
            </a:r>
          </a:p>
          <a:p>
            <a:pPr lvl="1" eaLnBrk="1" hangingPunct="1">
              <a:defRPr/>
            </a:pPr>
            <a:r>
              <a:rPr lang="en-US" altLang="en-US" dirty="0"/>
              <a:t>For cellular energy substrate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2">
            <a:extLst>
              <a:ext uri="{FF2B5EF4-FFF2-40B4-BE49-F238E27FC236}">
                <a16:creationId xmlns:a16="http://schemas.microsoft.com/office/drawing/2014/main" id="{71576D3B-25D8-49E5-97C5-B3C13C3FFB37}"/>
              </a:ext>
            </a:extLst>
          </p:cNvPr>
          <p:cNvSpPr>
            <a:spLocks noGrp="1"/>
          </p:cNvSpPr>
          <p:nvPr>
            <p:ph type="title"/>
          </p:nvPr>
        </p:nvSpPr>
        <p:spPr/>
        <p:txBody>
          <a:bodyPr/>
          <a:lstStyle/>
          <a:p>
            <a:pPr eaLnBrk="1" hangingPunct="1"/>
            <a:r>
              <a:rPr lang="en-US" altLang="en-US">
                <a:effectLst/>
              </a:rPr>
              <a:t>Figure 2.1</a:t>
            </a:r>
          </a:p>
        </p:txBody>
      </p:sp>
      <p:pic>
        <p:nvPicPr>
          <p:cNvPr id="21506" name="Content Placeholder 2">
            <a:extLst>
              <a:ext uri="{FF2B5EF4-FFF2-40B4-BE49-F238E27FC236}">
                <a16:creationId xmlns:a16="http://schemas.microsoft.com/office/drawing/2014/main" id="{A71405EC-8C6F-43DE-94A0-74B5D6E1481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48749" y="343388"/>
            <a:ext cx="8379553" cy="48704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2">
            <a:extLst>
              <a:ext uri="{FF2B5EF4-FFF2-40B4-BE49-F238E27FC236}">
                <a16:creationId xmlns:a16="http://schemas.microsoft.com/office/drawing/2014/main" id="{242E8793-7497-4DA1-805A-693B25149755}"/>
              </a:ext>
            </a:extLst>
          </p:cNvPr>
          <p:cNvSpPr>
            <a:spLocks noGrp="1"/>
          </p:cNvSpPr>
          <p:nvPr>
            <p:ph type="title"/>
          </p:nvPr>
        </p:nvSpPr>
        <p:spPr/>
        <p:txBody>
          <a:bodyPr>
            <a:normAutofit fontScale="90000"/>
          </a:bodyPr>
          <a:lstStyle/>
          <a:p>
            <a:pPr eaLnBrk="1" hangingPunct="1"/>
            <a:r>
              <a:rPr lang="en-US" altLang="en-US">
                <a:effectLst/>
              </a:rPr>
              <a:t>Controlling the Rate of Energy Production by Substrate Availability</a:t>
            </a:r>
          </a:p>
        </p:txBody>
      </p:sp>
      <p:sp>
        <p:nvSpPr>
          <p:cNvPr id="20483" name="Content Placeholder 13">
            <a:extLst>
              <a:ext uri="{FF2B5EF4-FFF2-40B4-BE49-F238E27FC236}">
                <a16:creationId xmlns:a16="http://schemas.microsoft.com/office/drawing/2014/main" id="{05A371DE-1AC0-40B2-B33D-2FF221A3134F}"/>
              </a:ext>
            </a:extLst>
          </p:cNvPr>
          <p:cNvSpPr>
            <a:spLocks noGrp="1"/>
          </p:cNvSpPr>
          <p:nvPr>
            <p:ph idx="1"/>
          </p:nvPr>
        </p:nvSpPr>
        <p:spPr>
          <a:xfrm>
            <a:off x="571500" y="1874838"/>
            <a:ext cx="8051800" cy="3848954"/>
          </a:xfrm>
        </p:spPr>
        <p:txBody>
          <a:bodyPr>
            <a:normAutofit fontScale="92500" lnSpcReduction="10000"/>
          </a:bodyPr>
          <a:lstStyle/>
          <a:p>
            <a:pPr eaLnBrk="1" hangingPunct="1">
              <a:defRPr/>
            </a:pPr>
            <a:r>
              <a:rPr lang="en-US" altLang="en-US" dirty="0">
                <a:cs typeface="+mn-cs"/>
              </a:rPr>
              <a:t>Energy released at a controlled rate based on availability of primary substrate</a:t>
            </a:r>
          </a:p>
          <a:p>
            <a:pPr lvl="1" eaLnBrk="1" hangingPunct="1">
              <a:defRPr/>
            </a:pPr>
            <a:endParaRPr lang="en-US" altLang="en-US" sz="800" dirty="0"/>
          </a:p>
          <a:p>
            <a:pPr eaLnBrk="1" hangingPunct="1">
              <a:defRPr/>
            </a:pPr>
            <a:r>
              <a:rPr lang="en-US" altLang="en-US" dirty="0">
                <a:cs typeface="+mn-cs"/>
              </a:rPr>
              <a:t>Mass action effect</a:t>
            </a:r>
          </a:p>
          <a:p>
            <a:pPr lvl="1" eaLnBrk="1" hangingPunct="1">
              <a:defRPr/>
            </a:pPr>
            <a:r>
              <a:rPr lang="en-US" altLang="en-US" dirty="0"/>
              <a:t>Substrate availability affects metabolic rate</a:t>
            </a:r>
          </a:p>
          <a:p>
            <a:pPr lvl="1" eaLnBrk="1" hangingPunct="1">
              <a:defRPr/>
            </a:pPr>
            <a:r>
              <a:rPr lang="en-US" altLang="en-US" dirty="0"/>
              <a:t>More available substrate = higher pathway activity</a:t>
            </a:r>
          </a:p>
          <a:p>
            <a:pPr lvl="1" eaLnBrk="1" hangingPunct="1">
              <a:defRPr/>
            </a:pPr>
            <a:r>
              <a:rPr lang="en-US" altLang="en-US" dirty="0"/>
              <a:t>Excess of given substrate = cells rely on that energy substrate more than others</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a:p>
            <a:pPr eaLnBrk="1" hangingPunct="1">
              <a:defRPr/>
            </a:pPr>
            <a:endParaRPr lang="en-US" altLang="en-US" dirty="0">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2">
            <a:extLst>
              <a:ext uri="{FF2B5EF4-FFF2-40B4-BE49-F238E27FC236}">
                <a16:creationId xmlns:a16="http://schemas.microsoft.com/office/drawing/2014/main" id="{A536067B-BBA6-4D58-8AF2-65F8A089A59B}"/>
              </a:ext>
            </a:extLst>
          </p:cNvPr>
          <p:cNvSpPr>
            <a:spLocks noGrp="1"/>
          </p:cNvSpPr>
          <p:nvPr>
            <p:ph type="title"/>
          </p:nvPr>
        </p:nvSpPr>
        <p:spPr/>
        <p:txBody>
          <a:bodyPr>
            <a:normAutofit fontScale="90000"/>
          </a:bodyPr>
          <a:lstStyle/>
          <a:p>
            <a:pPr eaLnBrk="1" hangingPunct="1">
              <a:defRPr/>
            </a:pPr>
            <a:r>
              <a:rPr lang="en-US" altLang="en-US" sz="3500" dirty="0">
                <a:effectLst/>
                <a:cs typeface="+mj-cs"/>
              </a:rPr>
              <a:t>Controlling the Rate of Energy Production by Enzyme Activity</a:t>
            </a:r>
            <a:endParaRPr lang="en-US" altLang="en-US" sz="2400" i="1" dirty="0">
              <a:effectLst/>
              <a:cs typeface="+mj-cs"/>
            </a:endParaRPr>
          </a:p>
        </p:txBody>
      </p:sp>
      <p:sp>
        <p:nvSpPr>
          <p:cNvPr id="22531" name="Content Placeholder 13">
            <a:extLst>
              <a:ext uri="{FF2B5EF4-FFF2-40B4-BE49-F238E27FC236}">
                <a16:creationId xmlns:a16="http://schemas.microsoft.com/office/drawing/2014/main" id="{D480C0E5-7900-48C8-AB2B-8962F04ACB5C}"/>
              </a:ext>
            </a:extLst>
          </p:cNvPr>
          <p:cNvSpPr>
            <a:spLocks noGrp="1"/>
          </p:cNvSpPr>
          <p:nvPr>
            <p:ph idx="1"/>
          </p:nvPr>
        </p:nvSpPr>
        <p:spPr>
          <a:xfrm>
            <a:off x="571500" y="1825625"/>
            <a:ext cx="8051800" cy="3739906"/>
          </a:xfrm>
        </p:spPr>
        <p:txBody>
          <a:bodyPr>
            <a:normAutofit fontScale="85000" lnSpcReduction="20000"/>
          </a:bodyPr>
          <a:lstStyle/>
          <a:p>
            <a:pPr eaLnBrk="1" hangingPunct="1">
              <a:defRPr/>
            </a:pPr>
            <a:r>
              <a:rPr lang="en-US" altLang="en-US" dirty="0">
                <a:cs typeface="+mn-cs"/>
              </a:rPr>
              <a:t>Energy released at a controlled rate based on enzyme activity in metabolic pathway</a:t>
            </a:r>
          </a:p>
          <a:p>
            <a:pPr eaLnBrk="1" hangingPunct="1">
              <a:defRPr/>
            </a:pPr>
            <a:endParaRPr lang="en-US" altLang="en-US" sz="800" dirty="0">
              <a:cs typeface="+mn-cs"/>
            </a:endParaRPr>
          </a:p>
          <a:p>
            <a:pPr eaLnBrk="1" hangingPunct="1">
              <a:defRPr/>
            </a:pPr>
            <a:r>
              <a:rPr lang="en-US" altLang="en-US" dirty="0">
                <a:cs typeface="+mn-cs"/>
              </a:rPr>
              <a:t>Enzymes</a:t>
            </a:r>
          </a:p>
          <a:p>
            <a:pPr lvl="1" eaLnBrk="1" hangingPunct="1">
              <a:defRPr/>
            </a:pPr>
            <a:r>
              <a:rPr lang="en-US" altLang="en-US" dirty="0"/>
              <a:t>Do not start chemical reactions or set ATP yield</a:t>
            </a:r>
          </a:p>
          <a:p>
            <a:pPr lvl="1" eaLnBrk="1" hangingPunct="1">
              <a:defRPr/>
            </a:pPr>
            <a:r>
              <a:rPr lang="en-US" altLang="en-US" dirty="0"/>
              <a:t>Do </a:t>
            </a:r>
            <a:r>
              <a:rPr lang="en-US" altLang="en-US" i="1" dirty="0"/>
              <a:t>facilitate</a:t>
            </a:r>
            <a:r>
              <a:rPr lang="en-US" altLang="en-US" dirty="0"/>
              <a:t> breakdown (catabolism) of substrates</a:t>
            </a:r>
          </a:p>
          <a:p>
            <a:pPr lvl="1" eaLnBrk="1" hangingPunct="1">
              <a:defRPr/>
            </a:pPr>
            <a:r>
              <a:rPr lang="en-US" altLang="en-US" dirty="0"/>
              <a:t>Lower the activation energy for a chemical reaction </a:t>
            </a:r>
            <a:endParaRPr lang="en-US" altLang="en-US" sz="800" dirty="0"/>
          </a:p>
          <a:p>
            <a:pPr lvl="1" eaLnBrk="1" hangingPunct="1">
              <a:defRPr/>
            </a:pPr>
            <a:r>
              <a:rPr lang="en-US" altLang="en-US" dirty="0"/>
              <a:t>End with suffix -</a:t>
            </a:r>
            <a:r>
              <a:rPr lang="en-US" altLang="en-US" i="1" dirty="0" err="1"/>
              <a:t>ase</a:t>
            </a:r>
            <a:endParaRPr lang="en-US" altLang="en-US" i="1" dirty="0"/>
          </a:p>
          <a:p>
            <a:pPr eaLnBrk="1" hangingPunct="1">
              <a:defRPr/>
            </a:pPr>
            <a:endParaRPr lang="en-US" altLang="en-US" sz="800" dirty="0">
              <a:cs typeface="+mn-cs"/>
            </a:endParaRPr>
          </a:p>
          <a:p>
            <a:pPr eaLnBrk="1" hangingPunct="1">
              <a:defRPr/>
            </a:pPr>
            <a:r>
              <a:rPr lang="en-US" altLang="en-US" dirty="0">
                <a:cs typeface="+mn-cs"/>
              </a:rPr>
              <a:t>ATP broken down by ATP</a:t>
            </a:r>
            <a:r>
              <a:rPr lang="en-US" altLang="en-US" i="1" dirty="0">
                <a:cs typeface="+mn-cs"/>
              </a:rPr>
              <a:t>ase</a:t>
            </a:r>
          </a:p>
          <a:p>
            <a:pPr marL="0" lvl="1" indent="0" algn="r" eaLnBrk="1" hangingPunct="1">
              <a:buFontTx/>
              <a:buNone/>
              <a:defRPr/>
            </a:pPr>
            <a:r>
              <a:rPr lang="en-US" altLang="en-US" sz="1400" i="1" dirty="0"/>
              <a:t>(continued)</a:t>
            </a:r>
          </a:p>
          <a:p>
            <a:pPr marL="0" indent="0" eaLnBrk="1" hangingPunct="1">
              <a:buFontTx/>
              <a:buNone/>
              <a:defRPr/>
            </a:pPr>
            <a:endParaRPr lang="en-US" altLang="en-US" i="1" dirty="0">
              <a:cs typeface="+mn-cs"/>
            </a:endParaRPr>
          </a:p>
          <a:p>
            <a:pPr marL="0" indent="0" eaLnBrk="1" hangingPunct="1">
              <a:buFontTx/>
              <a:buNone/>
              <a:defRPr/>
            </a:pPr>
            <a:endParaRPr lang="en-US" altLang="en-US" i="1" dirty="0">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2">
            <a:extLst>
              <a:ext uri="{FF2B5EF4-FFF2-40B4-BE49-F238E27FC236}">
                <a16:creationId xmlns:a16="http://schemas.microsoft.com/office/drawing/2014/main" id="{87B02F35-778E-496D-B6D5-F05063CC28AD}"/>
              </a:ext>
            </a:extLst>
          </p:cNvPr>
          <p:cNvSpPr>
            <a:spLocks noGrp="1"/>
          </p:cNvSpPr>
          <p:nvPr>
            <p:ph type="title"/>
          </p:nvPr>
        </p:nvSpPr>
        <p:spPr/>
        <p:txBody>
          <a:bodyPr/>
          <a:lstStyle/>
          <a:p>
            <a:pPr eaLnBrk="1" hangingPunct="1"/>
            <a:r>
              <a:rPr lang="en-US" altLang="en-US">
                <a:effectLst/>
              </a:rPr>
              <a:t>Figure 2.2</a:t>
            </a:r>
          </a:p>
        </p:txBody>
      </p:sp>
      <p:pic>
        <p:nvPicPr>
          <p:cNvPr id="26626" name="Content Placeholder 2">
            <a:extLst>
              <a:ext uri="{FF2B5EF4-FFF2-40B4-BE49-F238E27FC236}">
                <a16:creationId xmlns:a16="http://schemas.microsoft.com/office/drawing/2014/main" id="{DCB4FBC8-044A-449B-8759-BD381B26250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403592"/>
            <a:ext cx="8051800" cy="473233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2">
            <a:extLst>
              <a:ext uri="{FF2B5EF4-FFF2-40B4-BE49-F238E27FC236}">
                <a16:creationId xmlns:a16="http://schemas.microsoft.com/office/drawing/2014/main" id="{DBFB32DC-62D0-4170-AD4A-7898E2E05CA3}"/>
              </a:ext>
            </a:extLst>
          </p:cNvPr>
          <p:cNvSpPr>
            <a:spLocks noGrp="1"/>
          </p:cNvSpPr>
          <p:nvPr>
            <p:ph type="title"/>
          </p:nvPr>
        </p:nvSpPr>
        <p:spPr/>
        <p:txBody>
          <a:bodyPr>
            <a:normAutofit fontScale="90000"/>
          </a:bodyPr>
          <a:lstStyle/>
          <a:p>
            <a:pPr eaLnBrk="1" hangingPunct="1"/>
            <a:r>
              <a:rPr lang="en-US" altLang="en-US" sz="3500">
                <a:effectLst/>
              </a:rPr>
              <a:t>Controlling the Rate of Energy Production by Enzyme Activity</a:t>
            </a:r>
            <a:r>
              <a:rPr lang="en-US" altLang="en-US" sz="2400" i="1">
                <a:effectLst/>
              </a:rPr>
              <a:t> (continued)</a:t>
            </a:r>
          </a:p>
        </p:txBody>
      </p:sp>
      <p:sp>
        <p:nvSpPr>
          <p:cNvPr id="27650" name="Content Placeholder 13">
            <a:extLst>
              <a:ext uri="{FF2B5EF4-FFF2-40B4-BE49-F238E27FC236}">
                <a16:creationId xmlns:a16="http://schemas.microsoft.com/office/drawing/2014/main" id="{3ECF0347-C19F-47E9-AEC4-B0F5517AE3F0}"/>
              </a:ext>
            </a:extLst>
          </p:cNvPr>
          <p:cNvSpPr>
            <a:spLocks noGrp="1"/>
          </p:cNvSpPr>
          <p:nvPr>
            <p:ph idx="1"/>
          </p:nvPr>
        </p:nvSpPr>
        <p:spPr>
          <a:xfrm>
            <a:off x="571500" y="1874838"/>
            <a:ext cx="8051800" cy="3699485"/>
          </a:xfrm>
        </p:spPr>
        <p:txBody>
          <a:bodyPr>
            <a:normAutofit fontScale="92500" lnSpcReduction="20000"/>
          </a:bodyPr>
          <a:lstStyle/>
          <a:p>
            <a:pPr eaLnBrk="1" hangingPunct="1"/>
            <a:r>
              <a:rPr lang="en-US" altLang="en-US" dirty="0"/>
              <a:t>Each step in a biochemical pathway requires specific enzyme(s)</a:t>
            </a:r>
          </a:p>
          <a:p>
            <a:pPr eaLnBrk="1" hangingPunct="1"/>
            <a:endParaRPr lang="en-US" altLang="en-US" sz="800" dirty="0"/>
          </a:p>
          <a:p>
            <a:pPr eaLnBrk="1" hangingPunct="1"/>
            <a:r>
              <a:rPr lang="en-US" altLang="en-US" dirty="0"/>
              <a:t>More enzyme activity = more product</a:t>
            </a:r>
          </a:p>
          <a:p>
            <a:pPr eaLnBrk="1" hangingPunct="1"/>
            <a:endParaRPr lang="en-US" altLang="en-US" sz="800" dirty="0"/>
          </a:p>
          <a:p>
            <a:pPr eaLnBrk="1" hangingPunct="1"/>
            <a:r>
              <a:rPr lang="en-US" altLang="en-US" dirty="0"/>
              <a:t>Rate-limiting enzyme</a:t>
            </a:r>
          </a:p>
          <a:p>
            <a:pPr lvl="1" eaLnBrk="1" hangingPunct="1"/>
            <a:r>
              <a:rPr lang="en-US" altLang="en-US" dirty="0"/>
              <a:t>Can create bottleneck at an early step</a:t>
            </a:r>
          </a:p>
          <a:p>
            <a:pPr lvl="1" eaLnBrk="1" hangingPunct="1"/>
            <a:r>
              <a:rPr lang="en-US" altLang="en-US" dirty="0"/>
              <a:t>Activity influenced by negative feedback</a:t>
            </a:r>
          </a:p>
          <a:p>
            <a:pPr lvl="1" eaLnBrk="1" hangingPunct="1"/>
            <a:r>
              <a:rPr lang="en-US" altLang="en-US" dirty="0"/>
              <a:t>Slows overall reaction, prevents runaway reaction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2">
            <a:extLst>
              <a:ext uri="{FF2B5EF4-FFF2-40B4-BE49-F238E27FC236}">
                <a16:creationId xmlns:a16="http://schemas.microsoft.com/office/drawing/2014/main" id="{E4526E1C-53D3-4CA3-9E79-D1B6B432E0E8}"/>
              </a:ext>
            </a:extLst>
          </p:cNvPr>
          <p:cNvSpPr>
            <a:spLocks noGrp="1"/>
          </p:cNvSpPr>
          <p:nvPr>
            <p:ph type="title"/>
          </p:nvPr>
        </p:nvSpPr>
        <p:spPr/>
        <p:txBody>
          <a:bodyPr/>
          <a:lstStyle/>
          <a:p>
            <a:pPr eaLnBrk="1" hangingPunct="1"/>
            <a:r>
              <a:rPr lang="en-US" altLang="en-US">
                <a:effectLst/>
              </a:rPr>
              <a:t>Figure 2.3</a:t>
            </a:r>
          </a:p>
        </p:txBody>
      </p:sp>
      <p:pic>
        <p:nvPicPr>
          <p:cNvPr id="28674" name="Content Placeholder 2">
            <a:extLst>
              <a:ext uri="{FF2B5EF4-FFF2-40B4-BE49-F238E27FC236}">
                <a16:creationId xmlns:a16="http://schemas.microsoft.com/office/drawing/2014/main" id="{9D8E93BA-EE32-4EF9-9E49-BB8C27A34D3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35000" y="409942"/>
            <a:ext cx="8051800" cy="496728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2">
            <a:extLst>
              <a:ext uri="{FF2B5EF4-FFF2-40B4-BE49-F238E27FC236}">
                <a16:creationId xmlns:a16="http://schemas.microsoft.com/office/drawing/2014/main" id="{BE9CF29F-4A34-42CC-AB0C-BD14C8537196}"/>
              </a:ext>
            </a:extLst>
          </p:cNvPr>
          <p:cNvSpPr>
            <a:spLocks noGrp="1"/>
          </p:cNvSpPr>
          <p:nvPr>
            <p:ph type="title"/>
          </p:nvPr>
        </p:nvSpPr>
        <p:spPr/>
        <p:txBody>
          <a:bodyPr/>
          <a:lstStyle/>
          <a:p>
            <a:pPr eaLnBrk="1" hangingPunct="1"/>
            <a:r>
              <a:rPr lang="en-US" altLang="en-US">
                <a:effectLst/>
              </a:rPr>
              <a:t>Animation 2.3</a:t>
            </a:r>
          </a:p>
        </p:txBody>
      </p:sp>
      <p:pic>
        <p:nvPicPr>
          <p:cNvPr id="29698" name="Content Placeholder 2">
            <a:hlinkClick r:id="rId3"/>
            <a:extLst>
              <a:ext uri="{FF2B5EF4-FFF2-40B4-BE49-F238E27FC236}">
                <a16:creationId xmlns:a16="http://schemas.microsoft.com/office/drawing/2014/main" id="{3368E425-8069-4E08-BC0F-026EB48AB857}"/>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546100" y="274638"/>
            <a:ext cx="8051800" cy="496728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2">
            <a:extLst>
              <a:ext uri="{FF2B5EF4-FFF2-40B4-BE49-F238E27FC236}">
                <a16:creationId xmlns:a16="http://schemas.microsoft.com/office/drawing/2014/main" id="{39CADE2D-88A1-4570-AF28-AC2E34C5E0DE}"/>
              </a:ext>
            </a:extLst>
          </p:cNvPr>
          <p:cNvSpPr>
            <a:spLocks noGrp="1"/>
          </p:cNvSpPr>
          <p:nvPr>
            <p:ph type="title"/>
          </p:nvPr>
        </p:nvSpPr>
        <p:spPr/>
        <p:txBody>
          <a:bodyPr/>
          <a:lstStyle/>
          <a:p>
            <a:pPr eaLnBrk="1" hangingPunct="1"/>
            <a:r>
              <a:rPr lang="en-US" altLang="en-US">
                <a:effectLst/>
              </a:rPr>
              <a:t>Video 2.1</a:t>
            </a:r>
          </a:p>
        </p:txBody>
      </p:sp>
      <p:pic>
        <p:nvPicPr>
          <p:cNvPr id="31746" name="Content Placeholder 3">
            <a:hlinkClick r:id="rId3"/>
            <a:extLst>
              <a:ext uri="{FF2B5EF4-FFF2-40B4-BE49-F238E27FC236}">
                <a16:creationId xmlns:a16="http://schemas.microsoft.com/office/drawing/2014/main" id="{6BC9CCC0-765D-47D7-9A31-E7D7594E78FF}"/>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915987" y="590061"/>
            <a:ext cx="7427507" cy="418416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2">
            <a:extLst>
              <a:ext uri="{FF2B5EF4-FFF2-40B4-BE49-F238E27FC236}">
                <a16:creationId xmlns:a16="http://schemas.microsoft.com/office/drawing/2014/main" id="{9CE5238C-DB0F-4200-A15B-12A2BA223A4D}"/>
              </a:ext>
            </a:extLst>
          </p:cNvPr>
          <p:cNvSpPr>
            <a:spLocks noGrp="1"/>
          </p:cNvSpPr>
          <p:nvPr>
            <p:ph type="title"/>
          </p:nvPr>
        </p:nvSpPr>
        <p:spPr/>
        <p:txBody>
          <a:bodyPr>
            <a:normAutofit fontScale="90000"/>
          </a:bodyPr>
          <a:lstStyle/>
          <a:p>
            <a:pPr eaLnBrk="1" hangingPunct="1"/>
            <a:r>
              <a:rPr lang="en-US" altLang="en-US">
                <a:effectLst/>
              </a:rPr>
              <a:t>Storing Energy: </a:t>
            </a:r>
            <a:br>
              <a:rPr lang="en-US" altLang="en-US">
                <a:effectLst/>
              </a:rPr>
            </a:br>
            <a:r>
              <a:rPr lang="en-US" altLang="en-US">
                <a:effectLst/>
              </a:rPr>
              <a:t>High-Energy Phosphates</a:t>
            </a:r>
          </a:p>
        </p:txBody>
      </p:sp>
      <p:sp>
        <p:nvSpPr>
          <p:cNvPr id="33794" name="Content Placeholder 13">
            <a:extLst>
              <a:ext uri="{FF2B5EF4-FFF2-40B4-BE49-F238E27FC236}">
                <a16:creationId xmlns:a16="http://schemas.microsoft.com/office/drawing/2014/main" id="{11B4CD83-83D6-49E1-8086-983BAA7F3B2C}"/>
              </a:ext>
            </a:extLst>
          </p:cNvPr>
          <p:cNvSpPr>
            <a:spLocks noGrp="1"/>
          </p:cNvSpPr>
          <p:nvPr>
            <p:ph idx="1"/>
          </p:nvPr>
        </p:nvSpPr>
        <p:spPr>
          <a:xfrm>
            <a:off x="546100" y="1690200"/>
            <a:ext cx="8051800" cy="3629147"/>
          </a:xfrm>
        </p:spPr>
        <p:txBody>
          <a:bodyPr>
            <a:normAutofit fontScale="92500" lnSpcReduction="10000"/>
          </a:bodyPr>
          <a:lstStyle/>
          <a:p>
            <a:pPr eaLnBrk="1" hangingPunct="1"/>
            <a:r>
              <a:rPr lang="en-US" altLang="en-US" dirty="0"/>
              <a:t>ATP stored in small amounts until needed</a:t>
            </a:r>
          </a:p>
          <a:p>
            <a:pPr eaLnBrk="1" hangingPunct="1"/>
            <a:endParaRPr lang="en-US" altLang="en-US" sz="800" dirty="0"/>
          </a:p>
          <a:p>
            <a:pPr eaLnBrk="1" hangingPunct="1"/>
            <a:r>
              <a:rPr lang="en-US" altLang="en-US" dirty="0"/>
              <a:t>Breakdown of ATP to release energy</a:t>
            </a:r>
          </a:p>
          <a:p>
            <a:pPr lvl="1" eaLnBrk="1" hangingPunct="1"/>
            <a:r>
              <a:rPr lang="en-US" altLang="en-US" dirty="0"/>
              <a:t>ATP + water + ATPase </a:t>
            </a:r>
            <a:r>
              <a:rPr lang="en-US" altLang="en-US" dirty="0">
                <a:sym typeface="Wingdings" panose="05000000000000000000" pitchFamily="2" charset="2"/>
              </a:rPr>
              <a:t></a:t>
            </a:r>
            <a:r>
              <a:rPr lang="en-US" altLang="en-US" dirty="0"/>
              <a:t> ADP + P</a:t>
            </a:r>
            <a:r>
              <a:rPr lang="en-US" altLang="en-US" baseline="-25000" dirty="0"/>
              <a:t>i</a:t>
            </a:r>
            <a:r>
              <a:rPr lang="en-US" altLang="en-US" dirty="0"/>
              <a:t> + energy</a:t>
            </a:r>
          </a:p>
          <a:p>
            <a:pPr lvl="1" eaLnBrk="1" hangingPunct="1"/>
            <a:r>
              <a:rPr lang="en-US" altLang="en-US" dirty="0"/>
              <a:t>ADP: lower-energy compound, less useful</a:t>
            </a:r>
          </a:p>
          <a:p>
            <a:pPr lvl="1" eaLnBrk="1" hangingPunct="1"/>
            <a:endParaRPr lang="en-US" altLang="en-US" sz="800" dirty="0"/>
          </a:p>
          <a:p>
            <a:pPr eaLnBrk="1" hangingPunct="1"/>
            <a:r>
              <a:rPr lang="en-US" altLang="en-US" dirty="0"/>
              <a:t>Synthesis of ATP from by-products</a:t>
            </a:r>
          </a:p>
          <a:p>
            <a:pPr lvl="1" eaLnBrk="1" hangingPunct="1"/>
            <a:r>
              <a:rPr lang="en-US" altLang="en-US" dirty="0"/>
              <a:t>ADP + P</a:t>
            </a:r>
            <a:r>
              <a:rPr lang="en-US" altLang="en-US" baseline="-25000" dirty="0"/>
              <a:t>i</a:t>
            </a:r>
            <a:r>
              <a:rPr lang="en-US" altLang="en-US" dirty="0"/>
              <a:t> + energy </a:t>
            </a:r>
            <a:r>
              <a:rPr lang="en-US" altLang="en-US" dirty="0">
                <a:sym typeface="Wingdings" panose="05000000000000000000" pitchFamily="2" charset="2"/>
              </a:rPr>
              <a:t> ATP (via phosphorylation)</a:t>
            </a:r>
          </a:p>
          <a:p>
            <a:pPr lvl="1" eaLnBrk="1" hangingPunct="1"/>
            <a:r>
              <a:rPr lang="en-US" altLang="en-US" dirty="0">
                <a:sym typeface="Wingdings" panose="05000000000000000000" pitchFamily="2" charset="2"/>
              </a:rPr>
              <a:t>Can occur in absence or presence of O</a:t>
            </a:r>
            <a:r>
              <a:rPr lang="en-US" altLang="en-US" baseline="-25000" dirty="0">
                <a:sym typeface="Wingdings" panose="05000000000000000000" pitchFamily="2" charset="2"/>
              </a:rPr>
              <a:t>2</a:t>
            </a:r>
            <a:endParaRPr lang="en-US" altLang="en-US" baseline="-250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2">
            <a:extLst>
              <a:ext uri="{FF2B5EF4-FFF2-40B4-BE49-F238E27FC236}">
                <a16:creationId xmlns:a16="http://schemas.microsoft.com/office/drawing/2014/main" id="{D6916948-DFB3-4A6E-AD30-1FC05E382FB2}"/>
              </a:ext>
            </a:extLst>
          </p:cNvPr>
          <p:cNvSpPr>
            <a:spLocks noGrp="1"/>
          </p:cNvSpPr>
          <p:nvPr>
            <p:ph type="title"/>
          </p:nvPr>
        </p:nvSpPr>
        <p:spPr/>
        <p:txBody>
          <a:bodyPr/>
          <a:lstStyle/>
          <a:p>
            <a:pPr eaLnBrk="1" hangingPunct="1"/>
            <a:r>
              <a:rPr lang="en-US" altLang="en-US">
                <a:effectLst/>
              </a:rPr>
              <a:t>Figure 2.4</a:t>
            </a:r>
          </a:p>
        </p:txBody>
      </p:sp>
      <p:pic>
        <p:nvPicPr>
          <p:cNvPr id="34818" name="Content Placeholder 2">
            <a:extLst>
              <a:ext uri="{FF2B5EF4-FFF2-40B4-BE49-F238E27FC236}">
                <a16:creationId xmlns:a16="http://schemas.microsoft.com/office/drawing/2014/main" id="{F20F032B-249D-43A7-82B8-C06CAA78ECF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353646"/>
            <a:ext cx="80105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2">
            <a:extLst>
              <a:ext uri="{FF2B5EF4-FFF2-40B4-BE49-F238E27FC236}">
                <a16:creationId xmlns:a16="http://schemas.microsoft.com/office/drawing/2014/main" id="{FBD94D78-58D5-45D8-8933-7FDE2A6D4696}"/>
              </a:ext>
            </a:extLst>
          </p:cNvPr>
          <p:cNvSpPr>
            <a:spLocks noGrp="1"/>
          </p:cNvSpPr>
          <p:nvPr>
            <p:ph type="title"/>
          </p:nvPr>
        </p:nvSpPr>
        <p:spPr/>
        <p:txBody>
          <a:bodyPr>
            <a:normAutofit fontScale="90000"/>
          </a:bodyPr>
          <a:lstStyle/>
          <a:p>
            <a:pPr eaLnBrk="1" hangingPunct="1"/>
            <a:r>
              <a:rPr lang="en-US" altLang="en-US">
                <a:effectLst/>
              </a:rPr>
              <a:t>Bioenergetics: Basic Energy Systems</a:t>
            </a:r>
          </a:p>
        </p:txBody>
      </p:sp>
      <p:sp>
        <p:nvSpPr>
          <p:cNvPr id="35842" name="Content Placeholder 13">
            <a:extLst>
              <a:ext uri="{FF2B5EF4-FFF2-40B4-BE49-F238E27FC236}">
                <a16:creationId xmlns:a16="http://schemas.microsoft.com/office/drawing/2014/main" id="{23779B59-526A-4035-A178-E8644E8D4710}"/>
              </a:ext>
            </a:extLst>
          </p:cNvPr>
          <p:cNvSpPr>
            <a:spLocks noGrp="1"/>
          </p:cNvSpPr>
          <p:nvPr>
            <p:ph idx="1"/>
          </p:nvPr>
        </p:nvSpPr>
        <p:spPr>
          <a:xfrm>
            <a:off x="546100" y="1655031"/>
            <a:ext cx="8051800" cy="3796200"/>
          </a:xfrm>
        </p:spPr>
        <p:txBody>
          <a:bodyPr>
            <a:normAutofit lnSpcReduction="10000"/>
          </a:bodyPr>
          <a:lstStyle/>
          <a:p>
            <a:pPr eaLnBrk="1" hangingPunct="1"/>
            <a:r>
              <a:rPr lang="en-US" altLang="en-US" dirty="0"/>
              <a:t>ATP storage limited</a:t>
            </a:r>
          </a:p>
          <a:p>
            <a:pPr eaLnBrk="1" hangingPunct="1"/>
            <a:endParaRPr lang="en-US" altLang="en-US" sz="800" dirty="0"/>
          </a:p>
          <a:p>
            <a:pPr eaLnBrk="1" hangingPunct="1"/>
            <a:r>
              <a:rPr lang="en-US" altLang="en-US" dirty="0"/>
              <a:t>Body must constantly synthesize new ATP</a:t>
            </a:r>
          </a:p>
          <a:p>
            <a:pPr eaLnBrk="1" hangingPunct="1"/>
            <a:endParaRPr lang="en-US" altLang="en-US" sz="800" dirty="0"/>
          </a:p>
          <a:p>
            <a:pPr eaLnBrk="1" hangingPunct="1"/>
            <a:r>
              <a:rPr lang="en-US" altLang="en-US" dirty="0"/>
              <a:t>Three ATP synthesis pathways</a:t>
            </a:r>
          </a:p>
          <a:p>
            <a:pPr lvl="1" eaLnBrk="1" hangingPunct="1"/>
            <a:r>
              <a:rPr lang="en-US" altLang="en-US" dirty="0"/>
              <a:t>ATP-</a:t>
            </a:r>
            <a:r>
              <a:rPr lang="en-US" altLang="en-US" dirty="0" err="1"/>
              <a:t>PCr</a:t>
            </a:r>
            <a:r>
              <a:rPr lang="en-US" altLang="en-US" dirty="0"/>
              <a:t> system (anaerobic metabolism)</a:t>
            </a:r>
          </a:p>
          <a:p>
            <a:pPr lvl="1" eaLnBrk="1" hangingPunct="1"/>
            <a:r>
              <a:rPr lang="en-US" altLang="en-US" dirty="0"/>
              <a:t>Glycolytic system (anaerobic metabolism)</a:t>
            </a:r>
          </a:p>
          <a:p>
            <a:pPr lvl="1" eaLnBrk="1" hangingPunct="1"/>
            <a:r>
              <a:rPr lang="en-US" altLang="en-US" dirty="0"/>
              <a:t>Oxidative system (aerobic metabolism)</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2">
            <a:extLst>
              <a:ext uri="{FF2B5EF4-FFF2-40B4-BE49-F238E27FC236}">
                <a16:creationId xmlns:a16="http://schemas.microsoft.com/office/drawing/2014/main" id="{541E101A-E6A3-4A05-8F74-F0CDB996ACB7}"/>
              </a:ext>
            </a:extLst>
          </p:cNvPr>
          <p:cNvSpPr>
            <a:spLocks noGrp="1"/>
          </p:cNvSpPr>
          <p:nvPr>
            <p:ph type="title"/>
          </p:nvPr>
        </p:nvSpPr>
        <p:spPr/>
        <p:txBody>
          <a:bodyPr/>
          <a:lstStyle/>
          <a:p>
            <a:pPr eaLnBrk="1" hangingPunct="1"/>
            <a:r>
              <a:rPr lang="en-US" altLang="en-US">
                <a:effectLst/>
              </a:rPr>
              <a:t>ATP-PCr System</a:t>
            </a:r>
          </a:p>
        </p:txBody>
      </p:sp>
      <p:sp>
        <p:nvSpPr>
          <p:cNvPr id="30723" name="Content Placeholder 13">
            <a:extLst>
              <a:ext uri="{FF2B5EF4-FFF2-40B4-BE49-F238E27FC236}">
                <a16:creationId xmlns:a16="http://schemas.microsoft.com/office/drawing/2014/main" id="{3D0FE854-A50E-4B6A-A747-50FEEB63C5FB}"/>
              </a:ext>
            </a:extLst>
          </p:cNvPr>
          <p:cNvSpPr>
            <a:spLocks noGrp="1"/>
          </p:cNvSpPr>
          <p:nvPr>
            <p:ph idx="1"/>
          </p:nvPr>
        </p:nvSpPr>
        <p:spPr>
          <a:xfrm>
            <a:off x="635000" y="1531938"/>
            <a:ext cx="8051800" cy="4273550"/>
          </a:xfrm>
        </p:spPr>
        <p:txBody>
          <a:bodyPr/>
          <a:lstStyle/>
          <a:p>
            <a:pPr eaLnBrk="1" hangingPunct="1">
              <a:defRPr/>
            </a:pPr>
            <a:r>
              <a:rPr lang="en-US" altLang="en-US" dirty="0">
                <a:cs typeface="+mn-cs"/>
              </a:rPr>
              <a:t>Anaerobic, substrate-level metabolism</a:t>
            </a:r>
          </a:p>
          <a:p>
            <a:pPr eaLnBrk="1" hangingPunct="1">
              <a:defRPr/>
            </a:pPr>
            <a:endParaRPr lang="en-US" altLang="en-US" sz="800" dirty="0">
              <a:cs typeface="+mn-cs"/>
            </a:endParaRPr>
          </a:p>
          <a:p>
            <a:pPr eaLnBrk="1" hangingPunct="1">
              <a:defRPr/>
            </a:pPr>
            <a:r>
              <a:rPr lang="en-US" altLang="en-US" dirty="0">
                <a:cs typeface="+mn-cs"/>
              </a:rPr>
              <a:t>ATP yield: 1 </a:t>
            </a:r>
            <a:r>
              <a:rPr lang="en-US" altLang="en-US" dirty="0" err="1">
                <a:cs typeface="+mn-cs"/>
              </a:rPr>
              <a:t>mol</a:t>
            </a:r>
            <a:r>
              <a:rPr lang="en-US" altLang="en-US" dirty="0">
                <a:cs typeface="+mn-cs"/>
              </a:rPr>
              <a:t> ATP/1 </a:t>
            </a:r>
            <a:r>
              <a:rPr lang="en-US" altLang="en-US" dirty="0" err="1">
                <a:cs typeface="+mn-cs"/>
              </a:rPr>
              <a:t>mol</a:t>
            </a:r>
            <a:r>
              <a:rPr lang="en-US" altLang="en-US" dirty="0">
                <a:cs typeface="+mn-cs"/>
              </a:rPr>
              <a:t> </a:t>
            </a:r>
            <a:r>
              <a:rPr lang="en-US" altLang="en-US" dirty="0" err="1">
                <a:cs typeface="+mn-cs"/>
              </a:rPr>
              <a:t>PCr</a:t>
            </a:r>
            <a:endParaRPr lang="en-US" altLang="en-US" dirty="0">
              <a:cs typeface="+mn-cs"/>
            </a:endParaRPr>
          </a:p>
          <a:p>
            <a:pPr eaLnBrk="1" hangingPunct="1">
              <a:defRPr/>
            </a:pPr>
            <a:endParaRPr lang="en-US" altLang="en-US" sz="800" dirty="0">
              <a:cs typeface="+mn-cs"/>
            </a:endParaRPr>
          </a:p>
          <a:p>
            <a:pPr eaLnBrk="1" hangingPunct="1">
              <a:defRPr/>
            </a:pPr>
            <a:r>
              <a:rPr lang="en-US" altLang="en-US" dirty="0">
                <a:cs typeface="+mn-cs"/>
              </a:rPr>
              <a:t>Duration: 3 to 15 s</a:t>
            </a:r>
          </a:p>
          <a:p>
            <a:pPr eaLnBrk="1" hangingPunct="1">
              <a:defRPr/>
            </a:pPr>
            <a:endParaRPr lang="en-US" altLang="en-US" sz="800" dirty="0">
              <a:cs typeface="+mn-cs"/>
            </a:endParaRPr>
          </a:p>
          <a:p>
            <a:pPr eaLnBrk="1" hangingPunct="1">
              <a:defRPr/>
            </a:pPr>
            <a:r>
              <a:rPr lang="en-US" altLang="en-US" dirty="0">
                <a:cs typeface="+mn-cs"/>
              </a:rPr>
              <a:t>Because ATP stores are very limited, this pathway is used to reassemble ATP</a:t>
            </a:r>
          </a:p>
          <a:p>
            <a:pPr marL="0" lvl="1" indent="0" algn="r" eaLnBrk="1" hangingPunct="1">
              <a:buFontTx/>
              <a:buNone/>
              <a:defRPr/>
            </a:pPr>
            <a:r>
              <a:rPr lang="en-US" altLang="en-US" sz="1400" i="1" dirty="0"/>
              <a:t>(continued)</a:t>
            </a:r>
          </a:p>
          <a:p>
            <a:pPr marL="0" indent="0" eaLnBrk="1" hangingPunct="1">
              <a:buFontTx/>
              <a:buNone/>
              <a:defRPr/>
            </a:pPr>
            <a:endParaRPr lang="en-US" altLang="en-US" dirty="0">
              <a:cs typeface="+mn-cs"/>
            </a:endParaRPr>
          </a:p>
          <a:p>
            <a:pPr eaLnBrk="1" hangingPunct="1">
              <a:defRPr/>
            </a:pPr>
            <a:endParaRPr lang="en-US" altLang="en-US" sz="800" dirty="0">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2">
            <a:extLst>
              <a:ext uri="{FF2B5EF4-FFF2-40B4-BE49-F238E27FC236}">
                <a16:creationId xmlns:a16="http://schemas.microsoft.com/office/drawing/2014/main" id="{D10AB8F1-6A28-40AF-B8CE-DE29B1D5B597}"/>
              </a:ext>
            </a:extLst>
          </p:cNvPr>
          <p:cNvSpPr>
            <a:spLocks noGrp="1"/>
          </p:cNvSpPr>
          <p:nvPr>
            <p:ph type="title"/>
          </p:nvPr>
        </p:nvSpPr>
        <p:spPr/>
        <p:txBody>
          <a:bodyPr/>
          <a:lstStyle/>
          <a:p>
            <a:pPr eaLnBrk="1" hangingPunct="1"/>
            <a:r>
              <a:rPr lang="en-US" altLang="en-US">
                <a:effectLst/>
              </a:rPr>
              <a:t>ATP-PCr System</a:t>
            </a:r>
            <a:r>
              <a:rPr lang="en-US" altLang="en-US" i="1">
                <a:effectLst/>
              </a:rPr>
              <a:t> </a:t>
            </a:r>
            <a:r>
              <a:rPr lang="en-US" altLang="en-US" sz="2400" i="1">
                <a:effectLst/>
              </a:rPr>
              <a:t>(continued)</a:t>
            </a:r>
          </a:p>
        </p:txBody>
      </p:sp>
      <p:sp>
        <p:nvSpPr>
          <p:cNvPr id="38914" name="Content Placeholder 13">
            <a:extLst>
              <a:ext uri="{FF2B5EF4-FFF2-40B4-BE49-F238E27FC236}">
                <a16:creationId xmlns:a16="http://schemas.microsoft.com/office/drawing/2014/main" id="{0151DE99-6D6A-4BA4-9194-D755FEDBA29F}"/>
              </a:ext>
            </a:extLst>
          </p:cNvPr>
          <p:cNvSpPr>
            <a:spLocks noGrp="1"/>
          </p:cNvSpPr>
          <p:nvPr>
            <p:ph idx="1"/>
          </p:nvPr>
        </p:nvSpPr>
        <p:spPr>
          <a:xfrm>
            <a:off x="546100" y="1417638"/>
            <a:ext cx="8051800" cy="4147893"/>
          </a:xfrm>
        </p:spPr>
        <p:txBody>
          <a:bodyPr/>
          <a:lstStyle/>
          <a:p>
            <a:pPr eaLnBrk="1" hangingPunct="1"/>
            <a:r>
              <a:rPr lang="en-US" altLang="en-US" dirty="0"/>
              <a:t>Phosphocreatine (</a:t>
            </a:r>
            <a:r>
              <a:rPr lang="en-US" altLang="en-US" dirty="0" err="1"/>
              <a:t>PCr</a:t>
            </a:r>
            <a:r>
              <a:rPr lang="en-US" altLang="en-US" dirty="0"/>
              <a:t>): ATP recycling</a:t>
            </a:r>
          </a:p>
          <a:p>
            <a:pPr lvl="1" eaLnBrk="1" hangingPunct="1"/>
            <a:r>
              <a:rPr lang="en-US" altLang="en-US" dirty="0" err="1"/>
              <a:t>PCr</a:t>
            </a:r>
            <a:r>
              <a:rPr lang="en-US" altLang="en-US" dirty="0"/>
              <a:t> + </a:t>
            </a:r>
            <a:r>
              <a:rPr lang="en-US" altLang="en-US" dirty="0" err="1"/>
              <a:t>creatine</a:t>
            </a:r>
            <a:r>
              <a:rPr lang="en-US" altLang="en-US" dirty="0"/>
              <a:t> kinase </a:t>
            </a:r>
            <a:r>
              <a:rPr lang="en-US" altLang="en-US" dirty="0">
                <a:sym typeface="Wingdings" panose="05000000000000000000" pitchFamily="2" charset="2"/>
              </a:rPr>
              <a:t> Cr + P</a:t>
            </a:r>
            <a:r>
              <a:rPr lang="en-US" altLang="en-US" baseline="-25000" dirty="0">
                <a:sym typeface="Wingdings" panose="05000000000000000000" pitchFamily="2" charset="2"/>
              </a:rPr>
              <a:t>i</a:t>
            </a:r>
            <a:r>
              <a:rPr lang="en-US" altLang="en-US" dirty="0">
                <a:sym typeface="Wingdings" panose="05000000000000000000" pitchFamily="2" charset="2"/>
              </a:rPr>
              <a:t> + energy</a:t>
            </a:r>
            <a:endParaRPr lang="en-US" altLang="en-US" dirty="0"/>
          </a:p>
          <a:p>
            <a:pPr lvl="1" eaLnBrk="1" hangingPunct="1"/>
            <a:r>
              <a:rPr lang="en-US" altLang="en-US" dirty="0" err="1"/>
              <a:t>PCr</a:t>
            </a:r>
            <a:r>
              <a:rPr lang="en-US" altLang="en-US" dirty="0"/>
              <a:t> energy cannot be used for cellular work</a:t>
            </a:r>
          </a:p>
          <a:p>
            <a:pPr lvl="1" eaLnBrk="1" hangingPunct="1"/>
            <a:r>
              <a:rPr lang="en-US" altLang="en-US" dirty="0" err="1"/>
              <a:t>PCr</a:t>
            </a:r>
            <a:r>
              <a:rPr lang="en-US" altLang="en-US" dirty="0"/>
              <a:t> energy </a:t>
            </a:r>
            <a:r>
              <a:rPr lang="en-US" altLang="en-US" i="1" dirty="0"/>
              <a:t>can</a:t>
            </a:r>
            <a:r>
              <a:rPr lang="en-US" altLang="en-US" dirty="0"/>
              <a:t> be used to reassemble ATP</a:t>
            </a:r>
          </a:p>
          <a:p>
            <a:pPr lvl="1" eaLnBrk="1" hangingPunct="1"/>
            <a:endParaRPr lang="en-US" altLang="en-US" sz="800" dirty="0"/>
          </a:p>
          <a:p>
            <a:pPr eaLnBrk="1" hangingPunct="1"/>
            <a:r>
              <a:rPr lang="en-US" altLang="en-US" dirty="0"/>
              <a:t>Replenishes ATP stores during rest</a:t>
            </a:r>
          </a:p>
          <a:p>
            <a:pPr eaLnBrk="1" hangingPunct="1"/>
            <a:endParaRPr lang="en-US" altLang="en-US" sz="800" dirty="0"/>
          </a:p>
          <a:p>
            <a:pPr eaLnBrk="1" hangingPunct="1"/>
            <a:r>
              <a:rPr lang="en-US" altLang="en-US" dirty="0"/>
              <a:t>Recycles ATP during exercise until used up (~3-15 s maximal exercise)</a:t>
            </a:r>
          </a:p>
          <a:p>
            <a:pPr eaLnBrk="1" hangingPunct="1"/>
            <a:endParaRPr lang="en-US" altLang="en-US" dirty="0"/>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2">
            <a:extLst>
              <a:ext uri="{FF2B5EF4-FFF2-40B4-BE49-F238E27FC236}">
                <a16:creationId xmlns:a16="http://schemas.microsoft.com/office/drawing/2014/main" id="{E68A1A17-4CF0-4093-BB0D-83E338B2DE21}"/>
              </a:ext>
            </a:extLst>
          </p:cNvPr>
          <p:cNvSpPr>
            <a:spLocks noGrp="1"/>
          </p:cNvSpPr>
          <p:nvPr>
            <p:ph type="title"/>
          </p:nvPr>
        </p:nvSpPr>
        <p:spPr/>
        <p:txBody>
          <a:bodyPr/>
          <a:lstStyle/>
          <a:p>
            <a:pPr eaLnBrk="1" hangingPunct="1"/>
            <a:r>
              <a:rPr lang="en-US" altLang="en-US">
                <a:effectLst/>
              </a:rPr>
              <a:t>Figure 2.5</a:t>
            </a:r>
          </a:p>
        </p:txBody>
      </p:sp>
      <p:pic>
        <p:nvPicPr>
          <p:cNvPr id="39938" name="Content Placeholder 2">
            <a:extLst>
              <a:ext uri="{FF2B5EF4-FFF2-40B4-BE49-F238E27FC236}">
                <a16:creationId xmlns:a16="http://schemas.microsoft.com/office/drawing/2014/main" id="{4105BFA9-62BE-4F61-AE81-2CCE4E6D09B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341557"/>
            <a:ext cx="8051800" cy="5089525"/>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2">
            <a:extLst>
              <a:ext uri="{FF2B5EF4-FFF2-40B4-BE49-F238E27FC236}">
                <a16:creationId xmlns:a16="http://schemas.microsoft.com/office/drawing/2014/main" id="{0670060F-4222-4BE2-AB93-2B64C4D22582}"/>
              </a:ext>
            </a:extLst>
          </p:cNvPr>
          <p:cNvSpPr>
            <a:spLocks noGrp="1"/>
          </p:cNvSpPr>
          <p:nvPr>
            <p:ph type="title"/>
          </p:nvPr>
        </p:nvSpPr>
        <p:spPr/>
        <p:txBody>
          <a:bodyPr/>
          <a:lstStyle/>
          <a:p>
            <a:pPr eaLnBrk="1" hangingPunct="1"/>
            <a:r>
              <a:rPr lang="en-US" altLang="en-US">
                <a:effectLst/>
              </a:rPr>
              <a:t>Animation 2.5</a:t>
            </a:r>
          </a:p>
        </p:txBody>
      </p:sp>
      <p:pic>
        <p:nvPicPr>
          <p:cNvPr id="40962" name="Content Placeholder 2">
            <a:hlinkClick r:id="rId2"/>
            <a:extLst>
              <a:ext uri="{FF2B5EF4-FFF2-40B4-BE49-F238E27FC236}">
                <a16:creationId xmlns:a16="http://schemas.microsoft.com/office/drawing/2014/main" id="{4BB9B6FC-6C49-4B07-89C4-EA884CE925C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546100" y="376726"/>
            <a:ext cx="8051800" cy="5089525"/>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2">
            <a:extLst>
              <a:ext uri="{FF2B5EF4-FFF2-40B4-BE49-F238E27FC236}">
                <a16:creationId xmlns:a16="http://schemas.microsoft.com/office/drawing/2014/main" id="{1234C9AB-E7EE-4FD5-AD93-705C72B81950}"/>
              </a:ext>
            </a:extLst>
          </p:cNvPr>
          <p:cNvSpPr>
            <a:spLocks noGrp="1"/>
          </p:cNvSpPr>
          <p:nvPr>
            <p:ph type="title"/>
          </p:nvPr>
        </p:nvSpPr>
        <p:spPr/>
        <p:txBody>
          <a:bodyPr/>
          <a:lstStyle/>
          <a:p>
            <a:pPr eaLnBrk="1" hangingPunct="1"/>
            <a:r>
              <a:rPr lang="en-US" altLang="en-US">
                <a:effectLst/>
              </a:rPr>
              <a:t>Figure 2.6</a:t>
            </a:r>
          </a:p>
        </p:txBody>
      </p:sp>
      <p:pic>
        <p:nvPicPr>
          <p:cNvPr id="41986" name="Content Placeholder 2">
            <a:extLst>
              <a:ext uri="{FF2B5EF4-FFF2-40B4-BE49-F238E27FC236}">
                <a16:creationId xmlns:a16="http://schemas.microsoft.com/office/drawing/2014/main" id="{76B29CF4-8B00-4FCB-ADC5-AA2CE5BEA2E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26123" y="274638"/>
            <a:ext cx="70135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2">
            <a:extLst>
              <a:ext uri="{FF2B5EF4-FFF2-40B4-BE49-F238E27FC236}">
                <a16:creationId xmlns:a16="http://schemas.microsoft.com/office/drawing/2014/main" id="{6B69D046-6ADA-4792-AFB0-1F04426B2D8B}"/>
              </a:ext>
            </a:extLst>
          </p:cNvPr>
          <p:cNvSpPr>
            <a:spLocks noGrp="1"/>
          </p:cNvSpPr>
          <p:nvPr>
            <p:ph type="title"/>
          </p:nvPr>
        </p:nvSpPr>
        <p:spPr/>
        <p:txBody>
          <a:bodyPr>
            <a:normAutofit fontScale="90000"/>
          </a:bodyPr>
          <a:lstStyle/>
          <a:p>
            <a:pPr eaLnBrk="1" hangingPunct="1"/>
            <a:r>
              <a:rPr lang="en-US" altLang="en-US">
                <a:effectLst/>
              </a:rPr>
              <a:t>Control of ATP-PCr System:</a:t>
            </a:r>
            <a:br>
              <a:rPr lang="en-US" altLang="en-US">
                <a:effectLst/>
              </a:rPr>
            </a:br>
            <a:r>
              <a:rPr lang="en-US" altLang="en-US">
                <a:effectLst/>
              </a:rPr>
              <a:t>Creatine Kinase (CK)</a:t>
            </a:r>
          </a:p>
        </p:txBody>
      </p:sp>
      <p:sp>
        <p:nvSpPr>
          <p:cNvPr id="40963" name="Content Placeholder 13">
            <a:extLst>
              <a:ext uri="{FF2B5EF4-FFF2-40B4-BE49-F238E27FC236}">
                <a16:creationId xmlns:a16="http://schemas.microsoft.com/office/drawing/2014/main" id="{7AF03BBB-9523-4D2E-A688-FCE4CADD8119}"/>
              </a:ext>
            </a:extLst>
          </p:cNvPr>
          <p:cNvSpPr>
            <a:spLocks noGrp="1"/>
          </p:cNvSpPr>
          <p:nvPr>
            <p:ph idx="1"/>
          </p:nvPr>
        </p:nvSpPr>
        <p:spPr>
          <a:xfrm>
            <a:off x="571500" y="1874838"/>
            <a:ext cx="8051800" cy="4273550"/>
          </a:xfrm>
        </p:spPr>
        <p:txBody>
          <a:bodyPr/>
          <a:lstStyle/>
          <a:p>
            <a:pPr eaLnBrk="1" hangingPunct="1"/>
            <a:r>
              <a:rPr lang="en-US" altLang="en-US"/>
              <a:t>PCr breakdown catalyzed by CK</a:t>
            </a:r>
          </a:p>
          <a:p>
            <a:pPr eaLnBrk="1" hangingPunct="1"/>
            <a:endParaRPr lang="en-US" altLang="en-US" sz="800"/>
          </a:p>
          <a:p>
            <a:pPr eaLnBrk="1" hangingPunct="1"/>
            <a:r>
              <a:rPr lang="en-US" altLang="en-US"/>
              <a:t>CK controls rate of ATP production</a:t>
            </a:r>
          </a:p>
          <a:p>
            <a:pPr lvl="1" eaLnBrk="1" hangingPunct="1"/>
            <a:r>
              <a:rPr lang="en-US" altLang="en-US"/>
              <a:t>Negative feedback system</a:t>
            </a:r>
          </a:p>
          <a:p>
            <a:pPr lvl="1" eaLnBrk="1" hangingPunct="1"/>
            <a:r>
              <a:rPr lang="en-US" altLang="en-US"/>
              <a:t>When ATP levels </a:t>
            </a:r>
            <a:r>
              <a:rPr lang="en-US" altLang="en-US">
                <a:latin typeface="Wingdings" panose="05000000000000000000" pitchFamily="2" charset="2"/>
                <a:sym typeface="Wingdings" panose="05000000000000000000" pitchFamily="2" charset="2"/>
              </a:rPr>
              <a:t></a:t>
            </a:r>
            <a:r>
              <a:rPr lang="en-US" altLang="en-US"/>
              <a:t> (ADP </a:t>
            </a:r>
            <a:r>
              <a:rPr lang="en-US" altLang="en-US">
                <a:latin typeface="Wingdings" panose="05000000000000000000" pitchFamily="2" charset="2"/>
                <a:sym typeface="Wingdings" panose="05000000000000000000" pitchFamily="2" charset="2"/>
              </a:rPr>
              <a:t></a:t>
            </a:r>
            <a:r>
              <a:rPr lang="en-US" altLang="en-US"/>
              <a:t>), CK activity </a:t>
            </a:r>
            <a:r>
              <a:rPr lang="en-US" altLang="en-US">
                <a:latin typeface="Wingdings" panose="05000000000000000000" pitchFamily="2" charset="2"/>
                <a:sym typeface="Wingdings" panose="05000000000000000000" pitchFamily="2" charset="2"/>
              </a:rPr>
              <a:t></a:t>
            </a:r>
            <a:endParaRPr lang="en-US" altLang="en-US">
              <a:latin typeface="Wingdings" panose="05000000000000000000" pitchFamily="2" charset="2"/>
            </a:endParaRPr>
          </a:p>
          <a:p>
            <a:pPr lvl="1" eaLnBrk="1" hangingPunct="1"/>
            <a:r>
              <a:rPr lang="en-US" altLang="en-US">
                <a:cs typeface="Arial" panose="020B0604020202020204" pitchFamily="34" charset="0"/>
              </a:rPr>
              <a:t>When ATP levels </a:t>
            </a:r>
            <a:r>
              <a:rPr lang="en-US" altLang="en-US">
                <a:latin typeface="Wingdings" panose="05000000000000000000" pitchFamily="2" charset="2"/>
                <a:sym typeface="Wingdings" panose="05000000000000000000" pitchFamily="2" charset="2"/>
              </a:rPr>
              <a:t></a:t>
            </a:r>
            <a:r>
              <a:rPr lang="en-US" altLang="en-US"/>
              <a:t>, CK activity </a:t>
            </a:r>
            <a:r>
              <a:rPr lang="en-US" altLang="en-US">
                <a:latin typeface="Wingdings" panose="05000000000000000000" pitchFamily="2" charset="2"/>
                <a:sym typeface="Wingdings" panose="05000000000000000000" pitchFamily="2" charset="2"/>
              </a:rPr>
              <a:t></a:t>
            </a:r>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2">
            <a:extLst>
              <a:ext uri="{FF2B5EF4-FFF2-40B4-BE49-F238E27FC236}">
                <a16:creationId xmlns:a16="http://schemas.microsoft.com/office/drawing/2014/main" id="{677823D2-BF96-4B08-B985-0275DDF76CFE}"/>
              </a:ext>
            </a:extLst>
          </p:cNvPr>
          <p:cNvSpPr>
            <a:spLocks noGrp="1"/>
          </p:cNvSpPr>
          <p:nvPr>
            <p:ph type="title"/>
          </p:nvPr>
        </p:nvSpPr>
        <p:spPr/>
        <p:txBody>
          <a:bodyPr/>
          <a:lstStyle/>
          <a:p>
            <a:pPr eaLnBrk="1" hangingPunct="1"/>
            <a:r>
              <a:rPr lang="en-US" altLang="en-US">
                <a:effectLst/>
              </a:rPr>
              <a:t>Glycolytic System</a:t>
            </a:r>
          </a:p>
        </p:txBody>
      </p:sp>
      <p:sp>
        <p:nvSpPr>
          <p:cNvPr id="36867" name="Content Placeholder 13">
            <a:extLst>
              <a:ext uri="{FF2B5EF4-FFF2-40B4-BE49-F238E27FC236}">
                <a16:creationId xmlns:a16="http://schemas.microsoft.com/office/drawing/2014/main" id="{D556988D-E750-416D-8D70-76906163B377}"/>
              </a:ext>
            </a:extLst>
          </p:cNvPr>
          <p:cNvSpPr>
            <a:spLocks noGrp="1"/>
          </p:cNvSpPr>
          <p:nvPr>
            <p:ph idx="1"/>
          </p:nvPr>
        </p:nvSpPr>
        <p:spPr>
          <a:xfrm>
            <a:off x="635000" y="1496769"/>
            <a:ext cx="8051800" cy="4273550"/>
          </a:xfrm>
        </p:spPr>
        <p:txBody>
          <a:bodyPr/>
          <a:lstStyle/>
          <a:p>
            <a:pPr eaLnBrk="1" hangingPunct="1">
              <a:defRPr/>
            </a:pPr>
            <a:r>
              <a:rPr lang="en-US" altLang="en-US" dirty="0">
                <a:cs typeface="+mn-cs"/>
              </a:rPr>
              <a:t>Anaerobic</a:t>
            </a:r>
          </a:p>
          <a:p>
            <a:pPr eaLnBrk="1" hangingPunct="1">
              <a:defRPr/>
            </a:pPr>
            <a:endParaRPr lang="en-US" altLang="en-US" sz="800" dirty="0">
              <a:cs typeface="+mn-cs"/>
            </a:endParaRPr>
          </a:p>
          <a:p>
            <a:pPr eaLnBrk="1" hangingPunct="1">
              <a:defRPr/>
            </a:pPr>
            <a:r>
              <a:rPr lang="en-US" altLang="en-US" dirty="0">
                <a:cs typeface="+mn-cs"/>
              </a:rPr>
              <a:t>ATP yield: 2 to 3 </a:t>
            </a:r>
            <a:r>
              <a:rPr lang="en-US" altLang="en-US" dirty="0" err="1">
                <a:cs typeface="+mn-cs"/>
              </a:rPr>
              <a:t>mol</a:t>
            </a:r>
            <a:r>
              <a:rPr lang="en-US" altLang="en-US" dirty="0">
                <a:cs typeface="+mn-cs"/>
              </a:rPr>
              <a:t> ATP / 1 </a:t>
            </a:r>
            <a:r>
              <a:rPr lang="en-US" altLang="en-US" dirty="0" err="1">
                <a:cs typeface="+mn-cs"/>
              </a:rPr>
              <a:t>mol</a:t>
            </a:r>
            <a:r>
              <a:rPr lang="en-US" altLang="en-US" dirty="0">
                <a:cs typeface="+mn-cs"/>
              </a:rPr>
              <a:t> substrate</a:t>
            </a:r>
          </a:p>
          <a:p>
            <a:pPr eaLnBrk="1" hangingPunct="1">
              <a:defRPr/>
            </a:pPr>
            <a:endParaRPr lang="en-US" altLang="en-US" sz="800" dirty="0">
              <a:cs typeface="+mn-cs"/>
            </a:endParaRPr>
          </a:p>
          <a:p>
            <a:pPr eaLnBrk="1" hangingPunct="1">
              <a:defRPr/>
            </a:pPr>
            <a:r>
              <a:rPr lang="en-US" altLang="en-US" dirty="0">
                <a:cs typeface="+mn-cs"/>
              </a:rPr>
              <a:t>Duration: 15 s to 2 min</a:t>
            </a:r>
          </a:p>
          <a:p>
            <a:pPr eaLnBrk="1" hangingPunct="1">
              <a:defRPr/>
            </a:pPr>
            <a:endParaRPr lang="en-US" altLang="en-US" sz="800" dirty="0">
              <a:cs typeface="+mn-cs"/>
            </a:endParaRPr>
          </a:p>
          <a:p>
            <a:pPr eaLnBrk="1" hangingPunct="1">
              <a:defRPr/>
            </a:pPr>
            <a:r>
              <a:rPr lang="en-US" altLang="en-US" dirty="0">
                <a:cs typeface="+mn-cs"/>
              </a:rPr>
              <a:t>Breakdown of glucose via glycolysis</a:t>
            </a:r>
          </a:p>
          <a:p>
            <a:pPr marL="0" lvl="1" indent="0" algn="r" eaLnBrk="1" hangingPunct="1">
              <a:buFontTx/>
              <a:buNone/>
              <a:defRPr/>
            </a:pPr>
            <a:r>
              <a:rPr lang="en-US" altLang="en-US" sz="1400" i="1" dirty="0"/>
              <a:t>(continued)</a:t>
            </a:r>
          </a:p>
          <a:p>
            <a:pPr marL="0" indent="0" eaLnBrk="1" hangingPunct="1">
              <a:buFontTx/>
              <a:buNone/>
              <a:defRPr/>
            </a:pPr>
            <a:endParaRPr lang="en-US" altLang="en-US" dirty="0">
              <a:cs typeface="+mn-cs"/>
            </a:endParaRPr>
          </a:p>
          <a:p>
            <a:pPr eaLnBrk="1" hangingPunct="1">
              <a:defRPr/>
            </a:pPr>
            <a:endParaRPr lang="en-US" altLang="en-US" dirty="0">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2">
            <a:extLst>
              <a:ext uri="{FF2B5EF4-FFF2-40B4-BE49-F238E27FC236}">
                <a16:creationId xmlns:a16="http://schemas.microsoft.com/office/drawing/2014/main" id="{BBFFC9B5-1DBB-4FD0-8779-7FC202313CD5}"/>
              </a:ext>
            </a:extLst>
          </p:cNvPr>
          <p:cNvSpPr>
            <a:spLocks noGrp="1"/>
          </p:cNvSpPr>
          <p:nvPr>
            <p:ph type="title"/>
          </p:nvPr>
        </p:nvSpPr>
        <p:spPr/>
        <p:txBody>
          <a:bodyPr/>
          <a:lstStyle/>
          <a:p>
            <a:pPr eaLnBrk="1" hangingPunct="1"/>
            <a:r>
              <a:rPr lang="en-US" altLang="en-US">
                <a:effectLst/>
              </a:rPr>
              <a:t>Glycolytic System</a:t>
            </a:r>
            <a:r>
              <a:rPr lang="en-US" altLang="en-US" i="1">
                <a:effectLst/>
              </a:rPr>
              <a:t> </a:t>
            </a:r>
            <a:r>
              <a:rPr lang="en-US" altLang="en-US" sz="2400" i="1">
                <a:effectLst/>
              </a:rPr>
              <a:t>(continued)</a:t>
            </a:r>
          </a:p>
        </p:txBody>
      </p:sp>
      <p:sp>
        <p:nvSpPr>
          <p:cNvPr id="37891" name="Content Placeholder 13">
            <a:extLst>
              <a:ext uri="{FF2B5EF4-FFF2-40B4-BE49-F238E27FC236}">
                <a16:creationId xmlns:a16="http://schemas.microsoft.com/office/drawing/2014/main" id="{E955F093-63B7-48F5-9373-435BBA8F4379}"/>
              </a:ext>
            </a:extLst>
          </p:cNvPr>
          <p:cNvSpPr>
            <a:spLocks noGrp="1"/>
          </p:cNvSpPr>
          <p:nvPr>
            <p:ph idx="1"/>
          </p:nvPr>
        </p:nvSpPr>
        <p:spPr>
          <a:xfrm>
            <a:off x="635000" y="1609603"/>
            <a:ext cx="8051800" cy="3744912"/>
          </a:xfrm>
        </p:spPr>
        <p:txBody>
          <a:bodyPr>
            <a:normAutofit fontScale="92500" lnSpcReduction="20000"/>
          </a:bodyPr>
          <a:lstStyle/>
          <a:p>
            <a:pPr eaLnBrk="1" hangingPunct="1">
              <a:defRPr/>
            </a:pPr>
            <a:r>
              <a:rPr lang="en-US" altLang="en-US" dirty="0">
                <a:cs typeface="+mn-cs"/>
              </a:rPr>
              <a:t>Uses glucose or glycogen as its substrate</a:t>
            </a:r>
          </a:p>
          <a:p>
            <a:pPr lvl="1" eaLnBrk="1" hangingPunct="1">
              <a:defRPr/>
            </a:pPr>
            <a:r>
              <a:rPr lang="en-US" altLang="en-US" dirty="0"/>
              <a:t>Must convert to glucose-6-phosphate</a:t>
            </a:r>
          </a:p>
          <a:p>
            <a:pPr lvl="1" eaLnBrk="1" hangingPunct="1">
              <a:defRPr/>
            </a:pPr>
            <a:r>
              <a:rPr lang="en-US" altLang="en-US" dirty="0"/>
              <a:t>Costs 1 ATP for glucose, 0 ATP for glycogen</a:t>
            </a:r>
          </a:p>
          <a:p>
            <a:pPr lvl="1" eaLnBrk="1" hangingPunct="1">
              <a:defRPr/>
            </a:pPr>
            <a:endParaRPr lang="en-US" altLang="en-US" sz="800" dirty="0"/>
          </a:p>
          <a:p>
            <a:pPr eaLnBrk="1" hangingPunct="1">
              <a:defRPr/>
            </a:pPr>
            <a:r>
              <a:rPr lang="en-US" altLang="en-US" dirty="0">
                <a:cs typeface="+mn-cs"/>
              </a:rPr>
              <a:t>Pathway starts with glucose-6-phosphate, ends with pyruvic acid</a:t>
            </a:r>
          </a:p>
          <a:p>
            <a:pPr lvl="1" eaLnBrk="1" hangingPunct="1">
              <a:defRPr/>
            </a:pPr>
            <a:r>
              <a:rPr lang="en-US" altLang="en-US" dirty="0"/>
              <a:t>10 to 12 enzymatic reactions total</a:t>
            </a:r>
          </a:p>
          <a:p>
            <a:pPr lvl="1" eaLnBrk="1" hangingPunct="1">
              <a:defRPr/>
            </a:pPr>
            <a:r>
              <a:rPr lang="en-US" altLang="en-US" dirty="0"/>
              <a:t>All steps occur in cytoplasm</a:t>
            </a:r>
          </a:p>
          <a:p>
            <a:pPr lvl="1" eaLnBrk="1" hangingPunct="1">
              <a:defRPr/>
            </a:pPr>
            <a:r>
              <a:rPr lang="en-US" altLang="en-US" dirty="0"/>
              <a:t>ATP yield: 2 ATP for glucose, 3 ATP for glycogen</a:t>
            </a:r>
          </a:p>
          <a:p>
            <a:pPr lvl="1" eaLnBrk="1" hangingPunct="1">
              <a:defRPr/>
            </a:pPr>
            <a:endParaRPr lang="en-US" altLang="en-US" sz="600" dirty="0"/>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a:extLst>
              <a:ext uri="{FF2B5EF4-FFF2-40B4-BE49-F238E27FC236}">
                <a16:creationId xmlns:a16="http://schemas.microsoft.com/office/drawing/2014/main" id="{F0CB80F6-59DC-4C41-8C95-7379DB7D6F3F}"/>
              </a:ext>
            </a:extLst>
          </p:cNvPr>
          <p:cNvSpPr>
            <a:spLocks noGrp="1"/>
          </p:cNvSpPr>
          <p:nvPr>
            <p:ph type="title"/>
          </p:nvPr>
        </p:nvSpPr>
        <p:spPr/>
        <p:txBody>
          <a:bodyPr/>
          <a:lstStyle/>
          <a:p>
            <a:pPr eaLnBrk="1" hangingPunct="1">
              <a:defRPr/>
            </a:pPr>
            <a:r>
              <a:rPr lang="en-US" altLang="en-US" dirty="0">
                <a:effectLst/>
                <a:cs typeface="+mj-cs"/>
              </a:rPr>
              <a:t>Glycolytic System</a:t>
            </a:r>
            <a:r>
              <a:rPr lang="en-US" altLang="en-US" i="1" dirty="0">
                <a:effectLst/>
                <a:cs typeface="+mj-cs"/>
              </a:rPr>
              <a:t> </a:t>
            </a:r>
            <a:r>
              <a:rPr lang="en-US" altLang="en-US" sz="2400" i="1" dirty="0">
                <a:effectLst/>
                <a:cs typeface="+mj-cs"/>
              </a:rPr>
              <a:t>(continued)</a:t>
            </a:r>
          </a:p>
        </p:txBody>
      </p:sp>
      <p:sp>
        <p:nvSpPr>
          <p:cNvPr id="39939" name="Content Placeholder 13">
            <a:extLst>
              <a:ext uri="{FF2B5EF4-FFF2-40B4-BE49-F238E27FC236}">
                <a16:creationId xmlns:a16="http://schemas.microsoft.com/office/drawing/2014/main" id="{1DF12898-EA94-4804-9307-367ADB604A42}"/>
              </a:ext>
            </a:extLst>
          </p:cNvPr>
          <p:cNvSpPr>
            <a:spLocks noGrp="1"/>
          </p:cNvSpPr>
          <p:nvPr>
            <p:ph idx="1"/>
          </p:nvPr>
        </p:nvSpPr>
        <p:spPr>
          <a:xfrm>
            <a:off x="546100" y="1417638"/>
            <a:ext cx="8051800" cy="4273550"/>
          </a:xfrm>
        </p:spPr>
        <p:txBody>
          <a:bodyPr>
            <a:normAutofit fontScale="92500" lnSpcReduction="10000"/>
          </a:bodyPr>
          <a:lstStyle/>
          <a:p>
            <a:pPr eaLnBrk="1" hangingPunct="1">
              <a:defRPr/>
            </a:pPr>
            <a:r>
              <a:rPr lang="en-US" altLang="en-US" dirty="0">
                <a:cs typeface="+mn-cs"/>
              </a:rPr>
              <a:t>Cons</a:t>
            </a:r>
          </a:p>
          <a:p>
            <a:pPr lvl="1" eaLnBrk="1" hangingPunct="1">
              <a:defRPr/>
            </a:pPr>
            <a:r>
              <a:rPr lang="en-US" altLang="en-US" dirty="0"/>
              <a:t>Low ATP yield, inefficient use of substrate</a:t>
            </a:r>
          </a:p>
          <a:p>
            <a:pPr lvl="1" eaLnBrk="1" hangingPunct="1">
              <a:defRPr/>
            </a:pPr>
            <a:r>
              <a:rPr lang="en-US" altLang="en-US" dirty="0"/>
              <a:t>Lack of O</a:t>
            </a:r>
            <a:r>
              <a:rPr lang="en-US" altLang="en-US" baseline="-25000" dirty="0"/>
              <a:t>2</a:t>
            </a:r>
            <a:r>
              <a:rPr lang="en-US" altLang="en-US" dirty="0"/>
              <a:t> converts pyruvic acid to lactic acid</a:t>
            </a:r>
          </a:p>
          <a:p>
            <a:pPr lvl="1" eaLnBrk="1" hangingPunct="1">
              <a:defRPr/>
            </a:pPr>
            <a:r>
              <a:rPr lang="en-US" altLang="en-US" dirty="0"/>
              <a:t>Lactic acid impairs glycolysis, muscle contraction</a:t>
            </a:r>
          </a:p>
          <a:p>
            <a:pPr lvl="1" eaLnBrk="1" hangingPunct="1">
              <a:defRPr/>
            </a:pPr>
            <a:endParaRPr lang="en-US" altLang="en-US" sz="800" dirty="0"/>
          </a:p>
          <a:p>
            <a:pPr eaLnBrk="1" hangingPunct="1">
              <a:defRPr/>
            </a:pPr>
            <a:r>
              <a:rPr lang="en-US" altLang="en-US" dirty="0">
                <a:cs typeface="+mn-cs"/>
              </a:rPr>
              <a:t>Pros</a:t>
            </a:r>
          </a:p>
          <a:p>
            <a:pPr lvl="1" eaLnBrk="1" hangingPunct="1">
              <a:defRPr/>
            </a:pPr>
            <a:r>
              <a:rPr lang="en-US" altLang="en-US" dirty="0"/>
              <a:t>Allows muscles to contract when O</a:t>
            </a:r>
            <a:r>
              <a:rPr lang="en-US" altLang="en-US" baseline="-25000" dirty="0"/>
              <a:t>2</a:t>
            </a:r>
            <a:r>
              <a:rPr lang="en-US" altLang="en-US" dirty="0"/>
              <a:t> limited</a:t>
            </a:r>
          </a:p>
          <a:p>
            <a:pPr lvl="1" eaLnBrk="1" hangingPunct="1">
              <a:defRPr/>
            </a:pPr>
            <a:r>
              <a:rPr lang="en-US" altLang="en-US" dirty="0"/>
              <a:t>Permits shorter-term, higher-intensity exercise than oxidative metabolism can sustain</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2">
            <a:extLst>
              <a:ext uri="{FF2B5EF4-FFF2-40B4-BE49-F238E27FC236}">
                <a16:creationId xmlns:a16="http://schemas.microsoft.com/office/drawing/2014/main" id="{80EDD3F5-B359-4ACC-A620-9DF10E8DDD00}"/>
              </a:ext>
            </a:extLst>
          </p:cNvPr>
          <p:cNvSpPr>
            <a:spLocks noGrp="1"/>
          </p:cNvSpPr>
          <p:nvPr>
            <p:ph type="title"/>
          </p:nvPr>
        </p:nvSpPr>
        <p:spPr/>
        <p:txBody>
          <a:bodyPr/>
          <a:lstStyle/>
          <a:p>
            <a:pPr eaLnBrk="1" hangingPunct="1">
              <a:defRPr/>
            </a:pPr>
            <a:r>
              <a:rPr lang="en-US" altLang="en-US" dirty="0">
                <a:effectLst/>
                <a:cs typeface="+mj-cs"/>
              </a:rPr>
              <a:t>Glycolytic System</a:t>
            </a:r>
            <a:r>
              <a:rPr lang="en-US" altLang="en-US" i="1" dirty="0">
                <a:effectLst/>
                <a:cs typeface="+mj-cs"/>
              </a:rPr>
              <a:t> </a:t>
            </a:r>
            <a:r>
              <a:rPr lang="en-US" altLang="en-US" sz="2400" i="1" dirty="0">
                <a:effectLst/>
                <a:cs typeface="+mj-cs"/>
              </a:rPr>
              <a:t>(continued)</a:t>
            </a:r>
          </a:p>
        </p:txBody>
      </p:sp>
      <p:sp>
        <p:nvSpPr>
          <p:cNvPr id="46083" name="Content Placeholder 13">
            <a:extLst>
              <a:ext uri="{FF2B5EF4-FFF2-40B4-BE49-F238E27FC236}">
                <a16:creationId xmlns:a16="http://schemas.microsoft.com/office/drawing/2014/main" id="{3A9B8DFF-0964-4444-9B96-36E88F4E854D}"/>
              </a:ext>
            </a:extLst>
          </p:cNvPr>
          <p:cNvSpPr>
            <a:spLocks noGrp="1"/>
          </p:cNvSpPr>
          <p:nvPr>
            <p:ph idx="1"/>
          </p:nvPr>
        </p:nvSpPr>
        <p:spPr>
          <a:xfrm>
            <a:off x="635000" y="1602277"/>
            <a:ext cx="8051800" cy="3831370"/>
          </a:xfrm>
        </p:spPr>
        <p:txBody>
          <a:bodyPr>
            <a:normAutofit fontScale="92500"/>
          </a:bodyPr>
          <a:lstStyle/>
          <a:p>
            <a:pPr eaLnBrk="1" hangingPunct="1">
              <a:defRPr/>
            </a:pPr>
            <a:r>
              <a:rPr lang="en-US" dirty="0">
                <a:ea typeface="MS PGothic" charset="0"/>
              </a:rPr>
              <a:t>Phosphofructokinase (PFK)</a:t>
            </a:r>
          </a:p>
          <a:p>
            <a:pPr lvl="1" eaLnBrk="1" hangingPunct="1">
              <a:defRPr/>
            </a:pPr>
            <a:r>
              <a:rPr lang="en-US" dirty="0">
                <a:ea typeface="MS PGothic" charset="0"/>
              </a:rPr>
              <a:t>Rate-limiting enzyme</a:t>
            </a:r>
          </a:p>
          <a:p>
            <a:pPr lvl="2" eaLnBrk="1" hangingPunct="1">
              <a:buFontTx/>
              <a:buNone/>
              <a:defRPr/>
            </a:pPr>
            <a:r>
              <a:rPr lang="en-US" sz="2400" dirty="0">
                <a:latin typeface="Wingdings" charset="0"/>
                <a:ea typeface="MS PGothic" charset="0"/>
                <a:sym typeface="Wingdings" charset="0"/>
              </a:rPr>
              <a:t></a:t>
            </a:r>
            <a:r>
              <a:rPr lang="en-US" sz="2400" b="1" dirty="0">
                <a:ea typeface="MS PGothic" charset="0"/>
                <a:sym typeface="Wingdings" charset="0"/>
              </a:rPr>
              <a:t> </a:t>
            </a:r>
            <a:r>
              <a:rPr lang="en-US" sz="2400" dirty="0">
                <a:ea typeface="MS PGothic" charset="0"/>
              </a:rPr>
              <a:t>ATP (</a:t>
            </a:r>
            <a:r>
              <a:rPr lang="en-US" sz="2400" normalizeH="1" dirty="0">
                <a:latin typeface="Wingdings" charset="0"/>
                <a:ea typeface="MS PGothic" charset="0"/>
                <a:sym typeface="Wingdings" charset="0"/>
              </a:rPr>
              <a:t></a:t>
            </a:r>
            <a:r>
              <a:rPr lang="en-US" sz="2400" dirty="0">
                <a:ea typeface="MS PGothic" charset="0"/>
              </a:rPr>
              <a:t> ADP) </a:t>
            </a:r>
            <a:r>
              <a:rPr lang="en-US" sz="2400" dirty="0">
                <a:ea typeface="MS PGothic" charset="0"/>
                <a:sym typeface="Wingdings" charset="0"/>
              </a:rPr>
              <a:t> </a:t>
            </a:r>
            <a:r>
              <a:rPr lang="en-US" sz="2400" normalizeH="1" dirty="0">
                <a:latin typeface="Wingdings" charset="0"/>
                <a:ea typeface="MS PGothic" charset="0"/>
                <a:sym typeface="Wingdings" charset="0"/>
              </a:rPr>
              <a:t></a:t>
            </a:r>
            <a:r>
              <a:rPr lang="en-US" sz="2400" dirty="0">
                <a:ea typeface="MS PGothic" charset="0"/>
                <a:sym typeface="Wingdings" charset="0"/>
              </a:rPr>
              <a:t> PFK activity</a:t>
            </a:r>
          </a:p>
          <a:p>
            <a:pPr lvl="2" eaLnBrk="1" hangingPunct="1">
              <a:buFontTx/>
              <a:buNone/>
              <a:defRPr/>
            </a:pPr>
            <a:r>
              <a:rPr lang="en-US" sz="2400" normalizeH="1" dirty="0">
                <a:latin typeface="Wingdings" charset="0"/>
                <a:ea typeface="MS PGothic" charset="0"/>
                <a:sym typeface="Wingdings" charset="0"/>
              </a:rPr>
              <a:t></a:t>
            </a:r>
            <a:r>
              <a:rPr lang="en-US" sz="2400" dirty="0">
                <a:ea typeface="MS PGothic" charset="0"/>
                <a:sym typeface="Wingdings" charset="0"/>
              </a:rPr>
              <a:t> ATP  </a:t>
            </a:r>
            <a:r>
              <a:rPr lang="en-US" sz="2400" dirty="0">
                <a:latin typeface="Wingdings" charset="0"/>
                <a:ea typeface="MS PGothic" charset="0"/>
                <a:sym typeface="Wingdings" charset="0"/>
              </a:rPr>
              <a:t></a:t>
            </a:r>
            <a:r>
              <a:rPr lang="en-US" sz="2400" dirty="0">
                <a:ea typeface="MS PGothic" charset="0"/>
                <a:sym typeface="Wingdings" charset="0"/>
              </a:rPr>
              <a:t> PFK activity</a:t>
            </a:r>
          </a:p>
          <a:p>
            <a:pPr lvl="1" eaLnBrk="1" hangingPunct="1">
              <a:defRPr/>
            </a:pPr>
            <a:r>
              <a:rPr lang="en-US" dirty="0">
                <a:ea typeface="MS PGothic" charset="0"/>
                <a:sym typeface="Wingdings" charset="0"/>
              </a:rPr>
              <a:t>Also regulated by products of Krebs cycle</a:t>
            </a:r>
          </a:p>
          <a:p>
            <a:pPr lvl="1" eaLnBrk="1" hangingPunct="1">
              <a:defRPr/>
            </a:pPr>
            <a:endParaRPr lang="en-US" sz="800" dirty="0">
              <a:ea typeface="MS PGothic" charset="0"/>
            </a:endParaRPr>
          </a:p>
          <a:p>
            <a:pPr eaLnBrk="1" hangingPunct="1">
              <a:defRPr/>
            </a:pPr>
            <a:r>
              <a:rPr lang="en-US" dirty="0">
                <a:ea typeface="MS PGothic" charset="0"/>
              </a:rPr>
              <a:t>Glycolysis = ~2 min maximal exercise</a:t>
            </a:r>
          </a:p>
          <a:p>
            <a:pPr eaLnBrk="1" hangingPunct="1">
              <a:defRPr/>
            </a:pPr>
            <a:endParaRPr lang="en-US" sz="800" dirty="0">
              <a:ea typeface="MS PGothic" charset="0"/>
            </a:endParaRPr>
          </a:p>
          <a:p>
            <a:pPr eaLnBrk="1" hangingPunct="1">
              <a:defRPr/>
            </a:pPr>
            <a:r>
              <a:rPr lang="en-US" dirty="0">
                <a:ea typeface="MS PGothic" charset="0"/>
              </a:rPr>
              <a:t>Need another pathway for longer durations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2">
            <a:extLst>
              <a:ext uri="{FF2B5EF4-FFF2-40B4-BE49-F238E27FC236}">
                <a16:creationId xmlns:a16="http://schemas.microsoft.com/office/drawing/2014/main" id="{2EF38905-529D-472D-96F2-D68149C7BF0B}"/>
              </a:ext>
            </a:extLst>
          </p:cNvPr>
          <p:cNvSpPr>
            <a:spLocks noGrp="1"/>
          </p:cNvSpPr>
          <p:nvPr>
            <p:ph type="title"/>
          </p:nvPr>
        </p:nvSpPr>
        <p:spPr/>
        <p:txBody>
          <a:bodyPr/>
          <a:lstStyle/>
          <a:p>
            <a:pPr eaLnBrk="1" hangingPunct="1"/>
            <a:r>
              <a:rPr lang="en-US" altLang="en-US">
                <a:effectLst/>
              </a:rPr>
              <a:t>Oxidative System</a:t>
            </a:r>
          </a:p>
        </p:txBody>
      </p:sp>
      <p:sp>
        <p:nvSpPr>
          <p:cNvPr id="49154" name="Content Placeholder 13">
            <a:extLst>
              <a:ext uri="{FF2B5EF4-FFF2-40B4-BE49-F238E27FC236}">
                <a16:creationId xmlns:a16="http://schemas.microsoft.com/office/drawing/2014/main" id="{A700F773-B0D7-4F6F-A632-2EFA03E5AA8A}"/>
              </a:ext>
            </a:extLst>
          </p:cNvPr>
          <p:cNvSpPr>
            <a:spLocks noGrp="1"/>
          </p:cNvSpPr>
          <p:nvPr>
            <p:ph idx="1"/>
          </p:nvPr>
        </p:nvSpPr>
        <p:spPr>
          <a:xfrm>
            <a:off x="635000" y="1496769"/>
            <a:ext cx="8051800" cy="3717070"/>
          </a:xfrm>
        </p:spPr>
        <p:txBody>
          <a:bodyPr>
            <a:normAutofit fontScale="92500" lnSpcReduction="20000"/>
          </a:bodyPr>
          <a:lstStyle/>
          <a:p>
            <a:pPr eaLnBrk="1" hangingPunct="1"/>
            <a:r>
              <a:rPr lang="en-US" altLang="en-US" dirty="0"/>
              <a:t>Aerobic</a:t>
            </a:r>
          </a:p>
          <a:p>
            <a:pPr eaLnBrk="1" hangingPunct="1"/>
            <a:endParaRPr lang="en-US" altLang="en-US" sz="800" dirty="0"/>
          </a:p>
          <a:p>
            <a:pPr eaLnBrk="1" hangingPunct="1"/>
            <a:r>
              <a:rPr lang="en-US" altLang="en-US" dirty="0"/>
              <a:t>ATP yield: depends on substrate</a:t>
            </a:r>
          </a:p>
          <a:p>
            <a:pPr lvl="1" eaLnBrk="1" hangingPunct="1"/>
            <a:r>
              <a:rPr lang="en-US" altLang="en-US" dirty="0"/>
              <a:t>32 to 33 ATP/1 glucose</a:t>
            </a:r>
          </a:p>
          <a:p>
            <a:pPr lvl="1" eaLnBrk="1" hangingPunct="1"/>
            <a:r>
              <a:rPr lang="en-US" altLang="en-US" dirty="0"/>
              <a:t>100+ ATP/1 FFA</a:t>
            </a:r>
          </a:p>
          <a:p>
            <a:pPr eaLnBrk="1" hangingPunct="1"/>
            <a:endParaRPr lang="en-US" altLang="en-US" sz="800" dirty="0"/>
          </a:p>
          <a:p>
            <a:pPr eaLnBrk="1" hangingPunct="1"/>
            <a:r>
              <a:rPr lang="en-US" altLang="en-US" dirty="0"/>
              <a:t>Duration: steady supply for hours</a:t>
            </a:r>
          </a:p>
          <a:p>
            <a:pPr eaLnBrk="1" hangingPunct="1"/>
            <a:endParaRPr lang="en-US" altLang="en-US" sz="800" dirty="0"/>
          </a:p>
          <a:p>
            <a:pPr eaLnBrk="1" hangingPunct="1"/>
            <a:r>
              <a:rPr lang="en-US" altLang="en-US" dirty="0"/>
              <a:t>Most complex of three </a:t>
            </a:r>
            <a:r>
              <a:rPr lang="en-US" altLang="en-US" dirty="0" err="1"/>
              <a:t>bioenergetic</a:t>
            </a:r>
            <a:r>
              <a:rPr lang="en-US" altLang="en-US" dirty="0"/>
              <a:t> systems</a:t>
            </a:r>
          </a:p>
          <a:p>
            <a:pPr eaLnBrk="1" hangingPunct="1"/>
            <a:endParaRPr lang="en-US" altLang="en-US" sz="800" dirty="0"/>
          </a:p>
          <a:p>
            <a:pPr eaLnBrk="1" hangingPunct="1"/>
            <a:r>
              <a:rPr lang="en-US" altLang="en-US" dirty="0"/>
              <a:t>Occurs in the mitochondria, not cytoplasm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2">
            <a:extLst>
              <a:ext uri="{FF2B5EF4-FFF2-40B4-BE49-F238E27FC236}">
                <a16:creationId xmlns:a16="http://schemas.microsoft.com/office/drawing/2014/main" id="{D9424024-C25A-4D29-8B17-472924971763}"/>
              </a:ext>
            </a:extLst>
          </p:cNvPr>
          <p:cNvSpPr>
            <a:spLocks noGrp="1"/>
          </p:cNvSpPr>
          <p:nvPr>
            <p:ph type="title"/>
          </p:nvPr>
        </p:nvSpPr>
        <p:spPr/>
        <p:txBody>
          <a:bodyPr/>
          <a:lstStyle/>
          <a:p>
            <a:pPr eaLnBrk="1" hangingPunct="1"/>
            <a:r>
              <a:rPr lang="en-US" altLang="en-US">
                <a:effectLst/>
              </a:rPr>
              <a:t>Oxidation of Carbohydrate</a:t>
            </a:r>
          </a:p>
        </p:txBody>
      </p:sp>
      <p:sp>
        <p:nvSpPr>
          <p:cNvPr id="51202" name="Content Placeholder 13">
            <a:extLst>
              <a:ext uri="{FF2B5EF4-FFF2-40B4-BE49-F238E27FC236}">
                <a16:creationId xmlns:a16="http://schemas.microsoft.com/office/drawing/2014/main" id="{8B54F1A2-CFBB-4A7E-BCF2-77B3324089C4}"/>
              </a:ext>
            </a:extLst>
          </p:cNvPr>
          <p:cNvSpPr>
            <a:spLocks noGrp="1"/>
          </p:cNvSpPr>
          <p:nvPr>
            <p:ph idx="1"/>
          </p:nvPr>
        </p:nvSpPr>
        <p:spPr>
          <a:xfrm>
            <a:off x="571500" y="1874838"/>
            <a:ext cx="8051800" cy="4273550"/>
          </a:xfrm>
        </p:spPr>
        <p:txBody>
          <a:bodyPr/>
          <a:lstStyle/>
          <a:p>
            <a:pPr eaLnBrk="1" hangingPunct="1"/>
            <a:r>
              <a:rPr lang="en-US" altLang="en-US"/>
              <a:t>Stage 1: Glycolysis</a:t>
            </a:r>
          </a:p>
          <a:p>
            <a:pPr eaLnBrk="1" hangingPunct="1"/>
            <a:endParaRPr lang="en-US" altLang="en-US" sz="800"/>
          </a:p>
          <a:p>
            <a:pPr eaLnBrk="1" hangingPunct="1"/>
            <a:r>
              <a:rPr lang="en-US" altLang="en-US"/>
              <a:t>Stage 2: Krebs cycle</a:t>
            </a:r>
          </a:p>
          <a:p>
            <a:pPr eaLnBrk="1" hangingPunct="1"/>
            <a:endParaRPr lang="en-US" altLang="en-US" sz="800"/>
          </a:p>
          <a:p>
            <a:pPr eaLnBrk="1" hangingPunct="1"/>
            <a:r>
              <a:rPr lang="en-US" altLang="en-US"/>
              <a:t>Stage 3: Electron transport chain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2">
            <a:extLst>
              <a:ext uri="{FF2B5EF4-FFF2-40B4-BE49-F238E27FC236}">
                <a16:creationId xmlns:a16="http://schemas.microsoft.com/office/drawing/2014/main" id="{31900410-FE8C-49BF-82EE-15DB27836904}"/>
              </a:ext>
            </a:extLst>
          </p:cNvPr>
          <p:cNvSpPr>
            <a:spLocks noGrp="1"/>
          </p:cNvSpPr>
          <p:nvPr>
            <p:ph type="title"/>
          </p:nvPr>
        </p:nvSpPr>
        <p:spPr/>
        <p:txBody>
          <a:bodyPr/>
          <a:lstStyle/>
          <a:p>
            <a:pPr eaLnBrk="1" hangingPunct="1"/>
            <a:r>
              <a:rPr lang="en-US" altLang="en-US">
                <a:effectLst/>
              </a:rPr>
              <a:t>Figure 2.8</a:t>
            </a:r>
          </a:p>
        </p:txBody>
      </p:sp>
      <p:pic>
        <p:nvPicPr>
          <p:cNvPr id="52226" name="Content Placeholder 2">
            <a:extLst>
              <a:ext uri="{FF2B5EF4-FFF2-40B4-BE49-F238E27FC236}">
                <a16:creationId xmlns:a16="http://schemas.microsoft.com/office/drawing/2014/main" id="{2BCC1EAB-707F-418B-9078-3F3C4F16764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71503" y="274638"/>
            <a:ext cx="52832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2">
            <a:extLst>
              <a:ext uri="{FF2B5EF4-FFF2-40B4-BE49-F238E27FC236}">
                <a16:creationId xmlns:a16="http://schemas.microsoft.com/office/drawing/2014/main" id="{5636213A-C880-4265-8931-1A8AF6309D73}"/>
              </a:ext>
            </a:extLst>
          </p:cNvPr>
          <p:cNvSpPr>
            <a:spLocks noGrp="1"/>
          </p:cNvSpPr>
          <p:nvPr>
            <p:ph type="title"/>
          </p:nvPr>
        </p:nvSpPr>
        <p:spPr/>
        <p:txBody>
          <a:bodyPr>
            <a:normAutofit fontScale="90000"/>
          </a:bodyPr>
          <a:lstStyle/>
          <a:p>
            <a:pPr eaLnBrk="1" hangingPunct="1"/>
            <a:r>
              <a:rPr lang="en-US" altLang="en-US">
                <a:effectLst/>
              </a:rPr>
              <a:t>Oxidation of Carbohydrate:</a:t>
            </a:r>
            <a:br>
              <a:rPr lang="en-US" altLang="en-US">
                <a:effectLst/>
              </a:rPr>
            </a:br>
            <a:r>
              <a:rPr lang="en-US" altLang="en-US">
                <a:effectLst/>
              </a:rPr>
              <a:t>Glycolysis Revisited</a:t>
            </a:r>
          </a:p>
        </p:txBody>
      </p:sp>
      <p:sp>
        <p:nvSpPr>
          <p:cNvPr id="53250" name="Content Placeholder 13">
            <a:extLst>
              <a:ext uri="{FF2B5EF4-FFF2-40B4-BE49-F238E27FC236}">
                <a16:creationId xmlns:a16="http://schemas.microsoft.com/office/drawing/2014/main" id="{F54A3884-7D79-4574-AAA9-EF0D9B4A6B38}"/>
              </a:ext>
            </a:extLst>
          </p:cNvPr>
          <p:cNvSpPr>
            <a:spLocks noGrp="1"/>
          </p:cNvSpPr>
          <p:nvPr>
            <p:ph idx="1"/>
          </p:nvPr>
        </p:nvSpPr>
        <p:spPr>
          <a:xfrm>
            <a:off x="571500" y="1874838"/>
            <a:ext cx="8051800" cy="4273550"/>
          </a:xfrm>
        </p:spPr>
        <p:txBody>
          <a:bodyPr/>
          <a:lstStyle/>
          <a:p>
            <a:pPr eaLnBrk="1" hangingPunct="1"/>
            <a:r>
              <a:rPr lang="en-US" altLang="en-US"/>
              <a:t>Glycolysis can occur with or without O</a:t>
            </a:r>
            <a:r>
              <a:rPr lang="en-US" altLang="en-US" baseline="-25000"/>
              <a:t>2</a:t>
            </a:r>
          </a:p>
          <a:p>
            <a:pPr lvl="1" eaLnBrk="1" hangingPunct="1"/>
            <a:r>
              <a:rPr lang="en-US" altLang="en-US"/>
              <a:t>ATP yield same as anaerobic glycolysis</a:t>
            </a:r>
          </a:p>
          <a:p>
            <a:pPr lvl="1" eaLnBrk="1" hangingPunct="1"/>
            <a:r>
              <a:rPr lang="en-US" altLang="en-US"/>
              <a:t>Same general steps as anaerobic glycolysis but, in the presence of oxygen,</a:t>
            </a:r>
          </a:p>
          <a:p>
            <a:pPr lvl="1" eaLnBrk="1" hangingPunct="1"/>
            <a:r>
              <a:rPr lang="en-US" altLang="en-US"/>
              <a:t>Pyruvic acid </a:t>
            </a:r>
            <a:r>
              <a:rPr lang="en-US" altLang="en-US">
                <a:sym typeface="Wingdings" panose="05000000000000000000" pitchFamily="2" charset="2"/>
              </a:rPr>
              <a:t> acetyl-CoA, enters </a:t>
            </a:r>
            <a:r>
              <a:rPr lang="en-US" altLang="en-US"/>
              <a:t>Krebs cycle</a:t>
            </a:r>
          </a:p>
          <a:p>
            <a:pPr lvl="1" eaLnBrk="1" hangingPunct="1"/>
            <a:endParaRPr lang="en-US" altLang="en-US" sz="8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2">
            <a:extLst>
              <a:ext uri="{FF2B5EF4-FFF2-40B4-BE49-F238E27FC236}">
                <a16:creationId xmlns:a16="http://schemas.microsoft.com/office/drawing/2014/main" id="{8375D352-B3E9-4D99-A951-6DAA05A1AE60}"/>
              </a:ext>
            </a:extLst>
          </p:cNvPr>
          <p:cNvSpPr>
            <a:spLocks noGrp="1"/>
          </p:cNvSpPr>
          <p:nvPr>
            <p:ph type="title"/>
          </p:nvPr>
        </p:nvSpPr>
        <p:spPr/>
        <p:txBody>
          <a:bodyPr>
            <a:normAutofit fontScale="90000"/>
          </a:bodyPr>
          <a:lstStyle/>
          <a:p>
            <a:pPr eaLnBrk="1" hangingPunct="1"/>
            <a:r>
              <a:rPr lang="en-US" altLang="en-US">
                <a:effectLst/>
              </a:rPr>
              <a:t>Oxidation of Carbohydrate:</a:t>
            </a:r>
            <a:br>
              <a:rPr lang="en-US" altLang="en-US">
                <a:effectLst/>
              </a:rPr>
            </a:br>
            <a:r>
              <a:rPr lang="en-US" altLang="en-US">
                <a:effectLst/>
              </a:rPr>
              <a:t>Krebs Cycle</a:t>
            </a:r>
          </a:p>
        </p:txBody>
      </p:sp>
      <p:sp>
        <p:nvSpPr>
          <p:cNvPr id="55298" name="Content Placeholder 13">
            <a:extLst>
              <a:ext uri="{FF2B5EF4-FFF2-40B4-BE49-F238E27FC236}">
                <a16:creationId xmlns:a16="http://schemas.microsoft.com/office/drawing/2014/main" id="{0280E199-32E1-4A51-BCCD-2601752AC458}"/>
              </a:ext>
            </a:extLst>
          </p:cNvPr>
          <p:cNvSpPr>
            <a:spLocks noGrp="1"/>
          </p:cNvSpPr>
          <p:nvPr>
            <p:ph idx="1"/>
          </p:nvPr>
        </p:nvSpPr>
        <p:spPr>
          <a:xfrm>
            <a:off x="546100" y="1628653"/>
            <a:ext cx="8051800" cy="3673108"/>
          </a:xfrm>
        </p:spPr>
        <p:txBody>
          <a:bodyPr>
            <a:normAutofit fontScale="92500" lnSpcReduction="10000"/>
          </a:bodyPr>
          <a:lstStyle/>
          <a:p>
            <a:pPr eaLnBrk="1" hangingPunct="1"/>
            <a:r>
              <a:rPr lang="en-US" altLang="en-US" dirty="0"/>
              <a:t>1 Molecule glucose </a:t>
            </a:r>
            <a:r>
              <a:rPr lang="en-US" altLang="en-US" dirty="0">
                <a:sym typeface="Wingdings" panose="05000000000000000000" pitchFamily="2" charset="2"/>
              </a:rPr>
              <a:t> 2 acetyl-CoA</a:t>
            </a:r>
          </a:p>
          <a:p>
            <a:pPr lvl="1" eaLnBrk="1" hangingPunct="1"/>
            <a:r>
              <a:rPr lang="en-US" altLang="en-US" dirty="0">
                <a:sym typeface="Wingdings" panose="05000000000000000000" pitchFamily="2" charset="2"/>
              </a:rPr>
              <a:t>1 molecule glucose  2 complete Krebs cycles</a:t>
            </a:r>
          </a:p>
          <a:p>
            <a:pPr lvl="1" eaLnBrk="1" hangingPunct="1"/>
            <a:r>
              <a:rPr lang="en-US" altLang="en-US" dirty="0">
                <a:sym typeface="Wingdings" panose="05000000000000000000" pitchFamily="2" charset="2"/>
              </a:rPr>
              <a:t>1 molecule glucose  double ATP yield</a:t>
            </a:r>
          </a:p>
          <a:p>
            <a:pPr lvl="1" eaLnBrk="1" hangingPunct="1"/>
            <a:endParaRPr lang="en-US" altLang="en-US" sz="800" dirty="0">
              <a:sym typeface="Wingdings" panose="05000000000000000000" pitchFamily="2" charset="2"/>
            </a:endParaRPr>
          </a:p>
          <a:p>
            <a:pPr eaLnBrk="1" hangingPunct="1"/>
            <a:r>
              <a:rPr lang="en-US" altLang="en-US" dirty="0">
                <a:sym typeface="Wingdings" panose="05000000000000000000" pitchFamily="2" charset="2"/>
              </a:rPr>
              <a:t>2 Acetyl-CoA  2 GTP  2 ATP</a:t>
            </a:r>
          </a:p>
          <a:p>
            <a:pPr eaLnBrk="1" hangingPunct="1"/>
            <a:endParaRPr lang="en-US" altLang="en-US" sz="800" dirty="0">
              <a:sym typeface="Wingdings" panose="05000000000000000000" pitchFamily="2" charset="2"/>
            </a:endParaRPr>
          </a:p>
          <a:p>
            <a:pPr eaLnBrk="1" hangingPunct="1"/>
            <a:r>
              <a:rPr lang="en-US" altLang="en-US" dirty="0">
                <a:sym typeface="Wingdings" panose="05000000000000000000" pitchFamily="2" charset="2"/>
              </a:rPr>
              <a:t>Also produces NADH, FADH, H</a:t>
            </a:r>
            <a:r>
              <a:rPr lang="en-US" altLang="en-US" baseline="30000" dirty="0">
                <a:sym typeface="Wingdings" panose="05000000000000000000" pitchFamily="2" charset="2"/>
              </a:rPr>
              <a:t>+</a:t>
            </a:r>
            <a:endParaRPr lang="en-US" altLang="en-US" dirty="0">
              <a:sym typeface="Wingdings" panose="05000000000000000000" pitchFamily="2" charset="2"/>
            </a:endParaRPr>
          </a:p>
          <a:p>
            <a:pPr lvl="1" eaLnBrk="1" hangingPunct="1"/>
            <a:r>
              <a:rPr lang="en-US" altLang="en-US" dirty="0">
                <a:sym typeface="Wingdings" panose="05000000000000000000" pitchFamily="2" charset="2"/>
              </a:rPr>
              <a:t>Too many H</a:t>
            </a:r>
            <a:r>
              <a:rPr lang="en-US" altLang="en-US" baseline="30000" dirty="0">
                <a:sym typeface="Wingdings" panose="05000000000000000000" pitchFamily="2" charset="2"/>
              </a:rPr>
              <a:t>+</a:t>
            </a:r>
            <a:r>
              <a:rPr lang="en-US" altLang="en-US" dirty="0">
                <a:sym typeface="Wingdings" panose="05000000000000000000" pitchFamily="2" charset="2"/>
              </a:rPr>
              <a:t> in the cell = too acidic</a:t>
            </a:r>
          </a:p>
          <a:p>
            <a:pPr lvl="1" eaLnBrk="1" hangingPunct="1"/>
            <a:r>
              <a:rPr lang="en-US" altLang="en-US" dirty="0">
                <a:sym typeface="Wingdings" panose="05000000000000000000" pitchFamily="2" charset="2"/>
              </a:rPr>
              <a:t>H</a:t>
            </a:r>
            <a:r>
              <a:rPr lang="en-US" altLang="en-US" baseline="30000" dirty="0">
                <a:sym typeface="Wingdings" panose="05000000000000000000" pitchFamily="2" charset="2"/>
              </a:rPr>
              <a:t>+ </a:t>
            </a:r>
            <a:r>
              <a:rPr lang="en-US" altLang="en-US" dirty="0">
                <a:sym typeface="Wingdings" panose="05000000000000000000" pitchFamily="2" charset="2"/>
              </a:rPr>
              <a:t>moved to electron transport chain</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2">
            <a:extLst>
              <a:ext uri="{FF2B5EF4-FFF2-40B4-BE49-F238E27FC236}">
                <a16:creationId xmlns:a16="http://schemas.microsoft.com/office/drawing/2014/main" id="{E0D24F6A-890A-47DA-9BDA-1A0C9F5BE512}"/>
              </a:ext>
            </a:extLst>
          </p:cNvPr>
          <p:cNvSpPr>
            <a:spLocks noGrp="1"/>
          </p:cNvSpPr>
          <p:nvPr>
            <p:ph type="title"/>
          </p:nvPr>
        </p:nvSpPr>
        <p:spPr/>
        <p:txBody>
          <a:bodyPr/>
          <a:lstStyle/>
          <a:p>
            <a:pPr eaLnBrk="1" hangingPunct="1"/>
            <a:r>
              <a:rPr lang="en-US" altLang="en-US">
                <a:effectLst/>
              </a:rPr>
              <a:t>Figure 2.9</a:t>
            </a:r>
          </a:p>
        </p:txBody>
      </p:sp>
      <p:pic>
        <p:nvPicPr>
          <p:cNvPr id="57346" name="Content Placeholder 2">
            <a:extLst>
              <a:ext uri="{FF2B5EF4-FFF2-40B4-BE49-F238E27FC236}">
                <a16:creationId xmlns:a16="http://schemas.microsoft.com/office/drawing/2014/main" id="{185C4073-496F-4FA7-B11A-559434484B7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742467" y="274638"/>
            <a:ext cx="34512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2">
            <a:extLst>
              <a:ext uri="{FF2B5EF4-FFF2-40B4-BE49-F238E27FC236}">
                <a16:creationId xmlns:a16="http://schemas.microsoft.com/office/drawing/2014/main" id="{11FF2CC3-E895-4EDC-9834-A6F54013E17D}"/>
              </a:ext>
            </a:extLst>
          </p:cNvPr>
          <p:cNvSpPr>
            <a:spLocks noGrp="1"/>
          </p:cNvSpPr>
          <p:nvPr>
            <p:ph type="title"/>
          </p:nvPr>
        </p:nvSpPr>
        <p:spPr/>
        <p:txBody>
          <a:bodyPr>
            <a:normAutofit fontScale="90000"/>
          </a:bodyPr>
          <a:lstStyle/>
          <a:p>
            <a:pPr eaLnBrk="1" hangingPunct="1"/>
            <a:r>
              <a:rPr lang="en-US" altLang="en-US">
                <a:effectLst/>
              </a:rPr>
              <a:t>Oxidation of Carbohydrate:</a:t>
            </a:r>
            <a:br>
              <a:rPr lang="en-US" altLang="en-US">
                <a:effectLst/>
              </a:rPr>
            </a:br>
            <a:r>
              <a:rPr lang="en-US" altLang="en-US">
                <a:effectLst/>
              </a:rPr>
              <a:t>Electron Transport Chain</a:t>
            </a:r>
          </a:p>
        </p:txBody>
      </p:sp>
      <p:sp>
        <p:nvSpPr>
          <p:cNvPr id="58370" name="Content Placeholder 13">
            <a:extLst>
              <a:ext uri="{FF2B5EF4-FFF2-40B4-BE49-F238E27FC236}">
                <a16:creationId xmlns:a16="http://schemas.microsoft.com/office/drawing/2014/main" id="{46CF5D9D-F19E-4DBE-BC58-2B534D339526}"/>
              </a:ext>
            </a:extLst>
          </p:cNvPr>
          <p:cNvSpPr>
            <a:spLocks noGrp="1"/>
          </p:cNvSpPr>
          <p:nvPr>
            <p:ph idx="1"/>
          </p:nvPr>
        </p:nvSpPr>
        <p:spPr>
          <a:xfrm>
            <a:off x="571500" y="1874838"/>
            <a:ext cx="8051800" cy="3576393"/>
          </a:xfrm>
        </p:spPr>
        <p:txBody>
          <a:bodyPr>
            <a:normAutofit fontScale="92500" lnSpcReduction="10000"/>
          </a:bodyPr>
          <a:lstStyle/>
          <a:p>
            <a:pPr eaLnBrk="1" hangingPunct="1"/>
            <a:r>
              <a:rPr lang="en-US" altLang="en-US" dirty="0"/>
              <a:t>H</a:t>
            </a:r>
            <a:r>
              <a:rPr lang="en-US" altLang="en-US" baseline="30000" dirty="0"/>
              <a:t>+</a:t>
            </a:r>
            <a:r>
              <a:rPr lang="en-US" altLang="en-US" dirty="0"/>
              <a:t>, electrons carried to electron transport chain via NADH, FADH molecules</a:t>
            </a:r>
          </a:p>
          <a:p>
            <a:pPr eaLnBrk="1" hangingPunct="1"/>
            <a:endParaRPr lang="en-US" altLang="en-US" sz="800" dirty="0"/>
          </a:p>
          <a:p>
            <a:pPr eaLnBrk="1" hangingPunct="1"/>
            <a:r>
              <a:rPr lang="en-US" altLang="en-US" dirty="0"/>
              <a:t>H</a:t>
            </a:r>
            <a:r>
              <a:rPr lang="en-US" altLang="en-US" baseline="30000" dirty="0"/>
              <a:t>+</a:t>
            </a:r>
            <a:r>
              <a:rPr lang="en-US" altLang="en-US" dirty="0"/>
              <a:t>, electrons travel down the chain</a:t>
            </a:r>
          </a:p>
          <a:p>
            <a:pPr lvl="1" eaLnBrk="1" hangingPunct="1"/>
            <a:r>
              <a:rPr lang="en-US" altLang="en-US" dirty="0"/>
              <a:t>H</a:t>
            </a:r>
            <a:r>
              <a:rPr lang="en-US" altLang="en-US" baseline="30000" dirty="0"/>
              <a:t>+</a:t>
            </a:r>
            <a:r>
              <a:rPr lang="en-US" altLang="en-US" dirty="0"/>
              <a:t> combines with O</a:t>
            </a:r>
            <a:r>
              <a:rPr lang="en-US" altLang="en-US" baseline="-25000" dirty="0"/>
              <a:t>2</a:t>
            </a:r>
            <a:r>
              <a:rPr lang="en-US" altLang="en-US" dirty="0"/>
              <a:t> (neutralized, forms H</a:t>
            </a:r>
            <a:r>
              <a:rPr lang="en-US" altLang="en-US" baseline="-25000" dirty="0"/>
              <a:t>2</a:t>
            </a:r>
            <a:r>
              <a:rPr lang="en-US" altLang="en-US" dirty="0"/>
              <a:t>O)</a:t>
            </a:r>
          </a:p>
          <a:p>
            <a:pPr lvl="1" eaLnBrk="1" hangingPunct="1"/>
            <a:r>
              <a:rPr lang="en-US" altLang="en-US" dirty="0"/>
              <a:t>Electrons + O</a:t>
            </a:r>
            <a:r>
              <a:rPr lang="en-US" altLang="en-US" baseline="-25000" dirty="0"/>
              <a:t>2</a:t>
            </a:r>
            <a:r>
              <a:rPr lang="en-US" altLang="en-US" dirty="0"/>
              <a:t> help form ATP</a:t>
            </a:r>
          </a:p>
          <a:p>
            <a:pPr lvl="1" eaLnBrk="1" hangingPunct="1"/>
            <a:r>
              <a:rPr lang="en-US" altLang="en-US" dirty="0"/>
              <a:t>2.5 ATP per NADH</a:t>
            </a:r>
          </a:p>
          <a:p>
            <a:pPr lvl="1" eaLnBrk="1" hangingPunct="1"/>
            <a:r>
              <a:rPr lang="en-US" altLang="en-US" dirty="0"/>
              <a:t>1.5 ATP per FADH</a:t>
            </a:r>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2">
            <a:extLst>
              <a:ext uri="{FF2B5EF4-FFF2-40B4-BE49-F238E27FC236}">
                <a16:creationId xmlns:a16="http://schemas.microsoft.com/office/drawing/2014/main" id="{556C7BF6-EE5B-4970-845F-A444106733F4}"/>
              </a:ext>
            </a:extLst>
          </p:cNvPr>
          <p:cNvSpPr>
            <a:spLocks noGrp="1"/>
          </p:cNvSpPr>
          <p:nvPr>
            <p:ph type="title"/>
          </p:nvPr>
        </p:nvSpPr>
        <p:spPr/>
        <p:txBody>
          <a:bodyPr>
            <a:normAutofit fontScale="90000"/>
          </a:bodyPr>
          <a:lstStyle/>
          <a:p>
            <a:pPr eaLnBrk="1" hangingPunct="1"/>
            <a:r>
              <a:rPr lang="en-US" altLang="en-US">
                <a:effectLst/>
              </a:rPr>
              <a:t>Oxidation of Carbohydrate:</a:t>
            </a:r>
            <a:br>
              <a:rPr lang="en-US" altLang="en-US">
                <a:effectLst/>
              </a:rPr>
            </a:br>
            <a:r>
              <a:rPr lang="en-US" altLang="en-US">
                <a:effectLst/>
              </a:rPr>
              <a:t>Energy Yield</a:t>
            </a:r>
          </a:p>
        </p:txBody>
      </p:sp>
      <p:sp>
        <p:nvSpPr>
          <p:cNvPr id="59394" name="Content Placeholder 13">
            <a:extLst>
              <a:ext uri="{FF2B5EF4-FFF2-40B4-BE49-F238E27FC236}">
                <a16:creationId xmlns:a16="http://schemas.microsoft.com/office/drawing/2014/main" id="{9328FB82-5FF1-4897-9AFB-1CA02BFA19B8}"/>
              </a:ext>
            </a:extLst>
          </p:cNvPr>
          <p:cNvSpPr>
            <a:spLocks noGrp="1"/>
          </p:cNvSpPr>
          <p:nvPr>
            <p:ph idx="1"/>
          </p:nvPr>
        </p:nvSpPr>
        <p:spPr>
          <a:xfrm>
            <a:off x="571500" y="1874838"/>
            <a:ext cx="8051800" cy="3734654"/>
          </a:xfrm>
        </p:spPr>
        <p:txBody>
          <a:bodyPr>
            <a:normAutofit fontScale="92500" lnSpcReduction="10000"/>
          </a:bodyPr>
          <a:lstStyle/>
          <a:p>
            <a:pPr eaLnBrk="1" hangingPunct="1"/>
            <a:r>
              <a:rPr lang="en-US" altLang="en-US" dirty="0"/>
              <a:t>1 glucose = 32 ATP</a:t>
            </a:r>
          </a:p>
          <a:p>
            <a:pPr eaLnBrk="1" hangingPunct="1"/>
            <a:endParaRPr lang="en-US" altLang="en-US" sz="800" dirty="0"/>
          </a:p>
          <a:p>
            <a:pPr eaLnBrk="1" hangingPunct="1"/>
            <a:r>
              <a:rPr lang="en-US" altLang="en-US" dirty="0"/>
              <a:t>1 glycogen = 33 ATP </a:t>
            </a:r>
          </a:p>
          <a:p>
            <a:pPr eaLnBrk="1" hangingPunct="1"/>
            <a:endParaRPr lang="en-US" altLang="en-US" sz="800" dirty="0"/>
          </a:p>
          <a:p>
            <a:pPr eaLnBrk="1" hangingPunct="1"/>
            <a:r>
              <a:rPr lang="en-US" altLang="en-US" dirty="0"/>
              <a:t>Breakdown of </a:t>
            </a:r>
            <a:r>
              <a:rPr lang="en-US" altLang="en-US" i="1" dirty="0"/>
              <a:t>net</a:t>
            </a:r>
            <a:r>
              <a:rPr lang="en-US" altLang="en-US" dirty="0"/>
              <a:t> totals</a:t>
            </a:r>
          </a:p>
          <a:p>
            <a:pPr lvl="1" eaLnBrk="1" hangingPunct="1"/>
            <a:r>
              <a:rPr lang="en-US" altLang="en-US" dirty="0"/>
              <a:t>Glycolysis = +2 (or +3) ATP</a:t>
            </a:r>
          </a:p>
          <a:p>
            <a:pPr lvl="1" eaLnBrk="1" hangingPunct="1"/>
            <a:r>
              <a:rPr lang="en-US" altLang="en-US" dirty="0"/>
              <a:t>GTP from Krebs cycle = +2 ATP</a:t>
            </a:r>
          </a:p>
          <a:p>
            <a:pPr lvl="1" eaLnBrk="1" hangingPunct="1"/>
            <a:r>
              <a:rPr lang="en-US" altLang="en-US" dirty="0"/>
              <a:t>10 NADH = +25 ATP</a:t>
            </a:r>
          </a:p>
          <a:p>
            <a:pPr lvl="1" eaLnBrk="1" hangingPunct="1"/>
            <a:r>
              <a:rPr lang="en-US" altLang="en-US" dirty="0"/>
              <a:t>2 FADH = +3 ATP</a:t>
            </a:r>
          </a:p>
          <a:p>
            <a:pPr lvl="1" eaLnBrk="1" hangingPunct="1"/>
            <a:endParaRPr lang="en-US" altLang="en-US" dirty="0"/>
          </a:p>
          <a:p>
            <a:pPr lvl="1" eaLnBrk="1" hangingPunct="1"/>
            <a:endParaRPr lang="en-US" altLang="en-US" dirty="0"/>
          </a:p>
          <a:p>
            <a:pPr lvl="1" eaLnBrk="1" hangingPunct="1"/>
            <a:endParaRPr lang="en-US" altLang="en-US" dirty="0"/>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2">
            <a:extLst>
              <a:ext uri="{FF2B5EF4-FFF2-40B4-BE49-F238E27FC236}">
                <a16:creationId xmlns:a16="http://schemas.microsoft.com/office/drawing/2014/main" id="{7863D3CA-3B28-458B-9FE2-A6F87D8FCAC5}"/>
              </a:ext>
            </a:extLst>
          </p:cNvPr>
          <p:cNvSpPr>
            <a:spLocks noGrp="1"/>
          </p:cNvSpPr>
          <p:nvPr>
            <p:ph type="title"/>
          </p:nvPr>
        </p:nvSpPr>
        <p:spPr/>
        <p:txBody>
          <a:bodyPr/>
          <a:lstStyle/>
          <a:p>
            <a:pPr eaLnBrk="1" hangingPunct="1"/>
            <a:r>
              <a:rPr lang="en-US" altLang="en-US">
                <a:effectLst/>
              </a:rPr>
              <a:t>Figure 2.10</a:t>
            </a:r>
          </a:p>
        </p:txBody>
      </p:sp>
      <p:pic>
        <p:nvPicPr>
          <p:cNvPr id="60418" name="Content Placeholder 2">
            <a:extLst>
              <a:ext uri="{FF2B5EF4-FFF2-40B4-BE49-F238E27FC236}">
                <a16:creationId xmlns:a16="http://schemas.microsoft.com/office/drawing/2014/main" id="{CCCF0225-EF1D-443D-A640-7DCD4ACEAE0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371231"/>
            <a:ext cx="798195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2">
            <a:extLst>
              <a:ext uri="{FF2B5EF4-FFF2-40B4-BE49-F238E27FC236}">
                <a16:creationId xmlns:a16="http://schemas.microsoft.com/office/drawing/2014/main" id="{59C0D475-69FD-46E7-A499-6AEA57C7E8DA}"/>
              </a:ext>
            </a:extLst>
          </p:cNvPr>
          <p:cNvSpPr>
            <a:spLocks noGrp="1"/>
          </p:cNvSpPr>
          <p:nvPr>
            <p:ph type="title"/>
          </p:nvPr>
        </p:nvSpPr>
        <p:spPr/>
        <p:txBody>
          <a:bodyPr/>
          <a:lstStyle/>
          <a:p>
            <a:pPr eaLnBrk="1" hangingPunct="1"/>
            <a:r>
              <a:rPr lang="en-US" altLang="en-US">
                <a:effectLst/>
              </a:rPr>
              <a:t>Figure 2.11</a:t>
            </a:r>
          </a:p>
        </p:txBody>
      </p:sp>
      <p:pic>
        <p:nvPicPr>
          <p:cNvPr id="61442" name="Content Placeholder 2">
            <a:extLst>
              <a:ext uri="{FF2B5EF4-FFF2-40B4-BE49-F238E27FC236}">
                <a16:creationId xmlns:a16="http://schemas.microsoft.com/office/drawing/2014/main" id="{AF5E38F8-EDA3-4E29-8BF0-6373BA7A64C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578338"/>
            <a:ext cx="8051800" cy="441960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2">
            <a:extLst>
              <a:ext uri="{FF2B5EF4-FFF2-40B4-BE49-F238E27FC236}">
                <a16:creationId xmlns:a16="http://schemas.microsoft.com/office/drawing/2014/main" id="{81365270-785D-4DC9-9C60-3729AB39ABB4}"/>
              </a:ext>
            </a:extLst>
          </p:cNvPr>
          <p:cNvSpPr>
            <a:spLocks noGrp="1"/>
          </p:cNvSpPr>
          <p:nvPr>
            <p:ph type="title"/>
          </p:nvPr>
        </p:nvSpPr>
        <p:spPr/>
        <p:txBody>
          <a:bodyPr/>
          <a:lstStyle/>
          <a:p>
            <a:pPr eaLnBrk="1" hangingPunct="1"/>
            <a:r>
              <a:rPr lang="en-US" altLang="en-US">
                <a:effectLst/>
              </a:rPr>
              <a:t>Animation 2.11</a:t>
            </a:r>
          </a:p>
        </p:txBody>
      </p:sp>
      <p:pic>
        <p:nvPicPr>
          <p:cNvPr id="62466" name="Content Placeholder 2">
            <a:hlinkClick r:id="rId3"/>
            <a:extLst>
              <a:ext uri="{FF2B5EF4-FFF2-40B4-BE49-F238E27FC236}">
                <a16:creationId xmlns:a16="http://schemas.microsoft.com/office/drawing/2014/main" id="{E6494DA4-3809-46E4-8E43-7607C4CDD85D}"/>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546100" y="464038"/>
            <a:ext cx="8051800" cy="441960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2">
            <a:extLst>
              <a:ext uri="{FF2B5EF4-FFF2-40B4-BE49-F238E27FC236}">
                <a16:creationId xmlns:a16="http://schemas.microsoft.com/office/drawing/2014/main" id="{E2B48163-9892-4433-9FDB-14FBB95B2965}"/>
              </a:ext>
            </a:extLst>
          </p:cNvPr>
          <p:cNvSpPr>
            <a:spLocks noGrp="1"/>
          </p:cNvSpPr>
          <p:nvPr>
            <p:ph type="title"/>
          </p:nvPr>
        </p:nvSpPr>
        <p:spPr/>
        <p:txBody>
          <a:bodyPr/>
          <a:lstStyle/>
          <a:p>
            <a:pPr eaLnBrk="1" hangingPunct="1"/>
            <a:r>
              <a:rPr lang="en-US" altLang="en-US">
                <a:effectLst/>
              </a:rPr>
              <a:t>Oxidation of Fat</a:t>
            </a:r>
          </a:p>
        </p:txBody>
      </p:sp>
      <p:sp>
        <p:nvSpPr>
          <p:cNvPr id="64514" name="Content Placeholder 13">
            <a:extLst>
              <a:ext uri="{FF2B5EF4-FFF2-40B4-BE49-F238E27FC236}">
                <a16:creationId xmlns:a16="http://schemas.microsoft.com/office/drawing/2014/main" id="{88346751-A2EE-4328-8C96-42DDE323F337}"/>
              </a:ext>
            </a:extLst>
          </p:cNvPr>
          <p:cNvSpPr>
            <a:spLocks noGrp="1"/>
          </p:cNvSpPr>
          <p:nvPr>
            <p:ph idx="1"/>
          </p:nvPr>
        </p:nvSpPr>
        <p:spPr>
          <a:xfrm>
            <a:off x="546100" y="1417638"/>
            <a:ext cx="8051800" cy="3708277"/>
          </a:xfrm>
        </p:spPr>
        <p:txBody>
          <a:bodyPr>
            <a:normAutofit fontScale="92500" lnSpcReduction="20000"/>
          </a:bodyPr>
          <a:lstStyle/>
          <a:p>
            <a:pPr eaLnBrk="1" hangingPunct="1"/>
            <a:r>
              <a:rPr lang="en-US" altLang="en-US" dirty="0"/>
              <a:t>Triglycerides: major fat energy source</a:t>
            </a:r>
          </a:p>
          <a:p>
            <a:pPr eaLnBrk="1" hangingPunct="1">
              <a:buFontTx/>
              <a:buNone/>
            </a:pPr>
            <a:endParaRPr lang="en-US" altLang="en-US" sz="800" dirty="0"/>
          </a:p>
          <a:p>
            <a:pPr lvl="1" eaLnBrk="1" hangingPunct="1"/>
            <a:r>
              <a:rPr lang="en-US" altLang="en-US" dirty="0"/>
              <a:t>Broken down to 1 glycerol + 3 FFAs</a:t>
            </a:r>
            <a:endParaRPr lang="en-US" altLang="en-US" sz="800" dirty="0"/>
          </a:p>
          <a:p>
            <a:pPr lvl="1" eaLnBrk="1" hangingPunct="1"/>
            <a:r>
              <a:rPr lang="en-US" altLang="en-US" dirty="0"/>
              <a:t>Lipolysis, carried out by lipases</a:t>
            </a:r>
          </a:p>
          <a:p>
            <a:pPr eaLnBrk="1" hangingPunct="1"/>
            <a:endParaRPr lang="en-US" altLang="en-US" sz="800" dirty="0"/>
          </a:p>
          <a:p>
            <a:pPr eaLnBrk="1" hangingPunct="1"/>
            <a:r>
              <a:rPr lang="en-US" altLang="en-US" dirty="0"/>
              <a:t>Rate of FFA entry into muscle depends on concentration gradient</a:t>
            </a:r>
          </a:p>
          <a:p>
            <a:pPr eaLnBrk="1" hangingPunct="1"/>
            <a:endParaRPr lang="en-US" altLang="en-US" sz="800" dirty="0"/>
          </a:p>
          <a:p>
            <a:pPr eaLnBrk="1" hangingPunct="1"/>
            <a:r>
              <a:rPr lang="en-US" altLang="en-US" dirty="0"/>
              <a:t>Yields ~3 to 4 times more ATP than glucose</a:t>
            </a:r>
          </a:p>
          <a:p>
            <a:pPr eaLnBrk="1" hangingPunct="1"/>
            <a:endParaRPr lang="en-US" altLang="en-US" sz="800" dirty="0"/>
          </a:p>
          <a:p>
            <a:pPr eaLnBrk="1" hangingPunct="1"/>
            <a:r>
              <a:rPr lang="en-US" altLang="en-US" dirty="0"/>
              <a:t>Slower than glucose oxidation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2">
            <a:extLst>
              <a:ext uri="{FF2B5EF4-FFF2-40B4-BE49-F238E27FC236}">
                <a16:creationId xmlns:a16="http://schemas.microsoft.com/office/drawing/2014/main" id="{754B1788-12A5-49D0-9D38-E0E0B10A7D79}"/>
              </a:ext>
            </a:extLst>
          </p:cNvPr>
          <p:cNvSpPr>
            <a:spLocks noGrp="1"/>
          </p:cNvSpPr>
          <p:nvPr>
            <p:ph type="title"/>
          </p:nvPr>
        </p:nvSpPr>
        <p:spPr/>
        <p:txBody>
          <a:bodyPr/>
          <a:lstStyle/>
          <a:p>
            <a:pPr eaLnBrk="1" hangingPunct="1"/>
            <a:r>
              <a:rPr lang="en-US" altLang="en-US">
                <a:effectLst/>
                <a:latin typeface="Symbol" panose="05050102010706020507" pitchFamily="18" charset="2"/>
              </a:rPr>
              <a:t>b</a:t>
            </a:r>
            <a:r>
              <a:rPr lang="en-US" altLang="en-US">
                <a:effectLst/>
              </a:rPr>
              <a:t>-Oxidation of Fat</a:t>
            </a:r>
          </a:p>
        </p:txBody>
      </p:sp>
      <p:sp>
        <p:nvSpPr>
          <p:cNvPr id="66562" name="Content Placeholder 13">
            <a:extLst>
              <a:ext uri="{FF2B5EF4-FFF2-40B4-BE49-F238E27FC236}">
                <a16:creationId xmlns:a16="http://schemas.microsoft.com/office/drawing/2014/main" id="{F9264123-27AC-4926-99A9-D78FF01548D2}"/>
              </a:ext>
            </a:extLst>
          </p:cNvPr>
          <p:cNvSpPr>
            <a:spLocks noGrp="1"/>
          </p:cNvSpPr>
          <p:nvPr>
            <p:ph idx="1"/>
          </p:nvPr>
        </p:nvSpPr>
        <p:spPr>
          <a:xfrm>
            <a:off x="571500" y="1874838"/>
            <a:ext cx="8051800" cy="3655524"/>
          </a:xfrm>
        </p:spPr>
        <p:txBody>
          <a:bodyPr>
            <a:normAutofit fontScale="85000" lnSpcReduction="20000"/>
          </a:bodyPr>
          <a:lstStyle/>
          <a:p>
            <a:pPr eaLnBrk="1" hangingPunct="1"/>
            <a:r>
              <a:rPr lang="en-US" altLang="en-US" dirty="0"/>
              <a:t>Process of converting FFAs to acetyl-CoA before entering Krebs cycle</a:t>
            </a:r>
          </a:p>
          <a:p>
            <a:pPr eaLnBrk="1" hangingPunct="1"/>
            <a:endParaRPr lang="en-US" altLang="en-US" sz="800" dirty="0"/>
          </a:p>
          <a:p>
            <a:pPr eaLnBrk="1" hangingPunct="1"/>
            <a:r>
              <a:rPr lang="en-US" altLang="en-US" dirty="0"/>
              <a:t>Requires up-front expenditure of 2 ATP</a:t>
            </a:r>
          </a:p>
          <a:p>
            <a:pPr eaLnBrk="1" hangingPunct="1"/>
            <a:endParaRPr lang="en-US" altLang="en-US" sz="800" dirty="0"/>
          </a:p>
          <a:p>
            <a:pPr eaLnBrk="1" hangingPunct="1"/>
            <a:r>
              <a:rPr lang="en-US" altLang="en-US" dirty="0"/>
              <a:t>Number of steps depends on number of carbons on FFA</a:t>
            </a:r>
          </a:p>
          <a:p>
            <a:pPr lvl="1" eaLnBrk="1" hangingPunct="1"/>
            <a:r>
              <a:rPr lang="en-US" altLang="en-US" dirty="0"/>
              <a:t>16-carbon FFA yields 8 acetyl-CoA</a:t>
            </a:r>
          </a:p>
          <a:p>
            <a:pPr lvl="1" eaLnBrk="1" hangingPunct="1"/>
            <a:r>
              <a:rPr lang="en-US" altLang="en-US" dirty="0"/>
              <a:t>Compare: 1 glucose yields 2 acetyl-CoA</a:t>
            </a:r>
          </a:p>
          <a:p>
            <a:pPr lvl="1" eaLnBrk="1" hangingPunct="1"/>
            <a:r>
              <a:rPr lang="en-US" altLang="en-US" dirty="0"/>
              <a:t>Fat oxidation requires more O</a:t>
            </a:r>
            <a:r>
              <a:rPr lang="en-US" altLang="en-US" baseline="-25000" dirty="0"/>
              <a:t>2</a:t>
            </a:r>
            <a:r>
              <a:rPr lang="en-US" altLang="en-US" dirty="0"/>
              <a:t> now, yields far more ATP later</a:t>
            </a:r>
          </a:p>
          <a:p>
            <a:pPr lvl="1"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2">
            <a:extLst>
              <a:ext uri="{FF2B5EF4-FFF2-40B4-BE49-F238E27FC236}">
                <a16:creationId xmlns:a16="http://schemas.microsoft.com/office/drawing/2014/main" id="{76E4D923-402D-49BF-B0E6-B224F988EA03}"/>
              </a:ext>
            </a:extLst>
          </p:cNvPr>
          <p:cNvSpPr>
            <a:spLocks noGrp="1"/>
          </p:cNvSpPr>
          <p:nvPr>
            <p:ph type="title"/>
          </p:nvPr>
        </p:nvSpPr>
        <p:spPr/>
        <p:txBody>
          <a:bodyPr>
            <a:normAutofit fontScale="90000"/>
          </a:bodyPr>
          <a:lstStyle/>
          <a:p>
            <a:pPr eaLnBrk="1" hangingPunct="1"/>
            <a:r>
              <a:rPr lang="en-US" altLang="en-US" sz="3500">
                <a:effectLst/>
              </a:rPr>
              <a:t>Oxidation of Fat:</a:t>
            </a:r>
            <a:r>
              <a:rPr lang="en-US" altLang="en-US">
                <a:effectLst/>
              </a:rPr>
              <a:t/>
            </a:r>
            <a:br>
              <a:rPr lang="en-US" altLang="en-US">
                <a:effectLst/>
              </a:rPr>
            </a:br>
            <a:r>
              <a:rPr lang="en-US" altLang="en-US" sz="3500">
                <a:effectLst/>
              </a:rPr>
              <a:t>Krebs Cycle, Electron Transport Chain</a:t>
            </a:r>
          </a:p>
        </p:txBody>
      </p:sp>
      <p:sp>
        <p:nvSpPr>
          <p:cNvPr id="68610" name="Content Placeholder 13">
            <a:extLst>
              <a:ext uri="{FF2B5EF4-FFF2-40B4-BE49-F238E27FC236}">
                <a16:creationId xmlns:a16="http://schemas.microsoft.com/office/drawing/2014/main" id="{A3FE3981-F127-4831-A1CA-9E464C83570F}"/>
              </a:ext>
            </a:extLst>
          </p:cNvPr>
          <p:cNvSpPr>
            <a:spLocks noGrp="1"/>
          </p:cNvSpPr>
          <p:nvPr>
            <p:ph idx="1"/>
          </p:nvPr>
        </p:nvSpPr>
        <p:spPr>
          <a:xfrm>
            <a:off x="571500" y="1874838"/>
            <a:ext cx="8051800" cy="3664316"/>
          </a:xfrm>
        </p:spPr>
        <p:txBody>
          <a:bodyPr>
            <a:normAutofit fontScale="85000" lnSpcReduction="10000"/>
          </a:bodyPr>
          <a:lstStyle/>
          <a:p>
            <a:pPr eaLnBrk="1" hangingPunct="1"/>
            <a:r>
              <a:rPr lang="en-US" altLang="en-US" dirty="0"/>
              <a:t>Acetyl-CoA enters Krebs cycle</a:t>
            </a:r>
          </a:p>
          <a:p>
            <a:pPr eaLnBrk="1" hangingPunct="1"/>
            <a:endParaRPr lang="en-US" altLang="en-US" sz="800" dirty="0"/>
          </a:p>
          <a:p>
            <a:pPr eaLnBrk="1" hangingPunct="1"/>
            <a:r>
              <a:rPr lang="en-US" altLang="en-US" dirty="0"/>
              <a:t>From there, same path as glucose oxidation </a:t>
            </a:r>
          </a:p>
          <a:p>
            <a:pPr lvl="1" eaLnBrk="1" hangingPunct="1"/>
            <a:endParaRPr lang="en-US" altLang="en-US" sz="800" dirty="0"/>
          </a:p>
          <a:p>
            <a:pPr eaLnBrk="1" hangingPunct="1"/>
            <a:r>
              <a:rPr lang="en-US" altLang="en-US" dirty="0"/>
              <a:t>Different FFAs have different number of carbons</a:t>
            </a:r>
          </a:p>
          <a:p>
            <a:pPr lvl="1" eaLnBrk="1" hangingPunct="1"/>
            <a:r>
              <a:rPr lang="en-US" altLang="en-US" dirty="0"/>
              <a:t>Will yield different number of acetyl-CoA molecules</a:t>
            </a:r>
          </a:p>
          <a:p>
            <a:pPr lvl="1" eaLnBrk="1" hangingPunct="1"/>
            <a:r>
              <a:rPr lang="en-US" altLang="en-US" dirty="0"/>
              <a:t>ATP yield will be different for different FFAs</a:t>
            </a:r>
          </a:p>
          <a:p>
            <a:pPr lvl="1" eaLnBrk="1" hangingPunct="1"/>
            <a:r>
              <a:rPr lang="en-US" altLang="en-US" dirty="0"/>
              <a:t>Example: for palmitic acid (16 C): 106 ATP net yield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a:extLst>
              <a:ext uri="{FF2B5EF4-FFF2-40B4-BE49-F238E27FC236}">
                <a16:creationId xmlns:a16="http://schemas.microsoft.com/office/drawing/2014/main" id="{0144B188-25E7-46C9-B676-ADEC8B4DD5E4}"/>
              </a:ext>
            </a:extLst>
          </p:cNvPr>
          <p:cNvSpPr>
            <a:spLocks noGrp="1"/>
          </p:cNvSpPr>
          <p:nvPr>
            <p:ph type="title"/>
          </p:nvPr>
        </p:nvSpPr>
        <p:spPr/>
        <p:txBody>
          <a:bodyPr/>
          <a:lstStyle/>
          <a:p>
            <a:pPr eaLnBrk="1" hangingPunct="1">
              <a:defRPr/>
            </a:pPr>
            <a:r>
              <a:rPr lang="en-US" altLang="en-US" dirty="0">
                <a:effectLst>
                  <a:outerShdw blurRad="38100" dist="38100" dir="2700000" algn="tl">
                    <a:srgbClr val="FFFFFF"/>
                  </a:outerShdw>
                </a:effectLst>
              </a:rPr>
              <a:t>Table 2.2</a:t>
            </a:r>
          </a:p>
        </p:txBody>
      </p:sp>
      <p:pic>
        <p:nvPicPr>
          <p:cNvPr id="70658" name="Content Placeholder 2">
            <a:extLst>
              <a:ext uri="{FF2B5EF4-FFF2-40B4-BE49-F238E27FC236}">
                <a16:creationId xmlns:a16="http://schemas.microsoft.com/office/drawing/2014/main" id="{FF1F2CF7-9603-46C9-8071-B2723F314FB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9877" y="513311"/>
            <a:ext cx="6482848" cy="449830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2">
            <a:extLst>
              <a:ext uri="{FF2B5EF4-FFF2-40B4-BE49-F238E27FC236}">
                <a16:creationId xmlns:a16="http://schemas.microsoft.com/office/drawing/2014/main" id="{6FDC7BEA-44F2-412B-9651-3069CF00CD08}"/>
              </a:ext>
            </a:extLst>
          </p:cNvPr>
          <p:cNvSpPr>
            <a:spLocks noGrp="1"/>
          </p:cNvSpPr>
          <p:nvPr>
            <p:ph type="title"/>
          </p:nvPr>
        </p:nvSpPr>
        <p:spPr/>
        <p:txBody>
          <a:bodyPr/>
          <a:lstStyle/>
          <a:p>
            <a:pPr eaLnBrk="1" hangingPunct="1"/>
            <a:r>
              <a:rPr lang="en-US" altLang="en-US">
                <a:effectLst/>
              </a:rPr>
              <a:t>Oxidation of Protein</a:t>
            </a:r>
          </a:p>
        </p:txBody>
      </p:sp>
      <p:sp>
        <p:nvSpPr>
          <p:cNvPr id="69635" name="Content Placeholder 13">
            <a:extLst>
              <a:ext uri="{FF2B5EF4-FFF2-40B4-BE49-F238E27FC236}">
                <a16:creationId xmlns:a16="http://schemas.microsoft.com/office/drawing/2014/main" id="{976CDAFF-DAD9-40A8-A02D-4C88E87E747A}"/>
              </a:ext>
            </a:extLst>
          </p:cNvPr>
          <p:cNvSpPr>
            <a:spLocks noGrp="1"/>
          </p:cNvSpPr>
          <p:nvPr>
            <p:ph idx="1"/>
          </p:nvPr>
        </p:nvSpPr>
        <p:spPr>
          <a:xfrm>
            <a:off x="457200" y="1276961"/>
            <a:ext cx="8051800" cy="4273550"/>
          </a:xfrm>
        </p:spPr>
        <p:txBody>
          <a:bodyPr>
            <a:normAutofit fontScale="92500" lnSpcReduction="10000"/>
          </a:bodyPr>
          <a:lstStyle/>
          <a:p>
            <a:pPr eaLnBrk="1" hangingPunct="1">
              <a:defRPr/>
            </a:pPr>
            <a:r>
              <a:rPr lang="en-US" altLang="en-US" dirty="0">
                <a:cs typeface="+mn-cs"/>
              </a:rPr>
              <a:t>Rarely used as a substrate </a:t>
            </a:r>
          </a:p>
          <a:p>
            <a:pPr lvl="1" eaLnBrk="1" hangingPunct="1">
              <a:defRPr/>
            </a:pPr>
            <a:r>
              <a:rPr lang="en-US" altLang="en-US" dirty="0"/>
              <a:t>Sta</a:t>
            </a:r>
            <a:r>
              <a:rPr lang="en-US" altLang="en-US" spc="100" dirty="0"/>
              <a:t>r</a:t>
            </a:r>
            <a:r>
              <a:rPr lang="en-US" altLang="en-US" dirty="0"/>
              <a:t>vation</a:t>
            </a:r>
          </a:p>
          <a:p>
            <a:pPr lvl="1" eaLnBrk="1" hangingPunct="1">
              <a:defRPr/>
            </a:pPr>
            <a:r>
              <a:rPr lang="en-US" altLang="en-US" dirty="0"/>
              <a:t>Can be converted to glucose (gluconeogenesis)</a:t>
            </a:r>
          </a:p>
          <a:p>
            <a:pPr lvl="1" eaLnBrk="1" hangingPunct="1">
              <a:defRPr/>
            </a:pPr>
            <a:r>
              <a:rPr lang="en-US" altLang="en-US" dirty="0"/>
              <a:t>Can be converted to acetyl-CoA</a:t>
            </a:r>
          </a:p>
          <a:p>
            <a:pPr lvl="1" eaLnBrk="1" hangingPunct="1">
              <a:defRPr/>
            </a:pPr>
            <a:endParaRPr lang="en-US" altLang="en-US" sz="800" dirty="0"/>
          </a:p>
          <a:p>
            <a:pPr eaLnBrk="1" hangingPunct="1">
              <a:defRPr/>
            </a:pPr>
            <a:r>
              <a:rPr lang="en-US" altLang="en-US" dirty="0">
                <a:cs typeface="+mn-cs"/>
              </a:rPr>
              <a:t>Energy yield not easy to determine</a:t>
            </a:r>
          </a:p>
          <a:p>
            <a:pPr lvl="1" eaLnBrk="1" hangingPunct="1">
              <a:defRPr/>
            </a:pPr>
            <a:r>
              <a:rPr lang="en-US" altLang="en-US" dirty="0"/>
              <a:t>Nitrogen presence unique</a:t>
            </a:r>
          </a:p>
          <a:p>
            <a:pPr lvl="1" eaLnBrk="1" hangingPunct="1">
              <a:defRPr/>
            </a:pPr>
            <a:r>
              <a:rPr lang="en-US" altLang="en-US" dirty="0"/>
              <a:t>Nitrogen excretion requires ATP expenditure</a:t>
            </a:r>
          </a:p>
          <a:p>
            <a:pPr lvl="1" eaLnBrk="1" hangingPunct="1">
              <a:defRPr/>
            </a:pPr>
            <a:r>
              <a:rPr lang="en-US" altLang="en-US" dirty="0"/>
              <a:t>Generally minimal, estimates therefore ignore protein metabolism</a:t>
            </a:r>
          </a:p>
          <a:p>
            <a:pPr lvl="1"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B2722A45-915E-4C3F-B731-88F8431D8111}"/>
              </a:ext>
            </a:extLst>
          </p:cNvPr>
          <p:cNvSpPr>
            <a:spLocks noGrp="1"/>
          </p:cNvSpPr>
          <p:nvPr>
            <p:ph type="title"/>
          </p:nvPr>
        </p:nvSpPr>
        <p:spPr/>
        <p:txBody>
          <a:bodyPr/>
          <a:lstStyle/>
          <a:p>
            <a:r>
              <a:rPr lang="en-US" altLang="en-US">
                <a:effectLst/>
              </a:rPr>
              <a:t>Lactate Utilization</a:t>
            </a:r>
          </a:p>
        </p:txBody>
      </p:sp>
      <p:sp>
        <p:nvSpPr>
          <p:cNvPr id="73730" name="Content Placeholder 2">
            <a:extLst>
              <a:ext uri="{FF2B5EF4-FFF2-40B4-BE49-F238E27FC236}">
                <a16:creationId xmlns:a16="http://schemas.microsoft.com/office/drawing/2014/main" id="{0509DE69-3CC1-4941-A44E-70ECE7B974B4}"/>
              </a:ext>
            </a:extLst>
          </p:cNvPr>
          <p:cNvSpPr>
            <a:spLocks noGrp="1"/>
          </p:cNvSpPr>
          <p:nvPr>
            <p:ph idx="1"/>
          </p:nvPr>
        </p:nvSpPr>
        <p:spPr>
          <a:xfrm>
            <a:off x="547688" y="1747838"/>
            <a:ext cx="8051800" cy="3870447"/>
          </a:xfrm>
        </p:spPr>
        <p:txBody>
          <a:bodyPr>
            <a:normAutofit fontScale="85000" lnSpcReduction="20000"/>
          </a:bodyPr>
          <a:lstStyle/>
          <a:p>
            <a:r>
              <a:rPr lang="en-US" altLang="en-US" dirty="0"/>
              <a:t>Lactate is an important fuel during exercise.</a:t>
            </a:r>
          </a:p>
          <a:p>
            <a:endParaRPr lang="en-US" altLang="en-US" sz="800" dirty="0"/>
          </a:p>
          <a:p>
            <a:r>
              <a:rPr lang="en-US" altLang="en-US" dirty="0"/>
              <a:t>Muscles can utilize lactate in 3 ways:</a:t>
            </a:r>
          </a:p>
          <a:p>
            <a:pPr lvl="1"/>
            <a:r>
              <a:rPr lang="en-US" altLang="en-US" dirty="0"/>
              <a:t>Lactate produced in the cytoplasm can be taken up by the mitochondria of the same muscle fiber and oxidized. </a:t>
            </a:r>
          </a:p>
          <a:p>
            <a:pPr lvl="1"/>
            <a:r>
              <a:rPr lang="en-US" altLang="en-US" dirty="0"/>
              <a:t>Lactate can be transported via MCP transporters to another cell and oxidized there (lactate shuttle).</a:t>
            </a:r>
          </a:p>
          <a:p>
            <a:pPr lvl="1"/>
            <a:r>
              <a:rPr lang="en-US" altLang="en-US" dirty="0"/>
              <a:t>Lactate can recirculate back to the liver, reconverted to pyruvate and then to glucose through gluconeogenesis.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2">
            <a:extLst>
              <a:ext uri="{FF2B5EF4-FFF2-40B4-BE49-F238E27FC236}">
                <a16:creationId xmlns:a16="http://schemas.microsoft.com/office/drawing/2014/main" id="{97689263-45A9-40B6-B511-1C711CE07F5A}"/>
              </a:ext>
            </a:extLst>
          </p:cNvPr>
          <p:cNvSpPr>
            <a:spLocks noGrp="1"/>
          </p:cNvSpPr>
          <p:nvPr>
            <p:ph type="title"/>
          </p:nvPr>
        </p:nvSpPr>
        <p:spPr>
          <a:xfrm>
            <a:off x="457200" y="424107"/>
            <a:ext cx="8229600" cy="1143000"/>
          </a:xfrm>
        </p:spPr>
        <p:txBody>
          <a:bodyPr>
            <a:normAutofit fontScale="90000"/>
          </a:bodyPr>
          <a:lstStyle/>
          <a:p>
            <a:pPr eaLnBrk="1" hangingPunct="1"/>
            <a:r>
              <a:rPr lang="en-US" altLang="en-US" dirty="0">
                <a:effectLst/>
              </a:rPr>
              <a:t>Control of Oxidative Phosphorylation:</a:t>
            </a:r>
            <a:br>
              <a:rPr lang="en-US" altLang="en-US" dirty="0">
                <a:effectLst/>
              </a:rPr>
            </a:br>
            <a:r>
              <a:rPr lang="en-US" altLang="en-US" dirty="0">
                <a:effectLst/>
              </a:rPr>
              <a:t>Negative Feedback</a:t>
            </a:r>
          </a:p>
        </p:txBody>
      </p:sp>
      <p:sp>
        <p:nvSpPr>
          <p:cNvPr id="75778" name="Content Placeholder 13">
            <a:extLst>
              <a:ext uri="{FF2B5EF4-FFF2-40B4-BE49-F238E27FC236}">
                <a16:creationId xmlns:a16="http://schemas.microsoft.com/office/drawing/2014/main" id="{1E65162D-A49F-43EF-9991-43CE89F7795B}"/>
              </a:ext>
            </a:extLst>
          </p:cNvPr>
          <p:cNvSpPr>
            <a:spLocks noGrp="1"/>
          </p:cNvSpPr>
          <p:nvPr>
            <p:ph idx="1"/>
          </p:nvPr>
        </p:nvSpPr>
        <p:spPr>
          <a:xfrm>
            <a:off x="546100" y="2156192"/>
            <a:ext cx="8051800" cy="3008312"/>
          </a:xfrm>
        </p:spPr>
        <p:txBody>
          <a:bodyPr>
            <a:normAutofit fontScale="92500" lnSpcReduction="10000"/>
          </a:bodyPr>
          <a:lstStyle/>
          <a:p>
            <a:pPr eaLnBrk="1" hangingPunct="1"/>
            <a:r>
              <a:rPr lang="en-US" altLang="en-US" dirty="0"/>
              <a:t>Negative feedback regulates Krebs cycle</a:t>
            </a:r>
          </a:p>
          <a:p>
            <a:pPr eaLnBrk="1" hangingPunct="1"/>
            <a:endParaRPr lang="en-US" altLang="en-US" sz="800" dirty="0"/>
          </a:p>
          <a:p>
            <a:pPr eaLnBrk="1" hangingPunct="1"/>
            <a:r>
              <a:rPr lang="en-US" altLang="en-US" dirty="0" err="1"/>
              <a:t>Isocitrate</a:t>
            </a:r>
            <a:r>
              <a:rPr lang="en-US" altLang="en-US" dirty="0"/>
              <a:t> dehydrogenase: rate-limiting enzyme</a:t>
            </a:r>
          </a:p>
          <a:p>
            <a:pPr lvl="1" eaLnBrk="1" hangingPunct="1"/>
            <a:r>
              <a:rPr lang="en-US" altLang="en-US" dirty="0"/>
              <a:t>Similar to PFK for glycolysis</a:t>
            </a:r>
            <a:endParaRPr lang="en-US" altLang="en-US" sz="800" dirty="0"/>
          </a:p>
          <a:p>
            <a:pPr lvl="1" eaLnBrk="1" hangingPunct="1"/>
            <a:r>
              <a:rPr lang="en-US" altLang="en-US" dirty="0"/>
              <a:t>Regulates electron transport chain</a:t>
            </a:r>
            <a:endParaRPr lang="en-US" altLang="en-US" sz="800" dirty="0"/>
          </a:p>
          <a:p>
            <a:pPr lvl="1" eaLnBrk="1" hangingPunct="1"/>
            <a:r>
              <a:rPr lang="en-US" altLang="en-US" dirty="0"/>
              <a:t>Inhibited by ATP, activated by ADP</a:t>
            </a:r>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2">
            <a:extLst>
              <a:ext uri="{FF2B5EF4-FFF2-40B4-BE49-F238E27FC236}">
                <a16:creationId xmlns:a16="http://schemas.microsoft.com/office/drawing/2014/main" id="{1FA4E6CD-8E05-4FB1-81CF-7788814CA423}"/>
              </a:ext>
            </a:extLst>
          </p:cNvPr>
          <p:cNvSpPr>
            <a:spLocks noGrp="1"/>
          </p:cNvSpPr>
          <p:nvPr>
            <p:ph type="title"/>
          </p:nvPr>
        </p:nvSpPr>
        <p:spPr/>
        <p:txBody>
          <a:bodyPr/>
          <a:lstStyle/>
          <a:p>
            <a:pPr eaLnBrk="1" hangingPunct="1"/>
            <a:r>
              <a:rPr lang="en-US" altLang="en-US">
                <a:effectLst/>
              </a:rPr>
              <a:t>Figure 2.12</a:t>
            </a:r>
          </a:p>
        </p:txBody>
      </p:sp>
      <p:pic>
        <p:nvPicPr>
          <p:cNvPr id="77826" name="Content Placeholder 2">
            <a:extLst>
              <a:ext uri="{FF2B5EF4-FFF2-40B4-BE49-F238E27FC236}">
                <a16:creationId xmlns:a16="http://schemas.microsoft.com/office/drawing/2014/main" id="{4997798A-3065-4696-A4F8-1A4F84579E3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501161"/>
            <a:ext cx="8051800" cy="45402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2">
            <a:extLst>
              <a:ext uri="{FF2B5EF4-FFF2-40B4-BE49-F238E27FC236}">
                <a16:creationId xmlns:a16="http://schemas.microsoft.com/office/drawing/2014/main" id="{9B7F439B-E0E2-44B6-98F8-BEB78855385E}"/>
              </a:ext>
            </a:extLst>
          </p:cNvPr>
          <p:cNvSpPr>
            <a:spLocks noGrp="1"/>
          </p:cNvSpPr>
          <p:nvPr>
            <p:ph type="title"/>
          </p:nvPr>
        </p:nvSpPr>
        <p:spPr/>
        <p:txBody>
          <a:bodyPr>
            <a:normAutofit fontScale="90000"/>
          </a:bodyPr>
          <a:lstStyle/>
          <a:p>
            <a:pPr eaLnBrk="1" hangingPunct="1"/>
            <a:r>
              <a:rPr lang="en-US" altLang="en-US">
                <a:effectLst/>
              </a:rPr>
              <a:t>Interaction of the Energy Systems</a:t>
            </a:r>
          </a:p>
        </p:txBody>
      </p:sp>
      <p:sp>
        <p:nvSpPr>
          <p:cNvPr id="79874" name="Content Placeholder 13">
            <a:extLst>
              <a:ext uri="{FF2B5EF4-FFF2-40B4-BE49-F238E27FC236}">
                <a16:creationId xmlns:a16="http://schemas.microsoft.com/office/drawing/2014/main" id="{B7E31384-2E1E-4D18-8906-BC1E59A55C53}"/>
              </a:ext>
            </a:extLst>
          </p:cNvPr>
          <p:cNvSpPr>
            <a:spLocks noGrp="1"/>
          </p:cNvSpPr>
          <p:nvPr>
            <p:ph idx="1"/>
          </p:nvPr>
        </p:nvSpPr>
        <p:spPr>
          <a:xfrm>
            <a:off x="571500" y="1874838"/>
            <a:ext cx="8051800" cy="4273550"/>
          </a:xfrm>
        </p:spPr>
        <p:txBody>
          <a:bodyPr/>
          <a:lstStyle/>
          <a:p>
            <a:pPr eaLnBrk="1" hangingPunct="1"/>
            <a:r>
              <a:rPr lang="en-US" altLang="en-US"/>
              <a:t>All three systems interact for all activities</a:t>
            </a:r>
          </a:p>
          <a:p>
            <a:pPr lvl="1" eaLnBrk="1" hangingPunct="1"/>
            <a:r>
              <a:rPr lang="en-US" altLang="en-US"/>
              <a:t>No one system contributes 100%, but</a:t>
            </a:r>
          </a:p>
          <a:p>
            <a:pPr lvl="1" eaLnBrk="1" hangingPunct="1"/>
            <a:r>
              <a:rPr lang="en-US" altLang="en-US"/>
              <a:t>One system often dominates for a given task</a:t>
            </a:r>
          </a:p>
          <a:p>
            <a:pPr lvl="1" eaLnBrk="1" hangingPunct="1"/>
            <a:endParaRPr lang="en-US" altLang="en-US" sz="800"/>
          </a:p>
          <a:p>
            <a:pPr eaLnBrk="1" hangingPunct="1"/>
            <a:r>
              <a:rPr lang="en-US" altLang="en-US"/>
              <a:t>More cooperation during transition periods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Title 12">
            <a:extLst>
              <a:ext uri="{FF2B5EF4-FFF2-40B4-BE49-F238E27FC236}">
                <a16:creationId xmlns:a16="http://schemas.microsoft.com/office/drawing/2014/main" id="{4E724872-63C0-48CB-B6FD-F9BD94BD9A89}"/>
              </a:ext>
            </a:extLst>
          </p:cNvPr>
          <p:cNvSpPr>
            <a:spLocks noGrp="1"/>
          </p:cNvSpPr>
          <p:nvPr>
            <p:ph type="title"/>
          </p:nvPr>
        </p:nvSpPr>
        <p:spPr/>
        <p:txBody>
          <a:bodyPr/>
          <a:lstStyle/>
          <a:p>
            <a:pPr eaLnBrk="1" hangingPunct="1"/>
            <a:endParaRPr lang="en-US" altLang="en-US" dirty="0">
              <a:effectLst/>
            </a:endParaRPr>
          </a:p>
        </p:txBody>
      </p:sp>
      <p:pic>
        <p:nvPicPr>
          <p:cNvPr id="80898" name="Content Placeholder 2">
            <a:extLst>
              <a:ext uri="{FF2B5EF4-FFF2-40B4-BE49-F238E27FC236}">
                <a16:creationId xmlns:a16="http://schemas.microsoft.com/office/drawing/2014/main" id="{5FC5631B-4F2A-47AE-8CB1-C85783C3E4C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549644"/>
            <a:ext cx="3987800" cy="3044825"/>
          </a:xfrm>
        </p:spPr>
      </p:pic>
      <p:pic>
        <p:nvPicPr>
          <p:cNvPr id="80899" name="Picture 4">
            <a:extLst>
              <a:ext uri="{FF2B5EF4-FFF2-40B4-BE49-F238E27FC236}">
                <a16:creationId xmlns:a16="http://schemas.microsoft.com/office/drawing/2014/main" id="{60B3BAFE-E62E-48D4-990A-B8C7ADDBB2D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92650" y="1549644"/>
            <a:ext cx="3994150"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2">
            <a:extLst>
              <a:ext uri="{FF2B5EF4-FFF2-40B4-BE49-F238E27FC236}">
                <a16:creationId xmlns:a16="http://schemas.microsoft.com/office/drawing/2014/main" id="{93E09973-DE7D-4EAC-9A86-631E1ECC9098}"/>
              </a:ext>
            </a:extLst>
          </p:cNvPr>
          <p:cNvSpPr>
            <a:spLocks noGrp="1"/>
          </p:cNvSpPr>
          <p:nvPr>
            <p:ph type="title"/>
          </p:nvPr>
        </p:nvSpPr>
        <p:spPr/>
        <p:txBody>
          <a:bodyPr/>
          <a:lstStyle/>
          <a:p>
            <a:pPr eaLnBrk="1" hangingPunct="1"/>
            <a:r>
              <a:rPr lang="en-US" altLang="en-US">
                <a:effectLst/>
              </a:rPr>
              <a:t>Table 2.3</a:t>
            </a:r>
          </a:p>
        </p:txBody>
      </p:sp>
      <p:pic>
        <p:nvPicPr>
          <p:cNvPr id="82946" name="Content Placeholder 2">
            <a:extLst>
              <a:ext uri="{FF2B5EF4-FFF2-40B4-BE49-F238E27FC236}">
                <a16:creationId xmlns:a16="http://schemas.microsoft.com/office/drawing/2014/main" id="{51ECEB01-DCC1-4C95-8201-13ED1F92FE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5812" y="585848"/>
            <a:ext cx="7572375" cy="29908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2">
            <a:extLst>
              <a:ext uri="{FF2B5EF4-FFF2-40B4-BE49-F238E27FC236}">
                <a16:creationId xmlns:a16="http://schemas.microsoft.com/office/drawing/2014/main" id="{0A2A8AC3-4D46-42F0-A94B-9938F53BC13D}"/>
              </a:ext>
            </a:extLst>
          </p:cNvPr>
          <p:cNvSpPr>
            <a:spLocks noGrp="1"/>
          </p:cNvSpPr>
          <p:nvPr>
            <p:ph type="title"/>
          </p:nvPr>
        </p:nvSpPr>
        <p:spPr/>
        <p:txBody>
          <a:bodyPr>
            <a:normAutofit fontScale="90000"/>
          </a:bodyPr>
          <a:lstStyle/>
          <a:p>
            <a:pPr eaLnBrk="1" hangingPunct="1"/>
            <a:r>
              <a:rPr lang="en-US" altLang="en-US">
                <a:effectLst/>
              </a:rPr>
              <a:t>The Oxidative Capacity of Muscle</a:t>
            </a:r>
          </a:p>
        </p:txBody>
      </p:sp>
      <p:sp>
        <p:nvSpPr>
          <p:cNvPr id="83970" name="Content Placeholder 13">
            <a:extLst>
              <a:ext uri="{FF2B5EF4-FFF2-40B4-BE49-F238E27FC236}">
                <a16:creationId xmlns:a16="http://schemas.microsoft.com/office/drawing/2014/main" id="{E66728F3-5A3C-462A-8C7A-EC33DDBB65A0}"/>
              </a:ext>
            </a:extLst>
          </p:cNvPr>
          <p:cNvSpPr>
            <a:spLocks noGrp="1"/>
          </p:cNvSpPr>
          <p:nvPr>
            <p:ph idx="1"/>
          </p:nvPr>
        </p:nvSpPr>
        <p:spPr>
          <a:xfrm>
            <a:off x="571500" y="1874838"/>
            <a:ext cx="8051800" cy="4273550"/>
          </a:xfrm>
        </p:spPr>
        <p:txBody>
          <a:bodyPr/>
          <a:lstStyle/>
          <a:p>
            <a:pPr eaLnBrk="1" hangingPunct="1"/>
            <a:r>
              <a:rPr lang="en-US" altLang="en-US"/>
              <a:t>Not all muscles exhibit maximal oxidative capabilities</a:t>
            </a:r>
          </a:p>
          <a:p>
            <a:pPr eaLnBrk="1" hangingPunct="1"/>
            <a:endParaRPr lang="en-US" altLang="en-US" sz="800"/>
          </a:p>
          <a:p>
            <a:pPr eaLnBrk="1" hangingPunct="1"/>
            <a:r>
              <a:rPr lang="en-US" altLang="en-US"/>
              <a:t>Factors that determine oxidative capacity</a:t>
            </a:r>
          </a:p>
          <a:p>
            <a:pPr lvl="1" eaLnBrk="1" hangingPunct="1"/>
            <a:r>
              <a:rPr lang="en-US" altLang="en-US"/>
              <a:t>Enzyme activity</a:t>
            </a:r>
          </a:p>
          <a:p>
            <a:pPr lvl="1" eaLnBrk="1" hangingPunct="1"/>
            <a:r>
              <a:rPr lang="en-US" altLang="en-US"/>
              <a:t>Fiber type composition, endurance training</a:t>
            </a:r>
          </a:p>
          <a:p>
            <a:pPr lvl="1" eaLnBrk="1" hangingPunct="1"/>
            <a:r>
              <a:rPr lang="en-US" altLang="en-US"/>
              <a:t>O</a:t>
            </a:r>
            <a:r>
              <a:rPr lang="en-US" altLang="en-US" baseline="-25000"/>
              <a:t>2</a:t>
            </a:r>
            <a:r>
              <a:rPr lang="en-US" altLang="en-US"/>
              <a:t> availability versus O</a:t>
            </a:r>
            <a:r>
              <a:rPr lang="en-US" altLang="en-US" baseline="-25000"/>
              <a:t>2</a:t>
            </a:r>
            <a:r>
              <a:rPr lang="en-US" altLang="en-US"/>
              <a:t> need</a:t>
            </a:r>
          </a:p>
          <a:p>
            <a:pPr lvl="1" eaLnBrk="1" hangingPunct="1"/>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2">
            <a:extLst>
              <a:ext uri="{FF2B5EF4-FFF2-40B4-BE49-F238E27FC236}">
                <a16:creationId xmlns:a16="http://schemas.microsoft.com/office/drawing/2014/main" id="{02BBEAE3-ACAC-41AC-A9A4-F45AF371ED75}"/>
              </a:ext>
            </a:extLst>
          </p:cNvPr>
          <p:cNvSpPr>
            <a:spLocks noGrp="1"/>
          </p:cNvSpPr>
          <p:nvPr>
            <p:ph type="title"/>
          </p:nvPr>
        </p:nvSpPr>
        <p:spPr/>
        <p:txBody>
          <a:bodyPr/>
          <a:lstStyle/>
          <a:p>
            <a:pPr eaLnBrk="1" hangingPunct="1"/>
            <a:r>
              <a:rPr lang="en-US" altLang="en-US">
                <a:effectLst/>
              </a:rPr>
              <a:t>Enzyme Activity</a:t>
            </a:r>
          </a:p>
        </p:txBody>
      </p:sp>
      <p:sp>
        <p:nvSpPr>
          <p:cNvPr id="84994" name="Content Placeholder 13">
            <a:extLst>
              <a:ext uri="{FF2B5EF4-FFF2-40B4-BE49-F238E27FC236}">
                <a16:creationId xmlns:a16="http://schemas.microsoft.com/office/drawing/2014/main" id="{ED3406E8-09F0-4BE4-9517-270971F49D0C}"/>
              </a:ext>
            </a:extLst>
          </p:cNvPr>
          <p:cNvSpPr>
            <a:spLocks noGrp="1"/>
          </p:cNvSpPr>
          <p:nvPr>
            <p:ph idx="1"/>
          </p:nvPr>
        </p:nvSpPr>
        <p:spPr>
          <a:xfrm>
            <a:off x="635000" y="1417638"/>
            <a:ext cx="8051800" cy="4273550"/>
          </a:xfrm>
        </p:spPr>
        <p:txBody>
          <a:bodyPr>
            <a:normAutofit fontScale="92500"/>
          </a:bodyPr>
          <a:lstStyle/>
          <a:p>
            <a:pPr eaLnBrk="1" hangingPunct="1"/>
            <a:r>
              <a:rPr lang="en-US" altLang="en-US" dirty="0"/>
              <a:t>Not all muscles exhibit optimal activity of oxidative enzymes</a:t>
            </a:r>
          </a:p>
          <a:p>
            <a:pPr eaLnBrk="1" hangingPunct="1"/>
            <a:endParaRPr lang="en-US" altLang="en-US" sz="800" dirty="0"/>
          </a:p>
          <a:p>
            <a:pPr eaLnBrk="1" hangingPunct="1"/>
            <a:r>
              <a:rPr lang="en-US" altLang="en-US" dirty="0"/>
              <a:t>Enzyme activity predicts oxidative potential</a:t>
            </a:r>
          </a:p>
          <a:p>
            <a:pPr eaLnBrk="1" hangingPunct="1"/>
            <a:endParaRPr lang="en-US" altLang="en-US" sz="800" dirty="0"/>
          </a:p>
          <a:p>
            <a:pPr eaLnBrk="1" hangingPunct="1"/>
            <a:r>
              <a:rPr lang="en-US" altLang="en-US" dirty="0"/>
              <a:t>Representative enzymes</a:t>
            </a:r>
          </a:p>
          <a:p>
            <a:pPr lvl="1" eaLnBrk="1" hangingPunct="1"/>
            <a:r>
              <a:rPr lang="en-US" altLang="en-US" dirty="0"/>
              <a:t>Succinate dehydrogenase</a:t>
            </a:r>
          </a:p>
          <a:p>
            <a:pPr lvl="1" eaLnBrk="1" hangingPunct="1"/>
            <a:r>
              <a:rPr lang="en-US" altLang="en-US" dirty="0"/>
              <a:t>Citrate synthase</a:t>
            </a:r>
          </a:p>
          <a:p>
            <a:pPr lvl="1" eaLnBrk="1" hangingPunct="1"/>
            <a:endParaRPr lang="en-US" altLang="en-US" sz="800" dirty="0"/>
          </a:p>
          <a:p>
            <a:pPr eaLnBrk="1" hangingPunct="1"/>
            <a:r>
              <a:rPr lang="en-US" altLang="en-US" dirty="0"/>
              <a:t>Endurance trained versus untrained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a:extLst>
              <a:ext uri="{FF2B5EF4-FFF2-40B4-BE49-F238E27FC236}">
                <a16:creationId xmlns:a16="http://schemas.microsoft.com/office/drawing/2014/main" id="{FBAF250D-CA49-4EFF-9C18-DDFAE15C3E8D}"/>
              </a:ext>
            </a:extLst>
          </p:cNvPr>
          <p:cNvSpPr>
            <a:spLocks noGrp="1"/>
          </p:cNvSpPr>
          <p:nvPr>
            <p:ph type="title"/>
          </p:nvPr>
        </p:nvSpPr>
        <p:spPr/>
        <p:txBody>
          <a:bodyPr/>
          <a:lstStyle/>
          <a:p>
            <a:r>
              <a:rPr lang="en-US" altLang="en-US">
                <a:effectLst/>
              </a:rPr>
              <a:t>Figure 2.14</a:t>
            </a:r>
          </a:p>
        </p:txBody>
      </p:sp>
      <p:pic>
        <p:nvPicPr>
          <p:cNvPr id="86018" name="Content Placeholder 2">
            <a:extLst>
              <a:ext uri="{FF2B5EF4-FFF2-40B4-BE49-F238E27FC236}">
                <a16:creationId xmlns:a16="http://schemas.microsoft.com/office/drawing/2014/main" id="{A0C46090-E79D-4163-B350-9D0F9E71753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368792" y="373552"/>
            <a:ext cx="60579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itle 12">
            <a:extLst>
              <a:ext uri="{FF2B5EF4-FFF2-40B4-BE49-F238E27FC236}">
                <a16:creationId xmlns:a16="http://schemas.microsoft.com/office/drawing/2014/main" id="{7F55B0B6-9691-4011-B3FC-56088B4A17B5}"/>
              </a:ext>
            </a:extLst>
          </p:cNvPr>
          <p:cNvSpPr>
            <a:spLocks noGrp="1"/>
          </p:cNvSpPr>
          <p:nvPr>
            <p:ph type="title"/>
          </p:nvPr>
        </p:nvSpPr>
        <p:spPr/>
        <p:txBody>
          <a:bodyPr>
            <a:normAutofit fontScale="90000"/>
          </a:bodyPr>
          <a:lstStyle/>
          <a:p>
            <a:pPr eaLnBrk="1" hangingPunct="1"/>
            <a:r>
              <a:rPr lang="en-US" altLang="en-US">
                <a:effectLst/>
              </a:rPr>
              <a:t>Fiber Type Composition </a:t>
            </a:r>
            <a:br>
              <a:rPr lang="en-US" altLang="en-US">
                <a:effectLst/>
              </a:rPr>
            </a:br>
            <a:r>
              <a:rPr lang="en-US" altLang="en-US">
                <a:effectLst/>
              </a:rPr>
              <a:t>and Endurance Training</a:t>
            </a:r>
          </a:p>
        </p:txBody>
      </p:sp>
      <p:sp>
        <p:nvSpPr>
          <p:cNvPr id="88066" name="Content Placeholder 13">
            <a:extLst>
              <a:ext uri="{FF2B5EF4-FFF2-40B4-BE49-F238E27FC236}">
                <a16:creationId xmlns:a16="http://schemas.microsoft.com/office/drawing/2014/main" id="{95FD9140-1A7E-4F90-8449-FD7371B47D1F}"/>
              </a:ext>
            </a:extLst>
          </p:cNvPr>
          <p:cNvSpPr>
            <a:spLocks noGrp="1"/>
          </p:cNvSpPr>
          <p:nvPr>
            <p:ph idx="1"/>
          </p:nvPr>
        </p:nvSpPr>
        <p:spPr>
          <a:xfrm>
            <a:off x="571500" y="1874839"/>
            <a:ext cx="8051800" cy="3602770"/>
          </a:xfrm>
        </p:spPr>
        <p:txBody>
          <a:bodyPr>
            <a:normAutofit fontScale="92500" lnSpcReduction="20000"/>
          </a:bodyPr>
          <a:lstStyle/>
          <a:p>
            <a:pPr eaLnBrk="1" hangingPunct="1"/>
            <a:r>
              <a:rPr lang="en-US" altLang="en-US" dirty="0"/>
              <a:t>Type I fibers: greater oxidative capacity</a:t>
            </a:r>
          </a:p>
          <a:p>
            <a:pPr lvl="1" eaLnBrk="1" hangingPunct="1"/>
            <a:r>
              <a:rPr lang="en-US" altLang="en-US" dirty="0"/>
              <a:t>More mitochondria</a:t>
            </a:r>
          </a:p>
          <a:p>
            <a:pPr lvl="1" eaLnBrk="1" hangingPunct="1"/>
            <a:r>
              <a:rPr lang="en-US" altLang="en-US" dirty="0"/>
              <a:t>High oxidative enzyme concentrations</a:t>
            </a:r>
          </a:p>
          <a:p>
            <a:pPr lvl="1" eaLnBrk="1" hangingPunct="1"/>
            <a:r>
              <a:rPr lang="en-US" altLang="en-US" dirty="0"/>
              <a:t>Type II better for glycolytic energy production</a:t>
            </a:r>
          </a:p>
          <a:p>
            <a:pPr lvl="1" eaLnBrk="1" hangingPunct="1"/>
            <a:endParaRPr lang="en-US" altLang="en-US" sz="800" dirty="0"/>
          </a:p>
          <a:p>
            <a:pPr eaLnBrk="1" hangingPunct="1"/>
            <a:r>
              <a:rPr lang="en-US" altLang="en-US" dirty="0"/>
              <a:t>Endurance training</a:t>
            </a:r>
          </a:p>
          <a:p>
            <a:pPr lvl="1" eaLnBrk="1" hangingPunct="1"/>
            <a:r>
              <a:rPr lang="en-US" altLang="en-US" dirty="0"/>
              <a:t>Enhances oxidative capacity of type II fibers</a:t>
            </a:r>
          </a:p>
          <a:p>
            <a:pPr lvl="1" eaLnBrk="1" hangingPunct="1"/>
            <a:r>
              <a:rPr lang="en-US" altLang="en-US" dirty="0"/>
              <a:t>Develops more (and larger) mitochondria</a:t>
            </a:r>
          </a:p>
          <a:p>
            <a:pPr lvl="1" eaLnBrk="1" hangingPunct="1"/>
            <a:r>
              <a:rPr lang="en-US" altLang="en-US" dirty="0"/>
              <a:t>More oxidative enzymes per mitochondrion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2">
            <a:extLst>
              <a:ext uri="{FF2B5EF4-FFF2-40B4-BE49-F238E27FC236}">
                <a16:creationId xmlns:a16="http://schemas.microsoft.com/office/drawing/2014/main" id="{E7822D99-4F40-4630-A299-9CB52B3077EE}"/>
              </a:ext>
            </a:extLst>
          </p:cNvPr>
          <p:cNvSpPr>
            <a:spLocks noGrp="1"/>
          </p:cNvSpPr>
          <p:nvPr>
            <p:ph type="title"/>
          </p:nvPr>
        </p:nvSpPr>
        <p:spPr/>
        <p:txBody>
          <a:bodyPr/>
          <a:lstStyle/>
          <a:p>
            <a:pPr eaLnBrk="1" hangingPunct="1"/>
            <a:r>
              <a:rPr lang="en-US" altLang="en-US">
                <a:effectLst/>
              </a:rPr>
              <a:t>Oxygen Needs of Muscle</a:t>
            </a:r>
          </a:p>
        </p:txBody>
      </p:sp>
      <p:sp>
        <p:nvSpPr>
          <p:cNvPr id="89090" name="Content Placeholder 13">
            <a:extLst>
              <a:ext uri="{FF2B5EF4-FFF2-40B4-BE49-F238E27FC236}">
                <a16:creationId xmlns:a16="http://schemas.microsoft.com/office/drawing/2014/main" id="{8F4085A7-A3F8-4A5D-8599-65CB777FFE28}"/>
              </a:ext>
            </a:extLst>
          </p:cNvPr>
          <p:cNvSpPr>
            <a:spLocks noGrp="1"/>
          </p:cNvSpPr>
          <p:nvPr>
            <p:ph idx="1"/>
          </p:nvPr>
        </p:nvSpPr>
        <p:spPr>
          <a:xfrm>
            <a:off x="571500" y="1874838"/>
            <a:ext cx="8051800" cy="3655524"/>
          </a:xfrm>
        </p:spPr>
        <p:txBody>
          <a:bodyPr>
            <a:normAutofit fontScale="92500" lnSpcReduction="20000"/>
          </a:bodyPr>
          <a:lstStyle/>
          <a:p>
            <a:pPr eaLnBrk="1" hangingPunct="1"/>
            <a:r>
              <a:rPr lang="en-US" altLang="en-US" dirty="0"/>
              <a:t>As intensity </a:t>
            </a:r>
            <a:r>
              <a:rPr lang="en-US" altLang="en-US" dirty="0">
                <a:latin typeface="Wingdings" panose="05000000000000000000" pitchFamily="2" charset="2"/>
                <a:sym typeface="Wingdings" panose="05000000000000000000" pitchFamily="2" charset="2"/>
              </a:rPr>
              <a:t></a:t>
            </a:r>
            <a:r>
              <a:rPr lang="en-US" altLang="en-US" dirty="0"/>
              <a:t>, so does ATP demand</a:t>
            </a:r>
          </a:p>
          <a:p>
            <a:pPr eaLnBrk="1" hangingPunct="1"/>
            <a:r>
              <a:rPr lang="en-US" altLang="en-US" dirty="0"/>
              <a:t>In response</a:t>
            </a:r>
          </a:p>
          <a:p>
            <a:pPr lvl="1" eaLnBrk="1" hangingPunct="1"/>
            <a:r>
              <a:rPr lang="en-US" altLang="en-US" dirty="0"/>
              <a:t>Rate of oxidative ATP production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r>
              <a:rPr lang="en-US" altLang="en-US" dirty="0"/>
              <a:t>O</a:t>
            </a:r>
            <a:r>
              <a:rPr lang="en-US" altLang="en-US" baseline="-25000" dirty="0"/>
              <a:t>2</a:t>
            </a:r>
            <a:r>
              <a:rPr lang="en-US" altLang="en-US" dirty="0"/>
              <a:t> intake at lungs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r>
              <a:rPr lang="en-US" altLang="en-US" dirty="0"/>
              <a:t>O</a:t>
            </a:r>
            <a:r>
              <a:rPr lang="en-US" altLang="en-US" baseline="-25000" dirty="0"/>
              <a:t>2</a:t>
            </a:r>
            <a:r>
              <a:rPr lang="en-US" altLang="en-US" dirty="0"/>
              <a:t> delivery by heart, vessels </a:t>
            </a:r>
            <a:r>
              <a:rPr lang="en-US" altLang="en-US" dirty="0">
                <a:latin typeface="Wingdings" panose="05000000000000000000" pitchFamily="2" charset="2"/>
                <a:sym typeface="Wingdings" panose="05000000000000000000" pitchFamily="2" charset="2"/>
              </a:rPr>
              <a:t></a:t>
            </a:r>
            <a:endParaRPr lang="en-US" altLang="en-US" dirty="0">
              <a:latin typeface="Wingdings" panose="05000000000000000000" pitchFamily="2" charset="2"/>
            </a:endParaRPr>
          </a:p>
          <a:p>
            <a:pPr lvl="1" eaLnBrk="1" hangingPunct="1"/>
            <a:endParaRPr lang="en-US" altLang="en-US" sz="800" dirty="0"/>
          </a:p>
          <a:p>
            <a:pPr eaLnBrk="1" hangingPunct="1"/>
            <a:r>
              <a:rPr lang="en-US" altLang="en-US" dirty="0"/>
              <a:t>O</a:t>
            </a:r>
            <a:r>
              <a:rPr lang="en-US" altLang="en-US" baseline="-25000" dirty="0"/>
              <a:t>2</a:t>
            </a:r>
            <a:r>
              <a:rPr lang="en-US" altLang="en-US" dirty="0"/>
              <a:t> storage limited—use it or lose it</a:t>
            </a:r>
          </a:p>
          <a:p>
            <a:pPr eaLnBrk="1" hangingPunct="1"/>
            <a:endParaRPr lang="en-US" altLang="en-US" sz="800" dirty="0"/>
          </a:p>
          <a:p>
            <a:pPr eaLnBrk="1" hangingPunct="1"/>
            <a:r>
              <a:rPr lang="en-US" altLang="en-US" dirty="0"/>
              <a:t>O</a:t>
            </a:r>
            <a:r>
              <a:rPr lang="en-US" altLang="en-US" baseline="-25000" dirty="0"/>
              <a:t>2</a:t>
            </a:r>
            <a:r>
              <a:rPr lang="en-US" altLang="en-US" dirty="0"/>
              <a:t> levels entering and leaving the lungs accurate estimate of O</a:t>
            </a:r>
            <a:r>
              <a:rPr lang="en-US" altLang="en-US" baseline="-25000" dirty="0"/>
              <a:t>2</a:t>
            </a:r>
            <a:r>
              <a:rPr lang="en-US" altLang="en-US" dirty="0"/>
              <a:t> use in muscle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194</TotalTime>
  <Words>1803</Words>
  <Application>Microsoft Office PowerPoint</Application>
  <PresentationFormat>On-screen Show (4:3)</PresentationFormat>
  <Paragraphs>361</Paragraphs>
  <Slides>56</Slides>
  <Notes>21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56</vt:i4>
      </vt:variant>
    </vt:vector>
  </HeadingPairs>
  <TitlesOfParts>
    <vt:vector size="69" baseType="lpstr">
      <vt:lpstr>MS PGothic</vt:lpstr>
      <vt:lpstr>Arial</vt:lpstr>
      <vt:lpstr>Arial (Body)</vt:lpstr>
      <vt:lpstr>Arial (Headings)</vt:lpstr>
      <vt:lpstr>Myriad Pro</vt:lpstr>
      <vt:lpstr>Symbol</vt:lpstr>
      <vt:lpstr>Times New Roman</vt:lpstr>
      <vt:lpstr>Wingdings</vt:lpstr>
      <vt:lpstr>Kenney template</vt:lpstr>
      <vt:lpstr>1_Kenney</vt:lpstr>
      <vt:lpstr>Office Theme</vt:lpstr>
      <vt:lpstr>1_Office Theme</vt:lpstr>
      <vt:lpstr>UWTSD</vt:lpstr>
      <vt:lpstr>Fuel for Exercise Geraint Forster</vt:lpstr>
      <vt:lpstr>Terminology</vt:lpstr>
      <vt:lpstr>Measuring Energy Release</vt:lpstr>
      <vt:lpstr>Substrates: Fuel for Exercise</vt:lpstr>
      <vt:lpstr>Carbohydrate</vt:lpstr>
      <vt:lpstr>Fat</vt:lpstr>
      <vt:lpstr>Table 2.1</vt:lpstr>
      <vt:lpstr>Protein</vt:lpstr>
      <vt:lpstr>Figure 2.1</vt:lpstr>
      <vt:lpstr>Controlling the Rate of Energy Production by Substrate Availability</vt:lpstr>
      <vt:lpstr>Controlling the Rate of Energy Production by Enzyme Activity</vt:lpstr>
      <vt:lpstr>Figure 2.2</vt:lpstr>
      <vt:lpstr>Controlling the Rate of Energy Production by Enzyme Activity (continued)</vt:lpstr>
      <vt:lpstr>Figure 2.3</vt:lpstr>
      <vt:lpstr>Animation 2.3</vt:lpstr>
      <vt:lpstr>Video 2.1</vt:lpstr>
      <vt:lpstr>Storing Energy:  High-Energy Phosphates</vt:lpstr>
      <vt:lpstr>Figure 2.4</vt:lpstr>
      <vt:lpstr>Bioenergetics: Basic Energy Systems</vt:lpstr>
      <vt:lpstr>ATP-PCr System</vt:lpstr>
      <vt:lpstr>ATP-PCr System (continued)</vt:lpstr>
      <vt:lpstr>Figure 2.5</vt:lpstr>
      <vt:lpstr>Animation 2.5</vt:lpstr>
      <vt:lpstr>Figure 2.6</vt:lpstr>
      <vt:lpstr>Control of ATP-PCr System: Creatine Kinase (CK)</vt:lpstr>
      <vt:lpstr>Glycolytic System</vt:lpstr>
      <vt:lpstr>Glycolytic System (continued)</vt:lpstr>
      <vt:lpstr>Glycolytic System (continued)</vt:lpstr>
      <vt:lpstr>Glycolytic System (continued)</vt:lpstr>
      <vt:lpstr>Oxidative System</vt:lpstr>
      <vt:lpstr>Oxidation of Carbohydrate</vt:lpstr>
      <vt:lpstr>Figure 2.8</vt:lpstr>
      <vt:lpstr>Oxidation of Carbohydrate: Glycolysis Revisited</vt:lpstr>
      <vt:lpstr>Oxidation of Carbohydrate: Krebs Cycle</vt:lpstr>
      <vt:lpstr>Figure 2.9</vt:lpstr>
      <vt:lpstr>Oxidation of Carbohydrate: Electron Transport Chain</vt:lpstr>
      <vt:lpstr>Oxidation of Carbohydrate: Energy Yield</vt:lpstr>
      <vt:lpstr>Figure 2.10</vt:lpstr>
      <vt:lpstr>Figure 2.11</vt:lpstr>
      <vt:lpstr>Animation 2.11</vt:lpstr>
      <vt:lpstr>Oxidation of Fat</vt:lpstr>
      <vt:lpstr>b-Oxidation of Fat</vt:lpstr>
      <vt:lpstr>Oxidation of Fat: Krebs Cycle, Electron Transport Chain</vt:lpstr>
      <vt:lpstr>Table 2.2</vt:lpstr>
      <vt:lpstr>Oxidation of Protein</vt:lpstr>
      <vt:lpstr>Lactate Utilization</vt:lpstr>
      <vt:lpstr>Control of Oxidative Phosphorylation: Negative Feedback</vt:lpstr>
      <vt:lpstr>Figure 2.12</vt:lpstr>
      <vt:lpstr>Interaction of the Energy Systems</vt:lpstr>
      <vt:lpstr>PowerPoint Presentation</vt:lpstr>
      <vt:lpstr>Table 2.3</vt:lpstr>
      <vt:lpstr>The Oxidative Capacity of Muscle</vt:lpstr>
      <vt:lpstr>Enzyme Activity</vt:lpstr>
      <vt:lpstr>Figure 2.14</vt:lpstr>
      <vt:lpstr>Fiber Type Composition  and Endurance Training</vt:lpstr>
      <vt:lpstr>Oxygen Needs of Muscle</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44</cp:revision>
  <cp:lastPrinted>2015-04-17T15:48:18Z</cp:lastPrinted>
  <dcterms:created xsi:type="dcterms:W3CDTF">2011-09-08T15:45:31Z</dcterms:created>
  <dcterms:modified xsi:type="dcterms:W3CDTF">2018-10-15T09:10:13Z</dcterms:modified>
</cp:coreProperties>
</file>