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4" r:id="rId3"/>
    <p:sldId id="265" r:id="rId4"/>
    <p:sldId id="266" r:id="rId5"/>
    <p:sldId id="268" r:id="rId6"/>
    <p:sldId id="269" r:id="rId7"/>
    <p:sldId id="270" r:id="rId8"/>
    <p:sldId id="271" r:id="rId9"/>
    <p:sldId id="267" r:id="rId10"/>
    <p:sldId id="272" r:id="rId11"/>
    <p:sldId id="273" r:id="rId12"/>
    <p:sldId id="275" r:id="rId13"/>
    <p:sldId id="276" r:id="rId14"/>
    <p:sldId id="277" r:id="rId15"/>
    <p:sldId id="278" r:id="rId16"/>
    <p:sldId id="279" r:id="rId17"/>
    <p:sldId id="280" r:id="rId18"/>
    <p:sldId id="281" r:id="rId19"/>
    <p:sldId id="282" r:id="rId20"/>
    <p:sldId id="28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9" d="100"/>
          <a:sy n="79" d="100"/>
        </p:scale>
        <p:origin x="86" y="4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83CEE4-80A5-494C-A088-4E11DDEA6FDD}"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9463A54-4F63-4D45-B0BF-8711B480C3C7}">
      <dgm:prSet/>
      <dgm:spPr/>
      <dgm:t>
        <a:bodyPr/>
        <a:lstStyle/>
        <a:p>
          <a:pPr>
            <a:defRPr cap="all"/>
          </a:pPr>
          <a:r>
            <a:rPr lang="en-GB"/>
            <a:t>Resources</a:t>
          </a:r>
          <a:endParaRPr lang="en-US"/>
        </a:p>
      </dgm:t>
    </dgm:pt>
    <dgm:pt modelId="{FEDB8384-F075-490F-B008-2CC1C47FAEBC}" type="parTrans" cxnId="{02DCBBB4-9A9A-4900-8E98-6CA59B53F821}">
      <dgm:prSet/>
      <dgm:spPr/>
      <dgm:t>
        <a:bodyPr/>
        <a:lstStyle/>
        <a:p>
          <a:endParaRPr lang="en-US"/>
        </a:p>
      </dgm:t>
    </dgm:pt>
    <dgm:pt modelId="{D52B63AC-7A60-4238-A042-18C31D61CCB9}" type="sibTrans" cxnId="{02DCBBB4-9A9A-4900-8E98-6CA59B53F821}">
      <dgm:prSet/>
      <dgm:spPr/>
      <dgm:t>
        <a:bodyPr/>
        <a:lstStyle/>
        <a:p>
          <a:endParaRPr lang="en-US"/>
        </a:p>
      </dgm:t>
    </dgm:pt>
    <dgm:pt modelId="{68B9C722-D0E1-4A7E-BDB3-8F9195709077}">
      <dgm:prSet/>
      <dgm:spPr/>
      <dgm:t>
        <a:bodyPr/>
        <a:lstStyle/>
        <a:p>
          <a:pPr>
            <a:defRPr cap="all"/>
          </a:pPr>
          <a:r>
            <a:rPr lang="en-GB"/>
            <a:t>Competences </a:t>
          </a:r>
          <a:endParaRPr lang="en-US"/>
        </a:p>
      </dgm:t>
    </dgm:pt>
    <dgm:pt modelId="{0B4A8DAC-6F7A-47C5-960E-439206FEB0F7}" type="parTrans" cxnId="{BD719B2F-6D13-4E94-99DA-34C2953CF0A8}">
      <dgm:prSet/>
      <dgm:spPr/>
      <dgm:t>
        <a:bodyPr/>
        <a:lstStyle/>
        <a:p>
          <a:endParaRPr lang="en-US"/>
        </a:p>
      </dgm:t>
    </dgm:pt>
    <dgm:pt modelId="{961FDF26-3A39-40BD-819B-25D68B2063E2}" type="sibTrans" cxnId="{BD719B2F-6D13-4E94-99DA-34C2953CF0A8}">
      <dgm:prSet/>
      <dgm:spPr/>
      <dgm:t>
        <a:bodyPr/>
        <a:lstStyle/>
        <a:p>
          <a:endParaRPr lang="en-US"/>
        </a:p>
      </dgm:t>
    </dgm:pt>
    <dgm:pt modelId="{41CA7CB4-F668-4BAF-8B82-A0AE85EEC4F9}">
      <dgm:prSet/>
      <dgm:spPr/>
      <dgm:t>
        <a:bodyPr/>
        <a:lstStyle/>
        <a:p>
          <a:pPr>
            <a:defRPr cap="all"/>
          </a:pPr>
          <a:r>
            <a:rPr lang="en-GB"/>
            <a:t>Capabilities</a:t>
          </a:r>
          <a:endParaRPr lang="en-US"/>
        </a:p>
      </dgm:t>
    </dgm:pt>
    <dgm:pt modelId="{E2E19D8D-123C-4B1E-AB49-F896B9F716A5}" type="parTrans" cxnId="{C4189A0C-4232-4DEA-8C05-EE571EA8EE8C}">
      <dgm:prSet/>
      <dgm:spPr/>
      <dgm:t>
        <a:bodyPr/>
        <a:lstStyle/>
        <a:p>
          <a:endParaRPr lang="en-US"/>
        </a:p>
      </dgm:t>
    </dgm:pt>
    <dgm:pt modelId="{9134BEB4-6C0F-429A-8BBF-D0CFB2B2D5BB}" type="sibTrans" cxnId="{C4189A0C-4232-4DEA-8C05-EE571EA8EE8C}">
      <dgm:prSet/>
      <dgm:spPr/>
      <dgm:t>
        <a:bodyPr/>
        <a:lstStyle/>
        <a:p>
          <a:endParaRPr lang="en-US"/>
        </a:p>
      </dgm:t>
    </dgm:pt>
    <dgm:pt modelId="{8F93D5FB-A4EE-416E-BEA2-90C8D576BC67}" type="pres">
      <dgm:prSet presAssocID="{CB83CEE4-80A5-494C-A088-4E11DDEA6FDD}" presName="root" presStyleCnt="0">
        <dgm:presLayoutVars>
          <dgm:dir/>
          <dgm:resizeHandles val="exact"/>
        </dgm:presLayoutVars>
      </dgm:prSet>
      <dgm:spPr/>
    </dgm:pt>
    <dgm:pt modelId="{89D7A593-C511-45A2-9382-CCCBD68AD34D}" type="pres">
      <dgm:prSet presAssocID="{19463A54-4F63-4D45-B0BF-8711B480C3C7}" presName="compNode" presStyleCnt="0"/>
      <dgm:spPr/>
    </dgm:pt>
    <dgm:pt modelId="{4C2763BA-8A3B-495A-BABF-5F91C393CC5F}" type="pres">
      <dgm:prSet presAssocID="{19463A54-4F63-4D45-B0BF-8711B480C3C7}" presName="iconBgRect" presStyleLbl="bgShp" presStyleIdx="0" presStyleCnt="3"/>
      <dgm:spPr>
        <a:prstGeom prst="round2DiagRect">
          <a:avLst>
            <a:gd name="adj1" fmla="val 29727"/>
            <a:gd name="adj2" fmla="val 0"/>
          </a:avLst>
        </a:prstGeom>
      </dgm:spPr>
    </dgm:pt>
    <dgm:pt modelId="{3C3E854E-CA42-49BB-8897-3AB4F80ABD76}" type="pres">
      <dgm:prSet presAssocID="{19463A54-4F63-4D45-B0BF-8711B480C3C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F9340A8-90B5-4590-8A44-D65DB2F020EB}" type="pres">
      <dgm:prSet presAssocID="{19463A54-4F63-4D45-B0BF-8711B480C3C7}" presName="spaceRect" presStyleCnt="0"/>
      <dgm:spPr/>
    </dgm:pt>
    <dgm:pt modelId="{E5D6A725-8FA4-46EF-9B63-7BA56247325C}" type="pres">
      <dgm:prSet presAssocID="{19463A54-4F63-4D45-B0BF-8711B480C3C7}" presName="textRect" presStyleLbl="revTx" presStyleIdx="0" presStyleCnt="3">
        <dgm:presLayoutVars>
          <dgm:chMax val="1"/>
          <dgm:chPref val="1"/>
        </dgm:presLayoutVars>
      </dgm:prSet>
      <dgm:spPr/>
    </dgm:pt>
    <dgm:pt modelId="{8310E0CC-5D45-48E6-BA43-D6BC5C655F40}" type="pres">
      <dgm:prSet presAssocID="{D52B63AC-7A60-4238-A042-18C31D61CCB9}" presName="sibTrans" presStyleCnt="0"/>
      <dgm:spPr/>
    </dgm:pt>
    <dgm:pt modelId="{183E9900-C231-4963-901C-1152F0E67DDF}" type="pres">
      <dgm:prSet presAssocID="{68B9C722-D0E1-4A7E-BDB3-8F9195709077}" presName="compNode" presStyleCnt="0"/>
      <dgm:spPr/>
    </dgm:pt>
    <dgm:pt modelId="{C95DD67A-79BF-4E9A-8308-B70981266C1D}" type="pres">
      <dgm:prSet presAssocID="{68B9C722-D0E1-4A7E-BDB3-8F9195709077}" presName="iconBgRect" presStyleLbl="bgShp" presStyleIdx="1" presStyleCnt="3"/>
      <dgm:spPr>
        <a:prstGeom prst="round2DiagRect">
          <a:avLst>
            <a:gd name="adj1" fmla="val 29727"/>
            <a:gd name="adj2" fmla="val 0"/>
          </a:avLst>
        </a:prstGeom>
      </dgm:spPr>
    </dgm:pt>
    <dgm:pt modelId="{F240E9BC-2F79-494A-85E0-FB9D292F2B6C}" type="pres">
      <dgm:prSet presAssocID="{68B9C722-D0E1-4A7E-BDB3-8F919570907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171976B8-8AD8-46A8-9A20-3C795FBBE23A}" type="pres">
      <dgm:prSet presAssocID="{68B9C722-D0E1-4A7E-BDB3-8F9195709077}" presName="spaceRect" presStyleCnt="0"/>
      <dgm:spPr/>
    </dgm:pt>
    <dgm:pt modelId="{96845B83-00DD-48CD-853C-DEC93517F47A}" type="pres">
      <dgm:prSet presAssocID="{68B9C722-D0E1-4A7E-BDB3-8F9195709077}" presName="textRect" presStyleLbl="revTx" presStyleIdx="1" presStyleCnt="3">
        <dgm:presLayoutVars>
          <dgm:chMax val="1"/>
          <dgm:chPref val="1"/>
        </dgm:presLayoutVars>
      </dgm:prSet>
      <dgm:spPr/>
    </dgm:pt>
    <dgm:pt modelId="{E4C0FD27-F85A-4760-82F0-61290AEAAB71}" type="pres">
      <dgm:prSet presAssocID="{961FDF26-3A39-40BD-819B-25D68B2063E2}" presName="sibTrans" presStyleCnt="0"/>
      <dgm:spPr/>
    </dgm:pt>
    <dgm:pt modelId="{EC2F86B2-2215-4D84-A355-AB853FD82BA0}" type="pres">
      <dgm:prSet presAssocID="{41CA7CB4-F668-4BAF-8B82-A0AE85EEC4F9}" presName="compNode" presStyleCnt="0"/>
      <dgm:spPr/>
    </dgm:pt>
    <dgm:pt modelId="{35252F66-75D9-485C-BC6A-59FB5D38ED40}" type="pres">
      <dgm:prSet presAssocID="{41CA7CB4-F668-4BAF-8B82-A0AE85EEC4F9}" presName="iconBgRect" presStyleLbl="bgShp" presStyleIdx="2" presStyleCnt="3"/>
      <dgm:spPr>
        <a:prstGeom prst="round2DiagRect">
          <a:avLst>
            <a:gd name="adj1" fmla="val 29727"/>
            <a:gd name="adj2" fmla="val 0"/>
          </a:avLst>
        </a:prstGeom>
      </dgm:spPr>
    </dgm:pt>
    <dgm:pt modelId="{446ECBBA-F0D4-44A0-ADDB-3FB9FE7B8786}" type="pres">
      <dgm:prSet presAssocID="{41CA7CB4-F668-4BAF-8B82-A0AE85EEC4F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F0446CD6-43F6-4ABF-8063-E499A68979E8}" type="pres">
      <dgm:prSet presAssocID="{41CA7CB4-F668-4BAF-8B82-A0AE85EEC4F9}" presName="spaceRect" presStyleCnt="0"/>
      <dgm:spPr/>
    </dgm:pt>
    <dgm:pt modelId="{703A72DC-7E98-4591-B05D-E8A4842428CE}" type="pres">
      <dgm:prSet presAssocID="{41CA7CB4-F668-4BAF-8B82-A0AE85EEC4F9}" presName="textRect" presStyleLbl="revTx" presStyleIdx="2" presStyleCnt="3">
        <dgm:presLayoutVars>
          <dgm:chMax val="1"/>
          <dgm:chPref val="1"/>
        </dgm:presLayoutVars>
      </dgm:prSet>
      <dgm:spPr/>
    </dgm:pt>
  </dgm:ptLst>
  <dgm:cxnLst>
    <dgm:cxn modelId="{C4189A0C-4232-4DEA-8C05-EE571EA8EE8C}" srcId="{CB83CEE4-80A5-494C-A088-4E11DDEA6FDD}" destId="{41CA7CB4-F668-4BAF-8B82-A0AE85EEC4F9}" srcOrd="2" destOrd="0" parTransId="{E2E19D8D-123C-4B1E-AB49-F896B9F716A5}" sibTransId="{9134BEB4-6C0F-429A-8BBF-D0CFB2B2D5BB}"/>
    <dgm:cxn modelId="{68749317-8025-4A66-BD5E-98EBD600BE5E}" type="presOf" srcId="{CB83CEE4-80A5-494C-A088-4E11DDEA6FDD}" destId="{8F93D5FB-A4EE-416E-BEA2-90C8D576BC67}" srcOrd="0" destOrd="0" presId="urn:microsoft.com/office/officeart/2018/5/layout/IconLeafLabelList"/>
    <dgm:cxn modelId="{BD719B2F-6D13-4E94-99DA-34C2953CF0A8}" srcId="{CB83CEE4-80A5-494C-A088-4E11DDEA6FDD}" destId="{68B9C722-D0E1-4A7E-BDB3-8F9195709077}" srcOrd="1" destOrd="0" parTransId="{0B4A8DAC-6F7A-47C5-960E-439206FEB0F7}" sibTransId="{961FDF26-3A39-40BD-819B-25D68B2063E2}"/>
    <dgm:cxn modelId="{0D114D4B-8F34-4ED6-850C-C67C5BA03C06}" type="presOf" srcId="{41CA7CB4-F668-4BAF-8B82-A0AE85EEC4F9}" destId="{703A72DC-7E98-4591-B05D-E8A4842428CE}" srcOrd="0" destOrd="0" presId="urn:microsoft.com/office/officeart/2018/5/layout/IconLeafLabelList"/>
    <dgm:cxn modelId="{02DCBBB4-9A9A-4900-8E98-6CA59B53F821}" srcId="{CB83CEE4-80A5-494C-A088-4E11DDEA6FDD}" destId="{19463A54-4F63-4D45-B0BF-8711B480C3C7}" srcOrd="0" destOrd="0" parTransId="{FEDB8384-F075-490F-B008-2CC1C47FAEBC}" sibTransId="{D52B63AC-7A60-4238-A042-18C31D61CCB9}"/>
    <dgm:cxn modelId="{1149DCBA-1A5A-412D-A188-88E9E6863144}" type="presOf" srcId="{19463A54-4F63-4D45-B0BF-8711B480C3C7}" destId="{E5D6A725-8FA4-46EF-9B63-7BA56247325C}" srcOrd="0" destOrd="0" presId="urn:microsoft.com/office/officeart/2018/5/layout/IconLeafLabelList"/>
    <dgm:cxn modelId="{0A1E35FD-AADC-44FB-90F8-524621656341}" type="presOf" srcId="{68B9C722-D0E1-4A7E-BDB3-8F9195709077}" destId="{96845B83-00DD-48CD-853C-DEC93517F47A}" srcOrd="0" destOrd="0" presId="urn:microsoft.com/office/officeart/2018/5/layout/IconLeafLabelList"/>
    <dgm:cxn modelId="{1F1A5DDF-1E48-4964-B4D4-FE2CCBC61D0A}" type="presParOf" srcId="{8F93D5FB-A4EE-416E-BEA2-90C8D576BC67}" destId="{89D7A593-C511-45A2-9382-CCCBD68AD34D}" srcOrd="0" destOrd="0" presId="urn:microsoft.com/office/officeart/2018/5/layout/IconLeafLabelList"/>
    <dgm:cxn modelId="{8B43210C-4868-4E0D-844C-F07373387F21}" type="presParOf" srcId="{89D7A593-C511-45A2-9382-CCCBD68AD34D}" destId="{4C2763BA-8A3B-495A-BABF-5F91C393CC5F}" srcOrd="0" destOrd="0" presId="urn:microsoft.com/office/officeart/2018/5/layout/IconLeafLabelList"/>
    <dgm:cxn modelId="{9D3C8AEE-77EE-40F5-9593-3002603A5FA6}" type="presParOf" srcId="{89D7A593-C511-45A2-9382-CCCBD68AD34D}" destId="{3C3E854E-CA42-49BB-8897-3AB4F80ABD76}" srcOrd="1" destOrd="0" presId="urn:microsoft.com/office/officeart/2018/5/layout/IconLeafLabelList"/>
    <dgm:cxn modelId="{31DD536B-3EC8-4C30-B3F4-3D3E00982292}" type="presParOf" srcId="{89D7A593-C511-45A2-9382-CCCBD68AD34D}" destId="{1F9340A8-90B5-4590-8A44-D65DB2F020EB}" srcOrd="2" destOrd="0" presId="urn:microsoft.com/office/officeart/2018/5/layout/IconLeafLabelList"/>
    <dgm:cxn modelId="{D771E131-8DCD-43E2-8CEF-ECA6A912EECE}" type="presParOf" srcId="{89D7A593-C511-45A2-9382-CCCBD68AD34D}" destId="{E5D6A725-8FA4-46EF-9B63-7BA56247325C}" srcOrd="3" destOrd="0" presId="urn:microsoft.com/office/officeart/2018/5/layout/IconLeafLabelList"/>
    <dgm:cxn modelId="{53D2CBF6-1664-464E-A572-815B32466CFD}" type="presParOf" srcId="{8F93D5FB-A4EE-416E-BEA2-90C8D576BC67}" destId="{8310E0CC-5D45-48E6-BA43-D6BC5C655F40}" srcOrd="1" destOrd="0" presId="urn:microsoft.com/office/officeart/2018/5/layout/IconLeafLabelList"/>
    <dgm:cxn modelId="{C820EC27-1037-4F6D-BAED-2CC369B297F2}" type="presParOf" srcId="{8F93D5FB-A4EE-416E-BEA2-90C8D576BC67}" destId="{183E9900-C231-4963-901C-1152F0E67DDF}" srcOrd="2" destOrd="0" presId="urn:microsoft.com/office/officeart/2018/5/layout/IconLeafLabelList"/>
    <dgm:cxn modelId="{8F841A9C-47F4-4CAE-AC56-927057BB4495}" type="presParOf" srcId="{183E9900-C231-4963-901C-1152F0E67DDF}" destId="{C95DD67A-79BF-4E9A-8308-B70981266C1D}" srcOrd="0" destOrd="0" presId="urn:microsoft.com/office/officeart/2018/5/layout/IconLeafLabelList"/>
    <dgm:cxn modelId="{C940496C-59CA-447B-9E92-13D27783E17B}" type="presParOf" srcId="{183E9900-C231-4963-901C-1152F0E67DDF}" destId="{F240E9BC-2F79-494A-85E0-FB9D292F2B6C}" srcOrd="1" destOrd="0" presId="urn:microsoft.com/office/officeart/2018/5/layout/IconLeafLabelList"/>
    <dgm:cxn modelId="{C0690E81-0946-4348-9882-4699F4BBECDA}" type="presParOf" srcId="{183E9900-C231-4963-901C-1152F0E67DDF}" destId="{171976B8-8AD8-46A8-9A20-3C795FBBE23A}" srcOrd="2" destOrd="0" presId="urn:microsoft.com/office/officeart/2018/5/layout/IconLeafLabelList"/>
    <dgm:cxn modelId="{C476C1A8-5E9A-434F-B220-A43FC208701C}" type="presParOf" srcId="{183E9900-C231-4963-901C-1152F0E67DDF}" destId="{96845B83-00DD-48CD-853C-DEC93517F47A}" srcOrd="3" destOrd="0" presId="urn:microsoft.com/office/officeart/2018/5/layout/IconLeafLabelList"/>
    <dgm:cxn modelId="{F732AEFF-71AD-4611-BD21-0FD65C06834B}" type="presParOf" srcId="{8F93D5FB-A4EE-416E-BEA2-90C8D576BC67}" destId="{E4C0FD27-F85A-4760-82F0-61290AEAAB71}" srcOrd="3" destOrd="0" presId="urn:microsoft.com/office/officeart/2018/5/layout/IconLeafLabelList"/>
    <dgm:cxn modelId="{431E1CD7-3C03-47D5-8F7A-E3F1379EF0DB}" type="presParOf" srcId="{8F93D5FB-A4EE-416E-BEA2-90C8D576BC67}" destId="{EC2F86B2-2215-4D84-A355-AB853FD82BA0}" srcOrd="4" destOrd="0" presId="urn:microsoft.com/office/officeart/2018/5/layout/IconLeafLabelList"/>
    <dgm:cxn modelId="{FA2F0D14-0D4C-4743-A893-0C2C5C1DF7AC}" type="presParOf" srcId="{EC2F86B2-2215-4D84-A355-AB853FD82BA0}" destId="{35252F66-75D9-485C-BC6A-59FB5D38ED40}" srcOrd="0" destOrd="0" presId="urn:microsoft.com/office/officeart/2018/5/layout/IconLeafLabelList"/>
    <dgm:cxn modelId="{0513C60C-B682-4869-B1CE-FABB67469359}" type="presParOf" srcId="{EC2F86B2-2215-4D84-A355-AB853FD82BA0}" destId="{446ECBBA-F0D4-44A0-ADDB-3FB9FE7B8786}" srcOrd="1" destOrd="0" presId="urn:microsoft.com/office/officeart/2018/5/layout/IconLeafLabelList"/>
    <dgm:cxn modelId="{BC733AE4-9373-47DF-8811-A623C955D9FD}" type="presParOf" srcId="{EC2F86B2-2215-4D84-A355-AB853FD82BA0}" destId="{F0446CD6-43F6-4ABF-8063-E499A68979E8}" srcOrd="2" destOrd="0" presId="urn:microsoft.com/office/officeart/2018/5/layout/IconLeafLabelList"/>
    <dgm:cxn modelId="{532A36BD-DCBE-4CB6-BBC3-670FF4DD581C}" type="presParOf" srcId="{EC2F86B2-2215-4D84-A355-AB853FD82BA0}" destId="{703A72DC-7E98-4591-B05D-E8A4842428C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46AC4F-4AE0-42FD-9B41-B2B8137F1657}"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045728E6-E754-4931-AE69-69A6AAD1C532}">
      <dgm:prSet/>
      <dgm:spPr/>
      <dgm:t>
        <a:bodyPr/>
        <a:lstStyle/>
        <a:p>
          <a:r>
            <a:rPr lang="en-GB"/>
            <a:t>Culture is one of the hardest resources to analyse because of its complex and intangible nature and the fact that it often develops organically.</a:t>
          </a:r>
          <a:endParaRPr lang="en-US"/>
        </a:p>
      </dgm:t>
    </dgm:pt>
    <dgm:pt modelId="{4AE66978-9657-41E8-912D-3BAD1BE52940}" type="parTrans" cxnId="{B9724EA9-7FB4-4254-BD5D-29B6FDAD7046}">
      <dgm:prSet/>
      <dgm:spPr/>
      <dgm:t>
        <a:bodyPr/>
        <a:lstStyle/>
        <a:p>
          <a:endParaRPr lang="en-US"/>
        </a:p>
      </dgm:t>
    </dgm:pt>
    <dgm:pt modelId="{E943F4B0-2BF4-44A6-8DF9-544D26103216}" type="sibTrans" cxnId="{B9724EA9-7FB4-4254-BD5D-29B6FDAD7046}">
      <dgm:prSet/>
      <dgm:spPr/>
      <dgm:t>
        <a:bodyPr/>
        <a:lstStyle/>
        <a:p>
          <a:endParaRPr lang="en-US"/>
        </a:p>
      </dgm:t>
    </dgm:pt>
    <dgm:pt modelId="{02797932-6B1E-4F3B-86B8-586FB46E2FC4}">
      <dgm:prSet/>
      <dgm:spPr/>
      <dgm:t>
        <a:bodyPr/>
        <a:lstStyle/>
        <a:p>
          <a:r>
            <a:rPr lang="en-GB" dirty="0"/>
            <a:t>But strong cultures have a profound impact on management’s ability to implement a strategy, so marketers need to understand this aspect of the internal environment in more depth.</a:t>
          </a:r>
          <a:endParaRPr lang="en-US" dirty="0"/>
        </a:p>
      </dgm:t>
    </dgm:pt>
    <dgm:pt modelId="{52B00904-2624-4FC1-9943-2B32F459DC7B}" type="parTrans" cxnId="{A1250159-7551-4EA7-BED5-DE2FC0562C66}">
      <dgm:prSet/>
      <dgm:spPr/>
      <dgm:t>
        <a:bodyPr/>
        <a:lstStyle/>
        <a:p>
          <a:endParaRPr lang="en-US"/>
        </a:p>
      </dgm:t>
    </dgm:pt>
    <dgm:pt modelId="{CBA85C95-275B-4711-A524-415928CC0968}" type="sibTrans" cxnId="{A1250159-7551-4EA7-BED5-DE2FC0562C66}">
      <dgm:prSet/>
      <dgm:spPr/>
      <dgm:t>
        <a:bodyPr/>
        <a:lstStyle/>
        <a:p>
          <a:endParaRPr lang="en-US"/>
        </a:p>
      </dgm:t>
    </dgm:pt>
    <dgm:pt modelId="{0613BE56-7B15-4500-8845-A40187123547}" type="pres">
      <dgm:prSet presAssocID="{4146AC4F-4AE0-42FD-9B41-B2B8137F1657}" presName="outerComposite" presStyleCnt="0">
        <dgm:presLayoutVars>
          <dgm:chMax val="5"/>
          <dgm:dir/>
          <dgm:resizeHandles val="exact"/>
        </dgm:presLayoutVars>
      </dgm:prSet>
      <dgm:spPr/>
    </dgm:pt>
    <dgm:pt modelId="{CC9BD433-A962-417C-83AC-7D94F98C2776}" type="pres">
      <dgm:prSet presAssocID="{4146AC4F-4AE0-42FD-9B41-B2B8137F1657}" presName="dummyMaxCanvas" presStyleCnt="0">
        <dgm:presLayoutVars/>
      </dgm:prSet>
      <dgm:spPr/>
    </dgm:pt>
    <dgm:pt modelId="{828D44EB-1187-4E2A-9B10-AF248503605B}" type="pres">
      <dgm:prSet presAssocID="{4146AC4F-4AE0-42FD-9B41-B2B8137F1657}" presName="TwoNodes_1" presStyleLbl="node1" presStyleIdx="0" presStyleCnt="2">
        <dgm:presLayoutVars>
          <dgm:bulletEnabled val="1"/>
        </dgm:presLayoutVars>
      </dgm:prSet>
      <dgm:spPr/>
    </dgm:pt>
    <dgm:pt modelId="{43488F07-104D-414B-BF70-0C3C12F42ADB}" type="pres">
      <dgm:prSet presAssocID="{4146AC4F-4AE0-42FD-9B41-B2B8137F1657}" presName="TwoNodes_2" presStyleLbl="node1" presStyleIdx="1" presStyleCnt="2">
        <dgm:presLayoutVars>
          <dgm:bulletEnabled val="1"/>
        </dgm:presLayoutVars>
      </dgm:prSet>
      <dgm:spPr/>
    </dgm:pt>
    <dgm:pt modelId="{82D1E53A-BC12-431C-B63B-795BAB6759E1}" type="pres">
      <dgm:prSet presAssocID="{4146AC4F-4AE0-42FD-9B41-B2B8137F1657}" presName="TwoConn_1-2" presStyleLbl="fgAccFollowNode1" presStyleIdx="0" presStyleCnt="1">
        <dgm:presLayoutVars>
          <dgm:bulletEnabled val="1"/>
        </dgm:presLayoutVars>
      </dgm:prSet>
      <dgm:spPr/>
    </dgm:pt>
    <dgm:pt modelId="{17F5E03E-8976-40A1-A463-92A3674B9DFA}" type="pres">
      <dgm:prSet presAssocID="{4146AC4F-4AE0-42FD-9B41-B2B8137F1657}" presName="TwoNodes_1_text" presStyleLbl="node1" presStyleIdx="1" presStyleCnt="2">
        <dgm:presLayoutVars>
          <dgm:bulletEnabled val="1"/>
        </dgm:presLayoutVars>
      </dgm:prSet>
      <dgm:spPr/>
    </dgm:pt>
    <dgm:pt modelId="{5F1E7D6E-20B8-4DFB-B263-4DD6DFCF8AF3}" type="pres">
      <dgm:prSet presAssocID="{4146AC4F-4AE0-42FD-9B41-B2B8137F1657}" presName="TwoNodes_2_text" presStyleLbl="node1" presStyleIdx="1" presStyleCnt="2">
        <dgm:presLayoutVars>
          <dgm:bulletEnabled val="1"/>
        </dgm:presLayoutVars>
      </dgm:prSet>
      <dgm:spPr/>
    </dgm:pt>
  </dgm:ptLst>
  <dgm:cxnLst>
    <dgm:cxn modelId="{85993400-D13A-4ADB-843A-313AFB4425A9}" type="presOf" srcId="{02797932-6B1E-4F3B-86B8-586FB46E2FC4}" destId="{43488F07-104D-414B-BF70-0C3C12F42ADB}" srcOrd="0" destOrd="0" presId="urn:microsoft.com/office/officeart/2005/8/layout/vProcess5"/>
    <dgm:cxn modelId="{7252D438-9A31-49A2-982B-9994C3388892}" type="presOf" srcId="{4146AC4F-4AE0-42FD-9B41-B2B8137F1657}" destId="{0613BE56-7B15-4500-8845-A40187123547}" srcOrd="0" destOrd="0" presId="urn:microsoft.com/office/officeart/2005/8/layout/vProcess5"/>
    <dgm:cxn modelId="{AD8B3944-479C-4E9F-9B1C-72719080E17D}" type="presOf" srcId="{045728E6-E754-4931-AE69-69A6AAD1C532}" destId="{17F5E03E-8976-40A1-A463-92A3674B9DFA}" srcOrd="1" destOrd="0" presId="urn:microsoft.com/office/officeart/2005/8/layout/vProcess5"/>
    <dgm:cxn modelId="{A1250159-7551-4EA7-BED5-DE2FC0562C66}" srcId="{4146AC4F-4AE0-42FD-9B41-B2B8137F1657}" destId="{02797932-6B1E-4F3B-86B8-586FB46E2FC4}" srcOrd="1" destOrd="0" parTransId="{52B00904-2624-4FC1-9943-2B32F459DC7B}" sibTransId="{CBA85C95-275B-4711-A524-415928CC0968}"/>
    <dgm:cxn modelId="{B9724EA9-7FB4-4254-BD5D-29B6FDAD7046}" srcId="{4146AC4F-4AE0-42FD-9B41-B2B8137F1657}" destId="{045728E6-E754-4931-AE69-69A6AAD1C532}" srcOrd="0" destOrd="0" parTransId="{4AE66978-9657-41E8-912D-3BAD1BE52940}" sibTransId="{E943F4B0-2BF4-44A6-8DF9-544D26103216}"/>
    <dgm:cxn modelId="{D6B10ECA-B166-4A1E-BD98-3613E3133347}" type="presOf" srcId="{045728E6-E754-4931-AE69-69A6AAD1C532}" destId="{828D44EB-1187-4E2A-9B10-AF248503605B}" srcOrd="0" destOrd="0" presId="urn:microsoft.com/office/officeart/2005/8/layout/vProcess5"/>
    <dgm:cxn modelId="{F7AA1DDC-EFA0-4AAD-A461-4C465792BDBD}" type="presOf" srcId="{E943F4B0-2BF4-44A6-8DF9-544D26103216}" destId="{82D1E53A-BC12-431C-B63B-795BAB6759E1}" srcOrd="0" destOrd="0" presId="urn:microsoft.com/office/officeart/2005/8/layout/vProcess5"/>
    <dgm:cxn modelId="{48FD01E1-30F1-444D-BADB-EB205152F2FF}" type="presOf" srcId="{02797932-6B1E-4F3B-86B8-586FB46E2FC4}" destId="{5F1E7D6E-20B8-4DFB-B263-4DD6DFCF8AF3}" srcOrd="1" destOrd="0" presId="urn:microsoft.com/office/officeart/2005/8/layout/vProcess5"/>
    <dgm:cxn modelId="{A32AEBBB-5B35-475D-921E-576B52CEE7AA}" type="presParOf" srcId="{0613BE56-7B15-4500-8845-A40187123547}" destId="{CC9BD433-A962-417C-83AC-7D94F98C2776}" srcOrd="0" destOrd="0" presId="urn:microsoft.com/office/officeart/2005/8/layout/vProcess5"/>
    <dgm:cxn modelId="{91F2EA3B-EA5B-43D1-8D94-564817915B2F}" type="presParOf" srcId="{0613BE56-7B15-4500-8845-A40187123547}" destId="{828D44EB-1187-4E2A-9B10-AF248503605B}" srcOrd="1" destOrd="0" presId="urn:microsoft.com/office/officeart/2005/8/layout/vProcess5"/>
    <dgm:cxn modelId="{805EDFFE-D633-4D6B-8073-3971A48FB99F}" type="presParOf" srcId="{0613BE56-7B15-4500-8845-A40187123547}" destId="{43488F07-104D-414B-BF70-0C3C12F42ADB}" srcOrd="2" destOrd="0" presId="urn:microsoft.com/office/officeart/2005/8/layout/vProcess5"/>
    <dgm:cxn modelId="{528BD520-16DA-459F-9C43-D20785781E8F}" type="presParOf" srcId="{0613BE56-7B15-4500-8845-A40187123547}" destId="{82D1E53A-BC12-431C-B63B-795BAB6759E1}" srcOrd="3" destOrd="0" presId="urn:microsoft.com/office/officeart/2005/8/layout/vProcess5"/>
    <dgm:cxn modelId="{A0FEFA77-A5E1-429F-83E1-A649FB7767E4}" type="presParOf" srcId="{0613BE56-7B15-4500-8845-A40187123547}" destId="{17F5E03E-8976-40A1-A463-92A3674B9DFA}" srcOrd="4" destOrd="0" presId="urn:microsoft.com/office/officeart/2005/8/layout/vProcess5"/>
    <dgm:cxn modelId="{81119FC6-52A1-412E-A53B-DCAB176F31D5}" type="presParOf" srcId="{0613BE56-7B15-4500-8845-A40187123547}" destId="{5F1E7D6E-20B8-4DFB-B263-4DD6DFCF8AF3}"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763BA-8A3B-495A-BABF-5F91C393CC5F}">
      <dsp:nvSpPr>
        <dsp:cNvPr id="0" name=""/>
        <dsp:cNvSpPr/>
      </dsp:nvSpPr>
      <dsp:spPr>
        <a:xfrm>
          <a:off x="679050" y="37693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3E854E-CA42-49BB-8897-3AB4F80ABD76}">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D6A725-8FA4-46EF-9B63-7BA56247325C}">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Resources</a:t>
          </a:r>
          <a:endParaRPr lang="en-US" sz="3900" kern="1200"/>
        </a:p>
      </dsp:txBody>
      <dsp:txXfrm>
        <a:off x="75768" y="2851938"/>
        <a:ext cx="3093750" cy="720000"/>
      </dsp:txXfrm>
    </dsp:sp>
    <dsp:sp modelId="{C95DD67A-79BF-4E9A-8308-B70981266C1D}">
      <dsp:nvSpPr>
        <dsp:cNvPr id="0" name=""/>
        <dsp:cNvSpPr/>
      </dsp:nvSpPr>
      <dsp:spPr>
        <a:xfrm>
          <a:off x="4314206" y="37693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0E9BC-2F79-494A-85E0-FB9D292F2B6C}">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845B83-00DD-48CD-853C-DEC93517F47A}">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Competences </a:t>
          </a:r>
          <a:endParaRPr lang="en-US" sz="3900" kern="1200"/>
        </a:p>
      </dsp:txBody>
      <dsp:txXfrm>
        <a:off x="3710925" y="2851938"/>
        <a:ext cx="3093750" cy="720000"/>
      </dsp:txXfrm>
    </dsp:sp>
    <dsp:sp modelId="{35252F66-75D9-485C-BC6A-59FB5D38ED40}">
      <dsp:nvSpPr>
        <dsp:cNvPr id="0" name=""/>
        <dsp:cNvSpPr/>
      </dsp:nvSpPr>
      <dsp:spPr>
        <a:xfrm>
          <a:off x="7949362" y="37693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ECBBA-F0D4-44A0-ADDB-3FB9FE7B8786}">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3A72DC-7E98-4591-B05D-E8A4842428CE}">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Capabilities</a:t>
          </a:r>
          <a:endParaRPr lang="en-US" sz="3900" kern="1200"/>
        </a:p>
      </dsp:txBody>
      <dsp:txXfrm>
        <a:off x="7346081" y="2851938"/>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D44EB-1187-4E2A-9B10-AF248503605B}">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Culture is one of the hardest resources to analyse because of its complex and intangible nature and the fact that it often develops organically.</a:t>
          </a:r>
          <a:endParaRPr lang="en-US" sz="2400" kern="1200"/>
        </a:p>
      </dsp:txBody>
      <dsp:txXfrm>
        <a:off x="48627" y="48627"/>
        <a:ext cx="7572674" cy="1562978"/>
      </dsp:txXfrm>
    </dsp:sp>
    <dsp:sp modelId="{43488F07-104D-414B-BF70-0C3C12F42ADB}">
      <dsp:nvSpPr>
        <dsp:cNvPr id="0" name=""/>
        <dsp:cNvSpPr/>
      </dsp:nvSpPr>
      <dsp:spPr>
        <a:xfrm>
          <a:off x="1639174" y="2029172"/>
          <a:ext cx="9288654" cy="166023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But strong cultures have a profound impact on management’s ability to implement a strategy, so marketers need to understand this aspect of the internal environment in more depth.</a:t>
          </a:r>
          <a:endParaRPr lang="en-US" sz="2400" kern="1200" dirty="0"/>
        </a:p>
      </dsp:txBody>
      <dsp:txXfrm>
        <a:off x="1687801" y="2077799"/>
        <a:ext cx="6473075" cy="1562978"/>
      </dsp:txXfrm>
    </dsp:sp>
    <dsp:sp modelId="{82D1E53A-BC12-431C-B63B-795BAB6759E1}">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398D3-E767-4191-AD59-68EFC309DB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8F452A-BA00-4CCF-9DC4-A24D41D6C1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0464E7-707F-4209-8C7E-ADB8EB252CB7}"/>
              </a:ext>
            </a:extLst>
          </p:cNvPr>
          <p:cNvSpPr>
            <a:spLocks noGrp="1"/>
          </p:cNvSpPr>
          <p:nvPr>
            <p:ph type="dt" sz="half" idx="10"/>
          </p:nvPr>
        </p:nvSpPr>
        <p:spPr/>
        <p:txBody>
          <a:bodyPr/>
          <a:lstStyle/>
          <a:p>
            <a:fld id="{5A40DDF9-038A-45CC-A802-4850FC60C7C9}" type="datetimeFigureOut">
              <a:rPr lang="en-GB" smtClean="0"/>
              <a:t>17/02/2022</a:t>
            </a:fld>
            <a:endParaRPr lang="en-GB"/>
          </a:p>
        </p:txBody>
      </p:sp>
      <p:sp>
        <p:nvSpPr>
          <p:cNvPr id="5" name="Footer Placeholder 4">
            <a:extLst>
              <a:ext uri="{FF2B5EF4-FFF2-40B4-BE49-F238E27FC236}">
                <a16:creationId xmlns:a16="http://schemas.microsoft.com/office/drawing/2014/main" id="{1FB2A1B0-CE90-4D5E-83A4-C8F515D3A8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97BE6-3EF6-4B92-B556-9ACD993D9103}"/>
              </a:ext>
            </a:extLst>
          </p:cNvPr>
          <p:cNvSpPr>
            <a:spLocks noGrp="1"/>
          </p:cNvSpPr>
          <p:nvPr>
            <p:ph type="sldNum" sz="quarter" idx="12"/>
          </p:nvPr>
        </p:nvSpPr>
        <p:spPr/>
        <p:txBody>
          <a:bodyPr/>
          <a:lstStyle/>
          <a:p>
            <a:fld id="{FA6CD096-C9F5-426B-AC59-6BEB3E329AF8}" type="slidenum">
              <a:rPr lang="en-GB" smtClean="0"/>
              <a:t>‹#›</a:t>
            </a:fld>
            <a:endParaRPr lang="en-GB"/>
          </a:p>
        </p:txBody>
      </p:sp>
    </p:spTree>
    <p:extLst>
      <p:ext uri="{BB962C8B-B14F-4D97-AF65-F5344CB8AC3E}">
        <p14:creationId xmlns:p14="http://schemas.microsoft.com/office/powerpoint/2010/main" val="1525640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C2092-AC86-4528-9AFB-79CF57EB89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129EE6-386E-4D94-A68D-F10B6061CD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ADB3BF-11CA-444C-8E75-CB7F04B6F729}"/>
              </a:ext>
            </a:extLst>
          </p:cNvPr>
          <p:cNvSpPr>
            <a:spLocks noGrp="1"/>
          </p:cNvSpPr>
          <p:nvPr>
            <p:ph type="dt" sz="half" idx="10"/>
          </p:nvPr>
        </p:nvSpPr>
        <p:spPr/>
        <p:txBody>
          <a:bodyPr/>
          <a:lstStyle/>
          <a:p>
            <a:fld id="{5A40DDF9-038A-45CC-A802-4850FC60C7C9}" type="datetimeFigureOut">
              <a:rPr lang="en-GB" smtClean="0"/>
              <a:t>17/02/2022</a:t>
            </a:fld>
            <a:endParaRPr lang="en-GB"/>
          </a:p>
        </p:txBody>
      </p:sp>
      <p:sp>
        <p:nvSpPr>
          <p:cNvPr id="5" name="Footer Placeholder 4">
            <a:extLst>
              <a:ext uri="{FF2B5EF4-FFF2-40B4-BE49-F238E27FC236}">
                <a16:creationId xmlns:a16="http://schemas.microsoft.com/office/drawing/2014/main" id="{3EAD8DB5-E65E-45FD-973B-DE48A04202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BF9AFE-7DC6-4A59-9850-F0E69F6467CB}"/>
              </a:ext>
            </a:extLst>
          </p:cNvPr>
          <p:cNvSpPr>
            <a:spLocks noGrp="1"/>
          </p:cNvSpPr>
          <p:nvPr>
            <p:ph type="sldNum" sz="quarter" idx="12"/>
          </p:nvPr>
        </p:nvSpPr>
        <p:spPr/>
        <p:txBody>
          <a:bodyPr/>
          <a:lstStyle/>
          <a:p>
            <a:fld id="{FA6CD096-C9F5-426B-AC59-6BEB3E329AF8}" type="slidenum">
              <a:rPr lang="en-GB" smtClean="0"/>
              <a:t>‹#›</a:t>
            </a:fld>
            <a:endParaRPr lang="en-GB"/>
          </a:p>
        </p:txBody>
      </p:sp>
    </p:spTree>
    <p:extLst>
      <p:ext uri="{BB962C8B-B14F-4D97-AF65-F5344CB8AC3E}">
        <p14:creationId xmlns:p14="http://schemas.microsoft.com/office/powerpoint/2010/main" val="3890130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A9982-92D5-44E4-B697-E5B06614B5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EB00E3-3E47-4235-9BBC-6DFC032D79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4DCB92-675B-425F-A70D-CD6780299FCC}"/>
              </a:ext>
            </a:extLst>
          </p:cNvPr>
          <p:cNvSpPr>
            <a:spLocks noGrp="1"/>
          </p:cNvSpPr>
          <p:nvPr>
            <p:ph type="dt" sz="half" idx="10"/>
          </p:nvPr>
        </p:nvSpPr>
        <p:spPr/>
        <p:txBody>
          <a:bodyPr/>
          <a:lstStyle/>
          <a:p>
            <a:fld id="{5A40DDF9-038A-45CC-A802-4850FC60C7C9}" type="datetimeFigureOut">
              <a:rPr lang="en-GB" smtClean="0"/>
              <a:t>17/02/2022</a:t>
            </a:fld>
            <a:endParaRPr lang="en-GB"/>
          </a:p>
        </p:txBody>
      </p:sp>
      <p:sp>
        <p:nvSpPr>
          <p:cNvPr id="5" name="Footer Placeholder 4">
            <a:extLst>
              <a:ext uri="{FF2B5EF4-FFF2-40B4-BE49-F238E27FC236}">
                <a16:creationId xmlns:a16="http://schemas.microsoft.com/office/drawing/2014/main" id="{FC82AB46-B3E4-4488-9D36-7D53C641D3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65422E-AFA1-4E07-8762-D6C71311EF24}"/>
              </a:ext>
            </a:extLst>
          </p:cNvPr>
          <p:cNvSpPr>
            <a:spLocks noGrp="1"/>
          </p:cNvSpPr>
          <p:nvPr>
            <p:ph type="sldNum" sz="quarter" idx="12"/>
          </p:nvPr>
        </p:nvSpPr>
        <p:spPr/>
        <p:txBody>
          <a:bodyPr/>
          <a:lstStyle/>
          <a:p>
            <a:fld id="{FA6CD096-C9F5-426B-AC59-6BEB3E329AF8}" type="slidenum">
              <a:rPr lang="en-GB" smtClean="0"/>
              <a:t>‹#›</a:t>
            </a:fld>
            <a:endParaRPr lang="en-GB"/>
          </a:p>
        </p:txBody>
      </p:sp>
    </p:spTree>
    <p:extLst>
      <p:ext uri="{BB962C8B-B14F-4D97-AF65-F5344CB8AC3E}">
        <p14:creationId xmlns:p14="http://schemas.microsoft.com/office/powerpoint/2010/main" val="3968292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B5EA7-90A0-42CC-BEDA-9F86EA1103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6EC3F8-D1CF-4000-828F-84376672AD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F9785A-BACF-4B01-9A8B-4F0C830C1D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BD665F-2414-42A1-B0EB-7F9ED1933378}"/>
              </a:ext>
            </a:extLst>
          </p:cNvPr>
          <p:cNvSpPr>
            <a:spLocks noGrp="1"/>
          </p:cNvSpPr>
          <p:nvPr>
            <p:ph type="dt" sz="half" idx="10"/>
          </p:nvPr>
        </p:nvSpPr>
        <p:spPr/>
        <p:txBody>
          <a:bodyPr/>
          <a:lstStyle/>
          <a:p>
            <a:fld id="{5A40DDF9-038A-45CC-A802-4850FC60C7C9}" type="datetimeFigureOut">
              <a:rPr lang="en-GB" smtClean="0"/>
              <a:t>17/02/2022</a:t>
            </a:fld>
            <a:endParaRPr lang="en-GB"/>
          </a:p>
        </p:txBody>
      </p:sp>
      <p:sp>
        <p:nvSpPr>
          <p:cNvPr id="6" name="Footer Placeholder 5">
            <a:extLst>
              <a:ext uri="{FF2B5EF4-FFF2-40B4-BE49-F238E27FC236}">
                <a16:creationId xmlns:a16="http://schemas.microsoft.com/office/drawing/2014/main" id="{A4BEC64D-2974-4DB4-9457-B2D8719BE1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D3884A-7763-4469-964E-0498FF799568}"/>
              </a:ext>
            </a:extLst>
          </p:cNvPr>
          <p:cNvSpPr>
            <a:spLocks noGrp="1"/>
          </p:cNvSpPr>
          <p:nvPr>
            <p:ph type="sldNum" sz="quarter" idx="12"/>
          </p:nvPr>
        </p:nvSpPr>
        <p:spPr/>
        <p:txBody>
          <a:bodyPr/>
          <a:lstStyle/>
          <a:p>
            <a:fld id="{FA6CD096-C9F5-426B-AC59-6BEB3E329AF8}" type="slidenum">
              <a:rPr lang="en-GB" smtClean="0"/>
              <a:t>‹#›</a:t>
            </a:fld>
            <a:endParaRPr lang="en-GB"/>
          </a:p>
        </p:txBody>
      </p:sp>
    </p:spTree>
    <p:extLst>
      <p:ext uri="{BB962C8B-B14F-4D97-AF65-F5344CB8AC3E}">
        <p14:creationId xmlns:p14="http://schemas.microsoft.com/office/powerpoint/2010/main" val="1892893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25E8A-BD56-45EB-9529-4CE95879C0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DD1A87-1793-4349-8EC2-6860BD3A8B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307A80-7793-44B0-BA54-1E0FC30449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EEF7F4-E65D-4071-B783-447DCF09A5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BEF688-227F-494E-8B52-8701F535C5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23A631A-917F-4764-A1F9-0FB50B78F13A}"/>
              </a:ext>
            </a:extLst>
          </p:cNvPr>
          <p:cNvSpPr>
            <a:spLocks noGrp="1"/>
          </p:cNvSpPr>
          <p:nvPr>
            <p:ph type="dt" sz="half" idx="10"/>
          </p:nvPr>
        </p:nvSpPr>
        <p:spPr/>
        <p:txBody>
          <a:bodyPr/>
          <a:lstStyle/>
          <a:p>
            <a:fld id="{5A40DDF9-038A-45CC-A802-4850FC60C7C9}" type="datetimeFigureOut">
              <a:rPr lang="en-GB" smtClean="0"/>
              <a:t>17/02/2022</a:t>
            </a:fld>
            <a:endParaRPr lang="en-GB"/>
          </a:p>
        </p:txBody>
      </p:sp>
      <p:sp>
        <p:nvSpPr>
          <p:cNvPr id="8" name="Footer Placeholder 7">
            <a:extLst>
              <a:ext uri="{FF2B5EF4-FFF2-40B4-BE49-F238E27FC236}">
                <a16:creationId xmlns:a16="http://schemas.microsoft.com/office/drawing/2014/main" id="{E3AD62EA-5DF2-436F-A392-272EE3EE3F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C21535-C18A-4002-8356-C14C44A17B9D}"/>
              </a:ext>
            </a:extLst>
          </p:cNvPr>
          <p:cNvSpPr>
            <a:spLocks noGrp="1"/>
          </p:cNvSpPr>
          <p:nvPr>
            <p:ph type="sldNum" sz="quarter" idx="12"/>
          </p:nvPr>
        </p:nvSpPr>
        <p:spPr/>
        <p:txBody>
          <a:bodyPr/>
          <a:lstStyle/>
          <a:p>
            <a:fld id="{FA6CD096-C9F5-426B-AC59-6BEB3E329AF8}" type="slidenum">
              <a:rPr lang="en-GB" smtClean="0"/>
              <a:t>‹#›</a:t>
            </a:fld>
            <a:endParaRPr lang="en-GB"/>
          </a:p>
        </p:txBody>
      </p:sp>
    </p:spTree>
    <p:extLst>
      <p:ext uri="{BB962C8B-B14F-4D97-AF65-F5344CB8AC3E}">
        <p14:creationId xmlns:p14="http://schemas.microsoft.com/office/powerpoint/2010/main" val="2294067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1DE39-E5EE-4826-92B1-16F8535AA3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94F0A1-BCC3-4F3C-95AB-FEF1E43FD773}"/>
              </a:ext>
            </a:extLst>
          </p:cNvPr>
          <p:cNvSpPr>
            <a:spLocks noGrp="1"/>
          </p:cNvSpPr>
          <p:nvPr>
            <p:ph type="dt" sz="half" idx="10"/>
          </p:nvPr>
        </p:nvSpPr>
        <p:spPr/>
        <p:txBody>
          <a:bodyPr/>
          <a:lstStyle/>
          <a:p>
            <a:fld id="{5A40DDF9-038A-45CC-A802-4850FC60C7C9}" type="datetimeFigureOut">
              <a:rPr lang="en-GB" smtClean="0"/>
              <a:t>17/02/2022</a:t>
            </a:fld>
            <a:endParaRPr lang="en-GB"/>
          </a:p>
        </p:txBody>
      </p:sp>
      <p:sp>
        <p:nvSpPr>
          <p:cNvPr id="4" name="Footer Placeholder 3">
            <a:extLst>
              <a:ext uri="{FF2B5EF4-FFF2-40B4-BE49-F238E27FC236}">
                <a16:creationId xmlns:a16="http://schemas.microsoft.com/office/drawing/2014/main" id="{88D8E98F-5742-42D3-B08A-3CD7AF4516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844B09-6DE0-43AB-AA7C-EE600BBAC55B}"/>
              </a:ext>
            </a:extLst>
          </p:cNvPr>
          <p:cNvSpPr>
            <a:spLocks noGrp="1"/>
          </p:cNvSpPr>
          <p:nvPr>
            <p:ph type="sldNum" sz="quarter" idx="12"/>
          </p:nvPr>
        </p:nvSpPr>
        <p:spPr/>
        <p:txBody>
          <a:bodyPr/>
          <a:lstStyle/>
          <a:p>
            <a:fld id="{FA6CD096-C9F5-426B-AC59-6BEB3E329AF8}" type="slidenum">
              <a:rPr lang="en-GB" smtClean="0"/>
              <a:t>‹#›</a:t>
            </a:fld>
            <a:endParaRPr lang="en-GB"/>
          </a:p>
        </p:txBody>
      </p:sp>
    </p:spTree>
    <p:extLst>
      <p:ext uri="{BB962C8B-B14F-4D97-AF65-F5344CB8AC3E}">
        <p14:creationId xmlns:p14="http://schemas.microsoft.com/office/powerpoint/2010/main" val="1802956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E092B7-E406-4D19-94DC-54F3DFF7FF0C}"/>
              </a:ext>
            </a:extLst>
          </p:cNvPr>
          <p:cNvSpPr>
            <a:spLocks noGrp="1"/>
          </p:cNvSpPr>
          <p:nvPr>
            <p:ph type="dt" sz="half" idx="10"/>
          </p:nvPr>
        </p:nvSpPr>
        <p:spPr/>
        <p:txBody>
          <a:bodyPr/>
          <a:lstStyle/>
          <a:p>
            <a:fld id="{5A40DDF9-038A-45CC-A802-4850FC60C7C9}" type="datetimeFigureOut">
              <a:rPr lang="en-GB" smtClean="0"/>
              <a:t>17/02/2022</a:t>
            </a:fld>
            <a:endParaRPr lang="en-GB"/>
          </a:p>
        </p:txBody>
      </p:sp>
      <p:sp>
        <p:nvSpPr>
          <p:cNvPr id="3" name="Footer Placeholder 2">
            <a:extLst>
              <a:ext uri="{FF2B5EF4-FFF2-40B4-BE49-F238E27FC236}">
                <a16:creationId xmlns:a16="http://schemas.microsoft.com/office/drawing/2014/main" id="{C4D29EE1-58B2-45E8-93C7-3BCE3891E5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B77D9E-BB5D-4A1E-9C3C-BDEEF35355DD}"/>
              </a:ext>
            </a:extLst>
          </p:cNvPr>
          <p:cNvSpPr>
            <a:spLocks noGrp="1"/>
          </p:cNvSpPr>
          <p:nvPr>
            <p:ph type="sldNum" sz="quarter" idx="12"/>
          </p:nvPr>
        </p:nvSpPr>
        <p:spPr/>
        <p:txBody>
          <a:bodyPr/>
          <a:lstStyle/>
          <a:p>
            <a:fld id="{FA6CD096-C9F5-426B-AC59-6BEB3E329AF8}" type="slidenum">
              <a:rPr lang="en-GB" smtClean="0"/>
              <a:t>‹#›</a:t>
            </a:fld>
            <a:endParaRPr lang="en-GB"/>
          </a:p>
        </p:txBody>
      </p:sp>
    </p:spTree>
    <p:extLst>
      <p:ext uri="{BB962C8B-B14F-4D97-AF65-F5344CB8AC3E}">
        <p14:creationId xmlns:p14="http://schemas.microsoft.com/office/powerpoint/2010/main" val="1620573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55689-3D55-48F9-B2FD-638B6288E3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64F411-928C-4162-A3BA-C1D13C6A1D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DB24AE-B92B-4C48-BE0C-A77701522A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697F4D-5466-40E9-BD29-F01779066007}"/>
              </a:ext>
            </a:extLst>
          </p:cNvPr>
          <p:cNvSpPr>
            <a:spLocks noGrp="1"/>
          </p:cNvSpPr>
          <p:nvPr>
            <p:ph type="dt" sz="half" idx="10"/>
          </p:nvPr>
        </p:nvSpPr>
        <p:spPr/>
        <p:txBody>
          <a:bodyPr/>
          <a:lstStyle/>
          <a:p>
            <a:fld id="{5A40DDF9-038A-45CC-A802-4850FC60C7C9}" type="datetimeFigureOut">
              <a:rPr lang="en-GB" smtClean="0"/>
              <a:t>17/02/2022</a:t>
            </a:fld>
            <a:endParaRPr lang="en-GB"/>
          </a:p>
        </p:txBody>
      </p:sp>
      <p:sp>
        <p:nvSpPr>
          <p:cNvPr id="6" name="Footer Placeholder 5">
            <a:extLst>
              <a:ext uri="{FF2B5EF4-FFF2-40B4-BE49-F238E27FC236}">
                <a16:creationId xmlns:a16="http://schemas.microsoft.com/office/drawing/2014/main" id="{3303CB41-32A5-4DE0-8B3C-E5F8BDA6D2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CD6A61-EA9B-41BB-97BB-3EA1B25219F5}"/>
              </a:ext>
            </a:extLst>
          </p:cNvPr>
          <p:cNvSpPr>
            <a:spLocks noGrp="1"/>
          </p:cNvSpPr>
          <p:nvPr>
            <p:ph type="sldNum" sz="quarter" idx="12"/>
          </p:nvPr>
        </p:nvSpPr>
        <p:spPr/>
        <p:txBody>
          <a:bodyPr/>
          <a:lstStyle/>
          <a:p>
            <a:fld id="{FA6CD096-C9F5-426B-AC59-6BEB3E329AF8}" type="slidenum">
              <a:rPr lang="en-GB" smtClean="0"/>
              <a:t>‹#›</a:t>
            </a:fld>
            <a:endParaRPr lang="en-GB"/>
          </a:p>
        </p:txBody>
      </p:sp>
    </p:spTree>
    <p:extLst>
      <p:ext uri="{BB962C8B-B14F-4D97-AF65-F5344CB8AC3E}">
        <p14:creationId xmlns:p14="http://schemas.microsoft.com/office/powerpoint/2010/main" val="2925564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26D2F-2136-42DB-B351-2423BAE823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1F64F0-A4F0-491E-9B5A-1285C56E1F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0F1760-3D5B-4EC4-9E31-44AB2629E0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692E15-58A7-4BAD-8938-5654F35F910B}"/>
              </a:ext>
            </a:extLst>
          </p:cNvPr>
          <p:cNvSpPr>
            <a:spLocks noGrp="1"/>
          </p:cNvSpPr>
          <p:nvPr>
            <p:ph type="dt" sz="half" idx="10"/>
          </p:nvPr>
        </p:nvSpPr>
        <p:spPr/>
        <p:txBody>
          <a:bodyPr/>
          <a:lstStyle/>
          <a:p>
            <a:fld id="{5A40DDF9-038A-45CC-A802-4850FC60C7C9}" type="datetimeFigureOut">
              <a:rPr lang="en-GB" smtClean="0"/>
              <a:t>17/02/2022</a:t>
            </a:fld>
            <a:endParaRPr lang="en-GB"/>
          </a:p>
        </p:txBody>
      </p:sp>
      <p:sp>
        <p:nvSpPr>
          <p:cNvPr id="6" name="Footer Placeholder 5">
            <a:extLst>
              <a:ext uri="{FF2B5EF4-FFF2-40B4-BE49-F238E27FC236}">
                <a16:creationId xmlns:a16="http://schemas.microsoft.com/office/drawing/2014/main" id="{6A6D0A87-550E-4A72-B955-3C60EE6E08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6E64C0-4CB0-4401-BB06-8B7BF016B7A0}"/>
              </a:ext>
            </a:extLst>
          </p:cNvPr>
          <p:cNvSpPr>
            <a:spLocks noGrp="1"/>
          </p:cNvSpPr>
          <p:nvPr>
            <p:ph type="sldNum" sz="quarter" idx="12"/>
          </p:nvPr>
        </p:nvSpPr>
        <p:spPr/>
        <p:txBody>
          <a:bodyPr/>
          <a:lstStyle/>
          <a:p>
            <a:fld id="{FA6CD096-C9F5-426B-AC59-6BEB3E329AF8}" type="slidenum">
              <a:rPr lang="en-GB" smtClean="0"/>
              <a:t>‹#›</a:t>
            </a:fld>
            <a:endParaRPr lang="en-GB"/>
          </a:p>
        </p:txBody>
      </p:sp>
    </p:spTree>
    <p:extLst>
      <p:ext uri="{BB962C8B-B14F-4D97-AF65-F5344CB8AC3E}">
        <p14:creationId xmlns:p14="http://schemas.microsoft.com/office/powerpoint/2010/main" val="642335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772AC-62AE-416F-8D48-64282AA231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0FC964-7728-404A-884B-94B501B49E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1FB9A4-D606-4369-8F2A-93FD99D9A80F}"/>
              </a:ext>
            </a:extLst>
          </p:cNvPr>
          <p:cNvSpPr>
            <a:spLocks noGrp="1"/>
          </p:cNvSpPr>
          <p:nvPr>
            <p:ph type="dt" sz="half" idx="10"/>
          </p:nvPr>
        </p:nvSpPr>
        <p:spPr/>
        <p:txBody>
          <a:bodyPr/>
          <a:lstStyle/>
          <a:p>
            <a:fld id="{5A40DDF9-038A-45CC-A802-4850FC60C7C9}" type="datetimeFigureOut">
              <a:rPr lang="en-GB" smtClean="0"/>
              <a:t>17/02/2022</a:t>
            </a:fld>
            <a:endParaRPr lang="en-GB"/>
          </a:p>
        </p:txBody>
      </p:sp>
      <p:sp>
        <p:nvSpPr>
          <p:cNvPr id="5" name="Footer Placeholder 4">
            <a:extLst>
              <a:ext uri="{FF2B5EF4-FFF2-40B4-BE49-F238E27FC236}">
                <a16:creationId xmlns:a16="http://schemas.microsoft.com/office/drawing/2014/main" id="{526AE048-D6A5-4DE5-81BF-0ECAA06583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806EEB-D007-462D-A611-60ABFC6E80D7}"/>
              </a:ext>
            </a:extLst>
          </p:cNvPr>
          <p:cNvSpPr>
            <a:spLocks noGrp="1"/>
          </p:cNvSpPr>
          <p:nvPr>
            <p:ph type="sldNum" sz="quarter" idx="12"/>
          </p:nvPr>
        </p:nvSpPr>
        <p:spPr/>
        <p:txBody>
          <a:bodyPr/>
          <a:lstStyle/>
          <a:p>
            <a:fld id="{FA6CD096-C9F5-426B-AC59-6BEB3E329AF8}" type="slidenum">
              <a:rPr lang="en-GB" smtClean="0"/>
              <a:t>‹#›</a:t>
            </a:fld>
            <a:endParaRPr lang="en-GB"/>
          </a:p>
        </p:txBody>
      </p:sp>
    </p:spTree>
    <p:extLst>
      <p:ext uri="{BB962C8B-B14F-4D97-AF65-F5344CB8AC3E}">
        <p14:creationId xmlns:p14="http://schemas.microsoft.com/office/powerpoint/2010/main" val="3698000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9C5803-FA4B-4F8B-9716-5CC7ADF962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9AA34D-711A-4D79-85B8-3CAE98F3F5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7E0A12-3ECC-44A8-BD55-5AE92C1D89BA}"/>
              </a:ext>
            </a:extLst>
          </p:cNvPr>
          <p:cNvSpPr>
            <a:spLocks noGrp="1"/>
          </p:cNvSpPr>
          <p:nvPr>
            <p:ph type="dt" sz="half" idx="10"/>
          </p:nvPr>
        </p:nvSpPr>
        <p:spPr/>
        <p:txBody>
          <a:bodyPr/>
          <a:lstStyle/>
          <a:p>
            <a:fld id="{5A40DDF9-038A-45CC-A802-4850FC60C7C9}" type="datetimeFigureOut">
              <a:rPr lang="en-GB" smtClean="0"/>
              <a:t>17/02/2022</a:t>
            </a:fld>
            <a:endParaRPr lang="en-GB"/>
          </a:p>
        </p:txBody>
      </p:sp>
      <p:sp>
        <p:nvSpPr>
          <p:cNvPr id="5" name="Footer Placeholder 4">
            <a:extLst>
              <a:ext uri="{FF2B5EF4-FFF2-40B4-BE49-F238E27FC236}">
                <a16:creationId xmlns:a16="http://schemas.microsoft.com/office/drawing/2014/main" id="{5E40B8B8-4863-4ABC-B1B9-BF8763B186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DBBE1-B1BA-454D-8A27-52DAAA7B597D}"/>
              </a:ext>
            </a:extLst>
          </p:cNvPr>
          <p:cNvSpPr>
            <a:spLocks noGrp="1"/>
          </p:cNvSpPr>
          <p:nvPr>
            <p:ph type="sldNum" sz="quarter" idx="12"/>
          </p:nvPr>
        </p:nvSpPr>
        <p:spPr/>
        <p:txBody>
          <a:bodyPr/>
          <a:lstStyle/>
          <a:p>
            <a:fld id="{FA6CD096-C9F5-426B-AC59-6BEB3E329AF8}" type="slidenum">
              <a:rPr lang="en-GB" smtClean="0"/>
              <a:t>‹#›</a:t>
            </a:fld>
            <a:endParaRPr lang="en-GB"/>
          </a:p>
        </p:txBody>
      </p:sp>
    </p:spTree>
    <p:extLst>
      <p:ext uri="{BB962C8B-B14F-4D97-AF65-F5344CB8AC3E}">
        <p14:creationId xmlns:p14="http://schemas.microsoft.com/office/powerpoint/2010/main" val="121696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E61FB0-57DD-4784-ADB3-94869E04EA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F75C06-ED2B-49BC-B448-AE73E5C13A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B6F9D2-4F30-4FFD-B38C-FA83486FD6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40DDF9-038A-45CC-A802-4850FC60C7C9}" type="datetimeFigureOut">
              <a:rPr lang="en-GB" smtClean="0"/>
              <a:t>17/02/2022</a:t>
            </a:fld>
            <a:endParaRPr lang="en-GB"/>
          </a:p>
        </p:txBody>
      </p:sp>
      <p:sp>
        <p:nvSpPr>
          <p:cNvPr id="5" name="Footer Placeholder 4">
            <a:extLst>
              <a:ext uri="{FF2B5EF4-FFF2-40B4-BE49-F238E27FC236}">
                <a16:creationId xmlns:a16="http://schemas.microsoft.com/office/drawing/2014/main" id="{E66DC393-80A0-47AA-B500-E5E4ED3656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6FBD643-4E5C-4D6E-92D5-F689FCEA0C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6CD096-C9F5-426B-AC59-6BEB3E329AF8}" type="slidenum">
              <a:rPr lang="en-GB" smtClean="0"/>
              <a:t>‹#›</a:t>
            </a:fld>
            <a:endParaRPr lang="en-GB"/>
          </a:p>
        </p:txBody>
      </p:sp>
    </p:spTree>
    <p:extLst>
      <p:ext uri="{BB962C8B-B14F-4D97-AF65-F5344CB8AC3E}">
        <p14:creationId xmlns:p14="http://schemas.microsoft.com/office/powerpoint/2010/main" val="12934922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thebluediamondgallery.com/wooden-tile/c/culture.html"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65E5D02-5B58-4FCC-8A5A-24D0EAA78619}"/>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4105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94FA41-D6AD-477C-94B6-E6FE21B0824F}"/>
              </a:ext>
            </a:extLst>
          </p:cNvPr>
          <p:cNvSpPr>
            <a:spLocks noGrp="1"/>
          </p:cNvSpPr>
          <p:nvPr>
            <p:ph type="title"/>
          </p:nvPr>
        </p:nvSpPr>
        <p:spPr>
          <a:xfrm>
            <a:off x="841248" y="548640"/>
            <a:ext cx="3600860" cy="5431536"/>
          </a:xfrm>
        </p:spPr>
        <p:txBody>
          <a:bodyPr>
            <a:normAutofit/>
          </a:bodyPr>
          <a:lstStyle/>
          <a:p>
            <a:r>
              <a:rPr lang="en-GB" sz="5400"/>
              <a:t>Definitions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4C595A8-CF03-4418-BC76-0307CFC7F8A9}"/>
              </a:ext>
            </a:extLst>
          </p:cNvPr>
          <p:cNvSpPr>
            <a:spLocks noGrp="1"/>
          </p:cNvSpPr>
          <p:nvPr>
            <p:ph idx="1"/>
          </p:nvPr>
        </p:nvSpPr>
        <p:spPr>
          <a:xfrm>
            <a:off x="5126418" y="552091"/>
            <a:ext cx="6224335" cy="5431536"/>
          </a:xfrm>
        </p:spPr>
        <p:txBody>
          <a:bodyPr anchor="ctr">
            <a:normAutofit/>
          </a:bodyPr>
          <a:lstStyle/>
          <a:p>
            <a:r>
              <a:rPr lang="en-GB" altLang="en-US" sz="2000"/>
              <a:t>Resources – The portfolio of assets owned or managed by an organisation.</a:t>
            </a:r>
          </a:p>
          <a:p>
            <a:r>
              <a:rPr lang="en-GB" altLang="en-US" sz="2000"/>
              <a:t>Capabilities – The ways in which an organisation uses its assets and resources or realises their potential.</a:t>
            </a:r>
          </a:p>
          <a:p>
            <a:r>
              <a:rPr lang="en-GB" altLang="en-US" sz="2000"/>
              <a:t>Core competencies – Activities carried out skilfully and efficiently and that are central to an organisation’s success.</a:t>
            </a:r>
          </a:p>
          <a:p>
            <a:r>
              <a:rPr lang="en-GB" altLang="en-US" sz="2000"/>
              <a:t>Dynamic capabilities – “An organisation’s ability to renew and recreate its strategic capabilities to meet the needs of changing environments.” (Teece et al, 1997)</a:t>
            </a:r>
          </a:p>
          <a:p>
            <a:r>
              <a:rPr lang="en-GB" altLang="en-US" sz="2000"/>
              <a:t>Brand equity – “A set of assets and liabilities linked to a brand name and symbol that add to or subtract from the value provided by a product or service to a firm or that firm’s customers.” (Aaker, 1991)</a:t>
            </a:r>
          </a:p>
          <a:p>
            <a:r>
              <a:rPr lang="en-GB" altLang="en-US" sz="2000"/>
              <a:t>Value chain – The primary activities that create value for the customer and the support activities that enable and enhance them.</a:t>
            </a:r>
          </a:p>
          <a:p>
            <a:endParaRPr lang="en-GB" sz="2000"/>
          </a:p>
        </p:txBody>
      </p:sp>
    </p:spTree>
    <p:extLst>
      <p:ext uri="{BB962C8B-B14F-4D97-AF65-F5344CB8AC3E}">
        <p14:creationId xmlns:p14="http://schemas.microsoft.com/office/powerpoint/2010/main" val="1791913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6B88BD-0820-4C22-86B6-299F2D1FAD04}"/>
              </a:ext>
            </a:extLst>
          </p:cNvPr>
          <p:cNvSpPr>
            <a:spLocks noGrp="1"/>
          </p:cNvSpPr>
          <p:nvPr>
            <p:ph type="title"/>
          </p:nvPr>
        </p:nvSpPr>
        <p:spPr>
          <a:xfrm>
            <a:off x="1171074" y="1396686"/>
            <a:ext cx="3240506" cy="4064628"/>
          </a:xfrm>
        </p:spPr>
        <p:txBody>
          <a:bodyPr>
            <a:normAutofit/>
          </a:bodyPr>
          <a:lstStyle/>
          <a:p>
            <a:r>
              <a:rPr lang="en-GB">
                <a:solidFill>
                  <a:srgbClr val="FFFFFF"/>
                </a:solidFill>
              </a:rPr>
              <a:t>Resource Based View - RBV</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D78BE0D-178E-449C-922C-B4FDF3479106}"/>
              </a:ext>
            </a:extLst>
          </p:cNvPr>
          <p:cNvSpPr>
            <a:spLocks noGrp="1"/>
          </p:cNvSpPr>
          <p:nvPr>
            <p:ph idx="1"/>
          </p:nvPr>
        </p:nvSpPr>
        <p:spPr>
          <a:xfrm>
            <a:off x="5370153" y="1526033"/>
            <a:ext cx="5536397" cy="3935281"/>
          </a:xfrm>
        </p:spPr>
        <p:txBody>
          <a:bodyPr>
            <a:normAutofit/>
          </a:bodyPr>
          <a:lstStyle/>
          <a:p>
            <a:pPr marL="0" indent="0">
              <a:buNone/>
            </a:pPr>
            <a:r>
              <a:rPr lang="en-GB" altLang="en-US" sz="2000"/>
              <a:t>Marketers must respond to and anticipate changes in the external environment and the needs of the market. They also need to understand their organisation’s internal environment. One of the key theories that has developed in recent years to help explain the way factors within the organisation contribute to competitive advantage is the Resource Based View (RBV). RBV stems from economic theory in the late 1950s (Penrose, 1959) that looked at the firm as a bundle of resources developed over time, which, in turn, gives certain organisations a competitive advantage over others.</a:t>
            </a:r>
            <a:endParaRPr lang="en-GB" sz="2000"/>
          </a:p>
        </p:txBody>
      </p:sp>
    </p:spTree>
    <p:extLst>
      <p:ext uri="{BB962C8B-B14F-4D97-AF65-F5344CB8AC3E}">
        <p14:creationId xmlns:p14="http://schemas.microsoft.com/office/powerpoint/2010/main" val="1162490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41">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Freeform: Shape 43">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ight Triangle 45">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23381BC4-4580-4096-AEEF-A8B5E2EAF8AE}"/>
              </a:ext>
            </a:extLst>
          </p:cNvPr>
          <p:cNvPicPr>
            <a:picLocks noChangeAspect="1"/>
          </p:cNvPicPr>
          <p:nvPr/>
        </p:nvPicPr>
        <p:blipFill rotWithShape="1">
          <a:blip r:embed="rId2"/>
          <a:srcRect t="5068" b="36863"/>
          <a:stretch/>
        </p:blipFill>
        <p:spPr>
          <a:xfrm>
            <a:off x="1469887" y="918546"/>
            <a:ext cx="6731261" cy="4979334"/>
          </a:xfrm>
          <a:prstGeom prst="rect">
            <a:avLst/>
          </a:prstGeom>
        </p:spPr>
      </p:pic>
    </p:spTree>
    <p:extLst>
      <p:ext uri="{BB962C8B-B14F-4D97-AF65-F5344CB8AC3E}">
        <p14:creationId xmlns:p14="http://schemas.microsoft.com/office/powerpoint/2010/main" val="1231794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829A5E-7FC6-4304-90F7-7883CDC95A6C}"/>
              </a:ext>
            </a:extLst>
          </p:cNvPr>
          <p:cNvSpPr>
            <a:spLocks noGrp="1"/>
          </p:cNvSpPr>
          <p:nvPr>
            <p:ph type="title"/>
          </p:nvPr>
        </p:nvSpPr>
        <p:spPr>
          <a:xfrm>
            <a:off x="838200" y="365125"/>
            <a:ext cx="10515600" cy="1325563"/>
          </a:xfrm>
        </p:spPr>
        <p:txBody>
          <a:bodyPr>
            <a:normAutofit/>
          </a:bodyPr>
          <a:lstStyle/>
          <a:p>
            <a:r>
              <a:rPr lang="en-GB" sz="5400"/>
              <a:t>Tangible Resources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48B81B-4568-4108-BDF3-1022BFFFC1F8}"/>
              </a:ext>
            </a:extLst>
          </p:cNvPr>
          <p:cNvSpPr>
            <a:spLocks noGrp="1"/>
          </p:cNvSpPr>
          <p:nvPr>
            <p:ph idx="1"/>
          </p:nvPr>
        </p:nvSpPr>
        <p:spPr>
          <a:xfrm>
            <a:off x="838200" y="1929384"/>
            <a:ext cx="10515600" cy="4251960"/>
          </a:xfrm>
        </p:spPr>
        <p:txBody>
          <a:bodyPr>
            <a:normAutofit/>
          </a:bodyPr>
          <a:lstStyle/>
          <a:p>
            <a:pPr marL="0" indent="0">
              <a:buNone/>
            </a:pPr>
            <a:r>
              <a:rPr lang="en-GB" altLang="en-US" sz="1700" b="1"/>
              <a:t>Tangible resources</a:t>
            </a:r>
          </a:p>
          <a:p>
            <a:pPr marL="0" indent="0">
              <a:buNone/>
            </a:pPr>
            <a:endParaRPr lang="en-GB" altLang="en-US" sz="1700"/>
          </a:p>
          <a:p>
            <a:pPr lvl="1"/>
            <a:r>
              <a:rPr lang="en-GB" altLang="en-US" sz="1700" b="1"/>
              <a:t>Physical resources </a:t>
            </a:r>
            <a:r>
              <a:rPr lang="en-GB" altLang="en-US" sz="1700"/>
              <a:t>– Facilities, property and natural resources, for example (either owned or with rights of access or control). So things like land, factories, retail outlets, equipment, distribution and other logistics assets, minerals and oil.</a:t>
            </a:r>
          </a:p>
          <a:p>
            <a:pPr marL="457200" lvl="1" indent="0">
              <a:buNone/>
            </a:pPr>
            <a:endParaRPr lang="en-GB" altLang="en-US" sz="1700"/>
          </a:p>
          <a:p>
            <a:pPr lvl="1"/>
            <a:r>
              <a:rPr lang="en-GB" altLang="en-US" sz="1700" b="1"/>
              <a:t>Financial resources </a:t>
            </a:r>
            <a:r>
              <a:rPr lang="en-GB" altLang="en-US" sz="1700"/>
              <a:t>– Working capital, cash, borrowing capacity and marketable securities, for example.</a:t>
            </a:r>
          </a:p>
          <a:p>
            <a:pPr marL="457200" lvl="1" indent="0">
              <a:buNone/>
            </a:pPr>
            <a:endParaRPr lang="en-GB" altLang="en-US" sz="1700"/>
          </a:p>
          <a:p>
            <a:pPr lvl="1"/>
            <a:r>
              <a:rPr lang="en-GB" altLang="en-US" sz="1700" b="1"/>
              <a:t>Technological assets </a:t>
            </a:r>
            <a:r>
              <a:rPr lang="en-GB" altLang="en-US" sz="1700"/>
              <a:t>– These include legally enforceable assets such as ownership of copyrights and patents, along with things like trade secrets and operational assets such as production technology and technical processes.</a:t>
            </a:r>
          </a:p>
          <a:p>
            <a:pPr marL="457200" lvl="1" indent="0">
              <a:buNone/>
            </a:pPr>
            <a:endParaRPr lang="en-GB" altLang="en-US" sz="1700"/>
          </a:p>
          <a:p>
            <a:pPr lvl="1"/>
            <a:r>
              <a:rPr lang="en-GB" altLang="en-US" sz="1700" b="1"/>
              <a:t>Organisational resources </a:t>
            </a:r>
            <a:r>
              <a:rPr lang="en-GB" altLang="en-US" sz="1700"/>
              <a:t>– Systems-based assets such as planning, co-ordination and control systems, and the design of the organisation’s management and marketing information systems and databases – especially those used to support strategic decision making.</a:t>
            </a:r>
          </a:p>
          <a:p>
            <a:endParaRPr lang="en-GB" sz="1700"/>
          </a:p>
        </p:txBody>
      </p:sp>
    </p:spTree>
    <p:extLst>
      <p:ext uri="{BB962C8B-B14F-4D97-AF65-F5344CB8AC3E}">
        <p14:creationId xmlns:p14="http://schemas.microsoft.com/office/powerpoint/2010/main" val="3759246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243356-AD7B-47B5-893C-AB59327F8D5B}"/>
              </a:ext>
            </a:extLst>
          </p:cNvPr>
          <p:cNvSpPr>
            <a:spLocks noGrp="1"/>
          </p:cNvSpPr>
          <p:nvPr>
            <p:ph type="title"/>
          </p:nvPr>
        </p:nvSpPr>
        <p:spPr>
          <a:xfrm>
            <a:off x="838200" y="365125"/>
            <a:ext cx="10515600" cy="1325563"/>
          </a:xfrm>
        </p:spPr>
        <p:txBody>
          <a:bodyPr>
            <a:normAutofit/>
          </a:bodyPr>
          <a:lstStyle/>
          <a:p>
            <a:r>
              <a:rPr lang="en-GB" sz="5400"/>
              <a:t>Intangible Resources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6FB92F-E149-4817-9F7D-CE57CF32E3C7}"/>
              </a:ext>
            </a:extLst>
          </p:cNvPr>
          <p:cNvSpPr>
            <a:spLocks noGrp="1"/>
          </p:cNvSpPr>
          <p:nvPr>
            <p:ph idx="1"/>
          </p:nvPr>
        </p:nvSpPr>
        <p:spPr>
          <a:xfrm>
            <a:off x="838200" y="1929384"/>
            <a:ext cx="10515600" cy="4251960"/>
          </a:xfrm>
        </p:spPr>
        <p:txBody>
          <a:bodyPr>
            <a:normAutofit/>
          </a:bodyPr>
          <a:lstStyle/>
          <a:p>
            <a:pPr lvl="1"/>
            <a:r>
              <a:rPr lang="en-GB" altLang="en-US" sz="2000" b="1" dirty="0"/>
              <a:t>Human assets and intellectual capital </a:t>
            </a:r>
            <a:r>
              <a:rPr lang="en-GB" altLang="en-US" sz="2000" dirty="0"/>
              <a:t>– This is more than just the number of staff employed; it is the experience, knowledge, innovation, creativity and learning they bring to the organisation and the knowhow of key employees and teams.</a:t>
            </a:r>
          </a:p>
          <a:p>
            <a:pPr lvl="1"/>
            <a:r>
              <a:rPr lang="en-GB" altLang="en-US" sz="2000" b="1" dirty="0"/>
              <a:t>Brands, image and reputational assets </a:t>
            </a:r>
            <a:r>
              <a:rPr lang="en-GB" altLang="en-US" sz="2000" dirty="0"/>
              <a:t>– These are key customer and stakeholder-based assets, from trademarks and brand names, through customer loyalty to reputation in the marketplace. For some organisations country of origin can play a part, as can unique products and services and franchised brands.</a:t>
            </a:r>
          </a:p>
          <a:p>
            <a:pPr lvl="1"/>
            <a:r>
              <a:rPr lang="en-GB" altLang="en-US" sz="2000" b="1" dirty="0"/>
              <a:t>Relationships</a:t>
            </a:r>
            <a:r>
              <a:rPr lang="en-GB" altLang="en-US" sz="2000" dirty="0"/>
              <a:t> – These include distribution and dealer networks and the level of control an organisation has over them; supply chain partnerships; and more diverse strategic alliances and joint ventures for entering new markets and/or developing new products and services or providing complementary products and services.</a:t>
            </a:r>
          </a:p>
          <a:p>
            <a:pPr lvl="1"/>
            <a:r>
              <a:rPr lang="en-GB" altLang="en-US" sz="2000" b="1" dirty="0"/>
              <a:t>Organisational culture and incentive systems </a:t>
            </a:r>
            <a:r>
              <a:rPr lang="en-GB" altLang="en-US" sz="2000" dirty="0"/>
              <a:t>– These cover the beliefs, assumptions and values of the organisation and the norms by which employees behave, as well as the levels of motivation and innovation within the firm.</a:t>
            </a:r>
          </a:p>
          <a:p>
            <a:pPr marL="0" indent="0">
              <a:buNone/>
            </a:pPr>
            <a:endParaRPr lang="en-GB" sz="2000" dirty="0"/>
          </a:p>
        </p:txBody>
      </p:sp>
    </p:spTree>
    <p:extLst>
      <p:ext uri="{BB962C8B-B14F-4D97-AF65-F5344CB8AC3E}">
        <p14:creationId xmlns:p14="http://schemas.microsoft.com/office/powerpoint/2010/main" val="843693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86510E-84D3-4E2A-B7EC-D78856A77AE7}"/>
              </a:ext>
            </a:extLst>
          </p:cNvPr>
          <p:cNvSpPr>
            <a:spLocks noGrp="1"/>
          </p:cNvSpPr>
          <p:nvPr>
            <p:ph type="title"/>
          </p:nvPr>
        </p:nvSpPr>
        <p:spPr>
          <a:xfrm>
            <a:off x="838200" y="365125"/>
            <a:ext cx="10515600" cy="1325563"/>
          </a:xfrm>
        </p:spPr>
        <p:txBody>
          <a:bodyPr>
            <a:normAutofit/>
          </a:bodyPr>
          <a:lstStyle/>
          <a:p>
            <a:r>
              <a:rPr lang="en-GB" dirty="0"/>
              <a:t>Resources and Capabilities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537D320-3365-4327-8746-C514AD121D66}"/>
              </a:ext>
            </a:extLst>
          </p:cNvPr>
          <p:cNvSpPr>
            <a:spLocks noGrp="1"/>
          </p:cNvSpPr>
          <p:nvPr>
            <p:ph idx="1"/>
          </p:nvPr>
        </p:nvSpPr>
        <p:spPr>
          <a:xfrm>
            <a:off x="838200" y="1825625"/>
            <a:ext cx="10515600" cy="4351338"/>
          </a:xfrm>
        </p:spPr>
        <p:txBody>
          <a:bodyPr>
            <a:normAutofit/>
          </a:bodyPr>
          <a:lstStyle/>
          <a:p>
            <a:r>
              <a:rPr lang="en-GB" altLang="en-US" sz="2000"/>
              <a:t>As we have seen, </a:t>
            </a:r>
            <a:r>
              <a:rPr lang="en-GB" altLang="en-US" sz="2000" b="1"/>
              <a:t>resources</a:t>
            </a:r>
            <a:r>
              <a:rPr lang="en-GB" altLang="en-US" sz="2000"/>
              <a:t> are linked to </a:t>
            </a:r>
            <a:r>
              <a:rPr lang="en-GB" altLang="en-US" sz="2000" b="1"/>
              <a:t>capabilities</a:t>
            </a:r>
            <a:r>
              <a:rPr lang="en-GB" altLang="en-US" sz="2000"/>
              <a:t>, so one way to identify an organisation’s skills and abilities is to start by looking at the assets it controls and draw conclusions from this about its capabilities. For example, luxury goods company LVMH controls a range of premium brands, from fashion and leather goods manufacturer Louis Vuitton, to Champagne maker Moët and </a:t>
            </a:r>
            <a:r>
              <a:rPr lang="en-GB" altLang="en-US" sz="2000" err="1"/>
              <a:t>Chandon</a:t>
            </a:r>
            <a:r>
              <a:rPr lang="en-GB" altLang="en-US" sz="2000"/>
              <a:t>. From this we can conclude that the firm has the capability of luxury brand management. Looking at the number of brands the firm owns we can extend this and identify another capability as managing a portfolio of luxury brands.</a:t>
            </a:r>
          </a:p>
          <a:p>
            <a:r>
              <a:rPr lang="en-GB" altLang="en-US" sz="2000"/>
              <a:t>Another way to identify </a:t>
            </a:r>
            <a:r>
              <a:rPr lang="en-GB" altLang="en-US" sz="2000" b="1"/>
              <a:t>capabilities</a:t>
            </a:r>
            <a:r>
              <a:rPr lang="en-GB" altLang="en-US" sz="2000"/>
              <a:t> is to take a more functional approach. Grant (2010) provides a useful hierarchy of capabilities that ensures managers also include capabilities that are cross functional and involve several parts of the organisation. (Fig 2.1 opposite demonstrates this framework applied to the hotel industry.)</a:t>
            </a:r>
          </a:p>
          <a:p>
            <a:r>
              <a:rPr lang="en-GB" altLang="en-US" sz="2000"/>
              <a:t>An organisation’s value chain (Porter 1985) is another way of categorising </a:t>
            </a:r>
            <a:r>
              <a:rPr lang="en-GB" altLang="en-US" sz="2000" b="1"/>
              <a:t>capabilities</a:t>
            </a:r>
            <a:r>
              <a:rPr lang="en-GB" altLang="en-US" sz="2000"/>
              <a:t> and the manner in which they interact to produce value for the customer and profit or surplus for the organisation. We will look at this tool further below.</a:t>
            </a:r>
          </a:p>
          <a:p>
            <a:endParaRPr lang="en-GB" sz="2000"/>
          </a:p>
        </p:txBody>
      </p:sp>
    </p:spTree>
    <p:extLst>
      <p:ext uri="{BB962C8B-B14F-4D97-AF65-F5344CB8AC3E}">
        <p14:creationId xmlns:p14="http://schemas.microsoft.com/office/powerpoint/2010/main" val="1073642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FBC701-50FA-4B24-83D7-AC51038F41FD}"/>
              </a:ext>
            </a:extLst>
          </p:cNvPr>
          <p:cNvSpPr>
            <a:spLocks noGrp="1"/>
          </p:cNvSpPr>
          <p:nvPr>
            <p:ph type="title"/>
          </p:nvPr>
        </p:nvSpPr>
        <p:spPr>
          <a:xfrm>
            <a:off x="572493" y="238539"/>
            <a:ext cx="11018520" cy="1434415"/>
          </a:xfrm>
        </p:spPr>
        <p:txBody>
          <a:bodyPr anchor="b">
            <a:normAutofit/>
          </a:bodyPr>
          <a:lstStyle/>
          <a:p>
            <a:r>
              <a:rPr lang="en-GB" sz="5400" dirty="0"/>
              <a:t>Activity</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639002-8091-49B6-8E91-DAF480D6B690}"/>
              </a:ext>
            </a:extLst>
          </p:cNvPr>
          <p:cNvSpPr>
            <a:spLocks noGrp="1"/>
          </p:cNvSpPr>
          <p:nvPr>
            <p:ph idx="1"/>
          </p:nvPr>
        </p:nvSpPr>
        <p:spPr>
          <a:xfrm>
            <a:off x="572493" y="2071316"/>
            <a:ext cx="6713552" cy="4119172"/>
          </a:xfrm>
        </p:spPr>
        <p:txBody>
          <a:bodyPr anchor="t">
            <a:normAutofit/>
          </a:bodyPr>
          <a:lstStyle/>
          <a:p>
            <a:pPr marL="0" indent="0">
              <a:buNone/>
            </a:pPr>
            <a:r>
              <a:rPr lang="en-GB" sz="3200" u="sng" dirty="0"/>
              <a:t>Marriott Hotel</a:t>
            </a:r>
          </a:p>
          <a:p>
            <a:pPr marL="0" indent="0">
              <a:buNone/>
            </a:pPr>
            <a:r>
              <a:rPr lang="en-GB" sz="3200" dirty="0"/>
              <a:t>List the Tangible and Intangible assets this hotel group may have and use for a competitive advantage  </a:t>
            </a:r>
          </a:p>
        </p:txBody>
      </p:sp>
      <p:pic>
        <p:nvPicPr>
          <p:cNvPr id="4" name="Picture 3">
            <a:extLst>
              <a:ext uri="{FF2B5EF4-FFF2-40B4-BE49-F238E27FC236}">
                <a16:creationId xmlns:a16="http://schemas.microsoft.com/office/drawing/2014/main" id="{8C0BC63A-AD69-4650-A8E3-614AD98B5CE2}"/>
              </a:ext>
            </a:extLst>
          </p:cNvPr>
          <p:cNvPicPr>
            <a:picLocks noChangeAspect="1"/>
          </p:cNvPicPr>
          <p:nvPr/>
        </p:nvPicPr>
        <p:blipFill rotWithShape="1">
          <a:blip r:embed="rId2"/>
          <a:srcRect l="22904" r="38615" b="1"/>
          <a:stretch/>
        </p:blipFill>
        <p:spPr>
          <a:xfrm>
            <a:off x="7675658" y="2093976"/>
            <a:ext cx="3941064" cy="4096512"/>
          </a:xfrm>
          <a:prstGeom prst="rect">
            <a:avLst/>
          </a:prstGeom>
        </p:spPr>
      </p:pic>
    </p:spTree>
    <p:extLst>
      <p:ext uri="{BB962C8B-B14F-4D97-AF65-F5344CB8AC3E}">
        <p14:creationId xmlns:p14="http://schemas.microsoft.com/office/powerpoint/2010/main" val="2362458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33C7C3-1B97-4642-9B7D-96DF2E227DF7}"/>
              </a:ext>
            </a:extLst>
          </p:cNvPr>
          <p:cNvSpPr>
            <a:spLocks noGrp="1"/>
          </p:cNvSpPr>
          <p:nvPr>
            <p:ph type="title"/>
          </p:nvPr>
        </p:nvSpPr>
        <p:spPr>
          <a:xfrm>
            <a:off x="643467" y="321734"/>
            <a:ext cx="10905066" cy="1135737"/>
          </a:xfrm>
        </p:spPr>
        <p:txBody>
          <a:bodyPr>
            <a:normAutofit/>
          </a:bodyPr>
          <a:lstStyle/>
          <a:p>
            <a:r>
              <a:rPr lang="en-GB" sz="3600" dirty="0"/>
              <a:t>VRIN</a:t>
            </a:r>
          </a:p>
        </p:txBody>
      </p:sp>
      <p:sp>
        <p:nvSpPr>
          <p:cNvPr id="3" name="Content Placeholder 2">
            <a:extLst>
              <a:ext uri="{FF2B5EF4-FFF2-40B4-BE49-F238E27FC236}">
                <a16:creationId xmlns:a16="http://schemas.microsoft.com/office/drawing/2014/main" id="{608894B4-B35B-4C8C-B1D6-433ACC1EDD2A}"/>
              </a:ext>
            </a:extLst>
          </p:cNvPr>
          <p:cNvSpPr>
            <a:spLocks noGrp="1"/>
          </p:cNvSpPr>
          <p:nvPr>
            <p:ph idx="1"/>
          </p:nvPr>
        </p:nvSpPr>
        <p:spPr>
          <a:xfrm>
            <a:off x="643467" y="1215957"/>
            <a:ext cx="10905066" cy="5403120"/>
          </a:xfrm>
        </p:spPr>
        <p:txBody>
          <a:bodyPr>
            <a:normAutofit/>
          </a:bodyPr>
          <a:lstStyle/>
          <a:p>
            <a:r>
              <a:rPr lang="en-GB" altLang="en-US" sz="1400" dirty="0"/>
              <a:t>Having identified all the </a:t>
            </a:r>
            <a:r>
              <a:rPr lang="en-GB" altLang="en-US" sz="1400" b="1" dirty="0"/>
              <a:t>resources and capabilities </a:t>
            </a:r>
            <a:r>
              <a:rPr lang="en-GB" altLang="en-US" sz="1400" dirty="0"/>
              <a:t>in the organisation, you must then assess each one in terms of its contribution to the firm’s competitive advantage (or lack of it). Jay Barney (1991) proposed four tests – valuable, rare, inimitable and non-substitutable – that a resource or capability must pass in order to support and sustain a competitive advantage. These tests are often referred to by the acronym </a:t>
            </a:r>
            <a:r>
              <a:rPr lang="en-GB" altLang="en-US" sz="1400" b="1" dirty="0"/>
              <a:t>VRIN</a:t>
            </a:r>
            <a:r>
              <a:rPr lang="en-GB" altLang="en-US" sz="1400" dirty="0"/>
              <a:t>.</a:t>
            </a:r>
          </a:p>
          <a:p>
            <a:r>
              <a:rPr lang="en-GB" altLang="en-US" sz="1400" dirty="0"/>
              <a:t>A resource or capability which can support a competitive advantage should be:</a:t>
            </a:r>
          </a:p>
          <a:p>
            <a:pPr lvl="1"/>
            <a:r>
              <a:rPr lang="en-GB" altLang="en-US" sz="1400" b="1" dirty="0"/>
              <a:t>Valuable</a:t>
            </a:r>
            <a:r>
              <a:rPr lang="en-GB" altLang="en-US" sz="1400" dirty="0"/>
              <a:t> – The resource or capability allows the organisation to exploit opportunities or mitigate threats and is relevant to its strategy. It should be able to enhance the organisation’s business model through making either the customer value proposition or the operating model more effective or efficient.</a:t>
            </a:r>
          </a:p>
          <a:p>
            <a:pPr lvl="1"/>
            <a:r>
              <a:rPr lang="en-GB" altLang="en-US" sz="1400" b="1" dirty="0"/>
              <a:t>Rare</a:t>
            </a:r>
            <a:r>
              <a:rPr lang="en-GB" altLang="en-US" sz="1400" dirty="0"/>
              <a:t> – Only a few organisations in the sector or market control the resource or have the capability. In the global hotel sector, brands such as Novotel, Holiday Inn and Crowne Plaza are valuable, but as all the major players, including Accor, Hilton and Marriott, have a portfolio of brands, this does not constitute a ‘rare’ resource.</a:t>
            </a:r>
          </a:p>
          <a:p>
            <a:r>
              <a:rPr lang="en-GB" altLang="en-US" sz="1400" dirty="0"/>
              <a:t>In order to sustain competitive advantage over a longer period of time the resource or capability needs to pass two additional tests:</a:t>
            </a:r>
          </a:p>
          <a:p>
            <a:pPr lvl="1"/>
            <a:r>
              <a:rPr lang="en-GB" altLang="en-US" sz="1400" b="1" dirty="0"/>
              <a:t>Inimitable</a:t>
            </a:r>
            <a:r>
              <a:rPr lang="en-GB" altLang="en-US" sz="1400" dirty="0"/>
              <a:t> – It’s hard to copy. A number of factors can make a resource or capability inimitable, for example:</a:t>
            </a:r>
          </a:p>
          <a:p>
            <a:pPr lvl="2"/>
            <a:r>
              <a:rPr lang="en-GB" altLang="en-US" sz="1400" dirty="0"/>
              <a:t>It may be socially complex or difficult to analyse (‘causally ambiguous’). For example, animated film studio Pixar’s creativity and innovation capabilities are difficult for other firms to copy because they are embedded in the organisation’s culture. Disney bought the company because it saw it as a less expensive way of acquiring these capabilities than trying to develop them in-house.</a:t>
            </a:r>
          </a:p>
          <a:p>
            <a:pPr lvl="2"/>
            <a:r>
              <a:rPr lang="en-GB" altLang="en-US" sz="1400" dirty="0"/>
              <a:t>It may have been built up over many years. For example, established food and drink brands such as Coca-Cola and Heinz have invested in brand building over many years, and the cost of achieving the same level of recognition and loyalty in a short time would be prohibitively expensive for most organisations. Similarly, organisations that have owned city centre property or prime retail sites for many years will have a significant advantage over newer rivals.</a:t>
            </a:r>
          </a:p>
          <a:p>
            <a:pPr lvl="1"/>
            <a:r>
              <a:rPr lang="en-GB" altLang="en-US" sz="1400" b="1" dirty="0"/>
              <a:t>Non-substitutable</a:t>
            </a:r>
            <a:r>
              <a:rPr lang="en-GB" altLang="en-US" sz="1400" dirty="0"/>
              <a:t> – If there are no equivalent alternatives then the resource or capability would pass this final test. However, it can be difficult to know just what customers would perceive as an acceptable substitute.</a:t>
            </a:r>
          </a:p>
          <a:p>
            <a:endParaRPr lang="en-GB" sz="11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23864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4E031-8C22-4A00-A0DF-8E2113DAED43}"/>
              </a:ext>
            </a:extLst>
          </p:cNvPr>
          <p:cNvSpPr>
            <a:spLocks noGrp="1"/>
          </p:cNvSpPr>
          <p:nvPr>
            <p:ph type="title"/>
          </p:nvPr>
        </p:nvSpPr>
        <p:spPr>
          <a:xfrm>
            <a:off x="686834" y="1153572"/>
            <a:ext cx="3200400" cy="4461163"/>
          </a:xfrm>
        </p:spPr>
        <p:txBody>
          <a:bodyPr>
            <a:normAutofit/>
          </a:bodyPr>
          <a:lstStyle/>
          <a:p>
            <a:r>
              <a:rPr lang="en-GB" sz="5400" b="1" dirty="0">
                <a:solidFill>
                  <a:srgbClr val="FFFFFF"/>
                </a:solidFill>
              </a:rPr>
              <a:t>VRIO</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D24F4A7-86ED-4A05-BA61-6B586E1B263C}"/>
              </a:ext>
            </a:extLst>
          </p:cNvPr>
          <p:cNvSpPr>
            <a:spLocks noGrp="1"/>
          </p:cNvSpPr>
          <p:nvPr>
            <p:ph idx="1"/>
          </p:nvPr>
        </p:nvSpPr>
        <p:spPr>
          <a:xfrm>
            <a:off x="4447308" y="591344"/>
            <a:ext cx="7255066" cy="5585619"/>
          </a:xfrm>
        </p:spPr>
        <p:txBody>
          <a:bodyPr anchor="ctr">
            <a:normAutofit/>
          </a:bodyPr>
          <a:lstStyle/>
          <a:p>
            <a:pPr marL="0" indent="0">
              <a:buNone/>
            </a:pPr>
            <a:r>
              <a:rPr lang="en-GB" altLang="en-US" dirty="0"/>
              <a:t>More recent studies (Barney and </a:t>
            </a:r>
            <a:r>
              <a:rPr lang="en-GB" altLang="en-US" dirty="0" err="1"/>
              <a:t>Hesterly</a:t>
            </a:r>
            <a:r>
              <a:rPr lang="en-GB" altLang="en-US" dirty="0"/>
              <a:t>, 2011) have suggested one further test:</a:t>
            </a:r>
          </a:p>
          <a:p>
            <a:pPr marL="457200" lvl="1" indent="0">
              <a:buNone/>
            </a:pPr>
            <a:r>
              <a:rPr lang="en-GB" altLang="en-US" dirty="0"/>
              <a:t>Does the organisation exploit the resource or capability? – Managers need to configure their organisation in order to make most effective use of the key resources and capabilities identified in their internal audit. This might be the way the organisation is structured, its policies and systems or its culture. This has been captured as the VRIO framework. The ‘V’ and ‘R’ being the same as in VRIN, then the ‘I’ referred to as ‘costly to imitate’ and the ‘O’ being ‘organised’ – Is the organisations competent to manage the resources? </a:t>
            </a:r>
          </a:p>
          <a:p>
            <a:pPr marL="0" indent="0">
              <a:buNone/>
            </a:pPr>
            <a:endParaRPr lang="en-GB" dirty="0"/>
          </a:p>
        </p:txBody>
      </p:sp>
    </p:spTree>
    <p:extLst>
      <p:ext uri="{BB962C8B-B14F-4D97-AF65-F5344CB8AC3E}">
        <p14:creationId xmlns:p14="http://schemas.microsoft.com/office/powerpoint/2010/main" val="3929744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636FB-AAD8-46F5-ACC6-3F37EB1A0D24}"/>
              </a:ext>
            </a:extLst>
          </p:cNvPr>
          <p:cNvSpPr>
            <a:spLocks noGrp="1"/>
          </p:cNvSpPr>
          <p:nvPr>
            <p:ph type="title"/>
          </p:nvPr>
        </p:nvSpPr>
        <p:spPr>
          <a:xfrm>
            <a:off x="1171074" y="1396686"/>
            <a:ext cx="3240506" cy="4064628"/>
          </a:xfrm>
        </p:spPr>
        <p:txBody>
          <a:bodyPr>
            <a:normAutofit/>
          </a:bodyPr>
          <a:lstStyle/>
          <a:p>
            <a:r>
              <a:rPr lang="en-GB" sz="4100">
                <a:solidFill>
                  <a:srgbClr val="FFFFFF"/>
                </a:solidFill>
              </a:rPr>
              <a:t>Core Competencies</a:t>
            </a:r>
          </a:p>
        </p:txBody>
      </p:sp>
      <p:sp>
        <p:nvSpPr>
          <p:cNvPr id="32" name="Arc 3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4" name="Oval 3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8FA5642-0A3E-4EDE-97B0-7B9AB4DD9847}"/>
              </a:ext>
            </a:extLst>
          </p:cNvPr>
          <p:cNvSpPr>
            <a:spLocks noGrp="1"/>
          </p:cNvSpPr>
          <p:nvPr>
            <p:ph idx="1"/>
          </p:nvPr>
        </p:nvSpPr>
        <p:spPr>
          <a:xfrm>
            <a:off x="5370153" y="1526033"/>
            <a:ext cx="5536397" cy="3935281"/>
          </a:xfrm>
        </p:spPr>
        <p:txBody>
          <a:bodyPr>
            <a:normAutofit/>
          </a:bodyPr>
          <a:lstStyle/>
          <a:p>
            <a:r>
              <a:rPr lang="en-GB" altLang="en-US" sz="1500"/>
              <a:t>Core competencies</a:t>
            </a:r>
          </a:p>
          <a:p>
            <a:r>
              <a:rPr lang="en-GB" altLang="en-US" sz="1500"/>
              <a:t>Other experts have proposed alternative ways of determining whether bundles of resources and capabilities can give an organisation an advantage over its rivals. Prahalad and Hamel (1990) put forward the idea of core competencies as a way of explaining competitive advantage and they focused particularly on knowledge-based assets and capabilities.</a:t>
            </a:r>
          </a:p>
          <a:p>
            <a:endParaRPr lang="en-GB" altLang="en-US" sz="1500"/>
          </a:p>
          <a:p>
            <a:r>
              <a:rPr lang="en-GB" altLang="en-US" sz="1500"/>
              <a:t>For a competency to be considered core it has to pass three tests:</a:t>
            </a:r>
          </a:p>
          <a:p>
            <a:pPr>
              <a:buFont typeface="Arial" panose="020B0604020202020204" pitchFamily="34" charset="0"/>
              <a:buAutoNum type="arabicPeriod"/>
            </a:pPr>
            <a:r>
              <a:rPr lang="en-GB" altLang="en-US" sz="1500"/>
              <a:t>It needs to provide the organisation with the possibility of accessing a wide range of markets.</a:t>
            </a:r>
          </a:p>
          <a:p>
            <a:pPr>
              <a:buFont typeface="Arial" panose="020B0604020202020204" pitchFamily="34" charset="0"/>
              <a:buAutoNum type="arabicPeriod"/>
            </a:pPr>
            <a:r>
              <a:rPr lang="en-GB" altLang="en-US" sz="1500"/>
              <a:t>It needs to underpin and add significantly to the customer value of a product or service.</a:t>
            </a:r>
          </a:p>
          <a:p>
            <a:pPr>
              <a:buFont typeface="Arial" panose="020B0604020202020204" pitchFamily="34" charset="0"/>
              <a:buAutoNum type="arabicPeriod"/>
            </a:pPr>
            <a:r>
              <a:rPr lang="en-GB" altLang="en-US" sz="1500"/>
              <a:t>It must be difficult for rivals to imitate.</a:t>
            </a:r>
          </a:p>
          <a:p>
            <a:pPr marL="0" indent="0">
              <a:buNone/>
            </a:pPr>
            <a:endParaRPr lang="en-GB" sz="1500"/>
          </a:p>
        </p:txBody>
      </p:sp>
    </p:spTree>
    <p:extLst>
      <p:ext uri="{BB962C8B-B14F-4D97-AF65-F5344CB8AC3E}">
        <p14:creationId xmlns:p14="http://schemas.microsoft.com/office/powerpoint/2010/main" val="3996283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243356-AD7B-47B5-893C-AB59327F8D5B}"/>
              </a:ext>
            </a:extLst>
          </p:cNvPr>
          <p:cNvSpPr>
            <a:spLocks noGrp="1"/>
          </p:cNvSpPr>
          <p:nvPr>
            <p:ph type="title"/>
          </p:nvPr>
        </p:nvSpPr>
        <p:spPr>
          <a:xfrm>
            <a:off x="838200" y="365125"/>
            <a:ext cx="10515600" cy="1325563"/>
          </a:xfrm>
        </p:spPr>
        <p:txBody>
          <a:bodyPr>
            <a:normAutofit/>
          </a:bodyPr>
          <a:lstStyle/>
          <a:p>
            <a:r>
              <a:rPr lang="en-GB" sz="5400" dirty="0"/>
              <a:t>Dynamic Capabilities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6FB92F-E149-4817-9F7D-CE57CF32E3C7}"/>
              </a:ext>
            </a:extLst>
          </p:cNvPr>
          <p:cNvSpPr>
            <a:spLocks noGrp="1"/>
          </p:cNvSpPr>
          <p:nvPr>
            <p:ph idx="1"/>
          </p:nvPr>
        </p:nvSpPr>
        <p:spPr>
          <a:xfrm>
            <a:off x="838200" y="1929384"/>
            <a:ext cx="10515600" cy="4251960"/>
          </a:xfrm>
        </p:spPr>
        <p:txBody>
          <a:bodyPr>
            <a:normAutofit/>
          </a:bodyPr>
          <a:lstStyle/>
          <a:p>
            <a:pPr marL="0" indent="0">
              <a:buNone/>
            </a:pPr>
            <a:r>
              <a:rPr lang="en-GB" altLang="en-US" sz="1800" dirty="0"/>
              <a:t>Some capabilities can help organisations adapt to changes in their environment. These give an organisation the ability to change its resource base and, in some cases, its capabilities.</a:t>
            </a:r>
          </a:p>
          <a:p>
            <a:pPr marL="0" indent="0">
              <a:buNone/>
            </a:pPr>
            <a:r>
              <a:rPr lang="en-GB" altLang="en-US" sz="1800" dirty="0"/>
              <a:t>Recent research (</a:t>
            </a:r>
            <a:r>
              <a:rPr lang="en-GB" altLang="en-US" sz="1800" dirty="0" err="1"/>
              <a:t>Ambrosini</a:t>
            </a:r>
            <a:r>
              <a:rPr lang="en-GB" altLang="en-US" sz="1800" dirty="0"/>
              <a:t> et al, 2009) identified three types of ‘dynamic capabilities’:</a:t>
            </a:r>
          </a:p>
          <a:p>
            <a:pPr lvl="1"/>
            <a:r>
              <a:rPr lang="en-GB" altLang="en-US" sz="1600" b="1" dirty="0"/>
              <a:t>Incremental capabilities </a:t>
            </a:r>
            <a:r>
              <a:rPr lang="en-GB" altLang="en-US" sz="1600" dirty="0"/>
              <a:t>– Allow the organisation to adapt its resource base on an incremental basis. They are present even in organisations operating in stable environments. In practical terms, they tend to be part of a continuous improvement process – improving packaging or waste management, for example.</a:t>
            </a:r>
          </a:p>
          <a:p>
            <a:pPr marL="457200" lvl="1" indent="0">
              <a:buNone/>
            </a:pPr>
            <a:endParaRPr lang="en-GB" altLang="en-US" sz="1600" dirty="0"/>
          </a:p>
          <a:p>
            <a:pPr lvl="1"/>
            <a:r>
              <a:rPr lang="en-GB" altLang="en-US" sz="1600" b="1" dirty="0"/>
              <a:t>Renewing capabilities </a:t>
            </a:r>
            <a:r>
              <a:rPr lang="en-GB" altLang="en-US" sz="1600" dirty="0"/>
              <a:t>– Help the firm to renew its resource base and are needed in dynamic environments where the organisation’s competitive advantage can be eroded. Examples include developing brand extensions (as Virgin does) or extending a corporate brand into adjacent markets (like Cisco).</a:t>
            </a:r>
          </a:p>
          <a:p>
            <a:pPr marL="457200" lvl="1" indent="0">
              <a:buNone/>
            </a:pPr>
            <a:endParaRPr lang="en-GB" altLang="en-US" sz="1600" dirty="0"/>
          </a:p>
          <a:p>
            <a:pPr lvl="1"/>
            <a:r>
              <a:rPr lang="en-GB" altLang="en-US" sz="1600" b="1" dirty="0"/>
              <a:t>Regenerative capabilities </a:t>
            </a:r>
            <a:r>
              <a:rPr lang="en-GB" altLang="en-US" sz="1600" dirty="0"/>
              <a:t>– Are needed in the most uncertain and volatile environments and enable the organisation to change its entire business model and the dynamic capabilities that it has previously relied on.</a:t>
            </a:r>
          </a:p>
          <a:p>
            <a:pPr marL="0" indent="0">
              <a:buNone/>
            </a:pPr>
            <a:endParaRPr lang="en-GB" sz="2000" dirty="0"/>
          </a:p>
        </p:txBody>
      </p:sp>
    </p:spTree>
    <p:extLst>
      <p:ext uri="{BB962C8B-B14F-4D97-AF65-F5344CB8AC3E}">
        <p14:creationId xmlns:p14="http://schemas.microsoft.com/office/powerpoint/2010/main" val="1182231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6BC4B4-609D-461E-8EB8-789C30A1C22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Culture</a:t>
            </a:r>
          </a:p>
        </p:txBody>
      </p:sp>
      <p:graphicFrame>
        <p:nvGraphicFramePr>
          <p:cNvPr id="5" name="Content Placeholder 2">
            <a:extLst>
              <a:ext uri="{FF2B5EF4-FFF2-40B4-BE49-F238E27FC236}">
                <a16:creationId xmlns:a16="http://schemas.microsoft.com/office/drawing/2014/main" id="{901A97C4-8DDA-4759-A4DB-274623D314C2}"/>
              </a:ext>
            </a:extLst>
          </p:cNvPr>
          <p:cNvGraphicFramePr>
            <a:graphicFrameLocks noGrp="1"/>
          </p:cNvGraphicFramePr>
          <p:nvPr>
            <p:ph idx="1"/>
            <p:extLst>
              <p:ext uri="{D42A27DB-BD31-4B8C-83A1-F6EECF244321}">
                <p14:modId xmlns:p14="http://schemas.microsoft.com/office/powerpoint/2010/main" val="67933994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4537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99DC1-A7D0-4FC1-9B7F-6F387B9CC3EC}"/>
              </a:ext>
            </a:extLst>
          </p:cNvPr>
          <p:cNvSpPr>
            <a:spLocks noGrp="1"/>
          </p:cNvSpPr>
          <p:nvPr>
            <p:ph type="title"/>
          </p:nvPr>
        </p:nvSpPr>
        <p:spPr>
          <a:xfrm>
            <a:off x="841248" y="548640"/>
            <a:ext cx="3600860" cy="5431536"/>
          </a:xfrm>
        </p:spPr>
        <p:txBody>
          <a:bodyPr>
            <a:normAutofit/>
          </a:bodyPr>
          <a:lstStyle/>
          <a:p>
            <a:r>
              <a:rPr lang="en-GB" sz="5400"/>
              <a:t>Culture Defined</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822AA0-088C-431E-9C6E-3B489E1EDD47}"/>
              </a:ext>
            </a:extLst>
          </p:cNvPr>
          <p:cNvSpPr>
            <a:spLocks noGrp="1"/>
          </p:cNvSpPr>
          <p:nvPr>
            <p:ph idx="1"/>
          </p:nvPr>
        </p:nvSpPr>
        <p:spPr>
          <a:xfrm>
            <a:off x="5126418" y="340468"/>
            <a:ext cx="6828876" cy="6293796"/>
          </a:xfrm>
        </p:spPr>
        <p:txBody>
          <a:bodyPr anchor="ctr">
            <a:normAutofit/>
          </a:bodyPr>
          <a:lstStyle/>
          <a:p>
            <a:r>
              <a:rPr lang="en-GB" altLang="en-US" sz="1700" dirty="0"/>
              <a:t>Schein (2010) identified three key elements to an organisation’s culture:</a:t>
            </a:r>
          </a:p>
          <a:p>
            <a:pPr lvl="1"/>
            <a:r>
              <a:rPr lang="en-GB" altLang="en-US" sz="1700" b="1" dirty="0"/>
              <a:t>Artefacts and behaviours </a:t>
            </a:r>
            <a:r>
              <a:rPr lang="en-GB" altLang="en-US" sz="1700" dirty="0"/>
              <a:t>– These are the most observable elements of culture and include everything from the way people dress at work and behave with fellow workers, customers, suppliers and other stakeholders, to the architecture, furniture and office layout and even the stories that are told to new recruits.</a:t>
            </a:r>
          </a:p>
          <a:p>
            <a:pPr lvl="1"/>
            <a:r>
              <a:rPr lang="en-GB" altLang="en-US" sz="1700" b="1" dirty="0"/>
              <a:t>Espoused values </a:t>
            </a:r>
            <a:r>
              <a:rPr lang="en-GB" altLang="en-US" sz="1700" dirty="0"/>
              <a:t>– These are often stated alongside the mission or vision for the organisation, and are part of its official identity.</a:t>
            </a:r>
          </a:p>
          <a:p>
            <a:pPr lvl="1"/>
            <a:r>
              <a:rPr lang="en-GB" altLang="en-US" sz="1700" b="1" dirty="0"/>
              <a:t>Basic assumptions </a:t>
            </a:r>
            <a:r>
              <a:rPr lang="en-GB" altLang="en-US" sz="1700" dirty="0"/>
              <a:t>– These are the taken-for-granted paradigms and beliefs that underpin the first two aspects of culture. Most employees aren’t consciously aware of these elements as they are the most deeply embedded – which also makes them the most difficult to research.</a:t>
            </a:r>
          </a:p>
          <a:p>
            <a:endParaRPr lang="en-GB" altLang="en-US" sz="1700" dirty="0"/>
          </a:p>
          <a:p>
            <a:r>
              <a:rPr lang="en-GB" altLang="en-US" sz="1700" dirty="0"/>
              <a:t>Changing an organisation’s culture – especially when it is preventing new strategies being implemented – is one of the toughest leadership tasks managers face.</a:t>
            </a:r>
          </a:p>
          <a:p>
            <a:pPr marL="0" indent="0">
              <a:buNone/>
            </a:pPr>
            <a:endParaRPr lang="en-GB" sz="1700" dirty="0"/>
          </a:p>
        </p:txBody>
      </p:sp>
    </p:spTree>
    <p:extLst>
      <p:ext uri="{BB962C8B-B14F-4D97-AF65-F5344CB8AC3E}">
        <p14:creationId xmlns:p14="http://schemas.microsoft.com/office/powerpoint/2010/main" val="3166120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830C4-D360-4E76-8D90-710A9FAA0E17}"/>
              </a:ext>
            </a:extLst>
          </p:cNvPr>
          <p:cNvSpPr>
            <a:spLocks noGrp="1"/>
          </p:cNvSpPr>
          <p:nvPr>
            <p:ph type="title"/>
          </p:nvPr>
        </p:nvSpPr>
        <p:spPr>
          <a:xfrm>
            <a:off x="640080" y="325369"/>
            <a:ext cx="4368602" cy="1956841"/>
          </a:xfrm>
        </p:spPr>
        <p:txBody>
          <a:bodyPr anchor="b">
            <a:normAutofit/>
          </a:bodyPr>
          <a:lstStyle/>
          <a:p>
            <a:r>
              <a:rPr lang="en-GB" sz="5400"/>
              <a:t>Activity</a:t>
            </a:r>
            <a:endParaRPr lang="en-GB" sz="5400" dirty="0"/>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C0AF57-CDB1-41D4-84F3-E73DE1D239F6}"/>
              </a:ext>
            </a:extLst>
          </p:cNvPr>
          <p:cNvSpPr>
            <a:spLocks noGrp="1"/>
          </p:cNvSpPr>
          <p:nvPr>
            <p:ph idx="1"/>
          </p:nvPr>
        </p:nvSpPr>
        <p:spPr>
          <a:xfrm>
            <a:off x="640080" y="2872899"/>
            <a:ext cx="4243589" cy="3320668"/>
          </a:xfrm>
        </p:spPr>
        <p:txBody>
          <a:bodyPr>
            <a:normAutofit/>
          </a:bodyPr>
          <a:lstStyle/>
          <a:p>
            <a:pPr marL="0" indent="0">
              <a:buNone/>
            </a:pPr>
            <a:r>
              <a:rPr lang="en-GB" sz="2200" dirty="0"/>
              <a:t>What is the organisational culture described as, for your chosen Hotel? </a:t>
            </a:r>
          </a:p>
          <a:p>
            <a:pPr marL="0" indent="0">
              <a:buNone/>
            </a:pPr>
            <a:r>
              <a:rPr lang="en-GB" sz="2200" dirty="0"/>
              <a:t>When researching, think about the: </a:t>
            </a:r>
          </a:p>
          <a:p>
            <a:pPr marL="0" indent="0">
              <a:buNone/>
            </a:pPr>
            <a:endParaRPr lang="en-GB" sz="2200" dirty="0"/>
          </a:p>
          <a:p>
            <a:r>
              <a:rPr lang="en-GB" altLang="en-US" sz="2200" b="1" dirty="0"/>
              <a:t>Artefacts and behaviours </a:t>
            </a:r>
          </a:p>
          <a:p>
            <a:r>
              <a:rPr lang="en-GB" altLang="en-US" sz="2200" b="1" dirty="0"/>
              <a:t>Espoused values </a:t>
            </a:r>
          </a:p>
          <a:p>
            <a:r>
              <a:rPr lang="en-GB" altLang="en-US" sz="2200" b="1" dirty="0"/>
              <a:t>Basic assumptions</a:t>
            </a:r>
            <a:endParaRPr lang="en-GB" sz="2200" dirty="0"/>
          </a:p>
          <a:p>
            <a:pPr marL="0" indent="0">
              <a:buNone/>
            </a:pPr>
            <a:endParaRPr lang="en-GB" sz="2200" dirty="0"/>
          </a:p>
          <a:p>
            <a:pPr marL="0" indent="0">
              <a:buNone/>
            </a:pPr>
            <a:endParaRPr lang="en-GB" sz="2200" dirty="0"/>
          </a:p>
        </p:txBody>
      </p:sp>
      <p:pic>
        <p:nvPicPr>
          <p:cNvPr id="5" name="Picture 4" descr="Calendar&#10;&#10;Description automatically generated">
            <a:extLst>
              <a:ext uri="{FF2B5EF4-FFF2-40B4-BE49-F238E27FC236}">
                <a16:creationId xmlns:a16="http://schemas.microsoft.com/office/drawing/2014/main" id="{7F020474-DBFF-416E-870A-4CB27379BB4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634" r="1141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2C3DFCF-2038-4F40-A365-EF563BF46E63}"/>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thebluediamondgallery.com/wooden-tile/c/cultur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948716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A08DB1-C412-43EF-943F-EE5570150BB6}"/>
              </a:ext>
            </a:extLst>
          </p:cNvPr>
          <p:cNvSpPr>
            <a:spLocks noGrp="1"/>
          </p:cNvSpPr>
          <p:nvPr>
            <p:ph type="title"/>
          </p:nvPr>
        </p:nvSpPr>
        <p:spPr>
          <a:xfrm>
            <a:off x="804672" y="640263"/>
            <a:ext cx="5157216" cy="1344975"/>
          </a:xfrm>
        </p:spPr>
        <p:txBody>
          <a:bodyPr>
            <a:normAutofit/>
          </a:bodyPr>
          <a:lstStyle/>
          <a:p>
            <a:r>
              <a:rPr lang="en-GB" sz="4000"/>
              <a:t>Value Chain</a:t>
            </a:r>
          </a:p>
        </p:txBody>
      </p:sp>
      <p:sp>
        <p:nvSpPr>
          <p:cNvPr id="3" name="Content Placeholder 2">
            <a:extLst>
              <a:ext uri="{FF2B5EF4-FFF2-40B4-BE49-F238E27FC236}">
                <a16:creationId xmlns:a16="http://schemas.microsoft.com/office/drawing/2014/main" id="{6B81532F-288A-4B11-B5EF-9D209DE5B428}"/>
              </a:ext>
            </a:extLst>
          </p:cNvPr>
          <p:cNvSpPr>
            <a:spLocks noGrp="1"/>
          </p:cNvSpPr>
          <p:nvPr>
            <p:ph idx="1"/>
          </p:nvPr>
        </p:nvSpPr>
        <p:spPr>
          <a:xfrm>
            <a:off x="804672" y="2121763"/>
            <a:ext cx="5157216" cy="3773010"/>
          </a:xfrm>
        </p:spPr>
        <p:txBody>
          <a:bodyPr>
            <a:normAutofit/>
          </a:bodyPr>
          <a:lstStyle/>
          <a:p>
            <a:r>
              <a:rPr lang="en-GB" altLang="en-US" sz="1100"/>
              <a:t>Value chain</a:t>
            </a:r>
          </a:p>
          <a:p>
            <a:r>
              <a:rPr lang="en-GB" altLang="en-US" sz="1100"/>
              <a:t>Managers can often become very focused on their own organisation’s resources and capabilities when conducting an internal analysis. But as we’ve seen in some of the examples and activities above, you also have to compare your own assets and abilities with those of rivals in order to determine how competitively valuable they are. Porter (1985) developed a generic value-chain framework to help managers analyse their organisation’s activities and those of their competitors.</a:t>
            </a:r>
          </a:p>
          <a:p>
            <a:r>
              <a:rPr lang="en-GB" altLang="en-US" sz="1100"/>
              <a:t>The tool has five primary elements:</a:t>
            </a:r>
          </a:p>
          <a:p>
            <a:pPr lvl="1"/>
            <a:r>
              <a:rPr lang="en-GB" altLang="en-US" sz="1100" b="1"/>
              <a:t>Inbound logistics </a:t>
            </a:r>
            <a:r>
              <a:rPr lang="en-GB" altLang="en-US" sz="1100"/>
              <a:t>– Activities that cover the flow of products or raw materials into the organisation.</a:t>
            </a:r>
          </a:p>
          <a:p>
            <a:pPr lvl="1"/>
            <a:r>
              <a:rPr lang="en-GB" altLang="en-US" sz="1100" b="1"/>
              <a:t>Operations</a:t>
            </a:r>
            <a:r>
              <a:rPr lang="en-GB" altLang="en-US" sz="1100"/>
              <a:t> – Processes that change these inputs into products the company then sells on.</a:t>
            </a:r>
          </a:p>
          <a:p>
            <a:pPr lvl="1"/>
            <a:r>
              <a:rPr lang="en-GB" altLang="en-US" sz="1100" b="1"/>
              <a:t>Outbound logistics </a:t>
            </a:r>
            <a:r>
              <a:rPr lang="en-GB" altLang="en-US" sz="1100"/>
              <a:t>– Distribution activities to buyers.</a:t>
            </a:r>
          </a:p>
          <a:p>
            <a:pPr lvl="1"/>
            <a:r>
              <a:rPr lang="en-GB" altLang="en-US" sz="1100" b="1"/>
              <a:t>Marketing and sales </a:t>
            </a:r>
            <a:r>
              <a:rPr lang="en-GB" altLang="en-US" sz="1100"/>
              <a:t>– Activities including market research, promotion, sales force efforts and support for distributors and dealers.</a:t>
            </a:r>
          </a:p>
          <a:p>
            <a:pPr lvl="1"/>
            <a:r>
              <a:rPr lang="en-GB" altLang="en-US" sz="1100" b="1"/>
              <a:t>Service – After-sales </a:t>
            </a:r>
            <a:r>
              <a:rPr lang="en-GB" altLang="en-US" sz="1100"/>
              <a:t>activities such as installation and supply of spare parts.</a:t>
            </a:r>
          </a:p>
          <a:p>
            <a:pPr marL="0" indent="0">
              <a:buNone/>
            </a:pPr>
            <a:endParaRPr lang="en-GB" sz="1100"/>
          </a:p>
        </p:txBody>
      </p:sp>
      <p:pic>
        <p:nvPicPr>
          <p:cNvPr id="4" name="Picture 3">
            <a:extLst>
              <a:ext uri="{FF2B5EF4-FFF2-40B4-BE49-F238E27FC236}">
                <a16:creationId xmlns:a16="http://schemas.microsoft.com/office/drawing/2014/main" id="{E9C38239-8976-449F-A9C9-B342D861C9EA}"/>
              </a:ext>
            </a:extLst>
          </p:cNvPr>
          <p:cNvPicPr>
            <a:picLocks noChangeAspect="1"/>
          </p:cNvPicPr>
          <p:nvPr/>
        </p:nvPicPr>
        <p:blipFill>
          <a:blip r:embed="rId2"/>
          <a:stretch>
            <a:fillRect/>
          </a:stretch>
        </p:blipFill>
        <p:spPr>
          <a:xfrm>
            <a:off x="6969642" y="1740360"/>
            <a:ext cx="4736963" cy="3221831"/>
          </a:xfrm>
          <a:prstGeom prst="rect">
            <a:avLst/>
          </a:prstGeom>
        </p:spPr>
      </p:pic>
    </p:spTree>
    <p:extLst>
      <p:ext uri="{BB962C8B-B14F-4D97-AF65-F5344CB8AC3E}">
        <p14:creationId xmlns:p14="http://schemas.microsoft.com/office/powerpoint/2010/main" val="211095447"/>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C6E753-4B0A-4F2D-B159-86F1EEFDDA8F}"/>
              </a:ext>
            </a:extLst>
          </p:cNvPr>
          <p:cNvSpPr>
            <a:spLocks noGrp="1"/>
          </p:cNvSpPr>
          <p:nvPr>
            <p:ph type="title"/>
          </p:nvPr>
        </p:nvSpPr>
        <p:spPr>
          <a:xfrm>
            <a:off x="861140" y="132471"/>
            <a:ext cx="9543405" cy="1188720"/>
          </a:xfrm>
        </p:spPr>
        <p:txBody>
          <a:bodyPr>
            <a:normAutofit/>
          </a:bodyPr>
          <a:lstStyle/>
          <a:p>
            <a:r>
              <a:rPr lang="en-GB" dirty="0">
                <a:solidFill>
                  <a:schemeClr val="tx1">
                    <a:lumMod val="85000"/>
                    <a:lumOff val="15000"/>
                  </a:schemeClr>
                </a:solidFill>
              </a:rPr>
              <a:t>Value Chain</a:t>
            </a:r>
          </a:p>
        </p:txBody>
      </p:sp>
      <p:sp>
        <p:nvSpPr>
          <p:cNvPr id="3" name="Content Placeholder 2">
            <a:extLst>
              <a:ext uri="{FF2B5EF4-FFF2-40B4-BE49-F238E27FC236}">
                <a16:creationId xmlns:a16="http://schemas.microsoft.com/office/drawing/2014/main" id="{77FE0007-B342-429C-8E18-D8754B509EF6}"/>
              </a:ext>
            </a:extLst>
          </p:cNvPr>
          <p:cNvSpPr>
            <a:spLocks noGrp="1"/>
          </p:cNvSpPr>
          <p:nvPr>
            <p:ph idx="1"/>
          </p:nvPr>
        </p:nvSpPr>
        <p:spPr>
          <a:xfrm>
            <a:off x="659077" y="1221827"/>
            <a:ext cx="9543405" cy="4805865"/>
          </a:xfrm>
        </p:spPr>
        <p:txBody>
          <a:bodyPr anchor="ctr">
            <a:normAutofit/>
          </a:bodyPr>
          <a:lstStyle/>
          <a:p>
            <a:r>
              <a:rPr lang="en-GB" altLang="en-US" sz="2000" dirty="0">
                <a:solidFill>
                  <a:schemeClr val="tx1">
                    <a:lumMod val="85000"/>
                    <a:lumOff val="15000"/>
                  </a:schemeClr>
                </a:solidFill>
              </a:rPr>
              <a:t>In addition, the tool has three or four supporting activities:</a:t>
            </a:r>
          </a:p>
          <a:p>
            <a:pPr marL="0" indent="0">
              <a:buNone/>
            </a:pPr>
            <a:endParaRPr lang="en-GB" altLang="en-US" sz="2000" dirty="0">
              <a:solidFill>
                <a:schemeClr val="tx1">
                  <a:lumMod val="85000"/>
                  <a:lumOff val="15000"/>
                </a:schemeClr>
              </a:solidFill>
            </a:endParaRPr>
          </a:p>
          <a:p>
            <a:pPr lvl="1"/>
            <a:r>
              <a:rPr lang="en-GB" altLang="en-US" sz="2000" dirty="0">
                <a:solidFill>
                  <a:schemeClr val="tx1">
                    <a:lumMod val="85000"/>
                    <a:lumOff val="15000"/>
                  </a:schemeClr>
                </a:solidFill>
              </a:rPr>
              <a:t>R&amp;D/technology development – Activities that underpin new product and process development.</a:t>
            </a:r>
          </a:p>
          <a:p>
            <a:pPr lvl="1"/>
            <a:r>
              <a:rPr lang="en-GB" altLang="en-US" sz="2000" dirty="0">
                <a:solidFill>
                  <a:schemeClr val="tx1">
                    <a:lumMod val="85000"/>
                    <a:lumOff val="15000"/>
                  </a:schemeClr>
                </a:solidFill>
              </a:rPr>
              <a:t>Human resources management – Activities such as recruitment, hiring, training and developing staff, as well as incentive schemes.</a:t>
            </a:r>
          </a:p>
          <a:p>
            <a:pPr lvl="1"/>
            <a:r>
              <a:rPr lang="en-GB" altLang="en-US" sz="2000" dirty="0">
                <a:solidFill>
                  <a:schemeClr val="tx1">
                    <a:lumMod val="85000"/>
                    <a:lumOff val="15000"/>
                  </a:schemeClr>
                </a:solidFill>
              </a:rPr>
              <a:t>Infrastructure/general administration – Underpinning systems and assets connected to accounting and finance, legal, procurement (some value-chain frameworks have this as a separate element) and other corporate functions.</a:t>
            </a:r>
          </a:p>
          <a:p>
            <a:pPr lvl="1"/>
            <a:endParaRPr lang="en-GB" altLang="en-US" sz="2000" dirty="0">
              <a:solidFill>
                <a:schemeClr val="tx1">
                  <a:lumMod val="85000"/>
                  <a:lumOff val="15000"/>
                </a:schemeClr>
              </a:solidFill>
            </a:endParaRPr>
          </a:p>
          <a:p>
            <a:pPr marL="457200" lvl="1" indent="0">
              <a:buNone/>
            </a:pPr>
            <a:endParaRPr lang="en-GB" altLang="en-US" sz="2000" dirty="0">
              <a:solidFill>
                <a:schemeClr val="tx1">
                  <a:lumMod val="85000"/>
                  <a:lumOff val="15000"/>
                </a:schemeClr>
              </a:solidFill>
            </a:endParaRPr>
          </a:p>
          <a:p>
            <a:r>
              <a:rPr lang="en-GB" altLang="en-US" sz="2000" dirty="0"/>
              <a:t>Analysing an organisation’s value chain and those of its competitors can help managers understand the cost structures of each organisation and how they can generate competitive advantage through operating differently or more efficiently than their rivals.</a:t>
            </a:r>
          </a:p>
          <a:p>
            <a:endParaRPr lang="en-GB"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00827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B23D611-4180-4FBD-A2B8-94312A6770EA}"/>
              </a:ext>
            </a:extLst>
          </p:cNvPr>
          <p:cNvSpPr>
            <a:spLocks noGrp="1"/>
          </p:cNvSpPr>
          <p:nvPr>
            <p:ph idx="1"/>
          </p:nvPr>
        </p:nvSpPr>
        <p:spPr>
          <a:xfrm>
            <a:off x="862366" y="2194102"/>
            <a:ext cx="3427001" cy="3908586"/>
          </a:xfrm>
        </p:spPr>
        <p:txBody>
          <a:bodyPr>
            <a:normAutofit/>
          </a:bodyPr>
          <a:lstStyle/>
          <a:p>
            <a:pPr marL="0" indent="0">
              <a:buNone/>
            </a:pPr>
            <a:r>
              <a:rPr lang="en-GB" altLang="en-US" sz="1900" b="1" dirty="0"/>
              <a:t>How Aldi uses the value chain to underpin its business model</a:t>
            </a:r>
          </a:p>
          <a:p>
            <a:pPr marL="0" indent="0">
              <a:buNone/>
            </a:pPr>
            <a:r>
              <a:rPr lang="en-GB" altLang="en-US" sz="1900" dirty="0"/>
              <a:t>German supermarket firm Aldi has developed a no-frills approach to retailing that has helped it to expand beyond its traditional base in Germany to other parts of Europe, including the United Kingdom, Poland and the Czech Republic. Almost every element of the firm’s value chain is geared to reducing the cost of its operations. </a:t>
            </a:r>
            <a:endParaRPr lang="en-GB" sz="1900" dirty="0"/>
          </a:p>
        </p:txBody>
      </p:sp>
      <p:pic>
        <p:nvPicPr>
          <p:cNvPr id="4" name="Picture 2">
            <a:extLst>
              <a:ext uri="{FF2B5EF4-FFF2-40B4-BE49-F238E27FC236}">
                <a16:creationId xmlns:a16="http://schemas.microsoft.com/office/drawing/2014/main" id="{61CE5119-1D52-4DE8-8BDB-BDD87516AC4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45457" y="1078835"/>
            <a:ext cx="6155141" cy="47240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1075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98AFF19-9151-4333-B313-AADE8BC52AA2}"/>
              </a:ext>
            </a:extLst>
          </p:cNvPr>
          <p:cNvPicPr>
            <a:picLocks noChangeAspect="1"/>
          </p:cNvPicPr>
          <p:nvPr/>
        </p:nvPicPr>
        <p:blipFill rotWithShape="1">
          <a:blip r:embed="rId2"/>
          <a:srcRect l="17119" r="16654"/>
          <a:stretch/>
        </p:blipFill>
        <p:spPr>
          <a:xfrm>
            <a:off x="4856824" y="-478"/>
            <a:ext cx="8074479" cy="6857990"/>
          </a:xfrm>
          <a:prstGeom prst="rect">
            <a:avLst/>
          </a:prstGeom>
        </p:spPr>
      </p:pic>
      <p:sp>
        <p:nvSpPr>
          <p:cNvPr id="18" name="Freeform: Shape 17">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6903E1-2926-4468-A98F-119E69FC5513}"/>
              </a:ext>
            </a:extLst>
          </p:cNvPr>
          <p:cNvSpPr>
            <a:spLocks noGrp="1"/>
          </p:cNvSpPr>
          <p:nvPr>
            <p:ph type="title"/>
          </p:nvPr>
        </p:nvSpPr>
        <p:spPr>
          <a:xfrm>
            <a:off x="804672" y="365125"/>
            <a:ext cx="5266155" cy="1325563"/>
          </a:xfrm>
        </p:spPr>
        <p:txBody>
          <a:bodyPr>
            <a:normAutofit/>
          </a:bodyPr>
          <a:lstStyle/>
          <a:p>
            <a:r>
              <a:rPr lang="en-GB" dirty="0" err="1"/>
              <a:t>McKinseys</a:t>
            </a:r>
            <a:r>
              <a:rPr lang="en-GB" dirty="0"/>
              <a:t> 7s Framework</a:t>
            </a:r>
          </a:p>
        </p:txBody>
      </p:sp>
      <p:sp>
        <p:nvSpPr>
          <p:cNvPr id="8" name="Content Placeholder 7">
            <a:extLst>
              <a:ext uri="{FF2B5EF4-FFF2-40B4-BE49-F238E27FC236}">
                <a16:creationId xmlns:a16="http://schemas.microsoft.com/office/drawing/2014/main" id="{E7ED899D-12E4-4037-85C3-8928CAE07D76}"/>
              </a:ext>
            </a:extLst>
          </p:cNvPr>
          <p:cNvSpPr>
            <a:spLocks noGrp="1"/>
          </p:cNvSpPr>
          <p:nvPr>
            <p:ph idx="1"/>
          </p:nvPr>
        </p:nvSpPr>
        <p:spPr>
          <a:xfrm>
            <a:off x="804672" y="2022601"/>
            <a:ext cx="3941499" cy="4154361"/>
          </a:xfrm>
        </p:spPr>
        <p:txBody>
          <a:bodyPr>
            <a:normAutofit fontScale="92500" lnSpcReduction="20000"/>
          </a:bodyPr>
          <a:lstStyle/>
          <a:p>
            <a:pPr marL="0" indent="0">
              <a:buNone/>
            </a:pPr>
            <a:r>
              <a:rPr lang="en-US" sz="2000" dirty="0"/>
              <a:t>This is an academic model used to </a:t>
            </a:r>
            <a:r>
              <a:rPr lang="en-US" sz="2000" dirty="0" err="1"/>
              <a:t>analyse</a:t>
            </a:r>
            <a:r>
              <a:rPr lang="en-US" sz="2000" dirty="0"/>
              <a:t> the internal components of an orgnaisation. It can be used to assess the well being and future success of the organization – by considering a specified set of activities/capabilities within the Business:</a:t>
            </a:r>
          </a:p>
          <a:p>
            <a:pPr marL="0" indent="0">
              <a:buNone/>
            </a:pPr>
            <a:r>
              <a:rPr lang="en-US" sz="2000" dirty="0"/>
              <a:t>Structure</a:t>
            </a:r>
          </a:p>
          <a:p>
            <a:pPr marL="0" indent="0">
              <a:buNone/>
            </a:pPr>
            <a:r>
              <a:rPr lang="en-US" sz="2000" dirty="0"/>
              <a:t>Strategy</a:t>
            </a:r>
          </a:p>
          <a:p>
            <a:pPr marL="0" indent="0">
              <a:buNone/>
            </a:pPr>
            <a:r>
              <a:rPr lang="en-US" sz="2000" dirty="0"/>
              <a:t>Systems</a:t>
            </a:r>
          </a:p>
          <a:p>
            <a:pPr marL="0" indent="0">
              <a:buNone/>
            </a:pPr>
            <a:r>
              <a:rPr lang="en-US" sz="2000" dirty="0"/>
              <a:t>Styles</a:t>
            </a:r>
          </a:p>
          <a:p>
            <a:pPr marL="0" indent="0">
              <a:buNone/>
            </a:pPr>
            <a:r>
              <a:rPr lang="en-US" sz="2000" dirty="0"/>
              <a:t>Skills </a:t>
            </a:r>
          </a:p>
          <a:p>
            <a:pPr marL="0" indent="0">
              <a:buNone/>
            </a:pPr>
            <a:r>
              <a:rPr lang="en-US" sz="2000" dirty="0"/>
              <a:t>Shared Values</a:t>
            </a:r>
          </a:p>
          <a:p>
            <a:pPr marL="0" indent="0">
              <a:buNone/>
            </a:pPr>
            <a:r>
              <a:rPr lang="en-US" sz="2000" dirty="0"/>
              <a:t>Staff</a:t>
            </a:r>
          </a:p>
        </p:txBody>
      </p:sp>
    </p:spTree>
    <p:extLst>
      <p:ext uri="{BB962C8B-B14F-4D97-AF65-F5344CB8AC3E}">
        <p14:creationId xmlns:p14="http://schemas.microsoft.com/office/powerpoint/2010/main" val="3859631710"/>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44D5E-134D-4F68-81AF-7574EB4AD870}"/>
              </a:ext>
            </a:extLst>
          </p:cNvPr>
          <p:cNvSpPr>
            <a:spLocks noGrp="1"/>
          </p:cNvSpPr>
          <p:nvPr>
            <p:ph type="title"/>
          </p:nvPr>
        </p:nvSpPr>
        <p:spPr>
          <a:xfrm>
            <a:off x="801099" y="1396289"/>
            <a:ext cx="4249006" cy="1325563"/>
          </a:xfrm>
        </p:spPr>
        <p:txBody>
          <a:bodyPr>
            <a:normAutofit/>
          </a:bodyPr>
          <a:lstStyle/>
          <a:p>
            <a:r>
              <a:rPr lang="en-GB" dirty="0"/>
              <a:t>Activity</a:t>
            </a:r>
          </a:p>
        </p:txBody>
      </p:sp>
      <p:sp>
        <p:nvSpPr>
          <p:cNvPr id="3" name="Content Placeholder 2">
            <a:extLst>
              <a:ext uri="{FF2B5EF4-FFF2-40B4-BE49-F238E27FC236}">
                <a16:creationId xmlns:a16="http://schemas.microsoft.com/office/drawing/2014/main" id="{CF516565-A5CA-4A62-97FC-8358A59BB609}"/>
              </a:ext>
            </a:extLst>
          </p:cNvPr>
          <p:cNvSpPr>
            <a:spLocks noGrp="1"/>
          </p:cNvSpPr>
          <p:nvPr>
            <p:ph idx="1"/>
          </p:nvPr>
        </p:nvSpPr>
        <p:spPr>
          <a:xfrm>
            <a:off x="805544" y="2871982"/>
            <a:ext cx="4245428" cy="3181684"/>
          </a:xfrm>
        </p:spPr>
        <p:txBody>
          <a:bodyPr anchor="t">
            <a:normAutofit lnSpcReduction="10000"/>
          </a:bodyPr>
          <a:lstStyle/>
          <a:p>
            <a:pPr marL="0" indent="0">
              <a:buNone/>
            </a:pPr>
            <a:r>
              <a:rPr lang="en-GB" sz="3600" dirty="0"/>
              <a:t>Define each element of the McKinsey’s 7s Framework and give an example for each element, that relates to an International Hotel Chain</a:t>
            </a:r>
          </a:p>
          <a:p>
            <a:pPr marL="0" indent="0">
              <a:buNone/>
            </a:pPr>
            <a:endParaRPr lang="en-GB" sz="1800" dirty="0"/>
          </a:p>
        </p:txBody>
      </p:sp>
      <p:sp>
        <p:nvSpPr>
          <p:cNvPr id="71" name="Freeform: Shape 70">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Global hotel chains eye secondary, tertiary markets in India">
            <a:extLst>
              <a:ext uri="{FF2B5EF4-FFF2-40B4-BE49-F238E27FC236}">
                <a16:creationId xmlns:a16="http://schemas.microsoft.com/office/drawing/2014/main" id="{81353953-B47B-4A86-8EF0-D087188BD4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588" r="1" b="15099"/>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962A583E-A9A1-4587-9D91-36241A76B90D}"/>
              </a:ext>
            </a:extLst>
          </p:cNvPr>
          <p:cNvPicPr>
            <a:picLocks noChangeAspect="1"/>
          </p:cNvPicPr>
          <p:nvPr/>
        </p:nvPicPr>
        <p:blipFill rotWithShape="1">
          <a:blip r:embed="rId3"/>
          <a:srcRect l="4959" r="5889"/>
          <a:stretch/>
        </p:blipFill>
        <p:spPr>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163234443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1744</TotalTime>
  <Words>2357</Words>
  <Application>Microsoft Office PowerPoint</Application>
  <PresentationFormat>Widescreen</PresentationFormat>
  <Paragraphs>112</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Definitions</vt:lpstr>
      <vt:lpstr>Resource Based View - RBV</vt:lpstr>
      <vt:lpstr>PowerPoint Presentation</vt:lpstr>
      <vt:lpstr>Tangible Resources </vt:lpstr>
      <vt:lpstr>Intangible Resources</vt:lpstr>
      <vt:lpstr>Resources and Capabilities</vt:lpstr>
      <vt:lpstr>Activity</vt:lpstr>
      <vt:lpstr>VRIN</vt:lpstr>
      <vt:lpstr>VRIO</vt:lpstr>
      <vt:lpstr>Core Competencies</vt:lpstr>
      <vt:lpstr>Dynamic Capabilities</vt:lpstr>
      <vt:lpstr>Culture</vt:lpstr>
      <vt:lpstr>Culture Defined</vt:lpstr>
      <vt:lpstr>Activity</vt:lpstr>
      <vt:lpstr>Value Chain</vt:lpstr>
      <vt:lpstr>Value Chain</vt:lpstr>
      <vt:lpstr>PowerPoint Presentation</vt:lpstr>
      <vt:lpstr>McKinseys 7s Framework</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Knight</dc:creator>
  <cp:lastModifiedBy>Lisa Knight</cp:lastModifiedBy>
  <cp:revision>9</cp:revision>
  <dcterms:created xsi:type="dcterms:W3CDTF">2022-02-16T18:31:54Z</dcterms:created>
  <dcterms:modified xsi:type="dcterms:W3CDTF">2022-02-18T14:59:50Z</dcterms:modified>
</cp:coreProperties>
</file>