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notesSlides/notesSlide8.xml" ContentType="application/vnd.openxmlformats-officedocument.presentationml.notesSlide+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notesSlides/notesSlide9.xml" ContentType="application/vnd.openxmlformats-officedocument.presentationml.notesSlide+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notesSlides/notesSlide10.xml" ContentType="application/vnd.openxmlformats-officedocument.presentationml.notesSlide+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notesSlides/notesSlide11.xml" ContentType="application/vnd.openxmlformats-officedocument.presentationml.notesSlide+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notesSlides/notesSlide12.xml" ContentType="application/vnd.openxmlformats-officedocument.presentationml.notesSlide+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9"/>
  </p:notesMasterIdLst>
  <p:sldIdLst>
    <p:sldId id="256" r:id="rId2"/>
    <p:sldId id="257" r:id="rId3"/>
    <p:sldId id="282" r:id="rId4"/>
    <p:sldId id="283" r:id="rId5"/>
    <p:sldId id="284" r:id="rId6"/>
    <p:sldId id="285" r:id="rId7"/>
    <p:sldId id="286" r:id="rId8"/>
    <p:sldId id="258" r:id="rId9"/>
    <p:sldId id="259" r:id="rId10"/>
    <p:sldId id="260" r:id="rId11"/>
    <p:sldId id="261" r:id="rId12"/>
    <p:sldId id="262" r:id="rId13"/>
    <p:sldId id="263" r:id="rId14"/>
    <p:sldId id="264" r:id="rId15"/>
    <p:sldId id="265" r:id="rId16"/>
    <p:sldId id="266" r:id="rId17"/>
    <p:sldId id="267" r:id="rId18"/>
    <p:sldId id="268" r:id="rId19"/>
    <p:sldId id="269" r:id="rId20"/>
    <p:sldId id="270" r:id="rId21"/>
    <p:sldId id="287" r:id="rId22"/>
    <p:sldId id="276" r:id="rId23"/>
    <p:sldId id="277" r:id="rId24"/>
    <p:sldId id="278" r:id="rId25"/>
    <p:sldId id="279" r:id="rId26"/>
    <p:sldId id="280" r:id="rId27"/>
    <p:sldId id="281"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4" d="100"/>
          <a:sy n="94" d="100"/>
        </p:scale>
        <p:origin x="75" y="6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7750598-808C-49C1-B3F7-E719D825F64B}" type="datetimeFigureOut">
              <a:rPr lang="en-GB" smtClean="0"/>
              <a:t>10/02/2020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FA577F1-79C1-43C4-B4C0-F84E9EFA822F}" type="slidenum">
              <a:rPr lang="en-GB" smtClean="0"/>
              <a:t>‹#›</a:t>
            </a:fld>
            <a:endParaRPr lang="en-GB"/>
          </a:p>
        </p:txBody>
      </p:sp>
    </p:spTree>
    <p:extLst>
      <p:ext uri="{BB962C8B-B14F-4D97-AF65-F5344CB8AC3E}">
        <p14:creationId xmlns:p14="http://schemas.microsoft.com/office/powerpoint/2010/main" val="37128546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p:txBody>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99F10C36-1656-4947-B21A-376B4316E998}" type="slidenum">
              <a:rPr lang="en-US" altLang="en-US" sz="1200"/>
              <a:pPr/>
              <a:t>8</a:t>
            </a:fld>
            <a:endParaRPr lang="en-US" altLang="en-US" sz="1200"/>
          </a:p>
        </p:txBody>
      </p:sp>
      <p:sp>
        <p:nvSpPr>
          <p:cNvPr id="17411" name="Rectangle 2"/>
          <p:cNvSpPr>
            <a:spLocks noGrp="1" noRot="1" noChangeAspect="1" noChangeArrowheads="1" noTextEdit="1"/>
          </p:cNvSpPr>
          <p:nvPr>
            <p:ph type="sldImg"/>
          </p:nvPr>
        </p:nvSpPr>
        <p:spPr>
          <a:ln/>
        </p:spPr>
      </p:sp>
      <p:sp>
        <p:nvSpPr>
          <p:cNvPr id="174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Tree>
    <p:extLst>
      <p:ext uri="{BB962C8B-B14F-4D97-AF65-F5344CB8AC3E}">
        <p14:creationId xmlns:p14="http://schemas.microsoft.com/office/powerpoint/2010/main" val="27311906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p:cNvSpPr>
            <a:spLocks noGrp="1" noChangeArrowheads="1"/>
          </p:cNvSpPr>
          <p:nvPr>
            <p:ph type="sldNum" sz="quarter" idx="5"/>
          </p:nvPr>
        </p:nvSpPr>
        <p:spPr/>
        <p:txBody>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F95206E6-AF0D-4E0C-B655-B42B27528E31}" type="slidenum">
              <a:rPr lang="en-US" altLang="en-US" sz="1200"/>
              <a:pPr/>
              <a:t>9</a:t>
            </a:fld>
            <a:endParaRPr lang="en-US" altLang="en-US" sz="120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Tree>
    <p:extLst>
      <p:ext uri="{BB962C8B-B14F-4D97-AF65-F5344CB8AC3E}">
        <p14:creationId xmlns:p14="http://schemas.microsoft.com/office/powerpoint/2010/main" val="32272663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p:cNvSpPr>
            <a:spLocks noGrp="1" noChangeArrowheads="1"/>
          </p:cNvSpPr>
          <p:nvPr>
            <p:ph type="sldNum" sz="quarter" idx="5"/>
          </p:nvPr>
        </p:nvSpPr>
        <p:spPr/>
        <p:txBody>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AD298704-2750-44AE-BFEB-C1DE209DE07B}" type="slidenum">
              <a:rPr lang="en-US" altLang="en-US" sz="1200"/>
              <a:pPr/>
              <a:t>10</a:t>
            </a:fld>
            <a:endParaRPr lang="en-US" altLang="en-US" sz="1200"/>
          </a:p>
        </p:txBody>
      </p:sp>
      <p:sp>
        <p:nvSpPr>
          <p:cNvPr id="19459" name="Rectangle 2"/>
          <p:cNvSpPr>
            <a:spLocks noGrp="1" noRot="1" noChangeAspect="1" noChangeArrowheads="1" noTextEdit="1"/>
          </p:cNvSpPr>
          <p:nvPr>
            <p:ph type="sldImg"/>
          </p:nvPr>
        </p:nvSpPr>
        <p:spPr>
          <a:ln/>
        </p:spPr>
      </p:sp>
      <p:sp>
        <p:nvSpPr>
          <p:cNvPr id="194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Tree>
    <p:extLst>
      <p:ext uri="{BB962C8B-B14F-4D97-AF65-F5344CB8AC3E}">
        <p14:creationId xmlns:p14="http://schemas.microsoft.com/office/powerpoint/2010/main" val="26280189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p:cNvSpPr>
            <a:spLocks noGrp="1" noChangeArrowheads="1"/>
          </p:cNvSpPr>
          <p:nvPr>
            <p:ph type="sldNum" sz="quarter" idx="5"/>
          </p:nvPr>
        </p:nvSpPr>
        <p:spPr/>
        <p:txBody>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4D9ED273-E904-44CD-9885-0A85C5240009}" type="slidenum">
              <a:rPr lang="en-US" altLang="en-US" sz="1200"/>
              <a:pPr/>
              <a:t>11</a:t>
            </a:fld>
            <a:endParaRPr lang="en-US" altLang="en-US" sz="1200"/>
          </a:p>
        </p:txBody>
      </p:sp>
      <p:sp>
        <p:nvSpPr>
          <p:cNvPr id="20483" name="Rectangle 2"/>
          <p:cNvSpPr>
            <a:spLocks noGrp="1" noRot="1" noChangeAspect="1" noChangeArrowheads="1" noTextEdit="1"/>
          </p:cNvSpPr>
          <p:nvPr>
            <p:ph type="sldImg"/>
          </p:nvPr>
        </p:nvSpPr>
        <p:spPr>
          <a:ln/>
        </p:spPr>
      </p:sp>
      <p:sp>
        <p:nvSpPr>
          <p:cNvPr id="204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Tree>
    <p:extLst>
      <p:ext uri="{BB962C8B-B14F-4D97-AF65-F5344CB8AC3E}">
        <p14:creationId xmlns:p14="http://schemas.microsoft.com/office/powerpoint/2010/main" val="9843112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p:cNvSpPr>
            <a:spLocks noGrp="1" noChangeArrowheads="1"/>
          </p:cNvSpPr>
          <p:nvPr>
            <p:ph type="sldNum" sz="quarter" idx="5"/>
          </p:nvPr>
        </p:nvSpPr>
        <p:spPr/>
        <p:txBody>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3DAE517A-E17D-4095-963A-4551BA8A0EA9}" type="slidenum">
              <a:rPr lang="en-US" altLang="en-US" sz="1200"/>
              <a:pPr/>
              <a:t>12</a:t>
            </a:fld>
            <a:endParaRPr lang="en-US" altLang="en-US" sz="1200"/>
          </a:p>
        </p:txBody>
      </p:sp>
      <p:sp>
        <p:nvSpPr>
          <p:cNvPr id="21507" name="Rectangle 2"/>
          <p:cNvSpPr>
            <a:spLocks noGrp="1" noRot="1" noChangeAspect="1" noChangeArrowheads="1" noTextEdit="1"/>
          </p:cNvSpPr>
          <p:nvPr>
            <p:ph type="sldImg"/>
          </p:nvPr>
        </p:nvSpPr>
        <p:spPr>
          <a:ln/>
        </p:spPr>
      </p:sp>
      <p:sp>
        <p:nvSpPr>
          <p:cNvPr id="215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Tree>
    <p:extLst>
      <p:ext uri="{BB962C8B-B14F-4D97-AF65-F5344CB8AC3E}">
        <p14:creationId xmlns:p14="http://schemas.microsoft.com/office/powerpoint/2010/main" val="30523844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p:cNvSpPr>
            <a:spLocks noGrp="1" noChangeArrowheads="1"/>
          </p:cNvSpPr>
          <p:nvPr>
            <p:ph type="sldNum" sz="quarter" idx="5"/>
          </p:nvPr>
        </p:nvSpPr>
        <p:spPr/>
        <p:txBody>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C7BC1A7F-9532-46BD-BAB9-4BE56E53D848}" type="slidenum">
              <a:rPr lang="en-US" altLang="en-US" sz="1200"/>
              <a:pPr/>
              <a:t>13</a:t>
            </a:fld>
            <a:endParaRPr lang="en-US" altLang="en-US" sz="1200"/>
          </a:p>
        </p:txBody>
      </p:sp>
      <p:sp>
        <p:nvSpPr>
          <p:cNvPr id="22531" name="Rectangle 2"/>
          <p:cNvSpPr>
            <a:spLocks noGrp="1" noRot="1" noChangeAspect="1" noChangeArrowheads="1" noTextEdit="1"/>
          </p:cNvSpPr>
          <p:nvPr>
            <p:ph type="sldImg"/>
          </p:nvPr>
        </p:nvSpPr>
        <p:spPr>
          <a:ln/>
        </p:spPr>
      </p:sp>
      <p:sp>
        <p:nvSpPr>
          <p:cNvPr id="225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Tree>
    <p:extLst>
      <p:ext uri="{BB962C8B-B14F-4D97-AF65-F5344CB8AC3E}">
        <p14:creationId xmlns:p14="http://schemas.microsoft.com/office/powerpoint/2010/main" val="34542093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p:cNvSpPr>
            <a:spLocks noGrp="1" noChangeArrowheads="1"/>
          </p:cNvSpPr>
          <p:nvPr>
            <p:ph type="sldNum" sz="quarter" idx="5"/>
          </p:nvPr>
        </p:nvSpPr>
        <p:spPr/>
        <p:txBody>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F96A53B3-7E06-4D83-9AAA-FC561F3A8480}" type="slidenum">
              <a:rPr lang="en-US" altLang="en-US" sz="1200"/>
              <a:pPr/>
              <a:t>14</a:t>
            </a:fld>
            <a:endParaRPr lang="en-US" altLang="en-US" sz="1200"/>
          </a:p>
        </p:txBody>
      </p:sp>
      <p:sp>
        <p:nvSpPr>
          <p:cNvPr id="23555" name="Rectangle 2"/>
          <p:cNvSpPr>
            <a:spLocks noGrp="1" noRot="1" noChangeAspect="1" noChangeArrowheads="1" noTextEdit="1"/>
          </p:cNvSpPr>
          <p:nvPr>
            <p:ph type="sldImg"/>
          </p:nvPr>
        </p:nvSpPr>
        <p:spPr>
          <a:ln/>
        </p:spPr>
      </p:sp>
      <p:sp>
        <p:nvSpPr>
          <p:cNvPr id="235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Tree>
    <p:extLst>
      <p:ext uri="{BB962C8B-B14F-4D97-AF65-F5344CB8AC3E}">
        <p14:creationId xmlns:p14="http://schemas.microsoft.com/office/powerpoint/2010/main" val="22248364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a:ln/>
        </p:spPr>
      </p:sp>
      <p:sp>
        <p:nvSpPr>
          <p:cNvPr id="245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
        <p:nvSpPr>
          <p:cNvPr id="4" name="Slide Number Placeholder 3"/>
          <p:cNvSpPr>
            <a:spLocks noGrp="1"/>
          </p:cNvSpPr>
          <p:nvPr>
            <p:ph type="sldNum" sz="quarter" idx="5"/>
          </p:nvPr>
        </p:nvSpPr>
        <p:spPr/>
        <p:txBody>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BF9DD8CF-AC30-4680-AF0E-998CD80F5CA5}" type="slidenum">
              <a:rPr lang="en-US" altLang="en-US" sz="1200"/>
              <a:pPr/>
              <a:t>15</a:t>
            </a:fld>
            <a:endParaRPr lang="en-US" altLang="en-US" sz="1200"/>
          </a:p>
        </p:txBody>
      </p:sp>
    </p:spTree>
    <p:extLst>
      <p:ext uri="{BB962C8B-B14F-4D97-AF65-F5344CB8AC3E}">
        <p14:creationId xmlns:p14="http://schemas.microsoft.com/office/powerpoint/2010/main" val="17009333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a:ln/>
        </p:spPr>
      </p:sp>
      <p:sp>
        <p:nvSpPr>
          <p:cNvPr id="256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
        <p:nvSpPr>
          <p:cNvPr id="4" name="Slide Number Placeholder 3"/>
          <p:cNvSpPr>
            <a:spLocks noGrp="1"/>
          </p:cNvSpPr>
          <p:nvPr>
            <p:ph type="sldNum" sz="quarter" idx="5"/>
          </p:nvPr>
        </p:nvSpPr>
        <p:spPr/>
        <p:txBody>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6A6E7351-688C-4C85-969C-01EF72AB4196}" type="slidenum">
              <a:rPr lang="en-US" altLang="en-US" sz="1200"/>
              <a:pPr/>
              <a:t>16</a:t>
            </a:fld>
            <a:endParaRPr lang="en-US" altLang="en-US" sz="1200"/>
          </a:p>
        </p:txBody>
      </p:sp>
    </p:spTree>
    <p:extLst>
      <p:ext uri="{BB962C8B-B14F-4D97-AF65-F5344CB8AC3E}">
        <p14:creationId xmlns:p14="http://schemas.microsoft.com/office/powerpoint/2010/main" val="32988355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a:ln/>
        </p:spPr>
      </p:sp>
      <p:sp>
        <p:nvSpPr>
          <p:cNvPr id="266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
        <p:nvSpPr>
          <p:cNvPr id="4" name="Slide Number Placeholder 3"/>
          <p:cNvSpPr>
            <a:spLocks noGrp="1"/>
          </p:cNvSpPr>
          <p:nvPr>
            <p:ph type="sldNum" sz="quarter" idx="5"/>
          </p:nvPr>
        </p:nvSpPr>
        <p:spPr/>
        <p:txBody>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86C4E34E-134C-40B5-86D0-50B1BF47E7E9}" type="slidenum">
              <a:rPr lang="en-US" altLang="en-US" sz="1200"/>
              <a:pPr/>
              <a:t>17</a:t>
            </a:fld>
            <a:endParaRPr lang="en-US" altLang="en-US" sz="1200"/>
          </a:p>
        </p:txBody>
      </p:sp>
    </p:spTree>
    <p:extLst>
      <p:ext uri="{BB962C8B-B14F-4D97-AF65-F5344CB8AC3E}">
        <p14:creationId xmlns:p14="http://schemas.microsoft.com/office/powerpoint/2010/main" val="14708791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a:ln/>
        </p:spPr>
      </p:sp>
      <p:sp>
        <p:nvSpPr>
          <p:cNvPr id="276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
        <p:nvSpPr>
          <p:cNvPr id="4" name="Slide Number Placeholder 3"/>
          <p:cNvSpPr>
            <a:spLocks noGrp="1"/>
          </p:cNvSpPr>
          <p:nvPr>
            <p:ph type="sldNum" sz="quarter" idx="5"/>
          </p:nvPr>
        </p:nvSpPr>
        <p:spPr/>
        <p:txBody>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14FF23CF-7A89-4F96-9D40-BE21CFDA5B62}" type="slidenum">
              <a:rPr lang="en-US" altLang="en-US" sz="1200"/>
              <a:pPr/>
              <a:t>18</a:t>
            </a:fld>
            <a:endParaRPr lang="en-US" altLang="en-US" sz="1200"/>
          </a:p>
        </p:txBody>
      </p:sp>
    </p:spTree>
    <p:extLst>
      <p:ext uri="{BB962C8B-B14F-4D97-AF65-F5344CB8AC3E}">
        <p14:creationId xmlns:p14="http://schemas.microsoft.com/office/powerpoint/2010/main" val="3253340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a:ln/>
        </p:spPr>
      </p:sp>
      <p:sp>
        <p:nvSpPr>
          <p:cNvPr id="286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
        <p:nvSpPr>
          <p:cNvPr id="4" name="Slide Number Placeholder 3"/>
          <p:cNvSpPr>
            <a:spLocks noGrp="1"/>
          </p:cNvSpPr>
          <p:nvPr>
            <p:ph type="sldNum" sz="quarter" idx="5"/>
          </p:nvPr>
        </p:nvSpPr>
        <p:spPr/>
        <p:txBody>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11851414-DD7B-4B76-B78B-176CBA572E45}" type="slidenum">
              <a:rPr lang="en-US" altLang="en-US" sz="1200"/>
              <a:pPr/>
              <a:t>19</a:t>
            </a:fld>
            <a:endParaRPr lang="en-US" altLang="en-US" sz="1200"/>
          </a:p>
        </p:txBody>
      </p:sp>
    </p:spTree>
    <p:extLst>
      <p:ext uri="{BB962C8B-B14F-4D97-AF65-F5344CB8AC3E}">
        <p14:creationId xmlns:p14="http://schemas.microsoft.com/office/powerpoint/2010/main" val="169303718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
        <p:nvSpPr>
          <p:cNvPr id="4" name="Slide Number Placeholder 3"/>
          <p:cNvSpPr>
            <a:spLocks noGrp="1"/>
          </p:cNvSpPr>
          <p:nvPr>
            <p:ph type="sldNum" sz="quarter" idx="5"/>
          </p:nvPr>
        </p:nvSpPr>
        <p:spPr/>
        <p:txBody>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F8B5C3E8-136C-4FCC-9DF3-7DC5B798ACB9}" type="slidenum">
              <a:rPr lang="en-US" altLang="en-US" sz="1200"/>
              <a:pPr/>
              <a:t>20</a:t>
            </a:fld>
            <a:endParaRPr lang="en-US" altLang="en-US" sz="1200"/>
          </a:p>
        </p:txBody>
      </p:sp>
    </p:spTree>
    <p:extLst>
      <p:ext uri="{BB962C8B-B14F-4D97-AF65-F5344CB8AC3E}">
        <p14:creationId xmlns:p14="http://schemas.microsoft.com/office/powerpoint/2010/main" val="276114264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166A8E64-F44D-4903-ADD4-4A67595A94EC}" type="datetimeFigureOut">
              <a:rPr lang="en-GB" smtClean="0"/>
              <a:t>10/02/2020</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8FE87F60-E289-471A-B2A2-83FDDBCCF9BE}" type="slidenum">
              <a:rPr lang="en-GB" smtClean="0"/>
              <a:t>‹#›</a:t>
            </a:fld>
            <a:endParaRPr lang="en-GB"/>
          </a:p>
        </p:txBody>
      </p:sp>
    </p:spTree>
    <p:extLst>
      <p:ext uri="{BB962C8B-B14F-4D97-AF65-F5344CB8AC3E}">
        <p14:creationId xmlns:p14="http://schemas.microsoft.com/office/powerpoint/2010/main" val="1180451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66A8E64-F44D-4903-ADD4-4A67595A94EC}" type="datetimeFigureOut">
              <a:rPr lang="en-GB" smtClean="0"/>
              <a:t>10/02/2020</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8FE87F60-E289-471A-B2A2-83FDDBCCF9BE}" type="slidenum">
              <a:rPr lang="en-GB" smtClean="0"/>
              <a:t>‹#›</a:t>
            </a:fld>
            <a:endParaRPr lang="en-GB"/>
          </a:p>
        </p:txBody>
      </p:sp>
    </p:spTree>
    <p:extLst>
      <p:ext uri="{BB962C8B-B14F-4D97-AF65-F5344CB8AC3E}">
        <p14:creationId xmlns:p14="http://schemas.microsoft.com/office/powerpoint/2010/main" val="364450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166A8E64-F44D-4903-ADD4-4A67595A94EC}" type="datetimeFigureOut">
              <a:rPr lang="en-GB" smtClean="0"/>
              <a:t>10/02/2020</a:t>
            </a:fld>
            <a:endParaRPr lang="en-GB"/>
          </a:p>
        </p:txBody>
      </p:sp>
      <p:sp>
        <p:nvSpPr>
          <p:cNvPr id="6" name="Slide Number Placeholder 5"/>
          <p:cNvSpPr>
            <a:spLocks noGrp="1"/>
          </p:cNvSpPr>
          <p:nvPr>
            <p:ph type="sldNum" sz="quarter" idx="12"/>
          </p:nvPr>
        </p:nvSpPr>
        <p:spPr/>
        <p:txBody>
          <a:bodyPr/>
          <a:lstStyle/>
          <a:p>
            <a:fld id="{8FE87F60-E289-471A-B2A2-83FDDBCCF9BE}" type="slidenum">
              <a:rPr lang="en-GB" smtClean="0"/>
              <a:t>‹#›</a:t>
            </a:fld>
            <a:endParaRPr lang="en-GB"/>
          </a:p>
        </p:txBody>
      </p:sp>
    </p:spTree>
    <p:extLst>
      <p:ext uri="{BB962C8B-B14F-4D97-AF65-F5344CB8AC3E}">
        <p14:creationId xmlns:p14="http://schemas.microsoft.com/office/powerpoint/2010/main" val="27745331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166A8E64-F44D-4903-ADD4-4A67595A94EC}" type="datetimeFigureOut">
              <a:rPr lang="en-GB" smtClean="0"/>
              <a:t>10/02/2020</a:t>
            </a:fld>
            <a:endParaRPr lang="en-GB"/>
          </a:p>
        </p:txBody>
      </p:sp>
      <p:sp>
        <p:nvSpPr>
          <p:cNvPr id="7" name="Slide Number Placeholder 6"/>
          <p:cNvSpPr>
            <a:spLocks noGrp="1"/>
          </p:cNvSpPr>
          <p:nvPr>
            <p:ph type="sldNum" sz="quarter" idx="12"/>
          </p:nvPr>
        </p:nvSpPr>
        <p:spPr/>
        <p:txBody>
          <a:bodyPr/>
          <a:lstStyle/>
          <a:p>
            <a:fld id="{8FE87F60-E289-471A-B2A2-83FDDBCCF9BE}" type="slidenum">
              <a:rPr lang="en-GB" smtClean="0"/>
              <a:t>‹#›</a:t>
            </a:fld>
            <a:endParaRPr lang="en-GB"/>
          </a:p>
        </p:txBody>
      </p:sp>
    </p:spTree>
    <p:extLst>
      <p:ext uri="{BB962C8B-B14F-4D97-AF65-F5344CB8AC3E}">
        <p14:creationId xmlns:p14="http://schemas.microsoft.com/office/powerpoint/2010/main" val="39796593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166A8E64-F44D-4903-ADD4-4A67595A94EC}" type="datetimeFigureOut">
              <a:rPr lang="en-GB" smtClean="0"/>
              <a:t>10/02/2020</a:t>
            </a:fld>
            <a:endParaRPr lang="en-GB"/>
          </a:p>
        </p:txBody>
      </p:sp>
      <p:sp>
        <p:nvSpPr>
          <p:cNvPr id="9" name="Slide Number Placeholder 8"/>
          <p:cNvSpPr>
            <a:spLocks noGrp="1"/>
          </p:cNvSpPr>
          <p:nvPr>
            <p:ph type="sldNum" sz="quarter" idx="12"/>
          </p:nvPr>
        </p:nvSpPr>
        <p:spPr/>
        <p:txBody>
          <a:bodyPr/>
          <a:lstStyle/>
          <a:p>
            <a:fld id="{8FE87F60-E289-471A-B2A2-83FDDBCCF9BE}" type="slidenum">
              <a:rPr lang="en-GB" smtClean="0"/>
              <a:t>‹#›</a:t>
            </a:fld>
            <a:endParaRPr lang="en-GB"/>
          </a:p>
        </p:txBody>
      </p:sp>
    </p:spTree>
    <p:extLst>
      <p:ext uri="{BB962C8B-B14F-4D97-AF65-F5344CB8AC3E}">
        <p14:creationId xmlns:p14="http://schemas.microsoft.com/office/powerpoint/2010/main" val="29623257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166A8E64-F44D-4903-ADD4-4A67595A94EC}" type="datetimeFigureOut">
              <a:rPr lang="en-GB" smtClean="0"/>
              <a:t>10/02/2020</a:t>
            </a:fld>
            <a:endParaRPr lang="en-GB"/>
          </a:p>
        </p:txBody>
      </p:sp>
      <p:sp>
        <p:nvSpPr>
          <p:cNvPr id="5" name="Slide Number Placeholder 4"/>
          <p:cNvSpPr>
            <a:spLocks noGrp="1"/>
          </p:cNvSpPr>
          <p:nvPr>
            <p:ph type="sldNum" sz="quarter" idx="12"/>
          </p:nvPr>
        </p:nvSpPr>
        <p:spPr/>
        <p:txBody>
          <a:bodyPr/>
          <a:lstStyle/>
          <a:p>
            <a:fld id="{8FE87F60-E289-471A-B2A2-83FDDBCCF9BE}" type="slidenum">
              <a:rPr lang="en-GB" smtClean="0"/>
              <a:t>‹#›</a:t>
            </a:fld>
            <a:endParaRPr lang="en-GB"/>
          </a:p>
        </p:txBody>
      </p:sp>
    </p:spTree>
    <p:extLst>
      <p:ext uri="{BB962C8B-B14F-4D97-AF65-F5344CB8AC3E}">
        <p14:creationId xmlns:p14="http://schemas.microsoft.com/office/powerpoint/2010/main" val="4969590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66A8E64-F44D-4903-ADD4-4A67595A94EC}" type="datetimeFigureOut">
              <a:rPr lang="en-GB" smtClean="0"/>
              <a:t>10/02/2020</a:t>
            </a:fld>
            <a:endParaRPr lang="en-GB"/>
          </a:p>
        </p:txBody>
      </p:sp>
      <p:sp>
        <p:nvSpPr>
          <p:cNvPr id="4" name="Slide Number Placeholder 3"/>
          <p:cNvSpPr>
            <a:spLocks noGrp="1"/>
          </p:cNvSpPr>
          <p:nvPr>
            <p:ph type="sldNum" sz="quarter" idx="12"/>
          </p:nvPr>
        </p:nvSpPr>
        <p:spPr/>
        <p:txBody>
          <a:bodyPr/>
          <a:lstStyle/>
          <a:p>
            <a:fld id="{8FE87F60-E289-471A-B2A2-83FDDBCCF9BE}" type="slidenum">
              <a:rPr lang="en-GB" smtClean="0"/>
              <a:t>‹#›</a:t>
            </a:fld>
            <a:endParaRPr lang="en-GB"/>
          </a:p>
        </p:txBody>
      </p:sp>
    </p:spTree>
    <p:extLst>
      <p:ext uri="{BB962C8B-B14F-4D97-AF65-F5344CB8AC3E}">
        <p14:creationId xmlns:p14="http://schemas.microsoft.com/office/powerpoint/2010/main" val="19271571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166A8E64-F44D-4903-ADD4-4A67595A94EC}" type="datetimeFigureOut">
              <a:rPr lang="en-GB" smtClean="0"/>
              <a:t>10/02/2020</a:t>
            </a:fld>
            <a:endParaRPr lang="en-GB"/>
          </a:p>
        </p:txBody>
      </p:sp>
      <p:sp>
        <p:nvSpPr>
          <p:cNvPr id="7" name="Slide Number Placeholder 6"/>
          <p:cNvSpPr>
            <a:spLocks noGrp="1"/>
          </p:cNvSpPr>
          <p:nvPr>
            <p:ph type="sldNum" sz="quarter" idx="12"/>
          </p:nvPr>
        </p:nvSpPr>
        <p:spPr/>
        <p:txBody>
          <a:bodyPr/>
          <a:lstStyle/>
          <a:p>
            <a:fld id="{8FE87F60-E289-471A-B2A2-83FDDBCCF9BE}" type="slidenum">
              <a:rPr lang="en-GB" smtClean="0"/>
              <a:t>‹#›</a:t>
            </a:fld>
            <a:endParaRPr lang="en-GB"/>
          </a:p>
        </p:txBody>
      </p:sp>
    </p:spTree>
    <p:extLst>
      <p:ext uri="{BB962C8B-B14F-4D97-AF65-F5344CB8AC3E}">
        <p14:creationId xmlns:p14="http://schemas.microsoft.com/office/powerpoint/2010/main" val="38623597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166A8E64-F44D-4903-ADD4-4A67595A94EC}" type="datetimeFigureOut">
              <a:rPr lang="en-GB" smtClean="0"/>
              <a:t>10/02/2020</a:t>
            </a:fld>
            <a:endParaRPr lang="en-GB"/>
          </a:p>
        </p:txBody>
      </p:sp>
      <p:sp>
        <p:nvSpPr>
          <p:cNvPr id="7" name="Slide Number Placeholder 6"/>
          <p:cNvSpPr>
            <a:spLocks noGrp="1"/>
          </p:cNvSpPr>
          <p:nvPr>
            <p:ph type="sldNum" sz="quarter" idx="12"/>
          </p:nvPr>
        </p:nvSpPr>
        <p:spPr/>
        <p:txBody>
          <a:bodyPr/>
          <a:lstStyle/>
          <a:p>
            <a:fld id="{8FE87F60-E289-471A-B2A2-83FDDBCCF9BE}" type="slidenum">
              <a:rPr lang="en-GB" smtClean="0"/>
              <a:t>‹#›</a:t>
            </a:fld>
            <a:endParaRPr lang="en-GB"/>
          </a:p>
        </p:txBody>
      </p:sp>
    </p:spTree>
    <p:extLst>
      <p:ext uri="{BB962C8B-B14F-4D97-AF65-F5344CB8AC3E}">
        <p14:creationId xmlns:p14="http://schemas.microsoft.com/office/powerpoint/2010/main" val="39278296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66A8E64-F44D-4903-ADD4-4A67595A94EC}" type="datetimeFigureOut">
              <a:rPr lang="en-GB" smtClean="0"/>
              <a:t>10/02/2020</a:t>
            </a:fld>
            <a:endParaRPr lang="en-GB"/>
          </a:p>
        </p:txBody>
      </p:sp>
      <p:sp>
        <p:nvSpPr>
          <p:cNvPr id="6" name="Slide Number Placeholder 5"/>
          <p:cNvSpPr>
            <a:spLocks noGrp="1"/>
          </p:cNvSpPr>
          <p:nvPr>
            <p:ph type="sldNum" sz="quarter" idx="12"/>
          </p:nvPr>
        </p:nvSpPr>
        <p:spPr/>
        <p:txBody>
          <a:bodyPr/>
          <a:lstStyle/>
          <a:p>
            <a:fld id="{8FE87F60-E289-471A-B2A2-83FDDBCCF9BE}" type="slidenum">
              <a:rPr lang="en-GB" smtClean="0"/>
              <a:t>‹#›</a:t>
            </a:fld>
            <a:endParaRPr lang="en-GB"/>
          </a:p>
        </p:txBody>
      </p:sp>
    </p:spTree>
    <p:extLst>
      <p:ext uri="{BB962C8B-B14F-4D97-AF65-F5344CB8AC3E}">
        <p14:creationId xmlns:p14="http://schemas.microsoft.com/office/powerpoint/2010/main" val="12415697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66A8E64-F44D-4903-ADD4-4A67595A94EC}" type="datetimeFigureOut">
              <a:rPr lang="en-GB" smtClean="0"/>
              <a:t>10/02/2020</a:t>
            </a:fld>
            <a:endParaRPr lang="en-GB"/>
          </a:p>
        </p:txBody>
      </p:sp>
      <p:sp>
        <p:nvSpPr>
          <p:cNvPr id="6" name="Slide Number Placeholder 5"/>
          <p:cNvSpPr>
            <a:spLocks noGrp="1"/>
          </p:cNvSpPr>
          <p:nvPr>
            <p:ph type="sldNum" sz="quarter" idx="12"/>
          </p:nvPr>
        </p:nvSpPr>
        <p:spPr/>
        <p:txBody>
          <a:bodyPr/>
          <a:lstStyle/>
          <a:p>
            <a:fld id="{8FE87F60-E289-471A-B2A2-83FDDBCCF9BE}" type="slidenum">
              <a:rPr lang="en-GB" smtClean="0"/>
              <a:t>‹#›</a:t>
            </a:fld>
            <a:endParaRPr lang="en-GB"/>
          </a:p>
        </p:txBody>
      </p:sp>
    </p:spTree>
    <p:extLst>
      <p:ext uri="{BB962C8B-B14F-4D97-AF65-F5344CB8AC3E}">
        <p14:creationId xmlns:p14="http://schemas.microsoft.com/office/powerpoint/2010/main" val="33771691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166A8E64-F44D-4903-ADD4-4A67595A94EC}" type="datetimeFigureOut">
              <a:rPr lang="en-GB" smtClean="0"/>
              <a:t>10/02/2020</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8FE87F60-E289-471A-B2A2-83FDDBCCF9BE}" type="slidenum">
              <a:rPr lang="en-GB" smtClean="0"/>
              <a:t>‹#›</a:t>
            </a:fld>
            <a:endParaRPr lang="en-GB"/>
          </a:p>
        </p:txBody>
      </p:sp>
    </p:spTree>
    <p:extLst>
      <p:ext uri="{BB962C8B-B14F-4D97-AF65-F5344CB8AC3E}">
        <p14:creationId xmlns:p14="http://schemas.microsoft.com/office/powerpoint/2010/main" val="356064847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3" Type="http://schemas.openxmlformats.org/officeDocument/2006/relationships/image" Target="../media/image8.gif"/><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10.gif"/></Relationships>
</file>

<file path=ppt/slides/_rels/slide12.xml.rels><?xml version="1.0" encoding="UTF-8" standalone="yes"?>
<Relationships xmlns="http://schemas.openxmlformats.org/package/2006/relationships"><Relationship Id="rId3" Type="http://schemas.openxmlformats.org/officeDocument/2006/relationships/image" Target="../media/image11.gif"/><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2.gif"/><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8" Type="http://schemas.openxmlformats.org/officeDocument/2006/relationships/notesSlide" Target="../notesSlides/notesSlide8.xml"/><Relationship Id="rId3" Type="http://schemas.openxmlformats.org/officeDocument/2006/relationships/tags" Target="../tags/tag3.xml"/><Relationship Id="rId7" Type="http://schemas.openxmlformats.org/officeDocument/2006/relationships/slideLayout" Target="../slideLayouts/slideLayout7.xml"/><Relationship Id="rId2" Type="http://schemas.openxmlformats.org/officeDocument/2006/relationships/tags" Target="../tags/tag2.xml"/><Relationship Id="rId1" Type="http://schemas.openxmlformats.org/officeDocument/2006/relationships/tags" Target="../tags/tag1.xml"/><Relationship Id="rId6" Type="http://schemas.openxmlformats.org/officeDocument/2006/relationships/tags" Target="../tags/tag6.xml"/><Relationship Id="rId5" Type="http://schemas.openxmlformats.org/officeDocument/2006/relationships/tags" Target="../tags/tag5.xml"/><Relationship Id="rId4" Type="http://schemas.openxmlformats.org/officeDocument/2006/relationships/tags" Target="../tags/tag4.xml"/><Relationship Id="rId9" Type="http://schemas.openxmlformats.org/officeDocument/2006/relationships/image" Target="../media/image7.png"/></Relationships>
</file>

<file path=ppt/slides/_rels/slide16.xml.rels><?xml version="1.0" encoding="UTF-8" standalone="yes"?>
<Relationships xmlns="http://schemas.openxmlformats.org/package/2006/relationships"><Relationship Id="rId8" Type="http://schemas.openxmlformats.org/officeDocument/2006/relationships/notesSlide" Target="../notesSlides/notesSlide9.xml"/><Relationship Id="rId3" Type="http://schemas.openxmlformats.org/officeDocument/2006/relationships/tags" Target="../tags/tag9.xml"/><Relationship Id="rId7" Type="http://schemas.openxmlformats.org/officeDocument/2006/relationships/slideLayout" Target="../slideLayouts/slideLayout7.xml"/><Relationship Id="rId2" Type="http://schemas.openxmlformats.org/officeDocument/2006/relationships/tags" Target="../tags/tag8.xml"/><Relationship Id="rId1" Type="http://schemas.openxmlformats.org/officeDocument/2006/relationships/tags" Target="../tags/tag7.xml"/><Relationship Id="rId6" Type="http://schemas.openxmlformats.org/officeDocument/2006/relationships/tags" Target="../tags/tag12.xml"/><Relationship Id="rId5" Type="http://schemas.openxmlformats.org/officeDocument/2006/relationships/tags" Target="../tags/tag11.xml"/><Relationship Id="rId10" Type="http://schemas.openxmlformats.org/officeDocument/2006/relationships/image" Target="../media/image7.png"/><Relationship Id="rId4" Type="http://schemas.openxmlformats.org/officeDocument/2006/relationships/tags" Target="../tags/tag10.xml"/><Relationship Id="rId9" Type="http://schemas.openxmlformats.org/officeDocument/2006/relationships/image" Target="../media/image14.png"/></Relationships>
</file>

<file path=ppt/slides/_rels/slide17.xml.rels><?xml version="1.0" encoding="UTF-8" standalone="yes"?>
<Relationships xmlns="http://schemas.openxmlformats.org/package/2006/relationships"><Relationship Id="rId3" Type="http://schemas.openxmlformats.org/officeDocument/2006/relationships/tags" Target="../tags/tag15.xml"/><Relationship Id="rId2" Type="http://schemas.openxmlformats.org/officeDocument/2006/relationships/tags" Target="../tags/tag14.xml"/><Relationship Id="rId1" Type="http://schemas.openxmlformats.org/officeDocument/2006/relationships/tags" Target="../tags/tag13.xml"/><Relationship Id="rId6" Type="http://schemas.openxmlformats.org/officeDocument/2006/relationships/image" Target="../media/image15.png"/><Relationship Id="rId5" Type="http://schemas.openxmlformats.org/officeDocument/2006/relationships/notesSlide" Target="../notesSlides/notesSlide10.xml"/><Relationship Id="rId4"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tags" Target="../tags/tag18.xml"/><Relationship Id="rId2" Type="http://schemas.openxmlformats.org/officeDocument/2006/relationships/tags" Target="../tags/tag17.xml"/><Relationship Id="rId1" Type="http://schemas.openxmlformats.org/officeDocument/2006/relationships/tags" Target="../tags/tag16.xml"/><Relationship Id="rId6" Type="http://schemas.openxmlformats.org/officeDocument/2006/relationships/image" Target="../media/image15.png"/><Relationship Id="rId5" Type="http://schemas.openxmlformats.org/officeDocument/2006/relationships/notesSlide" Target="../notesSlides/notesSlide11.xml"/><Relationship Id="rId4"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8" Type="http://schemas.openxmlformats.org/officeDocument/2006/relationships/notesSlide" Target="../notesSlides/notesSlide12.xml"/><Relationship Id="rId3" Type="http://schemas.openxmlformats.org/officeDocument/2006/relationships/tags" Target="../tags/tag21.xml"/><Relationship Id="rId7" Type="http://schemas.openxmlformats.org/officeDocument/2006/relationships/slideLayout" Target="../slideLayouts/slideLayout7.xml"/><Relationship Id="rId2" Type="http://schemas.openxmlformats.org/officeDocument/2006/relationships/tags" Target="../tags/tag20.xml"/><Relationship Id="rId1" Type="http://schemas.openxmlformats.org/officeDocument/2006/relationships/tags" Target="../tags/tag19.xml"/><Relationship Id="rId6" Type="http://schemas.openxmlformats.org/officeDocument/2006/relationships/tags" Target="../tags/tag24.xml"/><Relationship Id="rId5" Type="http://schemas.openxmlformats.org/officeDocument/2006/relationships/tags" Target="../tags/tag23.xml"/><Relationship Id="rId4" Type="http://schemas.openxmlformats.org/officeDocument/2006/relationships/tags" Target="../tags/tag22.xml"/><Relationship Id="rId9" Type="http://schemas.openxmlformats.org/officeDocument/2006/relationships/image" Target="../media/image13.png"/></Relationships>
</file>

<file path=ppt/slides/_rels/slide20.xml.rels><?xml version="1.0" encoding="UTF-8" standalone="yes"?>
<Relationships xmlns="http://schemas.openxmlformats.org/package/2006/relationships"><Relationship Id="rId8" Type="http://schemas.openxmlformats.org/officeDocument/2006/relationships/notesSlide" Target="../notesSlides/notesSlide13.xml"/><Relationship Id="rId3" Type="http://schemas.openxmlformats.org/officeDocument/2006/relationships/tags" Target="../tags/tag27.xml"/><Relationship Id="rId7" Type="http://schemas.openxmlformats.org/officeDocument/2006/relationships/slideLayout" Target="../slideLayouts/slideLayout7.xml"/><Relationship Id="rId2" Type="http://schemas.openxmlformats.org/officeDocument/2006/relationships/tags" Target="../tags/tag26.xml"/><Relationship Id="rId1" Type="http://schemas.openxmlformats.org/officeDocument/2006/relationships/tags" Target="../tags/tag25.xml"/><Relationship Id="rId6" Type="http://schemas.openxmlformats.org/officeDocument/2006/relationships/tags" Target="../tags/tag30.xml"/><Relationship Id="rId5" Type="http://schemas.openxmlformats.org/officeDocument/2006/relationships/tags" Target="../tags/tag29.xml"/><Relationship Id="rId10" Type="http://schemas.openxmlformats.org/officeDocument/2006/relationships/image" Target="../media/image13.png"/><Relationship Id="rId4" Type="http://schemas.openxmlformats.org/officeDocument/2006/relationships/tags" Target="../tags/tag28.xml"/><Relationship Id="rId9" Type="http://schemas.openxmlformats.org/officeDocument/2006/relationships/image" Target="../media/image14.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smtClean="0">
                <a:solidFill>
                  <a:schemeClr val="bg1"/>
                </a:solidFill>
              </a:rPr>
              <a:t>Control Mechanisms</a:t>
            </a:r>
            <a:endParaRPr lang="en-GB" dirty="0">
              <a:solidFill>
                <a:schemeClr val="bg1"/>
              </a:solidFill>
            </a:endParaRPr>
          </a:p>
        </p:txBody>
      </p:sp>
      <p:sp>
        <p:nvSpPr>
          <p:cNvPr id="2" name="Subtitle 1"/>
          <p:cNvSpPr>
            <a:spLocks noGrp="1"/>
          </p:cNvSpPr>
          <p:nvPr>
            <p:ph type="subTitle" idx="1"/>
          </p:nvPr>
        </p:nvSpPr>
        <p:spPr/>
        <p:txBody>
          <a:bodyPr/>
          <a:lstStyle/>
          <a:p>
            <a:r>
              <a:rPr lang="en-GB" dirty="0" smtClean="0"/>
              <a:t>Steve Mosey</a:t>
            </a:r>
            <a:endParaRPr lang="en-GB" dirty="0"/>
          </a:p>
        </p:txBody>
      </p:sp>
    </p:spTree>
    <p:extLst>
      <p:ext uri="{BB962C8B-B14F-4D97-AF65-F5344CB8AC3E}">
        <p14:creationId xmlns:p14="http://schemas.microsoft.com/office/powerpoint/2010/main" val="30857880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t>What is a Control System?</a:t>
            </a:r>
            <a:endParaRPr lang="en-GB" dirty="0"/>
          </a:p>
        </p:txBody>
      </p:sp>
      <p:sp>
        <p:nvSpPr>
          <p:cNvPr id="3" name="Content Placeholder 2"/>
          <p:cNvSpPr>
            <a:spLocks noGrp="1"/>
          </p:cNvSpPr>
          <p:nvPr>
            <p:ph idx="1"/>
          </p:nvPr>
        </p:nvSpPr>
        <p:spPr/>
        <p:txBody>
          <a:bodyPr/>
          <a:lstStyle/>
          <a:p>
            <a:r>
              <a:rPr lang="en-GB" dirty="0" smtClean="0"/>
              <a:t>It is a system which can adjust </a:t>
            </a:r>
            <a:r>
              <a:rPr lang="en-GB" dirty="0"/>
              <a:t>the flow of energy from a source to a destination load or process in order to achieve some desired result.</a:t>
            </a:r>
          </a:p>
          <a:p>
            <a:pPr marL="0" indent="0">
              <a:buNone/>
            </a:pPr>
            <a:endParaRPr lang="en-GB" dirty="0"/>
          </a:p>
          <a:p>
            <a:r>
              <a:rPr lang="en-GB" dirty="0"/>
              <a:t>Basic </a:t>
            </a:r>
            <a:r>
              <a:rPr lang="en-GB" dirty="0" smtClean="0"/>
              <a:t>example: Thermostatic </a:t>
            </a:r>
            <a:r>
              <a:rPr lang="en-GB" dirty="0"/>
              <a:t>control of a domestic heating system</a:t>
            </a:r>
          </a:p>
          <a:p>
            <a:endParaRPr lang="en-GB" dirty="0"/>
          </a:p>
        </p:txBody>
      </p:sp>
    </p:spTree>
    <p:extLst>
      <p:ext uri="{BB962C8B-B14F-4D97-AF65-F5344CB8AC3E}">
        <p14:creationId xmlns:p14="http://schemas.microsoft.com/office/powerpoint/2010/main" val="37447826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Types of Control</a:t>
            </a:r>
            <a:endParaRPr lang="en-GB" dirty="0"/>
          </a:p>
        </p:txBody>
      </p:sp>
      <p:sp>
        <p:nvSpPr>
          <p:cNvPr id="3" name="Content Placeholder 2"/>
          <p:cNvSpPr>
            <a:spLocks noGrp="1"/>
          </p:cNvSpPr>
          <p:nvPr>
            <p:ph idx="1"/>
          </p:nvPr>
        </p:nvSpPr>
        <p:spPr/>
        <p:txBody>
          <a:bodyPr/>
          <a:lstStyle/>
          <a:p>
            <a:pPr marL="0" indent="0">
              <a:buNone/>
            </a:pPr>
            <a:r>
              <a:rPr lang="en-GB" dirty="0"/>
              <a:t>Generally control systems can be classified into two broad </a:t>
            </a:r>
            <a:r>
              <a:rPr lang="en-GB" dirty="0" smtClean="0"/>
              <a:t>categories:</a:t>
            </a:r>
            <a:endParaRPr lang="en-GB" dirty="0"/>
          </a:p>
          <a:p>
            <a:pPr marL="0" indent="0">
              <a:buNone/>
            </a:pPr>
            <a:endParaRPr lang="en-GB" dirty="0"/>
          </a:p>
          <a:p>
            <a:pPr lvl="0"/>
            <a:r>
              <a:rPr lang="en-GB" dirty="0" smtClean="0"/>
              <a:t>Open-Loop </a:t>
            </a:r>
            <a:r>
              <a:rPr lang="en-GB" dirty="0"/>
              <a:t>control system</a:t>
            </a:r>
          </a:p>
          <a:p>
            <a:pPr lvl="0"/>
            <a:r>
              <a:rPr lang="en-GB" dirty="0" smtClean="0"/>
              <a:t>Closed-Loop </a:t>
            </a:r>
            <a:r>
              <a:rPr lang="en-GB" dirty="0"/>
              <a:t>control system</a:t>
            </a:r>
          </a:p>
          <a:p>
            <a:endParaRPr lang="en-GB" dirty="0"/>
          </a:p>
        </p:txBody>
      </p:sp>
    </p:spTree>
    <p:extLst>
      <p:ext uri="{BB962C8B-B14F-4D97-AF65-F5344CB8AC3E}">
        <p14:creationId xmlns:p14="http://schemas.microsoft.com/office/powerpoint/2010/main" val="14179830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Open Loop</a:t>
            </a:r>
            <a:endParaRPr lang="en-GB" dirty="0"/>
          </a:p>
        </p:txBody>
      </p:sp>
      <p:sp>
        <p:nvSpPr>
          <p:cNvPr id="3" name="Content Placeholder 2"/>
          <p:cNvSpPr>
            <a:spLocks noGrp="1"/>
          </p:cNvSpPr>
          <p:nvPr>
            <p:ph idx="1"/>
          </p:nvPr>
        </p:nvSpPr>
        <p:spPr/>
        <p:txBody>
          <a:bodyPr/>
          <a:lstStyle/>
          <a:p>
            <a:r>
              <a:rPr lang="en-GB" dirty="0"/>
              <a:t>Conversely the open loop system has no feedback element and as such is not at anytime ‘aware’ of the current status of the system concerned.</a:t>
            </a:r>
          </a:p>
          <a:p>
            <a:pPr marL="0" indent="0">
              <a:buNone/>
            </a:pPr>
            <a:endParaRPr lang="en-GB" dirty="0"/>
          </a:p>
        </p:txBody>
      </p:sp>
    </p:spTree>
    <p:extLst>
      <p:ext uri="{BB962C8B-B14F-4D97-AF65-F5344CB8AC3E}">
        <p14:creationId xmlns:p14="http://schemas.microsoft.com/office/powerpoint/2010/main" val="11549144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Open Loop</a:t>
            </a:r>
            <a:endParaRPr lang="en-GB" dirty="0"/>
          </a:p>
        </p:txBody>
      </p:sp>
      <p:pic>
        <p:nvPicPr>
          <p:cNvPr id="4" name="Content Placeholder 3"/>
          <p:cNvPicPr>
            <a:picLocks noGrp="1" noChangeAspect="1"/>
          </p:cNvPicPr>
          <p:nvPr>
            <p:ph idx="1"/>
          </p:nvPr>
        </p:nvPicPr>
        <p:blipFill>
          <a:blip r:embed="rId2"/>
          <a:stretch>
            <a:fillRect/>
          </a:stretch>
        </p:blipFill>
        <p:spPr>
          <a:xfrm>
            <a:off x="3289759" y="2529681"/>
            <a:ext cx="5612482" cy="1638238"/>
          </a:xfrm>
          <a:prstGeom prst="rect">
            <a:avLst/>
          </a:prstGeom>
        </p:spPr>
      </p:pic>
    </p:spTree>
    <p:extLst>
      <p:ext uri="{BB962C8B-B14F-4D97-AF65-F5344CB8AC3E}">
        <p14:creationId xmlns:p14="http://schemas.microsoft.com/office/powerpoint/2010/main" val="30119785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Closed Loop</a:t>
            </a:r>
            <a:endParaRPr lang="en-GB" dirty="0"/>
          </a:p>
        </p:txBody>
      </p:sp>
      <p:sp>
        <p:nvSpPr>
          <p:cNvPr id="3" name="Content Placeholder 2"/>
          <p:cNvSpPr>
            <a:spLocks noGrp="1"/>
          </p:cNvSpPr>
          <p:nvPr>
            <p:ph idx="1"/>
          </p:nvPr>
        </p:nvSpPr>
        <p:spPr/>
        <p:txBody>
          <a:bodyPr>
            <a:normAutofit fontScale="62500" lnSpcReduction="20000"/>
          </a:bodyPr>
          <a:lstStyle/>
          <a:p>
            <a:r>
              <a:rPr lang="en-GB" dirty="0" smtClean="0"/>
              <a:t>A ‘closed </a:t>
            </a:r>
            <a:r>
              <a:rPr lang="en-GB" dirty="0"/>
              <a:t>loop’ </a:t>
            </a:r>
            <a:r>
              <a:rPr lang="en-GB" dirty="0" smtClean="0"/>
              <a:t>is so called because </a:t>
            </a:r>
            <a:r>
              <a:rPr lang="en-GB" dirty="0"/>
              <a:t>it incorporates ‘feedback’ which gives an understanding of the current state of the system. </a:t>
            </a:r>
            <a:endParaRPr lang="en-GB" dirty="0" smtClean="0"/>
          </a:p>
          <a:p>
            <a:r>
              <a:rPr lang="en-GB" dirty="0" smtClean="0"/>
              <a:t>This </a:t>
            </a:r>
            <a:r>
              <a:rPr lang="en-GB" dirty="0"/>
              <a:t>value is compared to the input state and subtracted (it can also be additive) in order to give an error </a:t>
            </a:r>
            <a:r>
              <a:rPr lang="en-GB" dirty="0" smtClean="0"/>
              <a:t>signal</a:t>
            </a:r>
          </a:p>
          <a:p>
            <a:r>
              <a:rPr lang="en-GB" dirty="0" smtClean="0"/>
              <a:t>The error signal, in </a:t>
            </a:r>
            <a:r>
              <a:rPr lang="en-GB" dirty="0"/>
              <a:t>broad </a:t>
            </a:r>
            <a:r>
              <a:rPr lang="en-GB" dirty="0" smtClean="0"/>
              <a:t>terms, </a:t>
            </a:r>
            <a:r>
              <a:rPr lang="en-GB" dirty="0"/>
              <a:t>represents the amount of control action still required in order to meet our target input value. </a:t>
            </a:r>
            <a:endParaRPr lang="en-GB" dirty="0" smtClean="0"/>
          </a:p>
          <a:p>
            <a:r>
              <a:rPr lang="en-GB" dirty="0" smtClean="0"/>
              <a:t>Examples </a:t>
            </a:r>
            <a:r>
              <a:rPr lang="en-GB" dirty="0"/>
              <a:t>of control </a:t>
            </a:r>
            <a:r>
              <a:rPr lang="en-GB" dirty="0" smtClean="0"/>
              <a:t>variables:</a:t>
            </a:r>
            <a:endParaRPr lang="en-GB" dirty="0"/>
          </a:p>
          <a:p>
            <a:pPr lvl="1"/>
            <a:r>
              <a:rPr lang="en-GB" dirty="0" smtClean="0"/>
              <a:t>Temperature</a:t>
            </a:r>
            <a:endParaRPr lang="en-GB" dirty="0"/>
          </a:p>
          <a:p>
            <a:pPr lvl="1"/>
            <a:r>
              <a:rPr lang="en-GB" dirty="0"/>
              <a:t>Pressure</a:t>
            </a:r>
          </a:p>
          <a:p>
            <a:pPr lvl="1"/>
            <a:r>
              <a:rPr lang="en-GB" dirty="0"/>
              <a:t>Flow</a:t>
            </a:r>
          </a:p>
          <a:p>
            <a:pPr lvl="1"/>
            <a:r>
              <a:rPr lang="en-GB" dirty="0"/>
              <a:t>Level</a:t>
            </a:r>
          </a:p>
          <a:p>
            <a:pPr lvl="1"/>
            <a:r>
              <a:rPr lang="en-GB" dirty="0"/>
              <a:t>Position</a:t>
            </a:r>
          </a:p>
          <a:p>
            <a:pPr lvl="1"/>
            <a:r>
              <a:rPr lang="en-GB" dirty="0"/>
              <a:t>Vibration</a:t>
            </a:r>
          </a:p>
          <a:p>
            <a:endParaRPr lang="en-GB" dirty="0"/>
          </a:p>
        </p:txBody>
      </p:sp>
    </p:spTree>
    <p:extLst>
      <p:ext uri="{BB962C8B-B14F-4D97-AF65-F5344CB8AC3E}">
        <p14:creationId xmlns:p14="http://schemas.microsoft.com/office/powerpoint/2010/main" val="16253958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Closed Loop</a:t>
            </a:r>
            <a:endParaRPr lang="en-GB" dirty="0"/>
          </a:p>
        </p:txBody>
      </p:sp>
      <p:pic>
        <p:nvPicPr>
          <p:cNvPr id="4" name="Content Placeholder 3"/>
          <p:cNvPicPr>
            <a:picLocks noGrp="1" noChangeAspect="1"/>
          </p:cNvPicPr>
          <p:nvPr>
            <p:ph idx="1"/>
          </p:nvPr>
        </p:nvPicPr>
        <p:blipFill>
          <a:blip r:embed="rId2"/>
          <a:stretch>
            <a:fillRect/>
          </a:stretch>
        </p:blipFill>
        <p:spPr>
          <a:xfrm>
            <a:off x="2289477" y="1600201"/>
            <a:ext cx="7613046" cy="3916363"/>
          </a:xfrm>
          <a:prstGeom prst="rect">
            <a:avLst/>
          </a:prstGeom>
        </p:spPr>
      </p:pic>
    </p:spTree>
    <p:extLst>
      <p:ext uri="{BB962C8B-B14F-4D97-AF65-F5344CB8AC3E}">
        <p14:creationId xmlns:p14="http://schemas.microsoft.com/office/powerpoint/2010/main" val="32155288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TextBox 4"/>
          <p:cNvSpPr txBox="1">
            <a:spLocks noChangeArrowheads="1"/>
          </p:cNvSpPr>
          <p:nvPr/>
        </p:nvSpPr>
        <p:spPr bwMode="auto">
          <a:xfrm>
            <a:off x="2439989" y="257175"/>
            <a:ext cx="4556125"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2000" b="1">
                <a:solidFill>
                  <a:srgbClr val="00368D"/>
                </a:solidFill>
              </a:rPr>
              <a:t>An Example On/Off Control System</a:t>
            </a:r>
          </a:p>
        </p:txBody>
      </p:sp>
      <p:sp>
        <p:nvSpPr>
          <p:cNvPr id="6" name="Text Box 74"/>
          <p:cNvSpPr txBox="1">
            <a:spLocks noChangeArrowheads="1"/>
          </p:cNvSpPr>
          <p:nvPr/>
        </p:nvSpPr>
        <p:spPr bwMode="auto">
          <a:xfrm>
            <a:off x="1907704" y="5278438"/>
            <a:ext cx="7688262"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68288" indent="-268288"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Char char=""/>
            </a:pPr>
            <a:r>
              <a:rPr lang="en-GB" altLang="en-US" sz="1800" dirty="0">
                <a:solidFill>
                  <a:srgbClr val="00368D"/>
                </a:solidFill>
              </a:rPr>
              <a:t>examine the operation of a simple on/off heating control system</a:t>
            </a:r>
          </a:p>
        </p:txBody>
      </p:sp>
      <p:grpSp>
        <p:nvGrpSpPr>
          <p:cNvPr id="4" name="Group 3"/>
          <p:cNvGrpSpPr>
            <a:grpSpLocks/>
          </p:cNvGrpSpPr>
          <p:nvPr/>
        </p:nvGrpSpPr>
        <p:grpSpPr bwMode="auto">
          <a:xfrm>
            <a:off x="4770438" y="884238"/>
            <a:ext cx="2635250" cy="4394200"/>
            <a:chOff x="3245644" y="884238"/>
            <a:chExt cx="2636837" cy="4394728"/>
          </a:xfrm>
        </p:grpSpPr>
        <p:pic>
          <p:nvPicPr>
            <p:cNvPr id="2055" name="Picture 7" descr="T:\SciTex\source\5856ef53-ce59-4d80-81c9-bce764355f68\GB\GFX\insideADialFrames.gif"/>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3245644" y="884238"/>
              <a:ext cx="2636837" cy="43947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Rectangle 2"/>
            <p:cNvSpPr/>
            <p:nvPr/>
          </p:nvSpPr>
          <p:spPr>
            <a:xfrm>
              <a:off x="3245644" y="884238"/>
              <a:ext cx="2636837" cy="4394728"/>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grpSp>
    </p:spTree>
    <p:extLst>
      <p:ext uri="{BB962C8B-B14F-4D97-AF65-F5344CB8AC3E}">
        <p14:creationId xmlns:p14="http://schemas.microsoft.com/office/powerpoint/2010/main" val="2437244810"/>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par>
                          <p:cTn id="8" fill="hold" nodeType="afterGroup">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fade">
                                      <p:cBhvr>
                                        <p:cTn id="11"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utoUpdateAnimBg="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ext Box 3"/>
          <p:cNvSpPr txBox="1">
            <a:spLocks noChangeArrowheads="1"/>
          </p:cNvSpPr>
          <p:nvPr/>
        </p:nvSpPr>
        <p:spPr bwMode="auto">
          <a:xfrm>
            <a:off x="2441575" y="257175"/>
            <a:ext cx="790575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buFont typeface="Wingdings" panose="05000000000000000000" pitchFamily="2" charset="2"/>
              <a:buNone/>
            </a:pPr>
            <a:r>
              <a:rPr lang="en-GB" altLang="en-US" sz="2000" b="1">
                <a:solidFill>
                  <a:srgbClr val="00368D"/>
                </a:solidFill>
              </a:rPr>
              <a:t>Introduction</a:t>
            </a:r>
          </a:p>
        </p:txBody>
      </p:sp>
      <p:sp>
        <p:nvSpPr>
          <p:cNvPr id="152580" name="Text Box 4"/>
          <p:cNvSpPr txBox="1">
            <a:spLocks noChangeArrowheads="1"/>
          </p:cNvSpPr>
          <p:nvPr/>
        </p:nvSpPr>
        <p:spPr bwMode="auto">
          <a:xfrm>
            <a:off x="2439989" y="884239"/>
            <a:ext cx="3119437"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a:solidFill>
                  <a:srgbClr val="00368D"/>
                </a:solidFill>
              </a:rPr>
              <a:t>A simple room heating system can be controlled using two devices:</a:t>
            </a:r>
            <a:endParaRPr lang="en-GB" altLang="en-US" sz="1800" b="1">
              <a:solidFill>
                <a:srgbClr val="00368D"/>
              </a:solidFill>
            </a:endParaRPr>
          </a:p>
        </p:txBody>
      </p:sp>
      <p:sp>
        <p:nvSpPr>
          <p:cNvPr id="3077" name="Text Box 23"/>
          <p:cNvSpPr txBox="1">
            <a:spLocks noChangeArrowheads="1"/>
          </p:cNvSpPr>
          <p:nvPr/>
        </p:nvSpPr>
        <p:spPr bwMode="auto">
          <a:xfrm>
            <a:off x="2439989" y="2519364"/>
            <a:ext cx="2390775" cy="922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68288" indent="-268288"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Aft>
                <a:spcPct val="50000"/>
              </a:spcAft>
              <a:buFont typeface="Wingdings" panose="05000000000000000000" pitchFamily="2" charset="2"/>
              <a:buChar char="n"/>
            </a:pPr>
            <a:r>
              <a:rPr lang="en-GB" altLang="en-US" sz="1800">
                <a:solidFill>
                  <a:srgbClr val="00368D"/>
                </a:solidFill>
              </a:rPr>
              <a:t>One senses and sets the room temperature</a:t>
            </a:r>
          </a:p>
        </p:txBody>
      </p:sp>
      <p:sp>
        <p:nvSpPr>
          <p:cNvPr id="3078" name="Text Box 23"/>
          <p:cNvSpPr txBox="1">
            <a:spLocks noChangeArrowheads="1"/>
          </p:cNvSpPr>
          <p:nvPr/>
        </p:nvSpPr>
        <p:spPr bwMode="auto">
          <a:xfrm>
            <a:off x="2439988" y="4152901"/>
            <a:ext cx="2551112"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68288" indent="-268288"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Aft>
                <a:spcPct val="50000"/>
              </a:spcAft>
              <a:buFont typeface="Wingdings" panose="05000000000000000000" pitchFamily="2" charset="2"/>
              <a:buChar char="n"/>
            </a:pPr>
            <a:r>
              <a:rPr lang="en-GB" altLang="en-US" sz="1800">
                <a:solidFill>
                  <a:srgbClr val="00368D"/>
                </a:solidFill>
              </a:rPr>
              <a:t>The other controls the flow of hot water in the system</a:t>
            </a:r>
          </a:p>
        </p:txBody>
      </p:sp>
      <p:pic>
        <p:nvPicPr>
          <p:cNvPr id="14" name="Picture 13" descr="Valve_actuator.gif"/>
          <p:cNvPicPr>
            <a:picLocks noChangeAspect="1"/>
          </p:cNvPicPr>
          <p:nvPr/>
        </p:nvPicPr>
        <p:blipFill>
          <a:blip r:embed="rId3">
            <a:clrChange>
              <a:clrFrom>
                <a:srgbClr val="FFFFFF"/>
              </a:clrFrom>
              <a:clrTo>
                <a:srgbClr val="FFFFFF">
                  <a:alpha val="0"/>
                </a:srgbClr>
              </a:clrTo>
            </a:clrChange>
          </a:blip>
          <a:stretch>
            <a:fillRect/>
          </a:stretch>
        </p:blipFill>
        <p:spPr bwMode="auto">
          <a:xfrm>
            <a:off x="5807969" y="2980532"/>
            <a:ext cx="3470275" cy="2524125"/>
          </a:xfrm>
          <a:prstGeom prst="rect">
            <a:avLst/>
          </a:prstGeom>
          <a:noFill/>
          <a:ln w="9525">
            <a:noFill/>
            <a:miter lim="800000"/>
            <a:headEnd/>
            <a:tailEnd/>
          </a:ln>
          <a:effectLst>
            <a:outerShdw blurRad="76200" dist="12700" dir="2700000" sy="-23000" kx="-800400" algn="bl" rotWithShape="0">
              <a:prstClr val="black">
                <a:alpha val="20000"/>
              </a:prstClr>
            </a:outerShdw>
          </a:effectLst>
        </p:spPr>
      </p:pic>
      <p:pic>
        <p:nvPicPr>
          <p:cNvPr id="3085" name="Picture 13"/>
          <p:cNvPicPr>
            <a:picLocks noChangeAspect="1" noChangeArrowheads="1"/>
          </p:cNvPicPr>
          <p:nvPr/>
        </p:nvPicPr>
        <p:blipFill>
          <a:blip r:embed="rId4"/>
          <a:stretch>
            <a:fillRect/>
          </a:stretch>
        </p:blipFill>
        <p:spPr bwMode="auto">
          <a:xfrm>
            <a:off x="8112224" y="908721"/>
            <a:ext cx="1905000" cy="1978025"/>
          </a:xfrm>
          <a:prstGeom prst="rect">
            <a:avLst/>
          </a:prstGeom>
          <a:ln>
            <a:noFill/>
          </a:ln>
          <a:effectLst>
            <a:outerShdw blurRad="292100" dist="139700" dir="5400000" algn="tl" rotWithShape="0">
              <a:srgbClr val="333333">
                <a:alpha val="15000"/>
              </a:srgbClr>
            </a:outerShdw>
          </a:effectLst>
          <a:extLst/>
        </p:spPr>
      </p:pic>
      <p:sp>
        <p:nvSpPr>
          <p:cNvPr id="2" name="TextBox 1"/>
          <p:cNvSpPr txBox="1">
            <a:spLocks noChangeArrowheads="1"/>
          </p:cNvSpPr>
          <p:nvPr/>
        </p:nvSpPr>
        <p:spPr bwMode="auto">
          <a:xfrm>
            <a:off x="8591650" y="572171"/>
            <a:ext cx="115887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ctr" eaLnBrk="1" hangingPunct="1"/>
            <a:r>
              <a:rPr lang="en-GB" altLang="en-US" sz="1400" b="1" dirty="0"/>
              <a:t>Thermostat</a:t>
            </a:r>
          </a:p>
        </p:txBody>
      </p:sp>
      <p:sp>
        <p:nvSpPr>
          <p:cNvPr id="3" name="TextBox 2"/>
          <p:cNvSpPr txBox="1">
            <a:spLocks noChangeArrowheads="1"/>
          </p:cNvSpPr>
          <p:nvPr/>
        </p:nvSpPr>
        <p:spPr bwMode="auto">
          <a:xfrm>
            <a:off x="6394450" y="2980532"/>
            <a:ext cx="1447800"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ctr" eaLnBrk="1" hangingPunct="1"/>
            <a:r>
              <a:rPr lang="en-GB" altLang="en-US" sz="1400" b="1" dirty="0"/>
              <a:t>Solenoid Valve</a:t>
            </a:r>
          </a:p>
        </p:txBody>
      </p:sp>
    </p:spTree>
    <p:extLst>
      <p:ext uri="{BB962C8B-B14F-4D97-AF65-F5344CB8AC3E}">
        <p14:creationId xmlns:p14="http://schemas.microsoft.com/office/powerpoint/2010/main" val="1867400176"/>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52580"/>
                                        </p:tgtEl>
                                        <p:attrNameLst>
                                          <p:attrName>style.visibility</p:attrName>
                                        </p:attrNameLst>
                                      </p:cBhvr>
                                      <p:to>
                                        <p:strVal val="visible"/>
                                      </p:to>
                                    </p:set>
                                    <p:animEffect transition="in" filter="fade">
                                      <p:cBhvr>
                                        <p:cTn id="7" dur="2000"/>
                                        <p:tgtEl>
                                          <p:spTgt spid="152580"/>
                                        </p:tgtEl>
                                      </p:cBhvr>
                                    </p:animEffect>
                                  </p:childTnLst>
                                </p:cTn>
                              </p:par>
                            </p:childTnLst>
                          </p:cTn>
                        </p:par>
                        <p:par>
                          <p:cTn id="8" fill="hold" nodeType="afterGroup">
                            <p:stCondLst>
                              <p:cond delay="2000"/>
                            </p:stCondLst>
                            <p:childTnLst>
                              <p:par>
                                <p:cTn id="9" presetID="53" presetClass="entr" presetSubtype="0" fill="hold" nodeType="afterEffect">
                                  <p:stCondLst>
                                    <p:cond delay="0"/>
                                  </p:stCondLst>
                                  <p:childTnLst>
                                    <p:set>
                                      <p:cBhvr>
                                        <p:cTn id="10" dur="1" fill="hold">
                                          <p:stCondLst>
                                            <p:cond delay="0"/>
                                          </p:stCondLst>
                                        </p:cTn>
                                        <p:tgtEl>
                                          <p:spTgt spid="3085"/>
                                        </p:tgtEl>
                                        <p:attrNameLst>
                                          <p:attrName>style.visibility</p:attrName>
                                        </p:attrNameLst>
                                      </p:cBhvr>
                                      <p:to>
                                        <p:strVal val="visible"/>
                                      </p:to>
                                    </p:set>
                                    <p:anim calcmode="lin" valueType="num">
                                      <p:cBhvr>
                                        <p:cTn id="11" dur="1000" fill="hold"/>
                                        <p:tgtEl>
                                          <p:spTgt spid="3085"/>
                                        </p:tgtEl>
                                        <p:attrNameLst>
                                          <p:attrName>ppt_w</p:attrName>
                                        </p:attrNameLst>
                                      </p:cBhvr>
                                      <p:tavLst>
                                        <p:tav tm="0">
                                          <p:val>
                                            <p:fltVal val="0"/>
                                          </p:val>
                                        </p:tav>
                                        <p:tav tm="100000">
                                          <p:val>
                                            <p:strVal val="#ppt_w"/>
                                          </p:val>
                                        </p:tav>
                                      </p:tavLst>
                                    </p:anim>
                                    <p:anim calcmode="lin" valueType="num">
                                      <p:cBhvr>
                                        <p:cTn id="12" dur="1000" fill="hold"/>
                                        <p:tgtEl>
                                          <p:spTgt spid="3085"/>
                                        </p:tgtEl>
                                        <p:attrNameLst>
                                          <p:attrName>ppt_h</p:attrName>
                                        </p:attrNameLst>
                                      </p:cBhvr>
                                      <p:tavLst>
                                        <p:tav tm="0">
                                          <p:val>
                                            <p:fltVal val="0"/>
                                          </p:val>
                                        </p:tav>
                                        <p:tav tm="100000">
                                          <p:val>
                                            <p:strVal val="#ppt_h"/>
                                          </p:val>
                                        </p:tav>
                                      </p:tavLst>
                                    </p:anim>
                                    <p:animEffect transition="in" filter="fade">
                                      <p:cBhvr>
                                        <p:cTn id="13" dur="1000"/>
                                        <p:tgtEl>
                                          <p:spTgt spid="3085"/>
                                        </p:tgtEl>
                                      </p:cBhvr>
                                    </p:animEffect>
                                  </p:childTnLst>
                                </p:cTn>
                              </p:par>
                            </p:childTnLst>
                          </p:cTn>
                        </p:par>
                        <p:par>
                          <p:cTn id="14" fill="hold" nodeType="afterGroup">
                            <p:stCondLst>
                              <p:cond delay="3000"/>
                            </p:stCondLst>
                            <p:childTnLst>
                              <p:par>
                                <p:cTn id="15" presetID="10" presetClass="entr" presetSubtype="0" fill="hold" grpId="0" nodeType="afterEffect">
                                  <p:stCondLst>
                                    <p:cond delay="0"/>
                                  </p:stCondLst>
                                  <p:childTnLst>
                                    <p:set>
                                      <p:cBhvr>
                                        <p:cTn id="16" dur="1" fill="hold">
                                          <p:stCondLst>
                                            <p:cond delay="0"/>
                                          </p:stCondLst>
                                        </p:cTn>
                                        <p:tgtEl>
                                          <p:spTgt spid="3077"/>
                                        </p:tgtEl>
                                        <p:attrNameLst>
                                          <p:attrName>style.visibility</p:attrName>
                                        </p:attrNameLst>
                                      </p:cBhvr>
                                      <p:to>
                                        <p:strVal val="visible"/>
                                      </p:to>
                                    </p:set>
                                    <p:animEffect transition="in" filter="fade">
                                      <p:cBhvr>
                                        <p:cTn id="17" dur="2000"/>
                                        <p:tgtEl>
                                          <p:spTgt spid="3077"/>
                                        </p:tgtEl>
                                      </p:cBhvr>
                                    </p:animEffect>
                                  </p:childTnLst>
                                </p:cTn>
                              </p:par>
                            </p:childTnLst>
                          </p:cTn>
                        </p:par>
                        <p:par>
                          <p:cTn id="18" fill="hold" nodeType="afterGroup">
                            <p:stCondLst>
                              <p:cond delay="5000"/>
                            </p:stCondLst>
                            <p:childTnLst>
                              <p:par>
                                <p:cTn id="19" presetID="10" presetClass="entr" presetSubtype="0" fill="hold" grpId="0" nodeType="afterEffect">
                                  <p:stCondLst>
                                    <p:cond delay="0"/>
                                  </p:stCondLst>
                                  <p:childTnLst>
                                    <p:set>
                                      <p:cBhvr>
                                        <p:cTn id="20" dur="1" fill="hold">
                                          <p:stCondLst>
                                            <p:cond delay="0"/>
                                          </p:stCondLst>
                                        </p:cTn>
                                        <p:tgtEl>
                                          <p:spTgt spid="2"/>
                                        </p:tgtEl>
                                        <p:attrNameLst>
                                          <p:attrName>style.visibility</p:attrName>
                                        </p:attrNameLst>
                                      </p:cBhvr>
                                      <p:to>
                                        <p:strVal val="visible"/>
                                      </p:to>
                                    </p:set>
                                    <p:animEffect transition="in" filter="fade">
                                      <p:cBhvr>
                                        <p:cTn id="21" dur="500"/>
                                        <p:tgtEl>
                                          <p:spTgt spid="2"/>
                                        </p:tgtEl>
                                      </p:cBhvr>
                                    </p:animEffect>
                                  </p:childTnLst>
                                </p:cTn>
                              </p:par>
                            </p:childTnLst>
                          </p:cTn>
                        </p:par>
                      </p:childTnLst>
                    </p:cTn>
                  </p:par>
                  <p:par>
                    <p:cTn id="22" fill="hold" nodeType="clickPar">
                      <p:stCondLst>
                        <p:cond delay="indefinite"/>
                      </p:stCondLst>
                      <p:childTnLst>
                        <p:par>
                          <p:cTn id="23" fill="hold" nodeType="withGroup">
                            <p:stCondLst>
                              <p:cond delay="0"/>
                            </p:stCondLst>
                            <p:childTnLst>
                              <p:par>
                                <p:cTn id="24" presetID="10" presetClass="entr" presetSubtype="0" fill="hold" nodeType="clickEffect">
                                  <p:stCondLst>
                                    <p:cond delay="0"/>
                                  </p:stCondLst>
                                  <p:childTnLst>
                                    <p:set>
                                      <p:cBhvr>
                                        <p:cTn id="25" dur="1" fill="hold">
                                          <p:stCondLst>
                                            <p:cond delay="0"/>
                                          </p:stCondLst>
                                        </p:cTn>
                                        <p:tgtEl>
                                          <p:spTgt spid="14"/>
                                        </p:tgtEl>
                                        <p:attrNameLst>
                                          <p:attrName>style.visibility</p:attrName>
                                        </p:attrNameLst>
                                      </p:cBhvr>
                                      <p:to>
                                        <p:strVal val="visible"/>
                                      </p:to>
                                    </p:set>
                                    <p:animEffect transition="in" filter="fade">
                                      <p:cBhvr>
                                        <p:cTn id="26" dur="1000"/>
                                        <p:tgtEl>
                                          <p:spTgt spid="14"/>
                                        </p:tgtEl>
                                      </p:cBhvr>
                                    </p:animEffect>
                                  </p:childTnLst>
                                </p:cTn>
                              </p:par>
                            </p:childTnLst>
                          </p:cTn>
                        </p:par>
                        <p:par>
                          <p:cTn id="27" fill="hold" nodeType="afterGroup">
                            <p:stCondLst>
                              <p:cond delay="1500"/>
                            </p:stCondLst>
                            <p:childTnLst>
                              <p:par>
                                <p:cTn id="28" presetID="10" presetClass="entr" presetSubtype="0" fill="hold" grpId="0" nodeType="afterEffect">
                                  <p:stCondLst>
                                    <p:cond delay="0"/>
                                  </p:stCondLst>
                                  <p:childTnLst>
                                    <p:set>
                                      <p:cBhvr>
                                        <p:cTn id="29" dur="1" fill="hold">
                                          <p:stCondLst>
                                            <p:cond delay="0"/>
                                          </p:stCondLst>
                                        </p:cTn>
                                        <p:tgtEl>
                                          <p:spTgt spid="3078"/>
                                        </p:tgtEl>
                                        <p:attrNameLst>
                                          <p:attrName>style.visibility</p:attrName>
                                        </p:attrNameLst>
                                      </p:cBhvr>
                                      <p:to>
                                        <p:strVal val="visible"/>
                                      </p:to>
                                    </p:set>
                                    <p:animEffect transition="in" filter="fade">
                                      <p:cBhvr>
                                        <p:cTn id="30" dur="2000"/>
                                        <p:tgtEl>
                                          <p:spTgt spid="3078"/>
                                        </p:tgtEl>
                                      </p:cBhvr>
                                    </p:animEffect>
                                  </p:childTnLst>
                                </p:cTn>
                              </p:par>
                            </p:childTnLst>
                          </p:cTn>
                        </p:par>
                        <p:par>
                          <p:cTn id="31" fill="hold" nodeType="afterGroup">
                            <p:stCondLst>
                              <p:cond delay="3500"/>
                            </p:stCondLst>
                            <p:childTnLst>
                              <p:par>
                                <p:cTn id="32" presetID="10" presetClass="entr" presetSubtype="0" fill="hold" grpId="0" nodeType="afterEffect">
                                  <p:stCondLst>
                                    <p:cond delay="0"/>
                                  </p:stCondLst>
                                  <p:childTnLst>
                                    <p:set>
                                      <p:cBhvr>
                                        <p:cTn id="33" dur="1" fill="hold">
                                          <p:stCondLst>
                                            <p:cond delay="0"/>
                                          </p:stCondLst>
                                        </p:cTn>
                                        <p:tgtEl>
                                          <p:spTgt spid="3"/>
                                        </p:tgtEl>
                                        <p:attrNameLst>
                                          <p:attrName>style.visibility</p:attrName>
                                        </p:attrNameLst>
                                      </p:cBhvr>
                                      <p:to>
                                        <p:strVal val="visible"/>
                                      </p:to>
                                    </p:set>
                                    <p:animEffect transition="in" filter="fade">
                                      <p:cBhvr>
                                        <p:cTn id="34"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2580" grpId="0" autoUpdateAnimBg="0"/>
      <p:bldP spid="3077" grpId="0"/>
      <p:bldP spid="3078" grpId="0"/>
      <p:bldP spid="2" grpId="0"/>
      <p:bldP spid="3"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ext Box 4"/>
          <p:cNvSpPr txBox="1">
            <a:spLocks noChangeArrowheads="1"/>
          </p:cNvSpPr>
          <p:nvPr/>
        </p:nvSpPr>
        <p:spPr bwMode="auto">
          <a:xfrm>
            <a:off x="2495601" y="4267201"/>
            <a:ext cx="7907337"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dirty="0">
                <a:solidFill>
                  <a:srgbClr val="00368D"/>
                </a:solidFill>
              </a:rPr>
              <a:t>A thermostat senses room temperature and opens or closes the solenoid valve. This controls the flow of hot water from the boiler to the radiator.</a:t>
            </a:r>
          </a:p>
        </p:txBody>
      </p:sp>
      <p:sp>
        <p:nvSpPr>
          <p:cNvPr id="21" name="Text Box 4"/>
          <p:cNvSpPr txBox="1">
            <a:spLocks noChangeArrowheads="1"/>
          </p:cNvSpPr>
          <p:nvPr/>
        </p:nvSpPr>
        <p:spPr bwMode="auto">
          <a:xfrm>
            <a:off x="2495600" y="4913315"/>
            <a:ext cx="7218362"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a:solidFill>
                  <a:srgbClr val="00368D"/>
                </a:solidFill>
              </a:rPr>
              <a:t>When the desired room temperature has been set on the thermostat dial, the system has only two states of operation; on or off.</a:t>
            </a:r>
          </a:p>
        </p:txBody>
      </p:sp>
      <p:sp>
        <p:nvSpPr>
          <p:cNvPr id="4100" name="Text Box 3"/>
          <p:cNvSpPr txBox="1">
            <a:spLocks noChangeArrowheads="1"/>
          </p:cNvSpPr>
          <p:nvPr/>
        </p:nvSpPr>
        <p:spPr bwMode="auto">
          <a:xfrm>
            <a:off x="2441575" y="257175"/>
            <a:ext cx="790575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buFont typeface="Wingdings" panose="05000000000000000000" pitchFamily="2" charset="2"/>
              <a:buNone/>
            </a:pPr>
            <a:r>
              <a:rPr lang="en-GB" altLang="en-US" sz="2000" b="1">
                <a:solidFill>
                  <a:srgbClr val="00368D"/>
                </a:solidFill>
              </a:rPr>
              <a:t>Simple On/Off Controlled Room Heating System  </a:t>
            </a:r>
          </a:p>
        </p:txBody>
      </p:sp>
      <p:grpSp>
        <p:nvGrpSpPr>
          <p:cNvPr id="3" name="Group 2"/>
          <p:cNvGrpSpPr>
            <a:grpSpLocks/>
          </p:cNvGrpSpPr>
          <p:nvPr/>
        </p:nvGrpSpPr>
        <p:grpSpPr bwMode="auto">
          <a:xfrm>
            <a:off x="2439988" y="876300"/>
            <a:ext cx="7620000" cy="3390900"/>
            <a:chOff x="915988" y="1085599"/>
            <a:chExt cx="7620000" cy="3390900"/>
          </a:xfrm>
        </p:grpSpPr>
        <p:pic>
          <p:nvPicPr>
            <p:cNvPr id="4111" name="Picture 63"/>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915988" y="1085599"/>
              <a:ext cx="7620000" cy="3390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p:cNvSpPr/>
            <p:nvPr/>
          </p:nvSpPr>
          <p:spPr>
            <a:xfrm>
              <a:off x="917575" y="1085599"/>
              <a:ext cx="7618413" cy="3390900"/>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grpSp>
      <p:sp>
        <p:nvSpPr>
          <p:cNvPr id="4126" name="TextBox 31"/>
          <p:cNvSpPr txBox="1">
            <a:spLocks noChangeArrowheads="1"/>
          </p:cNvSpPr>
          <p:nvPr/>
        </p:nvSpPr>
        <p:spPr bwMode="auto">
          <a:xfrm>
            <a:off x="7875589" y="3197226"/>
            <a:ext cx="1296987"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ctr" eaLnBrk="1" hangingPunct="1"/>
            <a:r>
              <a:rPr lang="en-GB" altLang="en-US" sz="1200"/>
              <a:t>Radiator</a:t>
            </a:r>
          </a:p>
        </p:txBody>
      </p:sp>
      <p:sp>
        <p:nvSpPr>
          <p:cNvPr id="4127" name="TextBox 32"/>
          <p:cNvSpPr txBox="1">
            <a:spLocks noChangeArrowheads="1"/>
          </p:cNvSpPr>
          <p:nvPr/>
        </p:nvSpPr>
        <p:spPr bwMode="auto">
          <a:xfrm>
            <a:off x="6651626" y="1158876"/>
            <a:ext cx="94932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200"/>
              <a:t>Room thermostat</a:t>
            </a:r>
          </a:p>
        </p:txBody>
      </p:sp>
      <p:sp>
        <p:nvSpPr>
          <p:cNvPr id="4128" name="TextBox 33"/>
          <p:cNvSpPr txBox="1">
            <a:spLocks noChangeArrowheads="1"/>
          </p:cNvSpPr>
          <p:nvPr/>
        </p:nvSpPr>
        <p:spPr bwMode="auto">
          <a:xfrm>
            <a:off x="4735513" y="3297238"/>
            <a:ext cx="1217612" cy="277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ctr" eaLnBrk="1" hangingPunct="1"/>
            <a:r>
              <a:rPr lang="en-GB" altLang="en-US" sz="1200"/>
              <a:t>Solenoid valve</a:t>
            </a:r>
          </a:p>
        </p:txBody>
      </p:sp>
      <p:sp>
        <p:nvSpPr>
          <p:cNvPr id="4129" name="TextBox 34"/>
          <p:cNvSpPr txBox="1">
            <a:spLocks noChangeArrowheads="1"/>
          </p:cNvSpPr>
          <p:nvPr/>
        </p:nvSpPr>
        <p:spPr bwMode="auto">
          <a:xfrm>
            <a:off x="3481388" y="1604964"/>
            <a:ext cx="6223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200"/>
              <a:t>Boiler</a:t>
            </a:r>
          </a:p>
        </p:txBody>
      </p:sp>
      <p:sp>
        <p:nvSpPr>
          <p:cNvPr id="4130" name="TextBox 35"/>
          <p:cNvSpPr txBox="1">
            <a:spLocks noChangeArrowheads="1"/>
          </p:cNvSpPr>
          <p:nvPr/>
        </p:nvSpPr>
        <p:spPr bwMode="auto">
          <a:xfrm>
            <a:off x="2543176" y="2384426"/>
            <a:ext cx="752475"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200"/>
              <a:t>Mains</a:t>
            </a:r>
          </a:p>
          <a:p>
            <a:pPr eaLnBrk="1" hangingPunct="1"/>
            <a:r>
              <a:rPr lang="en-GB" altLang="en-US" sz="1200"/>
              <a:t>water</a:t>
            </a:r>
          </a:p>
          <a:p>
            <a:pPr eaLnBrk="1" hangingPunct="1"/>
            <a:r>
              <a:rPr lang="en-GB" altLang="en-US" sz="1200"/>
              <a:t>supply</a:t>
            </a:r>
          </a:p>
        </p:txBody>
      </p:sp>
      <p:sp>
        <p:nvSpPr>
          <p:cNvPr id="4132" name="TextBox 37"/>
          <p:cNvSpPr txBox="1">
            <a:spLocks noChangeArrowheads="1"/>
          </p:cNvSpPr>
          <p:nvPr/>
        </p:nvSpPr>
        <p:spPr bwMode="auto">
          <a:xfrm>
            <a:off x="5629275" y="3856038"/>
            <a:ext cx="1760538" cy="277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200"/>
              <a:t>Cool water returns</a:t>
            </a:r>
          </a:p>
        </p:txBody>
      </p:sp>
      <p:cxnSp>
        <p:nvCxnSpPr>
          <p:cNvPr id="40" name="Straight Connector 39"/>
          <p:cNvCxnSpPr/>
          <p:nvPr/>
        </p:nvCxnSpPr>
        <p:spPr bwMode="auto">
          <a:xfrm rot="5400000" flipH="1" flipV="1">
            <a:off x="4236245" y="2350295"/>
            <a:ext cx="1189037" cy="212725"/>
          </a:xfrm>
          <a:prstGeom prst="line">
            <a:avLst/>
          </a:prstGeom>
          <a:ln w="12700">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4135" name="TextBox 40"/>
          <p:cNvSpPr txBox="1">
            <a:spLocks noChangeArrowheads="1"/>
          </p:cNvSpPr>
          <p:nvPr/>
        </p:nvSpPr>
        <p:spPr bwMode="auto">
          <a:xfrm>
            <a:off x="4486276" y="1366839"/>
            <a:ext cx="1247775"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200"/>
              <a:t>Hot water under pressure </a:t>
            </a:r>
          </a:p>
        </p:txBody>
      </p:sp>
    </p:spTree>
    <p:extLst>
      <p:ext uri="{BB962C8B-B14F-4D97-AF65-F5344CB8AC3E}">
        <p14:creationId xmlns:p14="http://schemas.microsoft.com/office/powerpoint/2010/main" val="221638828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par>
                          <p:cTn id="8" fill="hold" nodeType="afterGroup">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20">
                                            <p:txEl>
                                              <p:pRg st="0" end="0"/>
                                            </p:txEl>
                                          </p:spTgt>
                                        </p:tgtEl>
                                        <p:attrNameLst>
                                          <p:attrName>style.visibility</p:attrName>
                                        </p:attrNameLst>
                                      </p:cBhvr>
                                      <p:to>
                                        <p:strVal val="visible"/>
                                      </p:to>
                                    </p:set>
                                    <p:animEffect transition="in" filter="fade">
                                      <p:cBhvr>
                                        <p:cTn id="11" dur="2000"/>
                                        <p:tgtEl>
                                          <p:spTgt spid="20">
                                            <p:txEl>
                                              <p:pRg st="0" end="0"/>
                                            </p:txEl>
                                          </p:spTgt>
                                        </p:tgtEl>
                                      </p:cBhvr>
                                    </p:animEffect>
                                  </p:childTnLst>
                                </p:cTn>
                              </p:par>
                            </p:childTnLst>
                          </p:cTn>
                        </p:par>
                        <p:par>
                          <p:cTn id="12" fill="hold" nodeType="afterGroup">
                            <p:stCondLst>
                              <p:cond delay="2500"/>
                            </p:stCondLst>
                            <p:childTnLst>
                              <p:par>
                                <p:cTn id="13" presetID="10" presetClass="entr" presetSubtype="0" fill="hold" grpId="0" nodeType="afterEffect">
                                  <p:stCondLst>
                                    <p:cond delay="0"/>
                                  </p:stCondLst>
                                  <p:childTnLst>
                                    <p:set>
                                      <p:cBhvr>
                                        <p:cTn id="14" dur="1" fill="hold">
                                          <p:stCondLst>
                                            <p:cond delay="0"/>
                                          </p:stCondLst>
                                        </p:cTn>
                                        <p:tgtEl>
                                          <p:spTgt spid="4130"/>
                                        </p:tgtEl>
                                        <p:attrNameLst>
                                          <p:attrName>style.visibility</p:attrName>
                                        </p:attrNameLst>
                                      </p:cBhvr>
                                      <p:to>
                                        <p:strVal val="visible"/>
                                      </p:to>
                                    </p:set>
                                    <p:animEffect transition="in" filter="fade">
                                      <p:cBhvr>
                                        <p:cTn id="15" dur="500"/>
                                        <p:tgtEl>
                                          <p:spTgt spid="4130"/>
                                        </p:tgtEl>
                                      </p:cBhvr>
                                    </p:animEffect>
                                  </p:childTnLst>
                                </p:cTn>
                              </p:par>
                            </p:childTnLst>
                          </p:cTn>
                        </p:par>
                        <p:par>
                          <p:cTn id="16" fill="hold" nodeType="afterGroup">
                            <p:stCondLst>
                              <p:cond delay="3000"/>
                            </p:stCondLst>
                            <p:childTnLst>
                              <p:par>
                                <p:cTn id="17" presetID="10" presetClass="entr" presetSubtype="0" fill="hold" grpId="0" nodeType="afterEffect">
                                  <p:stCondLst>
                                    <p:cond delay="0"/>
                                  </p:stCondLst>
                                  <p:childTnLst>
                                    <p:set>
                                      <p:cBhvr>
                                        <p:cTn id="18" dur="1" fill="hold">
                                          <p:stCondLst>
                                            <p:cond delay="0"/>
                                          </p:stCondLst>
                                        </p:cTn>
                                        <p:tgtEl>
                                          <p:spTgt spid="4129"/>
                                        </p:tgtEl>
                                        <p:attrNameLst>
                                          <p:attrName>style.visibility</p:attrName>
                                        </p:attrNameLst>
                                      </p:cBhvr>
                                      <p:to>
                                        <p:strVal val="visible"/>
                                      </p:to>
                                    </p:set>
                                    <p:animEffect transition="in" filter="fade">
                                      <p:cBhvr>
                                        <p:cTn id="19" dur="500"/>
                                        <p:tgtEl>
                                          <p:spTgt spid="4129"/>
                                        </p:tgtEl>
                                      </p:cBhvr>
                                    </p:animEffect>
                                  </p:childTnLst>
                                </p:cTn>
                              </p:par>
                            </p:childTnLst>
                          </p:cTn>
                        </p:par>
                        <p:par>
                          <p:cTn id="20" fill="hold" nodeType="afterGroup">
                            <p:stCondLst>
                              <p:cond delay="3500"/>
                            </p:stCondLst>
                            <p:childTnLst>
                              <p:par>
                                <p:cTn id="21" presetID="10" presetClass="entr" presetSubtype="0" fill="hold" grpId="0" nodeType="afterEffect">
                                  <p:stCondLst>
                                    <p:cond delay="0"/>
                                  </p:stCondLst>
                                  <p:childTnLst>
                                    <p:set>
                                      <p:cBhvr>
                                        <p:cTn id="22" dur="1" fill="hold">
                                          <p:stCondLst>
                                            <p:cond delay="0"/>
                                          </p:stCondLst>
                                        </p:cTn>
                                        <p:tgtEl>
                                          <p:spTgt spid="4135"/>
                                        </p:tgtEl>
                                        <p:attrNameLst>
                                          <p:attrName>style.visibility</p:attrName>
                                        </p:attrNameLst>
                                      </p:cBhvr>
                                      <p:to>
                                        <p:strVal val="visible"/>
                                      </p:to>
                                    </p:set>
                                    <p:animEffect transition="in" filter="fade">
                                      <p:cBhvr>
                                        <p:cTn id="23" dur="500"/>
                                        <p:tgtEl>
                                          <p:spTgt spid="4135"/>
                                        </p:tgtEl>
                                      </p:cBhvr>
                                    </p:animEffect>
                                  </p:childTnLst>
                                </p:cTn>
                              </p:par>
                              <p:par>
                                <p:cTn id="24" presetID="22" presetClass="entr" presetSubtype="1" fill="hold" nodeType="withEffect">
                                  <p:stCondLst>
                                    <p:cond delay="0"/>
                                  </p:stCondLst>
                                  <p:childTnLst>
                                    <p:set>
                                      <p:cBhvr>
                                        <p:cTn id="25" dur="1" fill="hold">
                                          <p:stCondLst>
                                            <p:cond delay="0"/>
                                          </p:stCondLst>
                                        </p:cTn>
                                        <p:tgtEl>
                                          <p:spTgt spid="40"/>
                                        </p:tgtEl>
                                        <p:attrNameLst>
                                          <p:attrName>style.visibility</p:attrName>
                                        </p:attrNameLst>
                                      </p:cBhvr>
                                      <p:to>
                                        <p:strVal val="visible"/>
                                      </p:to>
                                    </p:set>
                                    <p:animEffect transition="in" filter="wipe(up)">
                                      <p:cBhvr>
                                        <p:cTn id="26" dur="500"/>
                                        <p:tgtEl>
                                          <p:spTgt spid="40"/>
                                        </p:tgtEl>
                                      </p:cBhvr>
                                    </p:animEffect>
                                  </p:childTnLst>
                                </p:cTn>
                              </p:par>
                            </p:childTnLst>
                          </p:cTn>
                        </p:par>
                        <p:par>
                          <p:cTn id="27" fill="hold" nodeType="afterGroup">
                            <p:stCondLst>
                              <p:cond delay="4000"/>
                            </p:stCondLst>
                            <p:childTnLst>
                              <p:par>
                                <p:cTn id="28" presetID="10" presetClass="entr" presetSubtype="0" fill="hold" grpId="0" nodeType="afterEffect">
                                  <p:stCondLst>
                                    <p:cond delay="0"/>
                                  </p:stCondLst>
                                  <p:childTnLst>
                                    <p:set>
                                      <p:cBhvr>
                                        <p:cTn id="29" dur="1" fill="hold">
                                          <p:stCondLst>
                                            <p:cond delay="0"/>
                                          </p:stCondLst>
                                        </p:cTn>
                                        <p:tgtEl>
                                          <p:spTgt spid="4127"/>
                                        </p:tgtEl>
                                        <p:attrNameLst>
                                          <p:attrName>style.visibility</p:attrName>
                                        </p:attrNameLst>
                                      </p:cBhvr>
                                      <p:to>
                                        <p:strVal val="visible"/>
                                      </p:to>
                                    </p:set>
                                    <p:animEffect transition="in" filter="fade">
                                      <p:cBhvr>
                                        <p:cTn id="30" dur="500"/>
                                        <p:tgtEl>
                                          <p:spTgt spid="4127"/>
                                        </p:tgtEl>
                                      </p:cBhvr>
                                    </p:animEffect>
                                  </p:childTnLst>
                                </p:cTn>
                              </p:par>
                            </p:childTnLst>
                          </p:cTn>
                        </p:par>
                        <p:par>
                          <p:cTn id="31" fill="hold" nodeType="afterGroup">
                            <p:stCondLst>
                              <p:cond delay="4500"/>
                            </p:stCondLst>
                            <p:childTnLst>
                              <p:par>
                                <p:cTn id="32" presetID="10" presetClass="entr" presetSubtype="0" fill="hold" grpId="0" nodeType="afterEffect">
                                  <p:stCondLst>
                                    <p:cond delay="0"/>
                                  </p:stCondLst>
                                  <p:childTnLst>
                                    <p:set>
                                      <p:cBhvr>
                                        <p:cTn id="33" dur="1" fill="hold">
                                          <p:stCondLst>
                                            <p:cond delay="0"/>
                                          </p:stCondLst>
                                        </p:cTn>
                                        <p:tgtEl>
                                          <p:spTgt spid="4128"/>
                                        </p:tgtEl>
                                        <p:attrNameLst>
                                          <p:attrName>style.visibility</p:attrName>
                                        </p:attrNameLst>
                                      </p:cBhvr>
                                      <p:to>
                                        <p:strVal val="visible"/>
                                      </p:to>
                                    </p:set>
                                    <p:animEffect transition="in" filter="fade">
                                      <p:cBhvr>
                                        <p:cTn id="34" dur="500"/>
                                        <p:tgtEl>
                                          <p:spTgt spid="4128"/>
                                        </p:tgtEl>
                                      </p:cBhvr>
                                    </p:animEffect>
                                  </p:childTnLst>
                                </p:cTn>
                              </p:par>
                            </p:childTnLst>
                          </p:cTn>
                        </p:par>
                        <p:par>
                          <p:cTn id="35" fill="hold" nodeType="afterGroup">
                            <p:stCondLst>
                              <p:cond delay="5000"/>
                            </p:stCondLst>
                            <p:childTnLst>
                              <p:par>
                                <p:cTn id="36" presetID="10" presetClass="entr" presetSubtype="0" fill="hold" grpId="0" nodeType="afterEffect">
                                  <p:stCondLst>
                                    <p:cond delay="0"/>
                                  </p:stCondLst>
                                  <p:childTnLst>
                                    <p:set>
                                      <p:cBhvr>
                                        <p:cTn id="37" dur="1" fill="hold">
                                          <p:stCondLst>
                                            <p:cond delay="0"/>
                                          </p:stCondLst>
                                        </p:cTn>
                                        <p:tgtEl>
                                          <p:spTgt spid="4132"/>
                                        </p:tgtEl>
                                        <p:attrNameLst>
                                          <p:attrName>style.visibility</p:attrName>
                                        </p:attrNameLst>
                                      </p:cBhvr>
                                      <p:to>
                                        <p:strVal val="visible"/>
                                      </p:to>
                                    </p:set>
                                    <p:animEffect transition="in" filter="fade">
                                      <p:cBhvr>
                                        <p:cTn id="38" dur="500"/>
                                        <p:tgtEl>
                                          <p:spTgt spid="4132"/>
                                        </p:tgtEl>
                                      </p:cBhvr>
                                    </p:animEffect>
                                  </p:childTnLst>
                                </p:cTn>
                              </p:par>
                            </p:childTnLst>
                          </p:cTn>
                        </p:par>
                        <p:par>
                          <p:cTn id="39" fill="hold" nodeType="afterGroup">
                            <p:stCondLst>
                              <p:cond delay="5500"/>
                            </p:stCondLst>
                            <p:childTnLst>
                              <p:par>
                                <p:cTn id="40" presetID="10" presetClass="entr" presetSubtype="0" fill="hold" grpId="0" nodeType="afterEffect">
                                  <p:stCondLst>
                                    <p:cond delay="0"/>
                                  </p:stCondLst>
                                  <p:childTnLst>
                                    <p:set>
                                      <p:cBhvr>
                                        <p:cTn id="41" dur="1" fill="hold">
                                          <p:stCondLst>
                                            <p:cond delay="0"/>
                                          </p:stCondLst>
                                        </p:cTn>
                                        <p:tgtEl>
                                          <p:spTgt spid="4126"/>
                                        </p:tgtEl>
                                        <p:attrNameLst>
                                          <p:attrName>style.visibility</p:attrName>
                                        </p:attrNameLst>
                                      </p:cBhvr>
                                      <p:to>
                                        <p:strVal val="visible"/>
                                      </p:to>
                                    </p:set>
                                    <p:animEffect transition="in" filter="fade">
                                      <p:cBhvr>
                                        <p:cTn id="42" dur="500"/>
                                        <p:tgtEl>
                                          <p:spTgt spid="4126"/>
                                        </p:tgtEl>
                                      </p:cBhvr>
                                    </p:animEffect>
                                  </p:childTnLst>
                                </p:cTn>
                              </p:par>
                            </p:childTnLst>
                          </p:cTn>
                        </p:par>
                      </p:childTnLst>
                    </p:cTn>
                  </p:par>
                  <p:par>
                    <p:cTn id="43" fill="hold" nodeType="clickPar">
                      <p:stCondLst>
                        <p:cond delay="indefinite"/>
                      </p:stCondLst>
                      <p:childTnLst>
                        <p:par>
                          <p:cTn id="44" fill="hold" nodeType="withGroup">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21">
                                            <p:txEl>
                                              <p:pRg st="0" end="0"/>
                                            </p:txEl>
                                          </p:spTgt>
                                        </p:tgtEl>
                                        <p:attrNameLst>
                                          <p:attrName>style.visibility</p:attrName>
                                        </p:attrNameLst>
                                      </p:cBhvr>
                                      <p:to>
                                        <p:strVal val="visible"/>
                                      </p:to>
                                    </p:set>
                                    <p:animEffect transition="in" filter="fade">
                                      <p:cBhvr>
                                        <p:cTn id="47" dur="2000"/>
                                        <p:tgtEl>
                                          <p:spTgt spid="21">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build="allAtOnce"/>
      <p:bldP spid="21" grpId="0" build="allAtOnce"/>
      <p:bldP spid="4126" grpId="0"/>
      <p:bldP spid="4127" grpId="0"/>
      <p:bldP spid="4128" grpId="0"/>
      <p:bldP spid="4129" grpId="0"/>
      <p:bldP spid="4130" grpId="0"/>
      <p:bldP spid="4132" grpId="0"/>
      <p:bldP spid="4135"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9" name="Picture 9" descr="T:\SciTex\source\5856ef53-ce59-4d80-81c9-bce764355f68\GB\GFX\insideADialStill.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48129" y="284162"/>
            <a:ext cx="3217863" cy="5364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 name="Text Box 4"/>
          <p:cNvSpPr txBox="1">
            <a:spLocks noChangeArrowheads="1"/>
          </p:cNvSpPr>
          <p:nvPr/>
        </p:nvSpPr>
        <p:spPr bwMode="auto">
          <a:xfrm>
            <a:off x="2452391" y="1283493"/>
            <a:ext cx="2625725"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dirty="0">
                <a:solidFill>
                  <a:srgbClr val="00368D"/>
                </a:solidFill>
              </a:rPr>
              <a:t>One of the thermostat contacts is adjustable by the thermostat dial.</a:t>
            </a:r>
          </a:p>
        </p:txBody>
      </p:sp>
      <p:sp>
        <p:nvSpPr>
          <p:cNvPr id="21" name="Text Box 4"/>
          <p:cNvSpPr txBox="1">
            <a:spLocks noChangeArrowheads="1"/>
          </p:cNvSpPr>
          <p:nvPr/>
        </p:nvSpPr>
        <p:spPr bwMode="auto">
          <a:xfrm>
            <a:off x="2426692" y="4298998"/>
            <a:ext cx="3357562"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dirty="0">
                <a:solidFill>
                  <a:srgbClr val="00368D"/>
                </a:solidFill>
              </a:rPr>
              <a:t>When the desired room temperature is reached, the bimetallic strip bends enough to open the contacts.</a:t>
            </a:r>
          </a:p>
        </p:txBody>
      </p:sp>
      <p:sp>
        <p:nvSpPr>
          <p:cNvPr id="5125" name="Text Box 3"/>
          <p:cNvSpPr txBox="1">
            <a:spLocks noChangeArrowheads="1"/>
          </p:cNvSpPr>
          <p:nvPr/>
        </p:nvSpPr>
        <p:spPr bwMode="auto">
          <a:xfrm>
            <a:off x="2439988" y="257175"/>
            <a:ext cx="790575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buFont typeface="Wingdings" panose="05000000000000000000" pitchFamily="2" charset="2"/>
              <a:buNone/>
            </a:pPr>
            <a:r>
              <a:rPr lang="en-GB" altLang="en-US" sz="2000" b="1">
                <a:solidFill>
                  <a:srgbClr val="00368D"/>
                </a:solidFill>
              </a:rPr>
              <a:t>Bimetallic Strip Thermostat Operation</a:t>
            </a:r>
          </a:p>
        </p:txBody>
      </p:sp>
      <p:grpSp>
        <p:nvGrpSpPr>
          <p:cNvPr id="3" name="Group 2"/>
          <p:cNvGrpSpPr>
            <a:grpSpLocks/>
          </p:cNvGrpSpPr>
          <p:nvPr/>
        </p:nvGrpSpPr>
        <p:grpSpPr bwMode="auto">
          <a:xfrm>
            <a:off x="7243367" y="284163"/>
            <a:ext cx="3209925" cy="5349875"/>
            <a:chOff x="4472781" y="981074"/>
            <a:chExt cx="3209925" cy="5349876"/>
          </a:xfrm>
        </p:grpSpPr>
        <p:pic>
          <p:nvPicPr>
            <p:cNvPr id="5138" name="Picture 8"/>
            <p:cNvPicPr>
              <a:picLocks noChangeAspect="1" noChangeArrowheads="1" noCrop="1"/>
            </p:cNvPicPr>
            <p:nvPr/>
          </p:nvPicPr>
          <p:blipFill>
            <a:blip r:embed="rId4">
              <a:extLst>
                <a:ext uri="{28A0092B-C50C-407E-A947-70E740481C1C}">
                  <a14:useLocalDpi xmlns:a14="http://schemas.microsoft.com/office/drawing/2010/main" val="0"/>
                </a:ext>
              </a:extLst>
            </a:blip>
            <a:srcRect/>
            <a:stretch>
              <a:fillRect/>
            </a:stretch>
          </p:blipFill>
          <p:spPr bwMode="auto">
            <a:xfrm>
              <a:off x="4472781" y="981074"/>
              <a:ext cx="3209925" cy="5349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p:cNvSpPr/>
            <p:nvPr/>
          </p:nvSpPr>
          <p:spPr>
            <a:xfrm>
              <a:off x="4472781" y="981074"/>
              <a:ext cx="3209925" cy="5349876"/>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grpSp>
      <p:sp>
        <p:nvSpPr>
          <p:cNvPr id="4" name="TextBox 3"/>
          <p:cNvSpPr txBox="1">
            <a:spLocks noChangeArrowheads="1"/>
          </p:cNvSpPr>
          <p:nvPr/>
        </p:nvSpPr>
        <p:spPr bwMode="auto">
          <a:xfrm>
            <a:off x="9292829" y="3216275"/>
            <a:ext cx="114617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ctr" eaLnBrk="1" hangingPunct="1"/>
            <a:r>
              <a:rPr lang="en-GB" altLang="en-US" sz="1200"/>
              <a:t>Thermostat dial</a:t>
            </a:r>
          </a:p>
        </p:txBody>
      </p:sp>
      <p:cxnSp>
        <p:nvCxnSpPr>
          <p:cNvPr id="7" name="Straight Connector 6"/>
          <p:cNvCxnSpPr/>
          <p:nvPr/>
        </p:nvCxnSpPr>
        <p:spPr>
          <a:xfrm flipH="1">
            <a:off x="9772253" y="3676649"/>
            <a:ext cx="192088" cy="350838"/>
          </a:xfrm>
          <a:prstGeom prst="line">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8" name="TextBox 7"/>
          <p:cNvSpPr txBox="1">
            <a:spLocks noChangeArrowheads="1"/>
          </p:cNvSpPr>
          <p:nvPr/>
        </p:nvSpPr>
        <p:spPr bwMode="auto">
          <a:xfrm>
            <a:off x="9481741" y="2055813"/>
            <a:ext cx="773112"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200"/>
              <a:t>Insulator</a:t>
            </a:r>
          </a:p>
        </p:txBody>
      </p:sp>
      <p:sp>
        <p:nvSpPr>
          <p:cNvPr id="13" name="TextBox 12"/>
          <p:cNvSpPr txBox="1">
            <a:spLocks noChangeArrowheads="1"/>
          </p:cNvSpPr>
          <p:nvPr/>
        </p:nvSpPr>
        <p:spPr bwMode="auto">
          <a:xfrm>
            <a:off x="9175354" y="446088"/>
            <a:ext cx="1268413"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200"/>
              <a:t>To heater circuit</a:t>
            </a:r>
          </a:p>
        </p:txBody>
      </p:sp>
      <p:sp>
        <p:nvSpPr>
          <p:cNvPr id="14" name="TextBox 13"/>
          <p:cNvSpPr txBox="1">
            <a:spLocks noChangeArrowheads="1"/>
          </p:cNvSpPr>
          <p:nvPr/>
        </p:nvSpPr>
        <p:spPr bwMode="auto">
          <a:xfrm>
            <a:off x="7321154" y="3532187"/>
            <a:ext cx="993775"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ctr" eaLnBrk="1" hangingPunct="1"/>
            <a:r>
              <a:rPr lang="en-GB" altLang="en-US" sz="1200"/>
              <a:t>Bimetallic strip</a:t>
            </a:r>
          </a:p>
        </p:txBody>
      </p:sp>
      <p:sp>
        <p:nvSpPr>
          <p:cNvPr id="22" name="TextBox 21"/>
          <p:cNvSpPr txBox="1">
            <a:spLocks noChangeArrowheads="1"/>
          </p:cNvSpPr>
          <p:nvPr/>
        </p:nvSpPr>
        <p:spPr bwMode="auto">
          <a:xfrm>
            <a:off x="7295754" y="5329238"/>
            <a:ext cx="7905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200"/>
              <a:t>Contacts</a:t>
            </a:r>
          </a:p>
        </p:txBody>
      </p:sp>
      <p:cxnSp>
        <p:nvCxnSpPr>
          <p:cNvPr id="25" name="Straight Connector 24"/>
          <p:cNvCxnSpPr/>
          <p:nvPr/>
        </p:nvCxnSpPr>
        <p:spPr>
          <a:xfrm>
            <a:off x="8086328" y="3852863"/>
            <a:ext cx="228600" cy="174625"/>
          </a:xfrm>
          <a:prstGeom prst="line">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7" name="Straight Connector 26"/>
          <p:cNvCxnSpPr>
            <a:stCxn id="22" idx="3"/>
          </p:cNvCxnSpPr>
          <p:nvPr/>
        </p:nvCxnSpPr>
        <p:spPr>
          <a:xfrm flipV="1">
            <a:off x="8086328" y="5246687"/>
            <a:ext cx="381000" cy="220662"/>
          </a:xfrm>
          <a:prstGeom prst="line">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a:xfrm flipH="1">
            <a:off x="9076929" y="2219324"/>
            <a:ext cx="404813" cy="0"/>
          </a:xfrm>
          <a:prstGeom prst="line">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3" name="Text Box 4"/>
          <p:cNvSpPr txBox="1">
            <a:spLocks noChangeArrowheads="1"/>
          </p:cNvSpPr>
          <p:nvPr/>
        </p:nvSpPr>
        <p:spPr bwMode="auto">
          <a:xfrm>
            <a:off x="2439988" y="2651546"/>
            <a:ext cx="3225800"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dirty="0">
                <a:solidFill>
                  <a:srgbClr val="00368D"/>
                </a:solidFill>
              </a:rPr>
              <a:t>The adjustable contact can be moved closer to or further away from the bimetallic strip that forms the other contact.</a:t>
            </a:r>
          </a:p>
        </p:txBody>
      </p:sp>
    </p:spTree>
    <p:extLst>
      <p:ext uri="{BB962C8B-B14F-4D97-AF65-F5344CB8AC3E}">
        <p14:creationId xmlns:p14="http://schemas.microsoft.com/office/powerpoint/2010/main" val="278386559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withEffect">
                                  <p:stCondLst>
                                    <p:cond delay="0"/>
                                  </p:stCondLst>
                                  <p:childTnLst>
                                    <p:set>
                                      <p:cBhvr>
                                        <p:cTn id="6" dur="1" fill="hold">
                                          <p:stCondLst>
                                            <p:cond delay="0"/>
                                          </p:stCondLst>
                                        </p:cTn>
                                        <p:tgtEl>
                                          <p:spTgt spid="5129"/>
                                        </p:tgtEl>
                                        <p:attrNameLst>
                                          <p:attrName>style.visibility</p:attrName>
                                        </p:attrNameLst>
                                      </p:cBhvr>
                                      <p:to>
                                        <p:strVal val="visible"/>
                                      </p:to>
                                    </p:set>
                                    <p:animEffect transition="in" filter="fade">
                                      <p:cBhvr>
                                        <p:cTn id="7" dur="500"/>
                                        <p:tgtEl>
                                          <p:spTgt spid="5129"/>
                                        </p:tgtEl>
                                      </p:cBhvr>
                                    </p:animEffect>
                                  </p:childTnLst>
                                </p:cTn>
                              </p:par>
                            </p:childTnLst>
                          </p:cTn>
                        </p:par>
                        <p:par>
                          <p:cTn id="8" fill="hold" nodeType="afterGroup">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20">
                                            <p:txEl>
                                              <p:pRg st="0" end="0"/>
                                            </p:txEl>
                                          </p:spTgt>
                                        </p:tgtEl>
                                        <p:attrNameLst>
                                          <p:attrName>style.visibility</p:attrName>
                                        </p:attrNameLst>
                                      </p:cBhvr>
                                      <p:to>
                                        <p:strVal val="visible"/>
                                      </p:to>
                                    </p:set>
                                    <p:animEffect transition="in" filter="fade">
                                      <p:cBhvr>
                                        <p:cTn id="11" dur="2000"/>
                                        <p:tgtEl>
                                          <p:spTgt spid="20">
                                            <p:txEl>
                                              <p:pRg st="0" end="0"/>
                                            </p:txEl>
                                          </p:spTgt>
                                        </p:tgtEl>
                                      </p:cBhvr>
                                    </p:animEffect>
                                  </p:childTnLst>
                                </p:cTn>
                              </p:par>
                            </p:childTnLst>
                          </p:cTn>
                        </p:par>
                        <p:par>
                          <p:cTn id="12" fill="hold" nodeType="afterGroup">
                            <p:stCondLst>
                              <p:cond delay="2500"/>
                            </p:stCondLst>
                            <p:childTnLst>
                              <p:par>
                                <p:cTn id="13" presetID="10" presetClass="entr" presetSubtype="0" fill="hold" grpId="0" nodeType="afterEffect">
                                  <p:stCondLst>
                                    <p:cond delay="0"/>
                                  </p:stCondLst>
                                  <p:childTnLst>
                                    <p:set>
                                      <p:cBhvr>
                                        <p:cTn id="14" dur="1" fill="hold">
                                          <p:stCondLst>
                                            <p:cond delay="0"/>
                                          </p:stCondLst>
                                        </p:cTn>
                                        <p:tgtEl>
                                          <p:spTgt spid="13"/>
                                        </p:tgtEl>
                                        <p:attrNameLst>
                                          <p:attrName>style.visibility</p:attrName>
                                        </p:attrNameLst>
                                      </p:cBhvr>
                                      <p:to>
                                        <p:strVal val="visible"/>
                                      </p:to>
                                    </p:set>
                                    <p:animEffect transition="in" filter="fade">
                                      <p:cBhvr>
                                        <p:cTn id="15" dur="500"/>
                                        <p:tgtEl>
                                          <p:spTgt spid="13"/>
                                        </p:tgtEl>
                                      </p:cBhvr>
                                    </p:animEffect>
                                  </p:childTnLst>
                                </p:cTn>
                              </p:par>
                            </p:childTnLst>
                          </p:cTn>
                        </p:par>
                        <p:par>
                          <p:cTn id="16" fill="hold" nodeType="afterGroup">
                            <p:stCondLst>
                              <p:cond delay="3000"/>
                            </p:stCondLst>
                            <p:childTnLst>
                              <p:par>
                                <p:cTn id="17" presetID="10" presetClass="entr" presetSubtype="0" fill="hold" grpId="0" nodeType="after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fade">
                                      <p:cBhvr>
                                        <p:cTn id="19" dur="500"/>
                                        <p:tgtEl>
                                          <p:spTgt spid="8"/>
                                        </p:tgtEl>
                                      </p:cBhvr>
                                    </p:animEffect>
                                  </p:childTnLst>
                                </p:cTn>
                              </p:par>
                              <p:par>
                                <p:cTn id="20" presetID="22" presetClass="entr" presetSubtype="2" fill="hold" nodeType="withEffect">
                                  <p:stCondLst>
                                    <p:cond delay="0"/>
                                  </p:stCondLst>
                                  <p:childTnLst>
                                    <p:set>
                                      <p:cBhvr>
                                        <p:cTn id="21" dur="1" fill="hold">
                                          <p:stCondLst>
                                            <p:cond delay="0"/>
                                          </p:stCondLst>
                                        </p:cTn>
                                        <p:tgtEl>
                                          <p:spTgt spid="30"/>
                                        </p:tgtEl>
                                        <p:attrNameLst>
                                          <p:attrName>style.visibility</p:attrName>
                                        </p:attrNameLst>
                                      </p:cBhvr>
                                      <p:to>
                                        <p:strVal val="visible"/>
                                      </p:to>
                                    </p:set>
                                    <p:animEffect transition="in" filter="wipe(right)">
                                      <p:cBhvr>
                                        <p:cTn id="22" dur="500"/>
                                        <p:tgtEl>
                                          <p:spTgt spid="30"/>
                                        </p:tgtEl>
                                      </p:cBhvr>
                                    </p:animEffect>
                                  </p:childTnLst>
                                </p:cTn>
                              </p:par>
                            </p:childTnLst>
                          </p:cTn>
                        </p:par>
                        <p:par>
                          <p:cTn id="23" fill="hold" nodeType="afterGroup">
                            <p:stCondLst>
                              <p:cond delay="3500"/>
                            </p:stCondLst>
                            <p:childTnLst>
                              <p:par>
                                <p:cTn id="24" presetID="10" presetClass="entr" presetSubtype="0" fill="hold" grpId="0" nodeType="afterEffect">
                                  <p:stCondLst>
                                    <p:cond delay="0"/>
                                  </p:stCondLst>
                                  <p:childTnLst>
                                    <p:set>
                                      <p:cBhvr>
                                        <p:cTn id="25" dur="1" fill="hold">
                                          <p:stCondLst>
                                            <p:cond delay="0"/>
                                          </p:stCondLst>
                                        </p:cTn>
                                        <p:tgtEl>
                                          <p:spTgt spid="4"/>
                                        </p:tgtEl>
                                        <p:attrNameLst>
                                          <p:attrName>style.visibility</p:attrName>
                                        </p:attrNameLst>
                                      </p:cBhvr>
                                      <p:to>
                                        <p:strVal val="visible"/>
                                      </p:to>
                                    </p:set>
                                    <p:animEffect transition="in" filter="fade">
                                      <p:cBhvr>
                                        <p:cTn id="26" dur="500"/>
                                        <p:tgtEl>
                                          <p:spTgt spid="4"/>
                                        </p:tgtEl>
                                      </p:cBhvr>
                                    </p:animEffect>
                                  </p:childTnLst>
                                </p:cTn>
                              </p:par>
                              <p:par>
                                <p:cTn id="27" presetID="22" presetClass="entr" presetSubtype="1" fill="hold" nodeType="withEffect">
                                  <p:stCondLst>
                                    <p:cond delay="0"/>
                                  </p:stCondLst>
                                  <p:childTnLst>
                                    <p:set>
                                      <p:cBhvr>
                                        <p:cTn id="28" dur="1" fill="hold">
                                          <p:stCondLst>
                                            <p:cond delay="0"/>
                                          </p:stCondLst>
                                        </p:cTn>
                                        <p:tgtEl>
                                          <p:spTgt spid="7"/>
                                        </p:tgtEl>
                                        <p:attrNameLst>
                                          <p:attrName>style.visibility</p:attrName>
                                        </p:attrNameLst>
                                      </p:cBhvr>
                                      <p:to>
                                        <p:strVal val="visible"/>
                                      </p:to>
                                    </p:set>
                                    <p:animEffect transition="in" filter="wipe(up)">
                                      <p:cBhvr>
                                        <p:cTn id="29" dur="500"/>
                                        <p:tgtEl>
                                          <p:spTgt spid="7"/>
                                        </p:tgtEl>
                                      </p:cBhvr>
                                    </p:animEffect>
                                  </p:childTnLst>
                                </p:cTn>
                              </p:par>
                            </p:childTnLst>
                          </p:cTn>
                        </p:par>
                        <p:par>
                          <p:cTn id="30" fill="hold" nodeType="afterGroup">
                            <p:stCondLst>
                              <p:cond delay="4000"/>
                            </p:stCondLst>
                            <p:childTnLst>
                              <p:par>
                                <p:cTn id="31" presetID="10" presetClass="entr" presetSubtype="0" fill="hold" grpId="0" nodeType="afterEffect">
                                  <p:stCondLst>
                                    <p:cond delay="0"/>
                                  </p:stCondLst>
                                  <p:childTnLst>
                                    <p:set>
                                      <p:cBhvr>
                                        <p:cTn id="32" dur="1" fill="hold">
                                          <p:stCondLst>
                                            <p:cond delay="0"/>
                                          </p:stCondLst>
                                        </p:cTn>
                                        <p:tgtEl>
                                          <p:spTgt spid="14"/>
                                        </p:tgtEl>
                                        <p:attrNameLst>
                                          <p:attrName>style.visibility</p:attrName>
                                        </p:attrNameLst>
                                      </p:cBhvr>
                                      <p:to>
                                        <p:strVal val="visible"/>
                                      </p:to>
                                    </p:set>
                                    <p:animEffect transition="in" filter="fade">
                                      <p:cBhvr>
                                        <p:cTn id="33" dur="500"/>
                                        <p:tgtEl>
                                          <p:spTgt spid="14"/>
                                        </p:tgtEl>
                                      </p:cBhvr>
                                    </p:animEffect>
                                  </p:childTnLst>
                                </p:cTn>
                              </p:par>
                              <p:par>
                                <p:cTn id="34" presetID="22" presetClass="entr" presetSubtype="8" fill="hold" nodeType="withEffect">
                                  <p:stCondLst>
                                    <p:cond delay="0"/>
                                  </p:stCondLst>
                                  <p:childTnLst>
                                    <p:set>
                                      <p:cBhvr>
                                        <p:cTn id="35" dur="1" fill="hold">
                                          <p:stCondLst>
                                            <p:cond delay="0"/>
                                          </p:stCondLst>
                                        </p:cTn>
                                        <p:tgtEl>
                                          <p:spTgt spid="25"/>
                                        </p:tgtEl>
                                        <p:attrNameLst>
                                          <p:attrName>style.visibility</p:attrName>
                                        </p:attrNameLst>
                                      </p:cBhvr>
                                      <p:to>
                                        <p:strVal val="visible"/>
                                      </p:to>
                                    </p:set>
                                    <p:animEffect transition="in" filter="wipe(left)">
                                      <p:cBhvr>
                                        <p:cTn id="36" dur="500"/>
                                        <p:tgtEl>
                                          <p:spTgt spid="25"/>
                                        </p:tgtEl>
                                      </p:cBhvr>
                                    </p:animEffect>
                                  </p:childTnLst>
                                </p:cTn>
                              </p:par>
                            </p:childTnLst>
                          </p:cTn>
                        </p:par>
                        <p:par>
                          <p:cTn id="37" fill="hold" nodeType="afterGroup">
                            <p:stCondLst>
                              <p:cond delay="4500"/>
                            </p:stCondLst>
                            <p:childTnLst>
                              <p:par>
                                <p:cTn id="38" presetID="10" presetClass="entr" presetSubtype="0" fill="hold" grpId="0" nodeType="afterEffect">
                                  <p:stCondLst>
                                    <p:cond delay="0"/>
                                  </p:stCondLst>
                                  <p:childTnLst>
                                    <p:set>
                                      <p:cBhvr>
                                        <p:cTn id="39" dur="1" fill="hold">
                                          <p:stCondLst>
                                            <p:cond delay="0"/>
                                          </p:stCondLst>
                                        </p:cTn>
                                        <p:tgtEl>
                                          <p:spTgt spid="22"/>
                                        </p:tgtEl>
                                        <p:attrNameLst>
                                          <p:attrName>style.visibility</p:attrName>
                                        </p:attrNameLst>
                                      </p:cBhvr>
                                      <p:to>
                                        <p:strVal val="visible"/>
                                      </p:to>
                                    </p:set>
                                    <p:animEffect transition="in" filter="fade">
                                      <p:cBhvr>
                                        <p:cTn id="40" dur="500"/>
                                        <p:tgtEl>
                                          <p:spTgt spid="22"/>
                                        </p:tgtEl>
                                      </p:cBhvr>
                                    </p:animEffect>
                                  </p:childTnLst>
                                </p:cTn>
                              </p:par>
                              <p:par>
                                <p:cTn id="41" presetID="22" presetClass="entr" presetSubtype="8" fill="hold" nodeType="withEffect">
                                  <p:stCondLst>
                                    <p:cond delay="0"/>
                                  </p:stCondLst>
                                  <p:childTnLst>
                                    <p:set>
                                      <p:cBhvr>
                                        <p:cTn id="42" dur="1" fill="hold">
                                          <p:stCondLst>
                                            <p:cond delay="0"/>
                                          </p:stCondLst>
                                        </p:cTn>
                                        <p:tgtEl>
                                          <p:spTgt spid="27"/>
                                        </p:tgtEl>
                                        <p:attrNameLst>
                                          <p:attrName>style.visibility</p:attrName>
                                        </p:attrNameLst>
                                      </p:cBhvr>
                                      <p:to>
                                        <p:strVal val="visible"/>
                                      </p:to>
                                    </p:set>
                                    <p:animEffect transition="in" filter="wipe(left)">
                                      <p:cBhvr>
                                        <p:cTn id="43" dur="500"/>
                                        <p:tgtEl>
                                          <p:spTgt spid="27"/>
                                        </p:tgtEl>
                                      </p:cBhvr>
                                    </p:animEffect>
                                  </p:childTnLst>
                                </p:cTn>
                              </p:par>
                            </p:childTnLst>
                          </p:cTn>
                        </p:par>
                      </p:childTnLst>
                    </p:cTn>
                  </p:par>
                  <p:par>
                    <p:cTn id="44" fill="hold" nodeType="clickPar">
                      <p:stCondLst>
                        <p:cond delay="indefinite"/>
                      </p:stCondLst>
                      <p:childTnLst>
                        <p:par>
                          <p:cTn id="45" fill="hold" nodeType="withGroup">
                            <p:stCondLst>
                              <p:cond delay="0"/>
                            </p:stCondLst>
                            <p:childTnLst>
                              <p:par>
                                <p:cTn id="46" presetID="10" presetClass="entr" presetSubtype="0" fill="hold" grpId="0" nodeType="clickEffect">
                                  <p:stCondLst>
                                    <p:cond delay="0"/>
                                  </p:stCondLst>
                                  <p:childTnLst>
                                    <p:set>
                                      <p:cBhvr>
                                        <p:cTn id="47" dur="1" fill="hold">
                                          <p:stCondLst>
                                            <p:cond delay="0"/>
                                          </p:stCondLst>
                                        </p:cTn>
                                        <p:tgtEl>
                                          <p:spTgt spid="23">
                                            <p:txEl>
                                              <p:pRg st="0" end="0"/>
                                            </p:txEl>
                                          </p:spTgt>
                                        </p:tgtEl>
                                        <p:attrNameLst>
                                          <p:attrName>style.visibility</p:attrName>
                                        </p:attrNameLst>
                                      </p:cBhvr>
                                      <p:to>
                                        <p:strVal val="visible"/>
                                      </p:to>
                                    </p:set>
                                    <p:animEffect transition="in" filter="fade">
                                      <p:cBhvr>
                                        <p:cTn id="48" dur="2000"/>
                                        <p:tgtEl>
                                          <p:spTgt spid="23">
                                            <p:txEl>
                                              <p:pRg st="0" end="0"/>
                                            </p:txEl>
                                          </p:spTgt>
                                        </p:tgtEl>
                                      </p:cBhvr>
                                    </p:animEffect>
                                  </p:childTnLst>
                                </p:cTn>
                              </p:par>
                              <p:par>
                                <p:cTn id="49" presetID="10" presetClass="entr" presetSubtype="0" fill="hold" nodeType="withEffect">
                                  <p:stCondLst>
                                    <p:cond delay="0"/>
                                  </p:stCondLst>
                                  <p:childTnLst>
                                    <p:set>
                                      <p:cBhvr>
                                        <p:cTn id="50" dur="1" fill="hold">
                                          <p:stCondLst>
                                            <p:cond delay="0"/>
                                          </p:stCondLst>
                                        </p:cTn>
                                        <p:tgtEl>
                                          <p:spTgt spid="3"/>
                                        </p:tgtEl>
                                        <p:attrNameLst>
                                          <p:attrName>style.visibility</p:attrName>
                                        </p:attrNameLst>
                                      </p:cBhvr>
                                      <p:to>
                                        <p:strVal val="visible"/>
                                      </p:to>
                                    </p:set>
                                    <p:animEffect transition="in" filter="fade">
                                      <p:cBhvr>
                                        <p:cTn id="51" dur="500"/>
                                        <p:tgtEl>
                                          <p:spTgt spid="3"/>
                                        </p:tgtEl>
                                      </p:cBhvr>
                                    </p:animEffect>
                                  </p:childTnLst>
                                </p:cTn>
                              </p:par>
                              <p:par>
                                <p:cTn id="52" presetID="1" presetClass="exit" presetSubtype="0" fill="hold" nodeType="withEffect">
                                  <p:stCondLst>
                                    <p:cond delay="0"/>
                                  </p:stCondLst>
                                  <p:childTnLst>
                                    <p:set>
                                      <p:cBhvr>
                                        <p:cTn id="53" dur="1" fill="hold">
                                          <p:stCondLst>
                                            <p:cond delay="0"/>
                                          </p:stCondLst>
                                        </p:cTn>
                                        <p:tgtEl>
                                          <p:spTgt spid="30"/>
                                        </p:tgtEl>
                                        <p:attrNameLst>
                                          <p:attrName>style.visibility</p:attrName>
                                        </p:attrNameLst>
                                      </p:cBhvr>
                                      <p:to>
                                        <p:strVal val="hidden"/>
                                      </p:to>
                                    </p:set>
                                  </p:childTnLst>
                                </p:cTn>
                              </p:par>
                              <p:par>
                                <p:cTn id="54" presetID="1" presetClass="exit" presetSubtype="0" fill="hold" nodeType="withEffect">
                                  <p:stCondLst>
                                    <p:cond delay="0"/>
                                  </p:stCondLst>
                                  <p:childTnLst>
                                    <p:set>
                                      <p:cBhvr>
                                        <p:cTn id="55" dur="1" fill="hold">
                                          <p:stCondLst>
                                            <p:cond delay="0"/>
                                          </p:stCondLst>
                                        </p:cTn>
                                        <p:tgtEl>
                                          <p:spTgt spid="7"/>
                                        </p:tgtEl>
                                        <p:attrNameLst>
                                          <p:attrName>style.visibility</p:attrName>
                                        </p:attrNameLst>
                                      </p:cBhvr>
                                      <p:to>
                                        <p:strVal val="hidden"/>
                                      </p:to>
                                    </p:set>
                                  </p:childTnLst>
                                </p:cTn>
                              </p:par>
                              <p:par>
                                <p:cTn id="56" presetID="1" presetClass="exit" presetSubtype="0" fill="hold" nodeType="withEffect">
                                  <p:stCondLst>
                                    <p:cond delay="0"/>
                                  </p:stCondLst>
                                  <p:childTnLst>
                                    <p:set>
                                      <p:cBhvr>
                                        <p:cTn id="57" dur="1" fill="hold">
                                          <p:stCondLst>
                                            <p:cond delay="0"/>
                                          </p:stCondLst>
                                        </p:cTn>
                                        <p:tgtEl>
                                          <p:spTgt spid="25"/>
                                        </p:tgtEl>
                                        <p:attrNameLst>
                                          <p:attrName>style.visibility</p:attrName>
                                        </p:attrNameLst>
                                      </p:cBhvr>
                                      <p:to>
                                        <p:strVal val="hidden"/>
                                      </p:to>
                                    </p:set>
                                  </p:childTnLst>
                                </p:cTn>
                              </p:par>
                              <p:par>
                                <p:cTn id="58" presetID="1" presetClass="exit" presetSubtype="0" fill="hold" nodeType="withEffect">
                                  <p:stCondLst>
                                    <p:cond delay="0"/>
                                  </p:stCondLst>
                                  <p:childTnLst>
                                    <p:set>
                                      <p:cBhvr>
                                        <p:cTn id="59" dur="1" fill="hold">
                                          <p:stCondLst>
                                            <p:cond delay="0"/>
                                          </p:stCondLst>
                                        </p:cTn>
                                        <p:tgtEl>
                                          <p:spTgt spid="27"/>
                                        </p:tgtEl>
                                        <p:attrNameLst>
                                          <p:attrName>style.visibility</p:attrName>
                                        </p:attrNameLst>
                                      </p:cBhvr>
                                      <p:to>
                                        <p:strVal val="hidden"/>
                                      </p:to>
                                    </p:set>
                                  </p:childTnLst>
                                </p:cTn>
                              </p:par>
                            </p:childTnLst>
                          </p:cTn>
                        </p:par>
                      </p:childTnLst>
                    </p:cTn>
                  </p:par>
                  <p:par>
                    <p:cTn id="60" fill="hold" nodeType="clickPar">
                      <p:stCondLst>
                        <p:cond delay="indefinite"/>
                      </p:stCondLst>
                      <p:childTnLst>
                        <p:par>
                          <p:cTn id="61" fill="hold" nodeType="withGroup">
                            <p:stCondLst>
                              <p:cond delay="0"/>
                            </p:stCondLst>
                            <p:childTnLst>
                              <p:par>
                                <p:cTn id="62" presetID="10" presetClass="entr" presetSubtype="0" fill="hold" grpId="0" nodeType="clickEffect">
                                  <p:stCondLst>
                                    <p:cond delay="0"/>
                                  </p:stCondLst>
                                  <p:childTnLst>
                                    <p:set>
                                      <p:cBhvr>
                                        <p:cTn id="63" dur="1" fill="hold">
                                          <p:stCondLst>
                                            <p:cond delay="0"/>
                                          </p:stCondLst>
                                        </p:cTn>
                                        <p:tgtEl>
                                          <p:spTgt spid="21">
                                            <p:txEl>
                                              <p:pRg st="0" end="0"/>
                                            </p:txEl>
                                          </p:spTgt>
                                        </p:tgtEl>
                                        <p:attrNameLst>
                                          <p:attrName>style.visibility</p:attrName>
                                        </p:attrNameLst>
                                      </p:cBhvr>
                                      <p:to>
                                        <p:strVal val="visible"/>
                                      </p:to>
                                    </p:set>
                                    <p:animEffect transition="in" filter="fade">
                                      <p:cBhvr>
                                        <p:cTn id="64" dur="2000"/>
                                        <p:tgtEl>
                                          <p:spTgt spid="21">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build="allAtOnce"/>
      <p:bldP spid="21" grpId="0" build="allAtOnce"/>
      <p:bldP spid="4" grpId="0"/>
      <p:bldP spid="8" grpId="0"/>
      <p:bldP spid="13" grpId="0"/>
      <p:bldP spid="14" grpId="0"/>
      <p:bldP spid="22" grpId="0"/>
      <p:bldP spid="23" grpId="0" build="allAtOnce"/>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p:cNvGrpSpPr>
            <a:grpSpLocks/>
          </p:cNvGrpSpPr>
          <p:nvPr/>
        </p:nvGrpSpPr>
        <p:grpSpPr bwMode="auto">
          <a:xfrm>
            <a:off x="1775520" y="829118"/>
            <a:ext cx="6019800" cy="3762375"/>
            <a:chOff x="1562100" y="884238"/>
            <a:chExt cx="6019800" cy="3762375"/>
          </a:xfrm>
        </p:grpSpPr>
        <p:sp>
          <p:nvSpPr>
            <p:cNvPr id="28" name="Rectangle 27"/>
            <p:cNvSpPr/>
            <p:nvPr/>
          </p:nvSpPr>
          <p:spPr>
            <a:xfrm>
              <a:off x="1562100" y="884238"/>
              <a:ext cx="6019800" cy="3762375"/>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pic>
          <p:nvPicPr>
            <p:cNvPr id="6170" name="Picture 19"/>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1660172" y="985499"/>
              <a:ext cx="5826831" cy="36138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0" name="Text Box 4"/>
          <p:cNvSpPr txBox="1">
            <a:spLocks noChangeArrowheads="1"/>
          </p:cNvSpPr>
          <p:nvPr/>
        </p:nvSpPr>
        <p:spPr bwMode="auto">
          <a:xfrm>
            <a:off x="7881617" y="1619547"/>
            <a:ext cx="2762957" cy="2308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dirty="0">
                <a:solidFill>
                  <a:srgbClr val="00368D"/>
                </a:solidFill>
              </a:rPr>
              <a:t>When the solenoid coil is energised by an electric current, the plunger retracts into the coil, compressing the spring. This action opens the valve and allows fluid to flow through.</a:t>
            </a:r>
          </a:p>
        </p:txBody>
      </p:sp>
      <p:sp>
        <p:nvSpPr>
          <p:cNvPr id="21" name="Text Box 4"/>
          <p:cNvSpPr txBox="1">
            <a:spLocks noChangeArrowheads="1"/>
          </p:cNvSpPr>
          <p:nvPr/>
        </p:nvSpPr>
        <p:spPr bwMode="auto">
          <a:xfrm>
            <a:off x="2625725" y="4763385"/>
            <a:ext cx="7537450"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dirty="0">
                <a:solidFill>
                  <a:srgbClr val="00368D"/>
                </a:solidFill>
              </a:rPr>
              <a:t>When the electric current is removed from the coil, the compressed spring pushes the plunger out, closing the valve and stopping the flow.</a:t>
            </a:r>
          </a:p>
        </p:txBody>
      </p:sp>
      <p:sp>
        <p:nvSpPr>
          <p:cNvPr id="6149" name="Text Box 3"/>
          <p:cNvSpPr txBox="1">
            <a:spLocks noChangeArrowheads="1"/>
          </p:cNvSpPr>
          <p:nvPr/>
        </p:nvSpPr>
        <p:spPr bwMode="auto">
          <a:xfrm>
            <a:off x="2441575" y="257175"/>
            <a:ext cx="790575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buFont typeface="Wingdings" panose="05000000000000000000" pitchFamily="2" charset="2"/>
              <a:buNone/>
            </a:pPr>
            <a:r>
              <a:rPr lang="en-GB" altLang="en-US" sz="2000" b="1">
                <a:solidFill>
                  <a:srgbClr val="00368D"/>
                </a:solidFill>
              </a:rPr>
              <a:t>Solenoid Valve Operation</a:t>
            </a:r>
          </a:p>
        </p:txBody>
      </p:sp>
      <p:sp>
        <p:nvSpPr>
          <p:cNvPr id="6" name="Text Box 32"/>
          <p:cNvSpPr txBox="1">
            <a:spLocks noChangeArrowheads="1"/>
          </p:cNvSpPr>
          <p:nvPr/>
        </p:nvSpPr>
        <p:spPr bwMode="auto">
          <a:xfrm>
            <a:off x="9617076" y="6330951"/>
            <a:ext cx="7334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Next &gt;</a:t>
            </a:r>
          </a:p>
        </p:txBody>
      </p:sp>
      <p:sp>
        <p:nvSpPr>
          <p:cNvPr id="6155" name="TextBox 9"/>
          <p:cNvSpPr txBox="1">
            <a:spLocks noChangeArrowheads="1"/>
          </p:cNvSpPr>
          <p:nvPr/>
        </p:nvSpPr>
        <p:spPr bwMode="auto">
          <a:xfrm>
            <a:off x="2685158" y="4266055"/>
            <a:ext cx="1173162"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200"/>
              <a:t>Valve body</a:t>
            </a:r>
          </a:p>
        </p:txBody>
      </p:sp>
      <p:sp>
        <p:nvSpPr>
          <p:cNvPr id="6156" name="TextBox 10"/>
          <p:cNvSpPr txBox="1">
            <a:spLocks noChangeArrowheads="1"/>
          </p:cNvSpPr>
          <p:nvPr/>
        </p:nvSpPr>
        <p:spPr bwMode="auto">
          <a:xfrm>
            <a:off x="2685158" y="3065905"/>
            <a:ext cx="5207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200"/>
              <a:t>Inlet</a:t>
            </a:r>
          </a:p>
        </p:txBody>
      </p:sp>
      <p:sp>
        <p:nvSpPr>
          <p:cNvPr id="6157" name="TextBox 11"/>
          <p:cNvSpPr txBox="1">
            <a:spLocks noChangeArrowheads="1"/>
          </p:cNvSpPr>
          <p:nvPr/>
        </p:nvSpPr>
        <p:spPr bwMode="auto">
          <a:xfrm>
            <a:off x="6358634" y="3065905"/>
            <a:ext cx="6635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200"/>
              <a:t>Outlet</a:t>
            </a:r>
          </a:p>
        </p:txBody>
      </p:sp>
      <p:sp>
        <p:nvSpPr>
          <p:cNvPr id="6158" name="TextBox 12"/>
          <p:cNvSpPr txBox="1">
            <a:spLocks noChangeArrowheads="1"/>
          </p:cNvSpPr>
          <p:nvPr/>
        </p:nvSpPr>
        <p:spPr bwMode="auto">
          <a:xfrm>
            <a:off x="2616895" y="829117"/>
            <a:ext cx="903288"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200"/>
              <a:t>Solenoid</a:t>
            </a:r>
          </a:p>
          <a:p>
            <a:pPr eaLnBrk="1" hangingPunct="1"/>
            <a:r>
              <a:rPr lang="en-GB" altLang="en-US" sz="1200"/>
              <a:t>body</a:t>
            </a:r>
          </a:p>
        </p:txBody>
      </p:sp>
      <p:sp>
        <p:nvSpPr>
          <p:cNvPr id="6159" name="TextBox 13"/>
          <p:cNvSpPr txBox="1">
            <a:spLocks noChangeArrowheads="1"/>
          </p:cNvSpPr>
          <p:nvPr/>
        </p:nvSpPr>
        <p:spPr bwMode="auto">
          <a:xfrm>
            <a:off x="2891533" y="1713355"/>
            <a:ext cx="901700"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ctr" eaLnBrk="1" hangingPunct="1"/>
            <a:r>
              <a:rPr lang="en-GB" altLang="en-US" sz="1200"/>
              <a:t>Solenoid</a:t>
            </a:r>
          </a:p>
          <a:p>
            <a:pPr algn="ctr" eaLnBrk="1" hangingPunct="1"/>
            <a:r>
              <a:rPr lang="en-GB" altLang="en-US" sz="1200"/>
              <a:t>coil</a:t>
            </a:r>
          </a:p>
        </p:txBody>
      </p:sp>
      <p:sp>
        <p:nvSpPr>
          <p:cNvPr id="6160" name="TextBox 14"/>
          <p:cNvSpPr txBox="1">
            <a:spLocks noChangeArrowheads="1"/>
          </p:cNvSpPr>
          <p:nvPr/>
        </p:nvSpPr>
        <p:spPr bwMode="auto">
          <a:xfrm>
            <a:off x="6076059" y="1506980"/>
            <a:ext cx="1309687"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ctr" eaLnBrk="1" hangingPunct="1"/>
            <a:r>
              <a:rPr lang="en-GB" altLang="en-US" sz="1200"/>
              <a:t>Electric current supply</a:t>
            </a:r>
          </a:p>
        </p:txBody>
      </p:sp>
      <p:sp>
        <p:nvSpPr>
          <p:cNvPr id="6161" name="TextBox 15"/>
          <p:cNvSpPr txBox="1">
            <a:spLocks noChangeArrowheads="1"/>
          </p:cNvSpPr>
          <p:nvPr/>
        </p:nvSpPr>
        <p:spPr bwMode="auto">
          <a:xfrm>
            <a:off x="5860159" y="2308668"/>
            <a:ext cx="903287"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200"/>
              <a:t>Plunger</a:t>
            </a:r>
          </a:p>
        </p:txBody>
      </p:sp>
      <p:sp>
        <p:nvSpPr>
          <p:cNvPr id="6162" name="TextBox 16"/>
          <p:cNvSpPr txBox="1">
            <a:spLocks noChangeArrowheads="1"/>
          </p:cNvSpPr>
          <p:nvPr/>
        </p:nvSpPr>
        <p:spPr bwMode="auto">
          <a:xfrm>
            <a:off x="2596258" y="1368868"/>
            <a:ext cx="9017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200"/>
              <a:t>Spring</a:t>
            </a:r>
          </a:p>
        </p:txBody>
      </p:sp>
      <p:sp>
        <p:nvSpPr>
          <p:cNvPr id="6163" name="TextBox 17"/>
          <p:cNvSpPr txBox="1">
            <a:spLocks noChangeArrowheads="1"/>
          </p:cNvSpPr>
          <p:nvPr/>
        </p:nvSpPr>
        <p:spPr bwMode="auto">
          <a:xfrm>
            <a:off x="6201471" y="4227955"/>
            <a:ext cx="1122363"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200"/>
              <a:t>Valve seat</a:t>
            </a:r>
          </a:p>
        </p:txBody>
      </p:sp>
      <p:cxnSp>
        <p:nvCxnSpPr>
          <p:cNvPr id="3" name="Straight Connector 2"/>
          <p:cNvCxnSpPr>
            <a:stCxn id="6157" idx="2"/>
          </p:cNvCxnSpPr>
          <p:nvPr/>
        </p:nvCxnSpPr>
        <p:spPr>
          <a:xfrm flipH="1">
            <a:off x="6433246" y="3342129"/>
            <a:ext cx="258763" cy="393700"/>
          </a:xfrm>
          <a:prstGeom prst="line">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5" name="Straight Connector 4"/>
          <p:cNvCxnSpPr/>
          <p:nvPr/>
        </p:nvCxnSpPr>
        <p:spPr>
          <a:xfrm flipH="1" flipV="1">
            <a:off x="4806058" y="3383404"/>
            <a:ext cx="1414462" cy="935038"/>
          </a:xfrm>
          <a:prstGeom prst="line">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flipV="1">
            <a:off x="3604321" y="4335905"/>
            <a:ext cx="676275" cy="68263"/>
          </a:xfrm>
          <a:prstGeom prst="line">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a:stCxn id="6156" idx="2"/>
          </p:cNvCxnSpPr>
          <p:nvPr/>
        </p:nvCxnSpPr>
        <p:spPr>
          <a:xfrm>
            <a:off x="2945509" y="3342129"/>
            <a:ext cx="123825" cy="393700"/>
          </a:xfrm>
          <a:prstGeom prst="line">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a:off x="3670995" y="1967354"/>
            <a:ext cx="609600" cy="0"/>
          </a:xfrm>
          <a:prstGeom prst="line">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flipH="1">
            <a:off x="4806058" y="2446779"/>
            <a:ext cx="1039812" cy="0"/>
          </a:xfrm>
          <a:prstGeom prst="line">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3342384" y="1060893"/>
            <a:ext cx="600075" cy="60325"/>
          </a:xfrm>
          <a:prstGeom prst="line">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flipV="1">
            <a:off x="3205859" y="1291079"/>
            <a:ext cx="1436687" cy="215900"/>
          </a:xfrm>
          <a:prstGeom prst="line">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flipH="1" flipV="1">
            <a:off x="6358633" y="1319654"/>
            <a:ext cx="74612" cy="215900"/>
          </a:xfrm>
          <a:prstGeom prst="line">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73055919"/>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nodeType="afterGroup">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20">
                                            <p:txEl>
                                              <p:pRg st="0" end="0"/>
                                            </p:txEl>
                                          </p:spTgt>
                                        </p:tgtEl>
                                        <p:attrNameLst>
                                          <p:attrName>style.visibility</p:attrName>
                                        </p:attrNameLst>
                                      </p:cBhvr>
                                      <p:to>
                                        <p:strVal val="visible"/>
                                      </p:to>
                                    </p:set>
                                    <p:animEffect transition="in" filter="fade">
                                      <p:cBhvr>
                                        <p:cTn id="11" dur="2000"/>
                                        <p:tgtEl>
                                          <p:spTgt spid="20">
                                            <p:txEl>
                                              <p:pRg st="0" end="0"/>
                                            </p:txEl>
                                          </p:spTgt>
                                        </p:tgtEl>
                                      </p:cBhvr>
                                    </p:animEffect>
                                  </p:childTnLst>
                                </p:cTn>
                              </p:par>
                            </p:childTnLst>
                          </p:cTn>
                        </p:par>
                        <p:par>
                          <p:cTn id="12" fill="hold" nodeType="afterGroup">
                            <p:stCondLst>
                              <p:cond delay="2500"/>
                            </p:stCondLst>
                            <p:childTnLst>
                              <p:par>
                                <p:cTn id="13" presetID="10" presetClass="entr" presetSubtype="0" fill="hold" grpId="0" nodeType="afterEffect">
                                  <p:stCondLst>
                                    <p:cond delay="0"/>
                                  </p:stCondLst>
                                  <p:childTnLst>
                                    <p:set>
                                      <p:cBhvr>
                                        <p:cTn id="14" dur="1" fill="hold">
                                          <p:stCondLst>
                                            <p:cond delay="0"/>
                                          </p:stCondLst>
                                        </p:cTn>
                                        <p:tgtEl>
                                          <p:spTgt spid="6158"/>
                                        </p:tgtEl>
                                        <p:attrNameLst>
                                          <p:attrName>style.visibility</p:attrName>
                                        </p:attrNameLst>
                                      </p:cBhvr>
                                      <p:to>
                                        <p:strVal val="visible"/>
                                      </p:to>
                                    </p:set>
                                    <p:animEffect transition="in" filter="fade">
                                      <p:cBhvr>
                                        <p:cTn id="15" dur="500"/>
                                        <p:tgtEl>
                                          <p:spTgt spid="6158"/>
                                        </p:tgtEl>
                                      </p:cBhvr>
                                    </p:animEffect>
                                  </p:childTnLst>
                                </p:cTn>
                              </p:par>
                              <p:par>
                                <p:cTn id="16" presetID="22" presetClass="entr" presetSubtype="8" fill="hold" nodeType="withEffect">
                                  <p:stCondLst>
                                    <p:cond delay="0"/>
                                  </p:stCondLst>
                                  <p:childTnLst>
                                    <p:set>
                                      <p:cBhvr>
                                        <p:cTn id="17" dur="1" fill="hold">
                                          <p:stCondLst>
                                            <p:cond delay="0"/>
                                          </p:stCondLst>
                                        </p:cTn>
                                        <p:tgtEl>
                                          <p:spTgt spid="18"/>
                                        </p:tgtEl>
                                        <p:attrNameLst>
                                          <p:attrName>style.visibility</p:attrName>
                                        </p:attrNameLst>
                                      </p:cBhvr>
                                      <p:to>
                                        <p:strVal val="visible"/>
                                      </p:to>
                                    </p:set>
                                    <p:animEffect transition="in" filter="wipe(left)">
                                      <p:cBhvr>
                                        <p:cTn id="18" dur="500"/>
                                        <p:tgtEl>
                                          <p:spTgt spid="18"/>
                                        </p:tgtEl>
                                      </p:cBhvr>
                                    </p:animEffect>
                                  </p:childTnLst>
                                </p:cTn>
                              </p:par>
                            </p:childTnLst>
                          </p:cTn>
                        </p:par>
                        <p:par>
                          <p:cTn id="19" fill="hold" nodeType="afterGroup">
                            <p:stCondLst>
                              <p:cond delay="3000"/>
                            </p:stCondLst>
                            <p:childTnLst>
                              <p:par>
                                <p:cTn id="20" presetID="10" presetClass="entr" presetSubtype="0" fill="hold" grpId="0" nodeType="afterEffect">
                                  <p:stCondLst>
                                    <p:cond delay="0"/>
                                  </p:stCondLst>
                                  <p:childTnLst>
                                    <p:set>
                                      <p:cBhvr>
                                        <p:cTn id="21" dur="1" fill="hold">
                                          <p:stCondLst>
                                            <p:cond delay="0"/>
                                          </p:stCondLst>
                                        </p:cTn>
                                        <p:tgtEl>
                                          <p:spTgt spid="6162"/>
                                        </p:tgtEl>
                                        <p:attrNameLst>
                                          <p:attrName>style.visibility</p:attrName>
                                        </p:attrNameLst>
                                      </p:cBhvr>
                                      <p:to>
                                        <p:strVal val="visible"/>
                                      </p:to>
                                    </p:set>
                                    <p:animEffect transition="in" filter="fade">
                                      <p:cBhvr>
                                        <p:cTn id="22" dur="500"/>
                                        <p:tgtEl>
                                          <p:spTgt spid="6162"/>
                                        </p:tgtEl>
                                      </p:cBhvr>
                                    </p:animEffect>
                                  </p:childTnLst>
                                </p:cTn>
                              </p:par>
                              <p:par>
                                <p:cTn id="23" presetID="22" presetClass="entr" presetSubtype="8" fill="hold" nodeType="withEffect">
                                  <p:stCondLst>
                                    <p:cond delay="0"/>
                                  </p:stCondLst>
                                  <p:childTnLst>
                                    <p:set>
                                      <p:cBhvr>
                                        <p:cTn id="24" dur="1" fill="hold">
                                          <p:stCondLst>
                                            <p:cond delay="0"/>
                                          </p:stCondLst>
                                        </p:cTn>
                                        <p:tgtEl>
                                          <p:spTgt spid="22"/>
                                        </p:tgtEl>
                                        <p:attrNameLst>
                                          <p:attrName>style.visibility</p:attrName>
                                        </p:attrNameLst>
                                      </p:cBhvr>
                                      <p:to>
                                        <p:strVal val="visible"/>
                                      </p:to>
                                    </p:set>
                                    <p:animEffect transition="in" filter="wipe(left)">
                                      <p:cBhvr>
                                        <p:cTn id="25" dur="500"/>
                                        <p:tgtEl>
                                          <p:spTgt spid="22"/>
                                        </p:tgtEl>
                                      </p:cBhvr>
                                    </p:animEffect>
                                  </p:childTnLst>
                                </p:cTn>
                              </p:par>
                            </p:childTnLst>
                          </p:cTn>
                        </p:par>
                        <p:par>
                          <p:cTn id="26" fill="hold" nodeType="afterGroup">
                            <p:stCondLst>
                              <p:cond delay="3500"/>
                            </p:stCondLst>
                            <p:childTnLst>
                              <p:par>
                                <p:cTn id="27" presetID="10" presetClass="entr" presetSubtype="0" fill="hold" grpId="0" nodeType="afterEffect">
                                  <p:stCondLst>
                                    <p:cond delay="0"/>
                                  </p:stCondLst>
                                  <p:childTnLst>
                                    <p:set>
                                      <p:cBhvr>
                                        <p:cTn id="28" dur="1" fill="hold">
                                          <p:stCondLst>
                                            <p:cond delay="0"/>
                                          </p:stCondLst>
                                        </p:cTn>
                                        <p:tgtEl>
                                          <p:spTgt spid="6159"/>
                                        </p:tgtEl>
                                        <p:attrNameLst>
                                          <p:attrName>style.visibility</p:attrName>
                                        </p:attrNameLst>
                                      </p:cBhvr>
                                      <p:to>
                                        <p:strVal val="visible"/>
                                      </p:to>
                                    </p:set>
                                    <p:animEffect transition="in" filter="fade">
                                      <p:cBhvr>
                                        <p:cTn id="29" dur="500"/>
                                        <p:tgtEl>
                                          <p:spTgt spid="6159"/>
                                        </p:tgtEl>
                                      </p:cBhvr>
                                    </p:animEffect>
                                  </p:childTnLst>
                                </p:cTn>
                              </p:par>
                              <p:par>
                                <p:cTn id="30" presetID="22" presetClass="entr" presetSubtype="8" fill="hold" nodeType="withEffect">
                                  <p:stCondLst>
                                    <p:cond delay="0"/>
                                  </p:stCondLst>
                                  <p:childTnLst>
                                    <p:set>
                                      <p:cBhvr>
                                        <p:cTn id="31" dur="1" fill="hold">
                                          <p:stCondLst>
                                            <p:cond delay="0"/>
                                          </p:stCondLst>
                                        </p:cTn>
                                        <p:tgtEl>
                                          <p:spTgt spid="14"/>
                                        </p:tgtEl>
                                        <p:attrNameLst>
                                          <p:attrName>style.visibility</p:attrName>
                                        </p:attrNameLst>
                                      </p:cBhvr>
                                      <p:to>
                                        <p:strVal val="visible"/>
                                      </p:to>
                                    </p:set>
                                    <p:animEffect transition="in" filter="wipe(left)">
                                      <p:cBhvr>
                                        <p:cTn id="32" dur="500"/>
                                        <p:tgtEl>
                                          <p:spTgt spid="14"/>
                                        </p:tgtEl>
                                      </p:cBhvr>
                                    </p:animEffect>
                                  </p:childTnLst>
                                </p:cTn>
                              </p:par>
                            </p:childTnLst>
                          </p:cTn>
                        </p:par>
                        <p:par>
                          <p:cTn id="33" fill="hold" nodeType="afterGroup">
                            <p:stCondLst>
                              <p:cond delay="4000"/>
                            </p:stCondLst>
                            <p:childTnLst>
                              <p:par>
                                <p:cTn id="34" presetID="10" presetClass="entr" presetSubtype="0" fill="hold" grpId="0" nodeType="afterEffect">
                                  <p:stCondLst>
                                    <p:cond delay="0"/>
                                  </p:stCondLst>
                                  <p:childTnLst>
                                    <p:set>
                                      <p:cBhvr>
                                        <p:cTn id="35" dur="1" fill="hold">
                                          <p:stCondLst>
                                            <p:cond delay="0"/>
                                          </p:stCondLst>
                                        </p:cTn>
                                        <p:tgtEl>
                                          <p:spTgt spid="6156"/>
                                        </p:tgtEl>
                                        <p:attrNameLst>
                                          <p:attrName>style.visibility</p:attrName>
                                        </p:attrNameLst>
                                      </p:cBhvr>
                                      <p:to>
                                        <p:strVal val="visible"/>
                                      </p:to>
                                    </p:set>
                                    <p:animEffect transition="in" filter="fade">
                                      <p:cBhvr>
                                        <p:cTn id="36" dur="500"/>
                                        <p:tgtEl>
                                          <p:spTgt spid="6156"/>
                                        </p:tgtEl>
                                      </p:cBhvr>
                                    </p:animEffect>
                                  </p:childTnLst>
                                </p:cTn>
                              </p:par>
                              <p:par>
                                <p:cTn id="37" presetID="22" presetClass="entr" presetSubtype="1" fill="hold" nodeType="withEffect">
                                  <p:stCondLst>
                                    <p:cond delay="0"/>
                                  </p:stCondLst>
                                  <p:childTnLst>
                                    <p:set>
                                      <p:cBhvr>
                                        <p:cTn id="38" dur="1" fill="hold">
                                          <p:stCondLst>
                                            <p:cond delay="0"/>
                                          </p:stCondLst>
                                        </p:cTn>
                                        <p:tgtEl>
                                          <p:spTgt spid="12"/>
                                        </p:tgtEl>
                                        <p:attrNameLst>
                                          <p:attrName>style.visibility</p:attrName>
                                        </p:attrNameLst>
                                      </p:cBhvr>
                                      <p:to>
                                        <p:strVal val="visible"/>
                                      </p:to>
                                    </p:set>
                                    <p:animEffect transition="in" filter="wipe(up)">
                                      <p:cBhvr>
                                        <p:cTn id="39" dur="500"/>
                                        <p:tgtEl>
                                          <p:spTgt spid="12"/>
                                        </p:tgtEl>
                                      </p:cBhvr>
                                    </p:animEffect>
                                  </p:childTnLst>
                                </p:cTn>
                              </p:par>
                            </p:childTnLst>
                          </p:cTn>
                        </p:par>
                        <p:par>
                          <p:cTn id="40" fill="hold" nodeType="afterGroup">
                            <p:stCondLst>
                              <p:cond delay="4500"/>
                            </p:stCondLst>
                            <p:childTnLst>
                              <p:par>
                                <p:cTn id="41" presetID="10" presetClass="entr" presetSubtype="0" fill="hold" grpId="0" nodeType="afterEffect">
                                  <p:stCondLst>
                                    <p:cond delay="0"/>
                                  </p:stCondLst>
                                  <p:childTnLst>
                                    <p:set>
                                      <p:cBhvr>
                                        <p:cTn id="42" dur="1" fill="hold">
                                          <p:stCondLst>
                                            <p:cond delay="0"/>
                                          </p:stCondLst>
                                        </p:cTn>
                                        <p:tgtEl>
                                          <p:spTgt spid="6155"/>
                                        </p:tgtEl>
                                        <p:attrNameLst>
                                          <p:attrName>style.visibility</p:attrName>
                                        </p:attrNameLst>
                                      </p:cBhvr>
                                      <p:to>
                                        <p:strVal val="visible"/>
                                      </p:to>
                                    </p:set>
                                    <p:animEffect transition="in" filter="fade">
                                      <p:cBhvr>
                                        <p:cTn id="43" dur="500"/>
                                        <p:tgtEl>
                                          <p:spTgt spid="6155"/>
                                        </p:tgtEl>
                                      </p:cBhvr>
                                    </p:animEffect>
                                  </p:childTnLst>
                                </p:cTn>
                              </p:par>
                              <p:par>
                                <p:cTn id="44" presetID="22" presetClass="entr" presetSubtype="8" fill="hold" nodeType="withEffect">
                                  <p:stCondLst>
                                    <p:cond delay="0"/>
                                  </p:stCondLst>
                                  <p:childTnLst>
                                    <p:set>
                                      <p:cBhvr>
                                        <p:cTn id="45" dur="1" fill="hold">
                                          <p:stCondLst>
                                            <p:cond delay="0"/>
                                          </p:stCondLst>
                                        </p:cTn>
                                        <p:tgtEl>
                                          <p:spTgt spid="8"/>
                                        </p:tgtEl>
                                        <p:attrNameLst>
                                          <p:attrName>style.visibility</p:attrName>
                                        </p:attrNameLst>
                                      </p:cBhvr>
                                      <p:to>
                                        <p:strVal val="visible"/>
                                      </p:to>
                                    </p:set>
                                    <p:animEffect transition="in" filter="wipe(left)">
                                      <p:cBhvr>
                                        <p:cTn id="46" dur="500"/>
                                        <p:tgtEl>
                                          <p:spTgt spid="8"/>
                                        </p:tgtEl>
                                      </p:cBhvr>
                                    </p:animEffect>
                                  </p:childTnLst>
                                </p:cTn>
                              </p:par>
                            </p:childTnLst>
                          </p:cTn>
                        </p:par>
                        <p:par>
                          <p:cTn id="47" fill="hold" nodeType="afterGroup">
                            <p:stCondLst>
                              <p:cond delay="5000"/>
                            </p:stCondLst>
                            <p:childTnLst>
                              <p:par>
                                <p:cTn id="48" presetID="10" presetClass="entr" presetSubtype="0" fill="hold" grpId="0" nodeType="afterEffect">
                                  <p:stCondLst>
                                    <p:cond delay="0"/>
                                  </p:stCondLst>
                                  <p:childTnLst>
                                    <p:set>
                                      <p:cBhvr>
                                        <p:cTn id="49" dur="1" fill="hold">
                                          <p:stCondLst>
                                            <p:cond delay="0"/>
                                          </p:stCondLst>
                                        </p:cTn>
                                        <p:tgtEl>
                                          <p:spTgt spid="6160"/>
                                        </p:tgtEl>
                                        <p:attrNameLst>
                                          <p:attrName>style.visibility</p:attrName>
                                        </p:attrNameLst>
                                      </p:cBhvr>
                                      <p:to>
                                        <p:strVal val="visible"/>
                                      </p:to>
                                    </p:set>
                                    <p:animEffect transition="in" filter="fade">
                                      <p:cBhvr>
                                        <p:cTn id="50" dur="500"/>
                                        <p:tgtEl>
                                          <p:spTgt spid="6160"/>
                                        </p:tgtEl>
                                      </p:cBhvr>
                                    </p:animEffect>
                                  </p:childTnLst>
                                </p:cTn>
                              </p:par>
                              <p:par>
                                <p:cTn id="51" presetID="22" presetClass="entr" presetSubtype="4" fill="hold" nodeType="withEffect">
                                  <p:stCondLst>
                                    <p:cond delay="0"/>
                                  </p:stCondLst>
                                  <p:childTnLst>
                                    <p:set>
                                      <p:cBhvr>
                                        <p:cTn id="52" dur="1" fill="hold">
                                          <p:stCondLst>
                                            <p:cond delay="0"/>
                                          </p:stCondLst>
                                        </p:cTn>
                                        <p:tgtEl>
                                          <p:spTgt spid="24"/>
                                        </p:tgtEl>
                                        <p:attrNameLst>
                                          <p:attrName>style.visibility</p:attrName>
                                        </p:attrNameLst>
                                      </p:cBhvr>
                                      <p:to>
                                        <p:strVal val="visible"/>
                                      </p:to>
                                    </p:set>
                                    <p:animEffect transition="in" filter="wipe(down)">
                                      <p:cBhvr>
                                        <p:cTn id="53" dur="500"/>
                                        <p:tgtEl>
                                          <p:spTgt spid="24"/>
                                        </p:tgtEl>
                                      </p:cBhvr>
                                    </p:animEffect>
                                  </p:childTnLst>
                                </p:cTn>
                              </p:par>
                            </p:childTnLst>
                          </p:cTn>
                        </p:par>
                        <p:par>
                          <p:cTn id="54" fill="hold" nodeType="afterGroup">
                            <p:stCondLst>
                              <p:cond delay="5500"/>
                            </p:stCondLst>
                            <p:childTnLst>
                              <p:par>
                                <p:cTn id="55" presetID="10" presetClass="entr" presetSubtype="0" fill="hold" grpId="0" nodeType="afterEffect">
                                  <p:stCondLst>
                                    <p:cond delay="0"/>
                                  </p:stCondLst>
                                  <p:childTnLst>
                                    <p:set>
                                      <p:cBhvr>
                                        <p:cTn id="56" dur="1" fill="hold">
                                          <p:stCondLst>
                                            <p:cond delay="0"/>
                                          </p:stCondLst>
                                        </p:cTn>
                                        <p:tgtEl>
                                          <p:spTgt spid="6161"/>
                                        </p:tgtEl>
                                        <p:attrNameLst>
                                          <p:attrName>style.visibility</p:attrName>
                                        </p:attrNameLst>
                                      </p:cBhvr>
                                      <p:to>
                                        <p:strVal val="visible"/>
                                      </p:to>
                                    </p:set>
                                    <p:animEffect transition="in" filter="fade">
                                      <p:cBhvr>
                                        <p:cTn id="57" dur="500"/>
                                        <p:tgtEl>
                                          <p:spTgt spid="6161"/>
                                        </p:tgtEl>
                                      </p:cBhvr>
                                    </p:animEffect>
                                  </p:childTnLst>
                                </p:cTn>
                              </p:par>
                              <p:par>
                                <p:cTn id="58" presetID="22" presetClass="entr" presetSubtype="2" fill="hold" nodeType="withEffect">
                                  <p:stCondLst>
                                    <p:cond delay="0"/>
                                  </p:stCondLst>
                                  <p:childTnLst>
                                    <p:set>
                                      <p:cBhvr>
                                        <p:cTn id="59" dur="1" fill="hold">
                                          <p:stCondLst>
                                            <p:cond delay="0"/>
                                          </p:stCondLst>
                                        </p:cTn>
                                        <p:tgtEl>
                                          <p:spTgt spid="16"/>
                                        </p:tgtEl>
                                        <p:attrNameLst>
                                          <p:attrName>style.visibility</p:attrName>
                                        </p:attrNameLst>
                                      </p:cBhvr>
                                      <p:to>
                                        <p:strVal val="visible"/>
                                      </p:to>
                                    </p:set>
                                    <p:animEffect transition="in" filter="wipe(right)">
                                      <p:cBhvr>
                                        <p:cTn id="60" dur="500"/>
                                        <p:tgtEl>
                                          <p:spTgt spid="16"/>
                                        </p:tgtEl>
                                      </p:cBhvr>
                                    </p:animEffect>
                                  </p:childTnLst>
                                </p:cTn>
                              </p:par>
                            </p:childTnLst>
                          </p:cTn>
                        </p:par>
                        <p:par>
                          <p:cTn id="61" fill="hold" nodeType="afterGroup">
                            <p:stCondLst>
                              <p:cond delay="6000"/>
                            </p:stCondLst>
                            <p:childTnLst>
                              <p:par>
                                <p:cTn id="62" presetID="10" presetClass="entr" presetSubtype="0" fill="hold" grpId="0" nodeType="afterEffect">
                                  <p:stCondLst>
                                    <p:cond delay="0"/>
                                  </p:stCondLst>
                                  <p:childTnLst>
                                    <p:set>
                                      <p:cBhvr>
                                        <p:cTn id="63" dur="1" fill="hold">
                                          <p:stCondLst>
                                            <p:cond delay="0"/>
                                          </p:stCondLst>
                                        </p:cTn>
                                        <p:tgtEl>
                                          <p:spTgt spid="6157"/>
                                        </p:tgtEl>
                                        <p:attrNameLst>
                                          <p:attrName>style.visibility</p:attrName>
                                        </p:attrNameLst>
                                      </p:cBhvr>
                                      <p:to>
                                        <p:strVal val="visible"/>
                                      </p:to>
                                    </p:set>
                                    <p:animEffect transition="in" filter="fade">
                                      <p:cBhvr>
                                        <p:cTn id="64" dur="500"/>
                                        <p:tgtEl>
                                          <p:spTgt spid="6157"/>
                                        </p:tgtEl>
                                      </p:cBhvr>
                                    </p:animEffect>
                                  </p:childTnLst>
                                </p:cTn>
                              </p:par>
                              <p:par>
                                <p:cTn id="65" presetID="22" presetClass="entr" presetSubtype="1" fill="hold" nodeType="withEffect">
                                  <p:stCondLst>
                                    <p:cond delay="0"/>
                                  </p:stCondLst>
                                  <p:childTnLst>
                                    <p:set>
                                      <p:cBhvr>
                                        <p:cTn id="66" dur="1" fill="hold">
                                          <p:stCondLst>
                                            <p:cond delay="0"/>
                                          </p:stCondLst>
                                        </p:cTn>
                                        <p:tgtEl>
                                          <p:spTgt spid="3"/>
                                        </p:tgtEl>
                                        <p:attrNameLst>
                                          <p:attrName>style.visibility</p:attrName>
                                        </p:attrNameLst>
                                      </p:cBhvr>
                                      <p:to>
                                        <p:strVal val="visible"/>
                                      </p:to>
                                    </p:set>
                                    <p:animEffect transition="in" filter="wipe(up)">
                                      <p:cBhvr>
                                        <p:cTn id="67" dur="500"/>
                                        <p:tgtEl>
                                          <p:spTgt spid="3"/>
                                        </p:tgtEl>
                                      </p:cBhvr>
                                    </p:animEffect>
                                  </p:childTnLst>
                                </p:cTn>
                              </p:par>
                            </p:childTnLst>
                          </p:cTn>
                        </p:par>
                        <p:par>
                          <p:cTn id="68" fill="hold" nodeType="afterGroup">
                            <p:stCondLst>
                              <p:cond delay="6500"/>
                            </p:stCondLst>
                            <p:childTnLst>
                              <p:par>
                                <p:cTn id="69" presetID="10" presetClass="entr" presetSubtype="0" fill="hold" grpId="0" nodeType="afterEffect">
                                  <p:stCondLst>
                                    <p:cond delay="0"/>
                                  </p:stCondLst>
                                  <p:childTnLst>
                                    <p:set>
                                      <p:cBhvr>
                                        <p:cTn id="70" dur="1" fill="hold">
                                          <p:stCondLst>
                                            <p:cond delay="0"/>
                                          </p:stCondLst>
                                        </p:cTn>
                                        <p:tgtEl>
                                          <p:spTgt spid="6163"/>
                                        </p:tgtEl>
                                        <p:attrNameLst>
                                          <p:attrName>style.visibility</p:attrName>
                                        </p:attrNameLst>
                                      </p:cBhvr>
                                      <p:to>
                                        <p:strVal val="visible"/>
                                      </p:to>
                                    </p:set>
                                    <p:animEffect transition="in" filter="fade">
                                      <p:cBhvr>
                                        <p:cTn id="71" dur="500"/>
                                        <p:tgtEl>
                                          <p:spTgt spid="6163"/>
                                        </p:tgtEl>
                                      </p:cBhvr>
                                    </p:animEffect>
                                  </p:childTnLst>
                                </p:cTn>
                              </p:par>
                              <p:par>
                                <p:cTn id="72" presetID="22" presetClass="entr" presetSubtype="2" fill="hold" nodeType="withEffect">
                                  <p:stCondLst>
                                    <p:cond delay="0"/>
                                  </p:stCondLst>
                                  <p:childTnLst>
                                    <p:set>
                                      <p:cBhvr>
                                        <p:cTn id="73" dur="1" fill="hold">
                                          <p:stCondLst>
                                            <p:cond delay="0"/>
                                          </p:stCondLst>
                                        </p:cTn>
                                        <p:tgtEl>
                                          <p:spTgt spid="5"/>
                                        </p:tgtEl>
                                        <p:attrNameLst>
                                          <p:attrName>style.visibility</p:attrName>
                                        </p:attrNameLst>
                                      </p:cBhvr>
                                      <p:to>
                                        <p:strVal val="visible"/>
                                      </p:to>
                                    </p:set>
                                    <p:animEffect transition="in" filter="wipe(right)">
                                      <p:cBhvr>
                                        <p:cTn id="74" dur="500"/>
                                        <p:tgtEl>
                                          <p:spTgt spid="5"/>
                                        </p:tgtEl>
                                      </p:cBhvr>
                                    </p:animEffect>
                                  </p:childTnLst>
                                </p:cTn>
                              </p:par>
                            </p:childTnLst>
                          </p:cTn>
                        </p:par>
                      </p:childTnLst>
                    </p:cTn>
                  </p:par>
                  <p:par>
                    <p:cTn id="75" fill="hold" nodeType="clickPar">
                      <p:stCondLst>
                        <p:cond delay="indefinite"/>
                      </p:stCondLst>
                      <p:childTnLst>
                        <p:par>
                          <p:cTn id="76" fill="hold" nodeType="withGroup">
                            <p:stCondLst>
                              <p:cond delay="0"/>
                            </p:stCondLst>
                            <p:childTnLst>
                              <p:par>
                                <p:cTn id="77" presetID="10" presetClass="entr" presetSubtype="0" fill="hold" grpId="0" nodeType="clickEffect">
                                  <p:stCondLst>
                                    <p:cond delay="0"/>
                                  </p:stCondLst>
                                  <p:childTnLst>
                                    <p:set>
                                      <p:cBhvr>
                                        <p:cTn id="78" dur="1" fill="hold">
                                          <p:stCondLst>
                                            <p:cond delay="0"/>
                                          </p:stCondLst>
                                        </p:cTn>
                                        <p:tgtEl>
                                          <p:spTgt spid="21">
                                            <p:txEl>
                                              <p:pRg st="0" end="0"/>
                                            </p:txEl>
                                          </p:spTgt>
                                        </p:tgtEl>
                                        <p:attrNameLst>
                                          <p:attrName>style.visibility</p:attrName>
                                        </p:attrNameLst>
                                      </p:cBhvr>
                                      <p:to>
                                        <p:strVal val="visible"/>
                                      </p:to>
                                    </p:set>
                                    <p:animEffect transition="in" filter="fade">
                                      <p:cBhvr>
                                        <p:cTn id="79" dur="2000"/>
                                        <p:tgtEl>
                                          <p:spTgt spid="21">
                                            <p:txEl>
                                              <p:pRg st="0" end="0"/>
                                            </p:txEl>
                                          </p:spTgt>
                                        </p:tgtEl>
                                      </p:cBhvr>
                                    </p:animEffect>
                                  </p:childTnLst>
                                </p:cTn>
                              </p:par>
                            </p:childTnLst>
                          </p:cTn>
                        </p:par>
                        <p:par>
                          <p:cTn id="80" fill="hold" nodeType="afterGroup">
                            <p:stCondLst>
                              <p:cond delay="2000"/>
                            </p:stCondLst>
                            <p:childTnLst>
                              <p:par>
                                <p:cTn id="81" presetID="10" presetClass="entr" presetSubtype="0" fill="hold" grpId="0" nodeType="afterEffect">
                                  <p:stCondLst>
                                    <p:cond delay="0"/>
                                  </p:stCondLst>
                                  <p:childTnLst>
                                    <p:set>
                                      <p:cBhvr>
                                        <p:cTn id="82" dur="1" fill="hold">
                                          <p:stCondLst>
                                            <p:cond delay="0"/>
                                          </p:stCondLst>
                                        </p:cTn>
                                        <p:tgtEl>
                                          <p:spTgt spid="6"/>
                                        </p:tgtEl>
                                        <p:attrNameLst>
                                          <p:attrName>style.visibility</p:attrName>
                                        </p:attrNameLst>
                                      </p:cBhvr>
                                      <p:to>
                                        <p:strVal val="visible"/>
                                      </p:to>
                                    </p:set>
                                    <p:animEffect transition="in" filter="fade">
                                      <p:cBhvr>
                                        <p:cTn id="83"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build="allAtOnce"/>
      <p:bldP spid="21" grpId="0" build="allAtOnce"/>
      <p:bldP spid="6" grpId="0" autoUpdateAnimBg="0"/>
      <p:bldP spid="6155" grpId="0"/>
      <p:bldP spid="6156" grpId="0"/>
      <p:bldP spid="6157" grpId="0"/>
      <p:bldP spid="6158" grpId="0"/>
      <p:bldP spid="6159" grpId="0"/>
      <p:bldP spid="6160" grpId="0"/>
      <p:bldP spid="6161" grpId="0"/>
      <p:bldP spid="6162" grpId="0"/>
      <p:bldP spid="6163"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203" name="Picture 35"/>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3719737" y="469901"/>
            <a:ext cx="6156325" cy="3516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 name="Text Box 4"/>
          <p:cNvSpPr txBox="1">
            <a:spLocks noChangeArrowheads="1"/>
          </p:cNvSpPr>
          <p:nvPr/>
        </p:nvSpPr>
        <p:spPr bwMode="auto">
          <a:xfrm>
            <a:off x="2161184" y="4157663"/>
            <a:ext cx="7907337"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dirty="0">
                <a:solidFill>
                  <a:srgbClr val="00368D"/>
                </a:solidFill>
              </a:rPr>
              <a:t>When the room temperature is below the value set by the thermostat, the contacts close, allowing electric current to energise the solenoid valve coil and open the valve.</a:t>
            </a:r>
          </a:p>
        </p:txBody>
      </p:sp>
      <p:sp>
        <p:nvSpPr>
          <p:cNvPr id="21" name="Text Box 4"/>
          <p:cNvSpPr txBox="1">
            <a:spLocks noChangeArrowheads="1"/>
          </p:cNvSpPr>
          <p:nvPr/>
        </p:nvSpPr>
        <p:spPr bwMode="auto">
          <a:xfrm>
            <a:off x="2161183" y="4991002"/>
            <a:ext cx="76581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dirty="0">
                <a:solidFill>
                  <a:srgbClr val="00368D"/>
                </a:solidFill>
              </a:rPr>
              <a:t>Once the desired room temperature is reached, the thermostat contacts open and the solenoid coil is de-energised, closing the valve.</a:t>
            </a:r>
          </a:p>
        </p:txBody>
      </p:sp>
      <p:sp>
        <p:nvSpPr>
          <p:cNvPr id="7173" name="Text Box 3"/>
          <p:cNvSpPr txBox="1">
            <a:spLocks noChangeArrowheads="1"/>
          </p:cNvSpPr>
          <p:nvPr/>
        </p:nvSpPr>
        <p:spPr bwMode="auto">
          <a:xfrm>
            <a:off x="2441575" y="257175"/>
            <a:ext cx="790575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buFont typeface="Wingdings" panose="05000000000000000000" pitchFamily="2" charset="2"/>
              <a:buNone/>
            </a:pPr>
            <a:r>
              <a:rPr lang="en-GB" altLang="en-US" sz="2000" b="1">
                <a:solidFill>
                  <a:srgbClr val="00368D"/>
                </a:solidFill>
              </a:rPr>
              <a:t>System Wiring</a:t>
            </a:r>
          </a:p>
        </p:txBody>
      </p:sp>
      <p:sp>
        <p:nvSpPr>
          <p:cNvPr id="7178" name="TextBox 14"/>
          <p:cNvSpPr txBox="1">
            <a:spLocks noChangeArrowheads="1"/>
          </p:cNvSpPr>
          <p:nvPr/>
        </p:nvSpPr>
        <p:spPr bwMode="auto">
          <a:xfrm>
            <a:off x="5519961" y="592139"/>
            <a:ext cx="1066800"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ctr" eaLnBrk="1" hangingPunct="1"/>
            <a:r>
              <a:rPr lang="en-GB" altLang="en-US" sz="1200"/>
              <a:t>Thermostat</a:t>
            </a:r>
          </a:p>
        </p:txBody>
      </p:sp>
      <p:sp>
        <p:nvSpPr>
          <p:cNvPr id="7186" name="TextBox 40"/>
          <p:cNvSpPr txBox="1">
            <a:spLocks noChangeArrowheads="1"/>
          </p:cNvSpPr>
          <p:nvPr/>
        </p:nvSpPr>
        <p:spPr bwMode="auto">
          <a:xfrm>
            <a:off x="3459386" y="2444751"/>
            <a:ext cx="881062"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ctr" eaLnBrk="1" hangingPunct="1"/>
            <a:r>
              <a:rPr lang="en-GB" altLang="en-US" sz="1200"/>
              <a:t>Electrical supply</a:t>
            </a:r>
          </a:p>
        </p:txBody>
      </p:sp>
      <p:sp>
        <p:nvSpPr>
          <p:cNvPr id="7187" name="TextBox 47"/>
          <p:cNvSpPr txBox="1">
            <a:spLocks noChangeArrowheads="1"/>
          </p:cNvSpPr>
          <p:nvPr/>
        </p:nvSpPr>
        <p:spPr bwMode="auto">
          <a:xfrm>
            <a:off x="9652223" y="2306639"/>
            <a:ext cx="782638"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ctr" eaLnBrk="1" hangingPunct="1"/>
            <a:r>
              <a:rPr lang="en-GB" altLang="en-US" sz="1200"/>
              <a:t>Solenoid valve</a:t>
            </a:r>
          </a:p>
        </p:txBody>
      </p:sp>
      <p:sp>
        <p:nvSpPr>
          <p:cNvPr id="7194" name="TextBox 14"/>
          <p:cNvSpPr txBox="1">
            <a:spLocks noChangeArrowheads="1"/>
          </p:cNvSpPr>
          <p:nvPr/>
        </p:nvSpPr>
        <p:spPr bwMode="auto">
          <a:xfrm>
            <a:off x="7605937" y="1344614"/>
            <a:ext cx="731837"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200"/>
              <a:t>Current</a:t>
            </a:r>
          </a:p>
        </p:txBody>
      </p:sp>
      <p:sp>
        <p:nvSpPr>
          <p:cNvPr id="2" name="TextBox 47"/>
          <p:cNvSpPr txBox="1">
            <a:spLocks noChangeArrowheads="1"/>
          </p:cNvSpPr>
          <p:nvPr/>
        </p:nvSpPr>
        <p:spPr bwMode="auto">
          <a:xfrm>
            <a:off x="5440587" y="3832227"/>
            <a:ext cx="226377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400" b="1"/>
              <a:t>System Wiring Diagram</a:t>
            </a:r>
          </a:p>
        </p:txBody>
      </p:sp>
    </p:spTree>
    <p:extLst>
      <p:ext uri="{BB962C8B-B14F-4D97-AF65-F5344CB8AC3E}">
        <p14:creationId xmlns:p14="http://schemas.microsoft.com/office/powerpoint/2010/main" val="873666210"/>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withEffect">
                                  <p:stCondLst>
                                    <p:cond delay="0"/>
                                  </p:stCondLst>
                                  <p:childTnLst>
                                    <p:set>
                                      <p:cBhvr>
                                        <p:cTn id="6" dur="1" fill="hold">
                                          <p:stCondLst>
                                            <p:cond delay="0"/>
                                          </p:stCondLst>
                                        </p:cTn>
                                        <p:tgtEl>
                                          <p:spTgt spid="7203"/>
                                        </p:tgtEl>
                                        <p:attrNameLst>
                                          <p:attrName>style.visibility</p:attrName>
                                        </p:attrNameLst>
                                      </p:cBhvr>
                                      <p:to>
                                        <p:strVal val="visible"/>
                                      </p:to>
                                    </p:set>
                                    <p:animEffect transition="in" filter="fade">
                                      <p:cBhvr>
                                        <p:cTn id="7" dur="500"/>
                                        <p:tgtEl>
                                          <p:spTgt spid="7203"/>
                                        </p:tgtEl>
                                      </p:cBhvr>
                                    </p:animEffect>
                                  </p:childTnLst>
                                </p:cTn>
                              </p:par>
                            </p:childTnLst>
                          </p:cTn>
                        </p:par>
                        <p:par>
                          <p:cTn id="8" fill="hold" nodeType="afterGroup">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20">
                                            <p:txEl>
                                              <p:pRg st="0" end="0"/>
                                            </p:txEl>
                                          </p:spTgt>
                                        </p:tgtEl>
                                        <p:attrNameLst>
                                          <p:attrName>style.visibility</p:attrName>
                                        </p:attrNameLst>
                                      </p:cBhvr>
                                      <p:to>
                                        <p:strVal val="visible"/>
                                      </p:to>
                                    </p:set>
                                    <p:animEffect transition="in" filter="fade">
                                      <p:cBhvr>
                                        <p:cTn id="11" dur="2000"/>
                                        <p:tgtEl>
                                          <p:spTgt spid="20">
                                            <p:txEl>
                                              <p:pRg st="0" end="0"/>
                                            </p:txEl>
                                          </p:spTgt>
                                        </p:tgtEl>
                                      </p:cBhvr>
                                    </p:animEffect>
                                  </p:childTnLst>
                                </p:cTn>
                              </p:par>
                            </p:childTnLst>
                          </p:cTn>
                        </p:par>
                        <p:par>
                          <p:cTn id="12" fill="hold" nodeType="afterGroup">
                            <p:stCondLst>
                              <p:cond delay="2500"/>
                            </p:stCondLst>
                            <p:childTnLst>
                              <p:par>
                                <p:cTn id="13" presetID="10" presetClass="entr" presetSubtype="0" fill="hold" grpId="0" nodeType="afterEffect">
                                  <p:stCondLst>
                                    <p:cond delay="0"/>
                                  </p:stCondLst>
                                  <p:childTnLst>
                                    <p:set>
                                      <p:cBhvr>
                                        <p:cTn id="14" dur="1" fill="hold">
                                          <p:stCondLst>
                                            <p:cond delay="0"/>
                                          </p:stCondLst>
                                        </p:cTn>
                                        <p:tgtEl>
                                          <p:spTgt spid="7186"/>
                                        </p:tgtEl>
                                        <p:attrNameLst>
                                          <p:attrName>style.visibility</p:attrName>
                                        </p:attrNameLst>
                                      </p:cBhvr>
                                      <p:to>
                                        <p:strVal val="visible"/>
                                      </p:to>
                                    </p:set>
                                    <p:animEffect transition="in" filter="fade">
                                      <p:cBhvr>
                                        <p:cTn id="15" dur="500"/>
                                        <p:tgtEl>
                                          <p:spTgt spid="7186"/>
                                        </p:tgtEl>
                                      </p:cBhvr>
                                    </p:animEffect>
                                  </p:childTnLst>
                                </p:cTn>
                              </p:par>
                            </p:childTnLst>
                          </p:cTn>
                        </p:par>
                        <p:par>
                          <p:cTn id="16" fill="hold" nodeType="afterGroup">
                            <p:stCondLst>
                              <p:cond delay="3000"/>
                            </p:stCondLst>
                            <p:childTnLst>
                              <p:par>
                                <p:cTn id="17" presetID="10" presetClass="entr" presetSubtype="0" fill="hold" grpId="0" nodeType="afterEffect">
                                  <p:stCondLst>
                                    <p:cond delay="0"/>
                                  </p:stCondLst>
                                  <p:childTnLst>
                                    <p:set>
                                      <p:cBhvr>
                                        <p:cTn id="18" dur="1" fill="hold">
                                          <p:stCondLst>
                                            <p:cond delay="0"/>
                                          </p:stCondLst>
                                        </p:cTn>
                                        <p:tgtEl>
                                          <p:spTgt spid="7178"/>
                                        </p:tgtEl>
                                        <p:attrNameLst>
                                          <p:attrName>style.visibility</p:attrName>
                                        </p:attrNameLst>
                                      </p:cBhvr>
                                      <p:to>
                                        <p:strVal val="visible"/>
                                      </p:to>
                                    </p:set>
                                    <p:animEffect transition="in" filter="fade">
                                      <p:cBhvr>
                                        <p:cTn id="19" dur="500"/>
                                        <p:tgtEl>
                                          <p:spTgt spid="7178"/>
                                        </p:tgtEl>
                                      </p:cBhvr>
                                    </p:animEffect>
                                  </p:childTnLst>
                                </p:cTn>
                              </p:par>
                            </p:childTnLst>
                          </p:cTn>
                        </p:par>
                        <p:par>
                          <p:cTn id="20" fill="hold" nodeType="afterGroup">
                            <p:stCondLst>
                              <p:cond delay="3500"/>
                            </p:stCondLst>
                            <p:childTnLst>
                              <p:par>
                                <p:cTn id="21" presetID="10" presetClass="entr" presetSubtype="0" fill="hold" grpId="0" nodeType="afterEffect">
                                  <p:stCondLst>
                                    <p:cond delay="0"/>
                                  </p:stCondLst>
                                  <p:childTnLst>
                                    <p:set>
                                      <p:cBhvr>
                                        <p:cTn id="22" dur="1" fill="hold">
                                          <p:stCondLst>
                                            <p:cond delay="0"/>
                                          </p:stCondLst>
                                        </p:cTn>
                                        <p:tgtEl>
                                          <p:spTgt spid="7194"/>
                                        </p:tgtEl>
                                        <p:attrNameLst>
                                          <p:attrName>style.visibility</p:attrName>
                                        </p:attrNameLst>
                                      </p:cBhvr>
                                      <p:to>
                                        <p:strVal val="visible"/>
                                      </p:to>
                                    </p:set>
                                    <p:animEffect transition="in" filter="fade">
                                      <p:cBhvr>
                                        <p:cTn id="23" dur="500"/>
                                        <p:tgtEl>
                                          <p:spTgt spid="7194"/>
                                        </p:tgtEl>
                                      </p:cBhvr>
                                    </p:animEffect>
                                  </p:childTnLst>
                                </p:cTn>
                              </p:par>
                            </p:childTnLst>
                          </p:cTn>
                        </p:par>
                        <p:par>
                          <p:cTn id="24" fill="hold" nodeType="afterGroup">
                            <p:stCondLst>
                              <p:cond delay="4000"/>
                            </p:stCondLst>
                            <p:childTnLst>
                              <p:par>
                                <p:cTn id="25" presetID="10" presetClass="entr" presetSubtype="0" fill="hold" grpId="0" nodeType="afterEffect">
                                  <p:stCondLst>
                                    <p:cond delay="0"/>
                                  </p:stCondLst>
                                  <p:childTnLst>
                                    <p:set>
                                      <p:cBhvr>
                                        <p:cTn id="26" dur="1" fill="hold">
                                          <p:stCondLst>
                                            <p:cond delay="0"/>
                                          </p:stCondLst>
                                        </p:cTn>
                                        <p:tgtEl>
                                          <p:spTgt spid="7187"/>
                                        </p:tgtEl>
                                        <p:attrNameLst>
                                          <p:attrName>style.visibility</p:attrName>
                                        </p:attrNameLst>
                                      </p:cBhvr>
                                      <p:to>
                                        <p:strVal val="visible"/>
                                      </p:to>
                                    </p:set>
                                    <p:animEffect transition="in" filter="fade">
                                      <p:cBhvr>
                                        <p:cTn id="27" dur="500"/>
                                        <p:tgtEl>
                                          <p:spTgt spid="7187"/>
                                        </p:tgtEl>
                                      </p:cBhvr>
                                    </p:animEffect>
                                  </p:childTnLst>
                                </p:cTn>
                              </p:par>
                            </p:childTnLst>
                          </p:cTn>
                        </p:par>
                        <p:par>
                          <p:cTn id="28" fill="hold" nodeType="afterGroup">
                            <p:stCondLst>
                              <p:cond delay="4500"/>
                            </p:stCondLst>
                            <p:childTnLst>
                              <p:par>
                                <p:cTn id="29" presetID="10" presetClass="entr" presetSubtype="0" fill="hold" grpId="0" nodeType="afterEffect">
                                  <p:stCondLst>
                                    <p:cond delay="0"/>
                                  </p:stCondLst>
                                  <p:childTnLst>
                                    <p:set>
                                      <p:cBhvr>
                                        <p:cTn id="30" dur="1" fill="hold">
                                          <p:stCondLst>
                                            <p:cond delay="0"/>
                                          </p:stCondLst>
                                        </p:cTn>
                                        <p:tgtEl>
                                          <p:spTgt spid="2"/>
                                        </p:tgtEl>
                                        <p:attrNameLst>
                                          <p:attrName>style.visibility</p:attrName>
                                        </p:attrNameLst>
                                      </p:cBhvr>
                                      <p:to>
                                        <p:strVal val="visible"/>
                                      </p:to>
                                    </p:set>
                                    <p:animEffect transition="in" filter="fade">
                                      <p:cBhvr>
                                        <p:cTn id="31" dur="500"/>
                                        <p:tgtEl>
                                          <p:spTgt spid="2"/>
                                        </p:tgtEl>
                                      </p:cBhvr>
                                    </p:animEffect>
                                  </p:childTnLst>
                                </p:cTn>
                              </p:par>
                            </p:childTnLst>
                          </p:cTn>
                        </p:par>
                      </p:childTnLst>
                    </p:cTn>
                  </p:par>
                  <p:par>
                    <p:cTn id="32" fill="hold" nodeType="clickPar">
                      <p:stCondLst>
                        <p:cond delay="indefinite"/>
                      </p:stCondLst>
                      <p:childTnLst>
                        <p:par>
                          <p:cTn id="33" fill="hold" nodeType="withGroup">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1">
                                            <p:txEl>
                                              <p:pRg st="0" end="0"/>
                                            </p:txEl>
                                          </p:spTgt>
                                        </p:tgtEl>
                                        <p:attrNameLst>
                                          <p:attrName>style.visibility</p:attrName>
                                        </p:attrNameLst>
                                      </p:cBhvr>
                                      <p:to>
                                        <p:strVal val="visible"/>
                                      </p:to>
                                    </p:set>
                                    <p:animEffect transition="in" filter="fade">
                                      <p:cBhvr>
                                        <p:cTn id="36" dur="2000"/>
                                        <p:tgtEl>
                                          <p:spTgt spid="21">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build="allAtOnce"/>
      <p:bldP spid="21" grpId="0" build="allAtOnce"/>
      <p:bldP spid="7178" grpId="0"/>
      <p:bldP spid="7186" grpId="0"/>
      <p:bldP spid="7187" grpId="0"/>
      <p:bldP spid="7194" grpId="0"/>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69" descr="T:\SciTex\source\070987b3-5aaf-4495-9456-91aa0de81f77\GB\Graphics\Graph_1.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79976" y="657226"/>
            <a:ext cx="4440238" cy="2478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 name="Text Box 4"/>
          <p:cNvSpPr txBox="1">
            <a:spLocks noChangeArrowheads="1"/>
          </p:cNvSpPr>
          <p:nvPr/>
        </p:nvSpPr>
        <p:spPr bwMode="auto">
          <a:xfrm>
            <a:off x="2287465" y="1077912"/>
            <a:ext cx="2522537"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dirty="0">
                <a:solidFill>
                  <a:srgbClr val="00368D"/>
                </a:solidFill>
              </a:rPr>
              <a:t>When the thermostat is turned on, the contacts close and the solenoid valve opens.</a:t>
            </a:r>
          </a:p>
        </p:txBody>
      </p:sp>
      <p:sp>
        <p:nvSpPr>
          <p:cNvPr id="8196" name="Text Box 3"/>
          <p:cNvSpPr txBox="1">
            <a:spLocks noChangeArrowheads="1"/>
          </p:cNvSpPr>
          <p:nvPr/>
        </p:nvSpPr>
        <p:spPr bwMode="auto">
          <a:xfrm>
            <a:off x="2441575" y="257175"/>
            <a:ext cx="790575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buFont typeface="Wingdings" panose="05000000000000000000" pitchFamily="2" charset="2"/>
              <a:buNone/>
            </a:pPr>
            <a:r>
              <a:rPr lang="en-GB" altLang="en-US" sz="2000" b="1">
                <a:solidFill>
                  <a:srgbClr val="00368D"/>
                </a:solidFill>
              </a:rPr>
              <a:t>System Response Curve</a:t>
            </a:r>
          </a:p>
        </p:txBody>
      </p:sp>
      <p:sp>
        <p:nvSpPr>
          <p:cNvPr id="8199" name="TextBox 47"/>
          <p:cNvSpPr txBox="1">
            <a:spLocks noChangeArrowheads="1"/>
          </p:cNvSpPr>
          <p:nvPr/>
        </p:nvSpPr>
        <p:spPr bwMode="auto">
          <a:xfrm>
            <a:off x="6957890" y="5430839"/>
            <a:ext cx="226377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400" b="1" dirty="0"/>
              <a:t>System Response Curve</a:t>
            </a:r>
          </a:p>
        </p:txBody>
      </p:sp>
      <p:sp>
        <p:nvSpPr>
          <p:cNvPr id="8200" name="TextBox 80"/>
          <p:cNvSpPr txBox="1">
            <a:spLocks noChangeArrowheads="1"/>
          </p:cNvSpPr>
          <p:nvPr/>
        </p:nvSpPr>
        <p:spPr bwMode="auto">
          <a:xfrm>
            <a:off x="5876802" y="3051175"/>
            <a:ext cx="269875" cy="277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200"/>
              <a:t>0</a:t>
            </a:r>
          </a:p>
        </p:txBody>
      </p:sp>
      <p:sp>
        <p:nvSpPr>
          <p:cNvPr id="8201" name="TextBox 12"/>
          <p:cNvSpPr txBox="1">
            <a:spLocks noChangeArrowheads="1"/>
          </p:cNvSpPr>
          <p:nvPr/>
        </p:nvSpPr>
        <p:spPr bwMode="auto">
          <a:xfrm>
            <a:off x="9621715" y="3013075"/>
            <a:ext cx="803275" cy="277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200"/>
              <a:t>Time in s</a:t>
            </a:r>
          </a:p>
        </p:txBody>
      </p:sp>
      <p:sp>
        <p:nvSpPr>
          <p:cNvPr id="8202" name="TextBox 13"/>
          <p:cNvSpPr txBox="1">
            <a:spLocks noChangeArrowheads="1"/>
          </p:cNvSpPr>
          <p:nvPr/>
        </p:nvSpPr>
        <p:spPr bwMode="auto">
          <a:xfrm>
            <a:off x="4895727" y="642938"/>
            <a:ext cx="1046163"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r>
              <a:rPr lang="en-GB" altLang="en-US" sz="1200"/>
              <a:t>Room</a:t>
            </a:r>
          </a:p>
          <a:p>
            <a:pPr algn="r" eaLnBrk="1" hangingPunct="1"/>
            <a:r>
              <a:rPr lang="en-GB" altLang="en-US" sz="1200"/>
              <a:t>temperature</a:t>
            </a:r>
          </a:p>
        </p:txBody>
      </p:sp>
      <p:cxnSp>
        <p:nvCxnSpPr>
          <p:cNvPr id="70" name="Straight Connector 69"/>
          <p:cNvCxnSpPr/>
          <p:nvPr/>
        </p:nvCxnSpPr>
        <p:spPr bwMode="auto">
          <a:xfrm rot="5400000" flipH="1" flipV="1">
            <a:off x="5282283" y="3507581"/>
            <a:ext cx="3452812" cy="0"/>
          </a:xfrm>
          <a:prstGeom prst="line">
            <a:avLst/>
          </a:prstGeom>
          <a:ln w="12700">
            <a:solidFill>
              <a:schemeClr val="tx1"/>
            </a:solidFill>
            <a:prstDash val="dash"/>
            <a:tailEnd type="none"/>
          </a:ln>
        </p:spPr>
        <p:style>
          <a:lnRef idx="1">
            <a:schemeClr val="accent1"/>
          </a:lnRef>
          <a:fillRef idx="0">
            <a:schemeClr val="accent1"/>
          </a:fillRef>
          <a:effectRef idx="0">
            <a:schemeClr val="accent1"/>
          </a:effectRef>
          <a:fontRef idx="minor">
            <a:schemeClr val="tx1"/>
          </a:fontRef>
        </p:style>
      </p:cxnSp>
      <p:cxnSp>
        <p:nvCxnSpPr>
          <p:cNvPr id="71" name="Straight Connector 70"/>
          <p:cNvCxnSpPr/>
          <p:nvPr/>
        </p:nvCxnSpPr>
        <p:spPr bwMode="auto">
          <a:xfrm rot="5400000" flipH="1" flipV="1">
            <a:off x="5814096" y="3512344"/>
            <a:ext cx="3462337" cy="0"/>
          </a:xfrm>
          <a:prstGeom prst="line">
            <a:avLst/>
          </a:prstGeom>
          <a:ln w="12700">
            <a:solidFill>
              <a:schemeClr val="tx1"/>
            </a:solidFill>
            <a:prstDash val="dash"/>
            <a:tailEnd type="none"/>
          </a:ln>
        </p:spPr>
        <p:style>
          <a:lnRef idx="1">
            <a:schemeClr val="accent1"/>
          </a:lnRef>
          <a:fillRef idx="0">
            <a:schemeClr val="accent1"/>
          </a:fillRef>
          <a:effectRef idx="0">
            <a:schemeClr val="accent1"/>
          </a:effectRef>
          <a:fontRef idx="minor">
            <a:schemeClr val="tx1"/>
          </a:fontRef>
        </p:style>
      </p:cxnSp>
      <p:cxnSp>
        <p:nvCxnSpPr>
          <p:cNvPr id="72" name="Straight Connector 71"/>
          <p:cNvCxnSpPr/>
          <p:nvPr/>
        </p:nvCxnSpPr>
        <p:spPr bwMode="auto">
          <a:xfrm rot="5400000" flipH="1" flipV="1">
            <a:off x="6280820" y="3563144"/>
            <a:ext cx="3452813" cy="0"/>
          </a:xfrm>
          <a:prstGeom prst="line">
            <a:avLst/>
          </a:prstGeom>
          <a:ln w="12700">
            <a:solidFill>
              <a:schemeClr val="tx1"/>
            </a:solidFill>
            <a:prstDash val="dash"/>
            <a:tailEnd type="none"/>
          </a:ln>
        </p:spPr>
        <p:style>
          <a:lnRef idx="1">
            <a:schemeClr val="accent1"/>
          </a:lnRef>
          <a:fillRef idx="0">
            <a:schemeClr val="accent1"/>
          </a:fillRef>
          <a:effectRef idx="0">
            <a:schemeClr val="accent1"/>
          </a:effectRef>
          <a:fontRef idx="minor">
            <a:schemeClr val="tx1"/>
          </a:fontRef>
        </p:style>
      </p:cxnSp>
      <p:cxnSp>
        <p:nvCxnSpPr>
          <p:cNvPr id="73" name="Straight Connector 72"/>
          <p:cNvCxnSpPr/>
          <p:nvPr/>
        </p:nvCxnSpPr>
        <p:spPr bwMode="auto">
          <a:xfrm rot="5400000" flipH="1" flipV="1">
            <a:off x="6791996" y="3572669"/>
            <a:ext cx="3284537" cy="0"/>
          </a:xfrm>
          <a:prstGeom prst="line">
            <a:avLst/>
          </a:prstGeom>
          <a:ln w="12700">
            <a:solidFill>
              <a:schemeClr val="tx1"/>
            </a:solidFill>
            <a:prstDash val="dash"/>
            <a:tailEnd type="none"/>
          </a:ln>
        </p:spPr>
        <p:style>
          <a:lnRef idx="1">
            <a:schemeClr val="accent1"/>
          </a:lnRef>
          <a:fillRef idx="0">
            <a:schemeClr val="accent1"/>
          </a:fillRef>
          <a:effectRef idx="0">
            <a:schemeClr val="accent1"/>
          </a:effectRef>
          <a:fontRef idx="minor">
            <a:schemeClr val="tx1"/>
          </a:fontRef>
        </p:style>
      </p:cxnSp>
      <p:cxnSp>
        <p:nvCxnSpPr>
          <p:cNvPr id="75" name="Straight Connector 74"/>
          <p:cNvCxnSpPr/>
          <p:nvPr/>
        </p:nvCxnSpPr>
        <p:spPr bwMode="auto">
          <a:xfrm flipV="1">
            <a:off x="8862889" y="1789113"/>
            <a:ext cx="0" cy="3508375"/>
          </a:xfrm>
          <a:prstGeom prst="line">
            <a:avLst/>
          </a:prstGeom>
          <a:ln w="12700">
            <a:solidFill>
              <a:schemeClr val="tx1"/>
            </a:solidFill>
            <a:prstDash val="dash"/>
            <a:tailEnd type="none"/>
          </a:ln>
        </p:spPr>
        <p:style>
          <a:lnRef idx="1">
            <a:schemeClr val="accent1"/>
          </a:lnRef>
          <a:fillRef idx="0">
            <a:schemeClr val="accent1"/>
          </a:fillRef>
          <a:effectRef idx="0">
            <a:schemeClr val="accent1"/>
          </a:effectRef>
          <a:fontRef idx="minor">
            <a:schemeClr val="tx1"/>
          </a:fontRef>
        </p:style>
      </p:cxnSp>
      <p:grpSp>
        <p:nvGrpSpPr>
          <p:cNvPr id="2" name="Group 1"/>
          <p:cNvGrpSpPr>
            <a:grpSpLocks/>
          </p:cNvGrpSpPr>
          <p:nvPr/>
        </p:nvGrpSpPr>
        <p:grpSpPr bwMode="auto">
          <a:xfrm>
            <a:off x="6035552" y="4419600"/>
            <a:ext cx="963613" cy="811212"/>
            <a:chOff x="4489450" y="4751388"/>
            <a:chExt cx="963613" cy="811212"/>
          </a:xfrm>
        </p:grpSpPr>
        <p:sp>
          <p:nvSpPr>
            <p:cNvPr id="66" name="Rectangle 65"/>
            <p:cNvSpPr/>
            <p:nvPr/>
          </p:nvSpPr>
          <p:spPr bwMode="auto">
            <a:xfrm>
              <a:off x="4489450" y="4751388"/>
              <a:ext cx="963613" cy="811212"/>
            </a:xfrm>
            <a:prstGeom prst="rect">
              <a:avLst/>
            </a:prstGeom>
            <a:solidFill>
              <a:schemeClr val="bg1">
                <a:lumMod val="75000"/>
              </a:schemeClr>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8256" name="TextBox 12"/>
            <p:cNvSpPr txBox="1">
              <a:spLocks noChangeArrowheads="1"/>
            </p:cNvSpPr>
            <p:nvPr/>
          </p:nvSpPr>
          <p:spPr bwMode="auto">
            <a:xfrm>
              <a:off x="4521200" y="5039697"/>
              <a:ext cx="881063"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000"/>
                <a:t>   Contacts</a:t>
              </a:r>
            </a:p>
            <a:p>
              <a:pPr algn="ctr" eaLnBrk="1" hangingPunct="1"/>
              <a:r>
                <a:rPr lang="en-GB" altLang="en-US" sz="1000"/>
                <a:t>closed (ON)</a:t>
              </a:r>
            </a:p>
          </p:txBody>
        </p:sp>
      </p:grpSp>
      <p:sp>
        <p:nvSpPr>
          <p:cNvPr id="8213" name="TextBox 12"/>
          <p:cNvSpPr txBox="1">
            <a:spLocks noChangeArrowheads="1"/>
          </p:cNvSpPr>
          <p:nvPr/>
        </p:nvSpPr>
        <p:spPr bwMode="auto">
          <a:xfrm>
            <a:off x="7038851" y="4706937"/>
            <a:ext cx="528638"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000"/>
              <a:t>Open</a:t>
            </a:r>
          </a:p>
          <a:p>
            <a:pPr eaLnBrk="1" hangingPunct="1"/>
            <a:r>
              <a:rPr lang="en-GB" altLang="en-US" sz="1000"/>
              <a:t>(OFF)</a:t>
            </a:r>
          </a:p>
        </p:txBody>
      </p:sp>
      <p:sp>
        <p:nvSpPr>
          <p:cNvPr id="8214" name="TextBox 12"/>
          <p:cNvSpPr txBox="1">
            <a:spLocks noChangeArrowheads="1"/>
          </p:cNvSpPr>
          <p:nvPr/>
        </p:nvSpPr>
        <p:spPr bwMode="auto">
          <a:xfrm>
            <a:off x="7994527" y="4706938"/>
            <a:ext cx="441325"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000"/>
              <a:t>OFF</a:t>
            </a:r>
          </a:p>
        </p:txBody>
      </p:sp>
      <p:sp>
        <p:nvSpPr>
          <p:cNvPr id="8215" name="TextBox 12"/>
          <p:cNvSpPr txBox="1">
            <a:spLocks noChangeArrowheads="1"/>
          </p:cNvSpPr>
          <p:nvPr/>
        </p:nvSpPr>
        <p:spPr bwMode="auto">
          <a:xfrm>
            <a:off x="8823202" y="4706938"/>
            <a:ext cx="441325"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000"/>
              <a:t>OFF</a:t>
            </a:r>
          </a:p>
        </p:txBody>
      </p:sp>
      <p:grpSp>
        <p:nvGrpSpPr>
          <p:cNvPr id="3" name="Group 2"/>
          <p:cNvGrpSpPr>
            <a:grpSpLocks/>
          </p:cNvGrpSpPr>
          <p:nvPr/>
        </p:nvGrpSpPr>
        <p:grpSpPr bwMode="auto">
          <a:xfrm>
            <a:off x="7551615" y="4422775"/>
            <a:ext cx="441325" cy="811212"/>
            <a:chOff x="6005513" y="4748213"/>
            <a:chExt cx="441325" cy="811212"/>
          </a:xfrm>
        </p:grpSpPr>
        <p:sp>
          <p:nvSpPr>
            <p:cNvPr id="74" name="Rectangle 73"/>
            <p:cNvSpPr/>
            <p:nvPr/>
          </p:nvSpPr>
          <p:spPr bwMode="auto">
            <a:xfrm>
              <a:off x="6005513" y="4748213"/>
              <a:ext cx="441325" cy="811212"/>
            </a:xfrm>
            <a:prstGeom prst="rect">
              <a:avLst/>
            </a:prstGeom>
            <a:solidFill>
              <a:schemeClr val="bg1">
                <a:lumMod val="75000"/>
              </a:schemeClr>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8254" name="TextBox 12"/>
            <p:cNvSpPr txBox="1">
              <a:spLocks noChangeArrowheads="1"/>
            </p:cNvSpPr>
            <p:nvPr/>
          </p:nvSpPr>
          <p:spPr bwMode="auto">
            <a:xfrm>
              <a:off x="6035675" y="5045075"/>
              <a:ext cx="377825"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000"/>
                <a:t>ON</a:t>
              </a:r>
            </a:p>
          </p:txBody>
        </p:sp>
      </p:grpSp>
      <p:grpSp>
        <p:nvGrpSpPr>
          <p:cNvPr id="4" name="Group 3"/>
          <p:cNvGrpSpPr>
            <a:grpSpLocks/>
          </p:cNvGrpSpPr>
          <p:nvPr/>
        </p:nvGrpSpPr>
        <p:grpSpPr bwMode="auto">
          <a:xfrm>
            <a:off x="8445376" y="4410075"/>
            <a:ext cx="401638" cy="811212"/>
            <a:chOff x="6896100" y="4748213"/>
            <a:chExt cx="401638" cy="811212"/>
          </a:xfrm>
        </p:grpSpPr>
        <p:sp>
          <p:nvSpPr>
            <p:cNvPr id="76" name="Rectangle 75"/>
            <p:cNvSpPr/>
            <p:nvPr/>
          </p:nvSpPr>
          <p:spPr bwMode="auto">
            <a:xfrm>
              <a:off x="6896100" y="4748213"/>
              <a:ext cx="401638" cy="811212"/>
            </a:xfrm>
            <a:prstGeom prst="rect">
              <a:avLst/>
            </a:prstGeom>
            <a:solidFill>
              <a:schemeClr val="bg1">
                <a:lumMod val="75000"/>
              </a:schemeClr>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8252" name="TextBox 12"/>
            <p:cNvSpPr txBox="1">
              <a:spLocks noChangeArrowheads="1"/>
            </p:cNvSpPr>
            <p:nvPr/>
          </p:nvSpPr>
          <p:spPr bwMode="auto">
            <a:xfrm>
              <a:off x="6910388" y="5045075"/>
              <a:ext cx="377825"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000"/>
                <a:t>ON</a:t>
              </a:r>
            </a:p>
          </p:txBody>
        </p:sp>
      </p:grpSp>
      <p:sp>
        <p:nvSpPr>
          <p:cNvPr id="8218" name="TextBox 12"/>
          <p:cNvSpPr txBox="1">
            <a:spLocks noChangeArrowheads="1"/>
          </p:cNvSpPr>
          <p:nvPr/>
        </p:nvSpPr>
        <p:spPr bwMode="auto">
          <a:xfrm>
            <a:off x="9501065" y="5297488"/>
            <a:ext cx="8032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200"/>
              <a:t>Time in s</a:t>
            </a:r>
          </a:p>
        </p:txBody>
      </p:sp>
      <p:sp>
        <p:nvSpPr>
          <p:cNvPr id="8219" name="TextBox 12"/>
          <p:cNvSpPr txBox="1">
            <a:spLocks noChangeArrowheads="1"/>
          </p:cNvSpPr>
          <p:nvPr/>
        </p:nvSpPr>
        <p:spPr bwMode="auto">
          <a:xfrm>
            <a:off x="4975102" y="1498600"/>
            <a:ext cx="962025"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r>
              <a:rPr lang="en-GB" altLang="en-US" sz="1200"/>
              <a:t>Thermostat</a:t>
            </a:r>
          </a:p>
          <a:p>
            <a:pPr algn="r" eaLnBrk="1" hangingPunct="1"/>
            <a:r>
              <a:rPr lang="en-GB" altLang="en-US" sz="1200"/>
              <a:t>desired</a:t>
            </a:r>
          </a:p>
          <a:p>
            <a:pPr algn="r" eaLnBrk="1" hangingPunct="1"/>
            <a:r>
              <a:rPr lang="en-GB" altLang="en-US" sz="1200"/>
              <a:t>setting</a:t>
            </a:r>
          </a:p>
        </p:txBody>
      </p:sp>
      <p:cxnSp>
        <p:nvCxnSpPr>
          <p:cNvPr id="91" name="Straight Connector 90"/>
          <p:cNvCxnSpPr/>
          <p:nvPr/>
        </p:nvCxnSpPr>
        <p:spPr bwMode="auto">
          <a:xfrm flipV="1">
            <a:off x="9680451" y="1844676"/>
            <a:ext cx="0" cy="3457575"/>
          </a:xfrm>
          <a:prstGeom prst="line">
            <a:avLst/>
          </a:prstGeom>
          <a:ln w="12700">
            <a:solidFill>
              <a:schemeClr val="tx1"/>
            </a:solidFill>
            <a:prstDash val="dash"/>
            <a:tailEnd type="none"/>
          </a:ln>
        </p:spPr>
        <p:style>
          <a:lnRef idx="1">
            <a:schemeClr val="accent1"/>
          </a:lnRef>
          <a:fillRef idx="0">
            <a:schemeClr val="accent1"/>
          </a:fillRef>
          <a:effectRef idx="0">
            <a:schemeClr val="accent1"/>
          </a:effectRef>
          <a:fontRef idx="minor">
            <a:schemeClr val="tx1"/>
          </a:fontRef>
        </p:style>
      </p:cxnSp>
      <p:grpSp>
        <p:nvGrpSpPr>
          <p:cNvPr id="5" name="Group 4"/>
          <p:cNvGrpSpPr>
            <a:grpSpLocks/>
          </p:cNvGrpSpPr>
          <p:nvPr/>
        </p:nvGrpSpPr>
        <p:grpSpPr bwMode="auto">
          <a:xfrm>
            <a:off x="9240715" y="4416425"/>
            <a:ext cx="420687" cy="811212"/>
            <a:chOff x="7688263" y="4741863"/>
            <a:chExt cx="420687" cy="811212"/>
          </a:xfrm>
        </p:grpSpPr>
        <p:sp>
          <p:nvSpPr>
            <p:cNvPr id="90" name="Rectangle 89"/>
            <p:cNvSpPr/>
            <p:nvPr/>
          </p:nvSpPr>
          <p:spPr bwMode="auto">
            <a:xfrm>
              <a:off x="7688263" y="4741863"/>
              <a:ext cx="420687" cy="811212"/>
            </a:xfrm>
            <a:prstGeom prst="rect">
              <a:avLst/>
            </a:prstGeom>
            <a:solidFill>
              <a:schemeClr val="bg1">
                <a:lumMod val="75000"/>
              </a:schemeClr>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8250" name="TextBox 12"/>
            <p:cNvSpPr txBox="1">
              <a:spLocks noChangeArrowheads="1"/>
            </p:cNvSpPr>
            <p:nvPr/>
          </p:nvSpPr>
          <p:spPr bwMode="auto">
            <a:xfrm>
              <a:off x="7716838" y="5045075"/>
              <a:ext cx="377825"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000"/>
                <a:t>ON</a:t>
              </a:r>
            </a:p>
          </p:txBody>
        </p:sp>
      </p:grpSp>
      <p:sp>
        <p:nvSpPr>
          <p:cNvPr id="8223" name="TextBox 12"/>
          <p:cNvSpPr txBox="1">
            <a:spLocks noChangeArrowheads="1"/>
          </p:cNvSpPr>
          <p:nvPr/>
        </p:nvSpPr>
        <p:spPr bwMode="auto">
          <a:xfrm>
            <a:off x="9694740" y="4706938"/>
            <a:ext cx="441325"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000"/>
              <a:t>OFF</a:t>
            </a:r>
          </a:p>
        </p:txBody>
      </p:sp>
      <p:cxnSp>
        <p:nvCxnSpPr>
          <p:cNvPr id="97" name="Straight Connector 96"/>
          <p:cNvCxnSpPr/>
          <p:nvPr/>
        </p:nvCxnSpPr>
        <p:spPr bwMode="auto">
          <a:xfrm rot="5400000" flipH="1" flipV="1">
            <a:off x="7488908" y="3525044"/>
            <a:ext cx="3471863" cy="0"/>
          </a:xfrm>
          <a:prstGeom prst="line">
            <a:avLst/>
          </a:prstGeom>
          <a:ln w="12700">
            <a:solidFill>
              <a:schemeClr val="tx1"/>
            </a:solidFill>
            <a:prstDash val="dash"/>
            <a:tailEnd type="none"/>
          </a:ln>
        </p:spPr>
        <p:style>
          <a:lnRef idx="1">
            <a:schemeClr val="accent1"/>
          </a:lnRef>
          <a:fillRef idx="0">
            <a:schemeClr val="accent1"/>
          </a:fillRef>
          <a:effectRef idx="0">
            <a:schemeClr val="accent1"/>
          </a:effectRef>
          <a:fontRef idx="minor">
            <a:schemeClr val="tx1"/>
          </a:fontRef>
        </p:style>
      </p:cxnSp>
      <p:cxnSp>
        <p:nvCxnSpPr>
          <p:cNvPr id="98" name="Straight Connector 97"/>
          <p:cNvCxnSpPr/>
          <p:nvPr/>
        </p:nvCxnSpPr>
        <p:spPr bwMode="auto">
          <a:xfrm>
            <a:off x="5859339" y="1851025"/>
            <a:ext cx="4341812" cy="0"/>
          </a:xfrm>
          <a:prstGeom prst="line">
            <a:avLst/>
          </a:prstGeom>
          <a:ln w="12700">
            <a:solidFill>
              <a:schemeClr val="tx1"/>
            </a:solidFill>
            <a:prstDash val="dash"/>
            <a:tailEnd type="none"/>
          </a:ln>
        </p:spPr>
        <p:style>
          <a:lnRef idx="1">
            <a:schemeClr val="accent1"/>
          </a:lnRef>
          <a:fillRef idx="0">
            <a:schemeClr val="accent1"/>
          </a:fillRef>
          <a:effectRef idx="0">
            <a:schemeClr val="accent1"/>
          </a:effectRef>
          <a:fontRef idx="minor">
            <a:schemeClr val="tx1"/>
          </a:fontRef>
        </p:style>
      </p:cxnSp>
      <p:sp>
        <p:nvSpPr>
          <p:cNvPr id="116" name="Text Box 4"/>
          <p:cNvSpPr txBox="1">
            <a:spLocks noChangeArrowheads="1"/>
          </p:cNvSpPr>
          <p:nvPr/>
        </p:nvSpPr>
        <p:spPr bwMode="auto">
          <a:xfrm>
            <a:off x="2289969" y="2414588"/>
            <a:ext cx="2803525" cy="1476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r>
              <a:rPr lang="en-GB" altLang="en-US" sz="1800" dirty="0">
                <a:solidFill>
                  <a:srgbClr val="00368D"/>
                </a:solidFill>
              </a:rPr>
              <a:t>When the set temperature is reached, the thermostat turns off; the contacts open and the solenoid valve closes.</a:t>
            </a:r>
          </a:p>
        </p:txBody>
      </p:sp>
      <p:sp>
        <p:nvSpPr>
          <p:cNvPr id="119" name="Text Box 4"/>
          <p:cNvSpPr txBox="1">
            <a:spLocks noChangeArrowheads="1"/>
          </p:cNvSpPr>
          <p:nvPr/>
        </p:nvSpPr>
        <p:spPr bwMode="auto">
          <a:xfrm>
            <a:off x="2291310" y="4089401"/>
            <a:ext cx="2665412"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dirty="0">
                <a:solidFill>
                  <a:srgbClr val="00368D"/>
                </a:solidFill>
              </a:rPr>
              <a:t>There is a delayed temperature fall due to hysteresis before the cycle begins again.</a:t>
            </a:r>
          </a:p>
        </p:txBody>
      </p:sp>
      <p:grpSp>
        <p:nvGrpSpPr>
          <p:cNvPr id="7" name="Group 6"/>
          <p:cNvGrpSpPr>
            <a:grpSpLocks/>
          </p:cNvGrpSpPr>
          <p:nvPr/>
        </p:nvGrpSpPr>
        <p:grpSpPr bwMode="auto">
          <a:xfrm>
            <a:off x="8235826" y="1066801"/>
            <a:ext cx="393700" cy="885825"/>
            <a:chOff x="6689725" y="1404938"/>
            <a:chExt cx="393700" cy="885825"/>
          </a:xfrm>
        </p:grpSpPr>
        <p:cxnSp>
          <p:nvCxnSpPr>
            <p:cNvPr id="124" name="Straight Connector 123"/>
            <p:cNvCxnSpPr/>
            <p:nvPr/>
          </p:nvCxnSpPr>
          <p:spPr>
            <a:xfrm rot="5400000">
              <a:off x="6529388" y="1565275"/>
              <a:ext cx="596900" cy="276225"/>
            </a:xfrm>
            <a:prstGeom prst="line">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26" name="Straight Arrow Connector 125"/>
            <p:cNvCxnSpPr/>
            <p:nvPr/>
          </p:nvCxnSpPr>
          <p:spPr>
            <a:xfrm rot="16200000" flipH="1">
              <a:off x="6587331" y="1794669"/>
              <a:ext cx="874713" cy="117475"/>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sp>
        <p:nvSpPr>
          <p:cNvPr id="8231" name="TextBox 13"/>
          <p:cNvSpPr txBox="1">
            <a:spLocks noChangeArrowheads="1"/>
          </p:cNvSpPr>
          <p:nvPr/>
        </p:nvSpPr>
        <p:spPr bwMode="auto">
          <a:xfrm>
            <a:off x="7375401" y="642938"/>
            <a:ext cx="29845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200"/>
              <a:t>Temperature overshoot and undershoot caused by system hysteresis</a:t>
            </a:r>
          </a:p>
        </p:txBody>
      </p:sp>
      <p:sp>
        <p:nvSpPr>
          <p:cNvPr id="8232" name="TextBox 12"/>
          <p:cNvSpPr txBox="1">
            <a:spLocks noChangeArrowheads="1"/>
          </p:cNvSpPr>
          <p:nvPr/>
        </p:nvSpPr>
        <p:spPr bwMode="auto">
          <a:xfrm>
            <a:off x="4983040" y="3971925"/>
            <a:ext cx="962025"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r>
              <a:rPr lang="en-GB" altLang="en-US" sz="1200"/>
              <a:t>Thermostat</a:t>
            </a:r>
          </a:p>
          <a:p>
            <a:pPr algn="r" eaLnBrk="1" hangingPunct="1"/>
            <a:r>
              <a:rPr lang="en-GB" altLang="en-US" sz="1200"/>
              <a:t>control</a:t>
            </a:r>
          </a:p>
        </p:txBody>
      </p:sp>
      <p:sp>
        <p:nvSpPr>
          <p:cNvPr id="9" name="Freeform 8"/>
          <p:cNvSpPr/>
          <p:nvPr/>
        </p:nvSpPr>
        <p:spPr>
          <a:xfrm>
            <a:off x="6010151" y="1857376"/>
            <a:ext cx="996950" cy="1120775"/>
          </a:xfrm>
          <a:custGeom>
            <a:avLst/>
            <a:gdLst>
              <a:gd name="connsiteX0" fmla="*/ 0 w 2359025"/>
              <a:gd name="connsiteY0" fmla="*/ 1176377 h 1176377"/>
              <a:gd name="connsiteX1" fmla="*/ 996950 w 2359025"/>
              <a:gd name="connsiteY1" fmla="*/ 55602 h 1176377"/>
              <a:gd name="connsiteX2" fmla="*/ 2359025 w 2359025"/>
              <a:gd name="connsiteY2" fmla="*/ 169902 h 1176377"/>
              <a:gd name="connsiteX0" fmla="*/ 0 w 996950"/>
              <a:gd name="connsiteY0" fmla="*/ 1120775 h 1120775"/>
              <a:gd name="connsiteX1" fmla="*/ 996950 w 996950"/>
              <a:gd name="connsiteY1" fmla="*/ 0 h 1120775"/>
              <a:gd name="connsiteX0" fmla="*/ 0 w 996950"/>
              <a:gd name="connsiteY0" fmla="*/ 1120775 h 1120775"/>
              <a:gd name="connsiteX1" fmla="*/ 996950 w 996950"/>
              <a:gd name="connsiteY1" fmla="*/ 0 h 1120775"/>
              <a:gd name="connsiteX0" fmla="*/ 0 w 996950"/>
              <a:gd name="connsiteY0" fmla="*/ 1120775 h 1120775"/>
              <a:gd name="connsiteX1" fmla="*/ 996950 w 996950"/>
              <a:gd name="connsiteY1" fmla="*/ 0 h 1120775"/>
              <a:gd name="connsiteX0" fmla="*/ 0 w 996950"/>
              <a:gd name="connsiteY0" fmla="*/ 1120775 h 1120775"/>
              <a:gd name="connsiteX1" fmla="*/ 996950 w 996950"/>
              <a:gd name="connsiteY1" fmla="*/ 0 h 1120775"/>
            </a:gdLst>
            <a:ahLst/>
            <a:cxnLst>
              <a:cxn ang="0">
                <a:pos x="connsiteX0" y="connsiteY0"/>
              </a:cxn>
              <a:cxn ang="0">
                <a:pos x="connsiteX1" y="connsiteY1"/>
              </a:cxn>
            </a:cxnLst>
            <a:rect l="l" t="t" r="r" b="b"/>
            <a:pathLst>
              <a:path w="996950" h="1120775">
                <a:moveTo>
                  <a:pt x="0" y="1120775"/>
                </a:moveTo>
                <a:cubicBezTo>
                  <a:pt x="241564" y="593460"/>
                  <a:pt x="648229" y="224896"/>
                  <a:pt x="996950" y="0"/>
                </a:cubicBezTo>
              </a:path>
            </a:pathLst>
          </a:cu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0" name="Freeform 9"/>
          <p:cNvSpPr/>
          <p:nvPr/>
        </p:nvSpPr>
        <p:spPr>
          <a:xfrm>
            <a:off x="7010277" y="1752601"/>
            <a:ext cx="536575" cy="153987"/>
          </a:xfrm>
          <a:custGeom>
            <a:avLst/>
            <a:gdLst>
              <a:gd name="connsiteX0" fmla="*/ 0 w 1393825"/>
              <a:gd name="connsiteY0" fmla="*/ 77838 h 1373238"/>
              <a:gd name="connsiteX1" fmla="*/ 520700 w 1393825"/>
              <a:gd name="connsiteY1" fmla="*/ 141338 h 1373238"/>
              <a:gd name="connsiteX2" fmla="*/ 1393825 w 1393825"/>
              <a:gd name="connsiteY2" fmla="*/ 1373238 h 1373238"/>
              <a:gd name="connsiteX0" fmla="*/ 0 w 520700"/>
              <a:gd name="connsiteY0" fmla="*/ 77838 h 141338"/>
              <a:gd name="connsiteX1" fmla="*/ 520700 w 520700"/>
              <a:gd name="connsiteY1" fmla="*/ 141338 h 141338"/>
              <a:gd name="connsiteX0" fmla="*/ 0 w 539750"/>
              <a:gd name="connsiteY0" fmla="*/ 84592 h 135392"/>
              <a:gd name="connsiteX1" fmla="*/ 539750 w 539750"/>
              <a:gd name="connsiteY1" fmla="*/ 135392 h 135392"/>
              <a:gd name="connsiteX0" fmla="*/ 0 w 536575"/>
              <a:gd name="connsiteY0" fmla="*/ 82868 h 136843"/>
              <a:gd name="connsiteX1" fmla="*/ 536575 w 536575"/>
              <a:gd name="connsiteY1" fmla="*/ 136843 h 136843"/>
              <a:gd name="connsiteX0" fmla="*/ 0 w 536575"/>
              <a:gd name="connsiteY0" fmla="*/ 100763 h 154738"/>
              <a:gd name="connsiteX1" fmla="*/ 536575 w 536575"/>
              <a:gd name="connsiteY1" fmla="*/ 154738 h 154738"/>
            </a:gdLst>
            <a:ahLst/>
            <a:cxnLst>
              <a:cxn ang="0">
                <a:pos x="connsiteX0" y="connsiteY0"/>
              </a:cxn>
              <a:cxn ang="0">
                <a:pos x="connsiteX1" y="connsiteY1"/>
              </a:cxn>
            </a:cxnLst>
            <a:rect l="l" t="t" r="r" b="b"/>
            <a:pathLst>
              <a:path w="536575" h="154738">
                <a:moveTo>
                  <a:pt x="0" y="100763"/>
                </a:moveTo>
                <a:cubicBezTo>
                  <a:pt x="144198" y="24563"/>
                  <a:pt x="272521" y="-105612"/>
                  <a:pt x="536575" y="154738"/>
                </a:cubicBezTo>
              </a:path>
            </a:pathLst>
          </a:cu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1" name="Freeform 10"/>
          <p:cNvSpPr/>
          <p:nvPr/>
        </p:nvSpPr>
        <p:spPr>
          <a:xfrm>
            <a:off x="7543677" y="1874837"/>
            <a:ext cx="460375" cy="153988"/>
          </a:xfrm>
          <a:custGeom>
            <a:avLst/>
            <a:gdLst>
              <a:gd name="connsiteX0" fmla="*/ 0 w 460375"/>
              <a:gd name="connsiteY0" fmla="*/ 41275 h 73368"/>
              <a:gd name="connsiteX1" fmla="*/ 460375 w 460375"/>
              <a:gd name="connsiteY1" fmla="*/ 0 h 73368"/>
              <a:gd name="connsiteX0" fmla="*/ 0 w 460375"/>
              <a:gd name="connsiteY0" fmla="*/ 41275 h 139048"/>
              <a:gd name="connsiteX1" fmla="*/ 460375 w 460375"/>
              <a:gd name="connsiteY1" fmla="*/ 0 h 139048"/>
              <a:gd name="connsiteX0" fmla="*/ 0 w 460375"/>
              <a:gd name="connsiteY0" fmla="*/ 41275 h 153407"/>
              <a:gd name="connsiteX1" fmla="*/ 460375 w 460375"/>
              <a:gd name="connsiteY1" fmla="*/ 0 h 153407"/>
            </a:gdLst>
            <a:ahLst/>
            <a:cxnLst>
              <a:cxn ang="0">
                <a:pos x="connsiteX0" y="connsiteY0"/>
              </a:cxn>
              <a:cxn ang="0">
                <a:pos x="connsiteX1" y="connsiteY1"/>
              </a:cxn>
            </a:cxnLst>
            <a:rect l="l" t="t" r="r" b="b"/>
            <a:pathLst>
              <a:path w="460375" h="153407">
                <a:moveTo>
                  <a:pt x="0" y="41275"/>
                </a:moveTo>
                <a:cubicBezTo>
                  <a:pt x="100012" y="121973"/>
                  <a:pt x="196850" y="266171"/>
                  <a:pt x="460375" y="0"/>
                </a:cubicBezTo>
              </a:path>
            </a:pathLst>
          </a:cu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2" name="Freeform 11"/>
          <p:cNvSpPr/>
          <p:nvPr/>
        </p:nvSpPr>
        <p:spPr>
          <a:xfrm>
            <a:off x="8000877" y="1774825"/>
            <a:ext cx="428625" cy="144462"/>
          </a:xfrm>
          <a:custGeom>
            <a:avLst/>
            <a:gdLst>
              <a:gd name="connsiteX0" fmla="*/ 0 w 971550"/>
              <a:gd name="connsiteY0" fmla="*/ 34748 h 707848"/>
              <a:gd name="connsiteX1" fmla="*/ 428625 w 971550"/>
              <a:gd name="connsiteY1" fmla="*/ 76023 h 707848"/>
              <a:gd name="connsiteX2" fmla="*/ 971550 w 971550"/>
              <a:gd name="connsiteY2" fmla="*/ 707848 h 707848"/>
              <a:gd name="connsiteX0" fmla="*/ 0 w 428625"/>
              <a:gd name="connsiteY0" fmla="*/ 34748 h 76023"/>
              <a:gd name="connsiteX1" fmla="*/ 428625 w 428625"/>
              <a:gd name="connsiteY1" fmla="*/ 76023 h 76023"/>
              <a:gd name="connsiteX0" fmla="*/ 0 w 428625"/>
              <a:gd name="connsiteY0" fmla="*/ 96392 h 137667"/>
              <a:gd name="connsiteX1" fmla="*/ 428625 w 428625"/>
              <a:gd name="connsiteY1" fmla="*/ 137667 h 137667"/>
              <a:gd name="connsiteX0" fmla="*/ 0 w 428625"/>
              <a:gd name="connsiteY0" fmla="*/ 103932 h 145207"/>
              <a:gd name="connsiteX1" fmla="*/ 428625 w 428625"/>
              <a:gd name="connsiteY1" fmla="*/ 145207 h 145207"/>
            </a:gdLst>
            <a:ahLst/>
            <a:cxnLst>
              <a:cxn ang="0">
                <a:pos x="connsiteX0" y="connsiteY0"/>
              </a:cxn>
              <a:cxn ang="0">
                <a:pos x="connsiteX1" y="connsiteY1"/>
              </a:cxn>
            </a:cxnLst>
            <a:rect l="l" t="t" r="r" b="b"/>
            <a:pathLst>
              <a:path w="428625" h="145207">
                <a:moveTo>
                  <a:pt x="0" y="103932"/>
                </a:moveTo>
                <a:cubicBezTo>
                  <a:pt x="92075" y="43078"/>
                  <a:pt x="180975" y="-116201"/>
                  <a:pt x="428625" y="145207"/>
                </a:cubicBezTo>
              </a:path>
            </a:pathLst>
          </a:cu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3" name="Freeform 12"/>
          <p:cNvSpPr/>
          <p:nvPr/>
        </p:nvSpPr>
        <p:spPr>
          <a:xfrm>
            <a:off x="8432677" y="1765300"/>
            <a:ext cx="1673225" cy="265112"/>
          </a:xfrm>
          <a:custGeom>
            <a:avLst/>
            <a:gdLst>
              <a:gd name="connsiteX0" fmla="*/ 0 w 1790700"/>
              <a:gd name="connsiteY0" fmla="*/ 146614 h 359339"/>
              <a:gd name="connsiteX1" fmla="*/ 200025 w 1790700"/>
              <a:gd name="connsiteY1" fmla="*/ 260914 h 359339"/>
              <a:gd name="connsiteX2" fmla="*/ 606425 w 1790700"/>
              <a:gd name="connsiteY2" fmla="*/ 19614 h 359339"/>
              <a:gd name="connsiteX3" fmla="*/ 1006475 w 1790700"/>
              <a:gd name="connsiteY3" fmla="*/ 270439 h 359339"/>
              <a:gd name="connsiteX4" fmla="*/ 1419225 w 1790700"/>
              <a:gd name="connsiteY4" fmla="*/ 564 h 359339"/>
              <a:gd name="connsiteX5" fmla="*/ 1790700 w 1790700"/>
              <a:gd name="connsiteY5" fmla="*/ 359339 h 359339"/>
              <a:gd name="connsiteX0" fmla="*/ 0 w 1790700"/>
              <a:gd name="connsiteY0" fmla="*/ 146614 h 359339"/>
              <a:gd name="connsiteX1" fmla="*/ 225425 w 1790700"/>
              <a:gd name="connsiteY1" fmla="*/ 245039 h 359339"/>
              <a:gd name="connsiteX2" fmla="*/ 606425 w 1790700"/>
              <a:gd name="connsiteY2" fmla="*/ 19614 h 359339"/>
              <a:gd name="connsiteX3" fmla="*/ 1006475 w 1790700"/>
              <a:gd name="connsiteY3" fmla="*/ 270439 h 359339"/>
              <a:gd name="connsiteX4" fmla="*/ 1419225 w 1790700"/>
              <a:gd name="connsiteY4" fmla="*/ 564 h 359339"/>
              <a:gd name="connsiteX5" fmla="*/ 1790700 w 1790700"/>
              <a:gd name="connsiteY5" fmla="*/ 359339 h 359339"/>
              <a:gd name="connsiteX0" fmla="*/ 0 w 1790700"/>
              <a:gd name="connsiteY0" fmla="*/ 160401 h 373126"/>
              <a:gd name="connsiteX1" fmla="*/ 225425 w 1790700"/>
              <a:gd name="connsiteY1" fmla="*/ 258826 h 373126"/>
              <a:gd name="connsiteX2" fmla="*/ 536575 w 1790700"/>
              <a:gd name="connsiteY2" fmla="*/ 27051 h 373126"/>
              <a:gd name="connsiteX3" fmla="*/ 606425 w 1790700"/>
              <a:gd name="connsiteY3" fmla="*/ 33401 h 373126"/>
              <a:gd name="connsiteX4" fmla="*/ 1006475 w 1790700"/>
              <a:gd name="connsiteY4" fmla="*/ 284226 h 373126"/>
              <a:gd name="connsiteX5" fmla="*/ 1419225 w 1790700"/>
              <a:gd name="connsiteY5" fmla="*/ 14351 h 373126"/>
              <a:gd name="connsiteX6" fmla="*/ 1790700 w 1790700"/>
              <a:gd name="connsiteY6" fmla="*/ 373126 h 373126"/>
              <a:gd name="connsiteX0" fmla="*/ 0 w 1790700"/>
              <a:gd name="connsiteY0" fmla="*/ 150542 h 363267"/>
              <a:gd name="connsiteX1" fmla="*/ 225425 w 1790700"/>
              <a:gd name="connsiteY1" fmla="*/ 248967 h 363267"/>
              <a:gd name="connsiteX2" fmla="*/ 536575 w 1790700"/>
              <a:gd name="connsiteY2" fmla="*/ 17192 h 363267"/>
              <a:gd name="connsiteX3" fmla="*/ 650875 w 1790700"/>
              <a:gd name="connsiteY3" fmla="*/ 52117 h 363267"/>
              <a:gd name="connsiteX4" fmla="*/ 1006475 w 1790700"/>
              <a:gd name="connsiteY4" fmla="*/ 274367 h 363267"/>
              <a:gd name="connsiteX5" fmla="*/ 1419225 w 1790700"/>
              <a:gd name="connsiteY5" fmla="*/ 4492 h 363267"/>
              <a:gd name="connsiteX6" fmla="*/ 1790700 w 1790700"/>
              <a:gd name="connsiteY6" fmla="*/ 363267 h 363267"/>
              <a:gd name="connsiteX0" fmla="*/ 0 w 1790700"/>
              <a:gd name="connsiteY0" fmla="*/ 146625 h 359350"/>
              <a:gd name="connsiteX1" fmla="*/ 225425 w 1790700"/>
              <a:gd name="connsiteY1" fmla="*/ 245050 h 359350"/>
              <a:gd name="connsiteX2" fmla="*/ 536575 w 1790700"/>
              <a:gd name="connsiteY2" fmla="*/ 13275 h 359350"/>
              <a:gd name="connsiteX3" fmla="*/ 1006475 w 1790700"/>
              <a:gd name="connsiteY3" fmla="*/ 270450 h 359350"/>
              <a:gd name="connsiteX4" fmla="*/ 1419225 w 1790700"/>
              <a:gd name="connsiteY4" fmla="*/ 575 h 359350"/>
              <a:gd name="connsiteX5" fmla="*/ 1790700 w 1790700"/>
              <a:gd name="connsiteY5" fmla="*/ 359350 h 359350"/>
              <a:gd name="connsiteX0" fmla="*/ 0 w 1790700"/>
              <a:gd name="connsiteY0" fmla="*/ 146613 h 359338"/>
              <a:gd name="connsiteX1" fmla="*/ 225425 w 1790700"/>
              <a:gd name="connsiteY1" fmla="*/ 245038 h 359338"/>
              <a:gd name="connsiteX2" fmla="*/ 577850 w 1790700"/>
              <a:gd name="connsiteY2" fmla="*/ 13263 h 359338"/>
              <a:gd name="connsiteX3" fmla="*/ 1006475 w 1790700"/>
              <a:gd name="connsiteY3" fmla="*/ 270438 h 359338"/>
              <a:gd name="connsiteX4" fmla="*/ 1419225 w 1790700"/>
              <a:gd name="connsiteY4" fmla="*/ 563 h 359338"/>
              <a:gd name="connsiteX5" fmla="*/ 1790700 w 1790700"/>
              <a:gd name="connsiteY5" fmla="*/ 359338 h 359338"/>
              <a:gd name="connsiteX0" fmla="*/ 0 w 1790700"/>
              <a:gd name="connsiteY0" fmla="*/ 146706 h 359431"/>
              <a:gd name="connsiteX1" fmla="*/ 225425 w 1790700"/>
              <a:gd name="connsiteY1" fmla="*/ 245131 h 359431"/>
              <a:gd name="connsiteX2" fmla="*/ 577850 w 1790700"/>
              <a:gd name="connsiteY2" fmla="*/ 13356 h 359431"/>
              <a:gd name="connsiteX3" fmla="*/ 977900 w 1790700"/>
              <a:gd name="connsiteY3" fmla="*/ 264181 h 359431"/>
              <a:gd name="connsiteX4" fmla="*/ 1419225 w 1790700"/>
              <a:gd name="connsiteY4" fmla="*/ 656 h 359431"/>
              <a:gd name="connsiteX5" fmla="*/ 1790700 w 1790700"/>
              <a:gd name="connsiteY5" fmla="*/ 359431 h 359431"/>
              <a:gd name="connsiteX0" fmla="*/ 0 w 1790700"/>
              <a:gd name="connsiteY0" fmla="*/ 146706 h 359431"/>
              <a:gd name="connsiteX1" fmla="*/ 225425 w 1790700"/>
              <a:gd name="connsiteY1" fmla="*/ 245131 h 359431"/>
              <a:gd name="connsiteX2" fmla="*/ 577850 w 1790700"/>
              <a:gd name="connsiteY2" fmla="*/ 13356 h 359431"/>
              <a:gd name="connsiteX3" fmla="*/ 977900 w 1790700"/>
              <a:gd name="connsiteY3" fmla="*/ 264181 h 359431"/>
              <a:gd name="connsiteX4" fmla="*/ 1393825 w 1790700"/>
              <a:gd name="connsiteY4" fmla="*/ 656 h 359431"/>
              <a:gd name="connsiteX5" fmla="*/ 1790700 w 1790700"/>
              <a:gd name="connsiteY5" fmla="*/ 359431 h 359431"/>
              <a:gd name="connsiteX0" fmla="*/ 0 w 1790700"/>
              <a:gd name="connsiteY0" fmla="*/ 148264 h 360989"/>
              <a:gd name="connsiteX1" fmla="*/ 225425 w 1790700"/>
              <a:gd name="connsiteY1" fmla="*/ 246689 h 360989"/>
              <a:gd name="connsiteX2" fmla="*/ 577850 w 1790700"/>
              <a:gd name="connsiteY2" fmla="*/ 14914 h 360989"/>
              <a:gd name="connsiteX3" fmla="*/ 977900 w 1790700"/>
              <a:gd name="connsiteY3" fmla="*/ 265739 h 360989"/>
              <a:gd name="connsiteX4" fmla="*/ 1393825 w 1790700"/>
              <a:gd name="connsiteY4" fmla="*/ 2214 h 360989"/>
              <a:gd name="connsiteX5" fmla="*/ 1647825 w 1790700"/>
              <a:gd name="connsiteY5" fmla="*/ 151439 h 360989"/>
              <a:gd name="connsiteX6" fmla="*/ 1790700 w 1790700"/>
              <a:gd name="connsiteY6" fmla="*/ 360989 h 360989"/>
              <a:gd name="connsiteX0" fmla="*/ 0 w 1647825"/>
              <a:gd name="connsiteY0" fmla="*/ 148264 h 265752"/>
              <a:gd name="connsiteX1" fmla="*/ 225425 w 1647825"/>
              <a:gd name="connsiteY1" fmla="*/ 246689 h 265752"/>
              <a:gd name="connsiteX2" fmla="*/ 577850 w 1647825"/>
              <a:gd name="connsiteY2" fmla="*/ 14914 h 265752"/>
              <a:gd name="connsiteX3" fmla="*/ 977900 w 1647825"/>
              <a:gd name="connsiteY3" fmla="*/ 265739 h 265752"/>
              <a:gd name="connsiteX4" fmla="*/ 1393825 w 1647825"/>
              <a:gd name="connsiteY4" fmla="*/ 2214 h 265752"/>
              <a:gd name="connsiteX5" fmla="*/ 1647825 w 1647825"/>
              <a:gd name="connsiteY5" fmla="*/ 151439 h 265752"/>
              <a:gd name="connsiteX0" fmla="*/ 0 w 1673225"/>
              <a:gd name="connsiteY0" fmla="*/ 147438 h 264926"/>
              <a:gd name="connsiteX1" fmla="*/ 225425 w 1673225"/>
              <a:gd name="connsiteY1" fmla="*/ 245863 h 264926"/>
              <a:gd name="connsiteX2" fmla="*/ 577850 w 1673225"/>
              <a:gd name="connsiteY2" fmla="*/ 14088 h 264926"/>
              <a:gd name="connsiteX3" fmla="*/ 977900 w 1673225"/>
              <a:gd name="connsiteY3" fmla="*/ 264913 h 264926"/>
              <a:gd name="connsiteX4" fmla="*/ 1393825 w 1673225"/>
              <a:gd name="connsiteY4" fmla="*/ 1388 h 264926"/>
              <a:gd name="connsiteX5" fmla="*/ 1673225 w 1673225"/>
              <a:gd name="connsiteY5" fmla="*/ 169663 h 264926"/>
              <a:gd name="connsiteX0" fmla="*/ 0 w 1673225"/>
              <a:gd name="connsiteY0" fmla="*/ 147378 h 264866"/>
              <a:gd name="connsiteX1" fmla="*/ 225425 w 1673225"/>
              <a:gd name="connsiteY1" fmla="*/ 245803 h 264866"/>
              <a:gd name="connsiteX2" fmla="*/ 577850 w 1673225"/>
              <a:gd name="connsiteY2" fmla="*/ 14028 h 264866"/>
              <a:gd name="connsiteX3" fmla="*/ 977900 w 1673225"/>
              <a:gd name="connsiteY3" fmla="*/ 264853 h 264866"/>
              <a:gd name="connsiteX4" fmla="*/ 1393825 w 1673225"/>
              <a:gd name="connsiteY4" fmla="*/ 1328 h 264866"/>
              <a:gd name="connsiteX5" fmla="*/ 1673225 w 1673225"/>
              <a:gd name="connsiteY5" fmla="*/ 169603 h 264866"/>
              <a:gd name="connsiteX0" fmla="*/ 0 w 1673225"/>
              <a:gd name="connsiteY0" fmla="*/ 146291 h 263779"/>
              <a:gd name="connsiteX1" fmla="*/ 225425 w 1673225"/>
              <a:gd name="connsiteY1" fmla="*/ 244716 h 263779"/>
              <a:gd name="connsiteX2" fmla="*/ 577850 w 1673225"/>
              <a:gd name="connsiteY2" fmla="*/ 12941 h 263779"/>
              <a:gd name="connsiteX3" fmla="*/ 977900 w 1673225"/>
              <a:gd name="connsiteY3" fmla="*/ 263766 h 263779"/>
              <a:gd name="connsiteX4" fmla="*/ 1393825 w 1673225"/>
              <a:gd name="connsiteY4" fmla="*/ 241 h 263779"/>
              <a:gd name="connsiteX5" fmla="*/ 1673225 w 1673225"/>
              <a:gd name="connsiteY5" fmla="*/ 168516 h 263779"/>
              <a:gd name="connsiteX0" fmla="*/ 0 w 1673225"/>
              <a:gd name="connsiteY0" fmla="*/ 146978 h 264466"/>
              <a:gd name="connsiteX1" fmla="*/ 225425 w 1673225"/>
              <a:gd name="connsiteY1" fmla="*/ 245403 h 264466"/>
              <a:gd name="connsiteX2" fmla="*/ 577850 w 1673225"/>
              <a:gd name="connsiteY2" fmla="*/ 13628 h 264466"/>
              <a:gd name="connsiteX3" fmla="*/ 977900 w 1673225"/>
              <a:gd name="connsiteY3" fmla="*/ 264453 h 264466"/>
              <a:gd name="connsiteX4" fmla="*/ 1393825 w 1673225"/>
              <a:gd name="connsiteY4" fmla="*/ 928 h 264466"/>
              <a:gd name="connsiteX5" fmla="*/ 1673225 w 1673225"/>
              <a:gd name="connsiteY5" fmla="*/ 169203 h 2644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73225" h="264466">
                <a:moveTo>
                  <a:pt x="0" y="146978"/>
                </a:moveTo>
                <a:cubicBezTo>
                  <a:pt x="49477" y="214711"/>
                  <a:pt x="129117" y="267628"/>
                  <a:pt x="225425" y="245403"/>
                </a:cubicBezTo>
                <a:cubicBezTo>
                  <a:pt x="321733" y="223178"/>
                  <a:pt x="447675" y="9395"/>
                  <a:pt x="577850" y="13628"/>
                </a:cubicBezTo>
                <a:cubicBezTo>
                  <a:pt x="708025" y="17861"/>
                  <a:pt x="841904" y="266570"/>
                  <a:pt x="977900" y="264453"/>
                </a:cubicBezTo>
                <a:cubicBezTo>
                  <a:pt x="1113896" y="262336"/>
                  <a:pt x="1277938" y="-18122"/>
                  <a:pt x="1393825" y="928"/>
                </a:cubicBezTo>
                <a:cubicBezTo>
                  <a:pt x="1509712" y="19978"/>
                  <a:pt x="1575329" y="115757"/>
                  <a:pt x="1673225" y="169203"/>
                </a:cubicBezTo>
              </a:path>
            </a:pathLst>
          </a:cu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grpSp>
        <p:nvGrpSpPr>
          <p:cNvPr id="8" name="Group 67"/>
          <p:cNvGrpSpPr>
            <a:grpSpLocks/>
          </p:cNvGrpSpPr>
          <p:nvPr/>
        </p:nvGrpSpPr>
        <p:grpSpPr bwMode="auto">
          <a:xfrm>
            <a:off x="5940301" y="4002088"/>
            <a:ext cx="4260850" cy="1300163"/>
            <a:chOff x="4394397" y="4340227"/>
            <a:chExt cx="4260653" cy="1300797"/>
          </a:xfrm>
        </p:grpSpPr>
        <p:cxnSp>
          <p:nvCxnSpPr>
            <p:cNvPr id="21" name="Straight Connector 20"/>
            <p:cNvCxnSpPr/>
            <p:nvPr/>
          </p:nvCxnSpPr>
          <p:spPr>
            <a:xfrm flipV="1">
              <a:off x="4478531" y="4340227"/>
              <a:ext cx="0" cy="1300797"/>
            </a:xfrm>
            <a:prstGeom prst="line">
              <a:avLst/>
            </a:prstGeom>
            <a:ln w="19050">
              <a:solidFill>
                <a:schemeClr val="tx1"/>
              </a:solidFill>
              <a:tailEnd type="triangle" w="lg" len="lg"/>
            </a:ln>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a:off x="4395985" y="5588610"/>
              <a:ext cx="4259065" cy="0"/>
            </a:xfrm>
            <a:prstGeom prst="line">
              <a:avLst/>
            </a:prstGeom>
            <a:ln w="19050">
              <a:solidFill>
                <a:schemeClr val="tx1"/>
              </a:solidFill>
              <a:tailEnd type="triangle" w="lg" len="lg"/>
            </a:ln>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a:xfrm flipV="1">
              <a:off x="7675608" y="5588610"/>
              <a:ext cx="0" cy="47648"/>
            </a:xfrm>
            <a:prstGeom prst="line">
              <a:avLst/>
            </a:prstGeom>
            <a:ln w="19050">
              <a:solidFill>
                <a:schemeClr val="tx1"/>
              </a:solidFill>
              <a:tailEnd type="none" w="lg" len="lg"/>
            </a:ln>
          </p:spPr>
          <p:style>
            <a:lnRef idx="1">
              <a:schemeClr val="accent1"/>
            </a:lnRef>
            <a:fillRef idx="0">
              <a:schemeClr val="accent1"/>
            </a:fillRef>
            <a:effectRef idx="0">
              <a:schemeClr val="accent1"/>
            </a:effectRef>
            <a:fontRef idx="minor">
              <a:schemeClr val="tx1"/>
            </a:fontRef>
          </p:style>
        </p:cxnSp>
        <p:cxnSp>
          <p:nvCxnSpPr>
            <p:cNvPr id="95" name="Straight Connector 94"/>
            <p:cNvCxnSpPr/>
            <p:nvPr/>
          </p:nvCxnSpPr>
          <p:spPr>
            <a:xfrm flipV="1">
              <a:off x="6886657" y="5591787"/>
              <a:ext cx="0" cy="47648"/>
            </a:xfrm>
            <a:prstGeom prst="line">
              <a:avLst/>
            </a:prstGeom>
            <a:ln w="19050">
              <a:solidFill>
                <a:schemeClr val="tx1"/>
              </a:solidFill>
              <a:tailEnd type="none" w="lg" len="lg"/>
            </a:ln>
          </p:spPr>
          <p:style>
            <a:lnRef idx="1">
              <a:schemeClr val="accent1"/>
            </a:lnRef>
            <a:fillRef idx="0">
              <a:schemeClr val="accent1"/>
            </a:fillRef>
            <a:effectRef idx="0">
              <a:schemeClr val="accent1"/>
            </a:effectRef>
            <a:fontRef idx="minor">
              <a:schemeClr val="tx1"/>
            </a:fontRef>
          </p:style>
        </p:cxnSp>
        <p:cxnSp>
          <p:nvCxnSpPr>
            <p:cNvPr id="107" name="Straight Connector 106"/>
            <p:cNvCxnSpPr/>
            <p:nvPr/>
          </p:nvCxnSpPr>
          <p:spPr>
            <a:xfrm flipV="1">
              <a:off x="6085007" y="5588610"/>
              <a:ext cx="0" cy="47648"/>
            </a:xfrm>
            <a:prstGeom prst="line">
              <a:avLst/>
            </a:prstGeom>
            <a:ln w="19050">
              <a:solidFill>
                <a:schemeClr val="tx1"/>
              </a:solidFill>
              <a:tailEnd type="none" w="lg" len="lg"/>
            </a:ln>
          </p:spPr>
          <p:style>
            <a:lnRef idx="1">
              <a:schemeClr val="accent1"/>
            </a:lnRef>
            <a:fillRef idx="0">
              <a:schemeClr val="accent1"/>
            </a:fillRef>
            <a:effectRef idx="0">
              <a:schemeClr val="accent1"/>
            </a:effectRef>
            <a:fontRef idx="minor">
              <a:schemeClr val="tx1"/>
            </a:fontRef>
          </p:style>
        </p:cxnSp>
        <p:cxnSp>
          <p:nvCxnSpPr>
            <p:cNvPr id="108" name="Straight Connector 107"/>
            <p:cNvCxnSpPr/>
            <p:nvPr/>
          </p:nvCxnSpPr>
          <p:spPr>
            <a:xfrm flipV="1">
              <a:off x="5278594" y="5593376"/>
              <a:ext cx="0" cy="47648"/>
            </a:xfrm>
            <a:prstGeom prst="line">
              <a:avLst/>
            </a:prstGeom>
            <a:ln w="19050">
              <a:solidFill>
                <a:schemeClr val="tx1"/>
              </a:solidFill>
              <a:tailEnd type="none" w="lg" len="lg"/>
            </a:ln>
          </p:spPr>
          <p:style>
            <a:lnRef idx="1">
              <a:schemeClr val="accent1"/>
            </a:lnRef>
            <a:fillRef idx="0">
              <a:schemeClr val="accent1"/>
            </a:fillRef>
            <a:effectRef idx="0">
              <a:schemeClr val="accent1"/>
            </a:effectRef>
            <a:fontRef idx="minor">
              <a:schemeClr val="tx1"/>
            </a:fontRef>
          </p:style>
        </p:cxnSp>
        <p:cxnSp>
          <p:nvCxnSpPr>
            <p:cNvPr id="109" name="Straight Connector 108"/>
            <p:cNvCxnSpPr/>
            <p:nvPr/>
          </p:nvCxnSpPr>
          <p:spPr>
            <a:xfrm flipH="1">
              <a:off x="4394397" y="5482197"/>
              <a:ext cx="85721" cy="0"/>
            </a:xfrm>
            <a:prstGeom prst="line">
              <a:avLst/>
            </a:prstGeom>
            <a:ln w="19050">
              <a:solidFill>
                <a:schemeClr val="tx1"/>
              </a:solidFill>
              <a:tailEnd type="none" w="lg" len="lg"/>
            </a:ln>
          </p:spPr>
          <p:style>
            <a:lnRef idx="1">
              <a:schemeClr val="accent1"/>
            </a:lnRef>
            <a:fillRef idx="0">
              <a:schemeClr val="accent1"/>
            </a:fillRef>
            <a:effectRef idx="0">
              <a:schemeClr val="accent1"/>
            </a:effectRef>
            <a:fontRef idx="minor">
              <a:schemeClr val="tx1"/>
            </a:fontRef>
          </p:style>
        </p:cxnSp>
        <p:cxnSp>
          <p:nvCxnSpPr>
            <p:cNvPr id="110" name="Straight Connector 109"/>
            <p:cNvCxnSpPr/>
            <p:nvPr/>
          </p:nvCxnSpPr>
          <p:spPr>
            <a:xfrm flipH="1">
              <a:off x="4394397" y="5377370"/>
              <a:ext cx="85721" cy="0"/>
            </a:xfrm>
            <a:prstGeom prst="line">
              <a:avLst/>
            </a:prstGeom>
            <a:ln w="19050">
              <a:solidFill>
                <a:schemeClr val="tx1"/>
              </a:solidFill>
              <a:tailEnd type="none" w="lg" len="lg"/>
            </a:ln>
          </p:spPr>
          <p:style>
            <a:lnRef idx="1">
              <a:schemeClr val="accent1"/>
            </a:lnRef>
            <a:fillRef idx="0">
              <a:schemeClr val="accent1"/>
            </a:fillRef>
            <a:effectRef idx="0">
              <a:schemeClr val="accent1"/>
            </a:effectRef>
            <a:fontRef idx="minor">
              <a:schemeClr val="tx1"/>
            </a:fontRef>
          </p:style>
        </p:cxnSp>
        <p:cxnSp>
          <p:nvCxnSpPr>
            <p:cNvPr id="111" name="Straight Connector 110"/>
            <p:cNvCxnSpPr/>
            <p:nvPr/>
          </p:nvCxnSpPr>
          <p:spPr>
            <a:xfrm flipH="1">
              <a:off x="4394397" y="5274132"/>
              <a:ext cx="85721" cy="0"/>
            </a:xfrm>
            <a:prstGeom prst="line">
              <a:avLst/>
            </a:prstGeom>
            <a:ln w="19050">
              <a:solidFill>
                <a:schemeClr val="tx1"/>
              </a:solidFill>
              <a:tailEnd type="none" w="lg" len="lg"/>
            </a:ln>
          </p:spPr>
          <p:style>
            <a:lnRef idx="1">
              <a:schemeClr val="accent1"/>
            </a:lnRef>
            <a:fillRef idx="0">
              <a:schemeClr val="accent1"/>
            </a:fillRef>
            <a:effectRef idx="0">
              <a:schemeClr val="accent1"/>
            </a:effectRef>
            <a:fontRef idx="minor">
              <a:schemeClr val="tx1"/>
            </a:fontRef>
          </p:style>
        </p:cxnSp>
        <p:cxnSp>
          <p:nvCxnSpPr>
            <p:cNvPr id="112" name="Straight Connector 111"/>
            <p:cNvCxnSpPr/>
            <p:nvPr/>
          </p:nvCxnSpPr>
          <p:spPr>
            <a:xfrm flipH="1">
              <a:off x="4394397" y="5167718"/>
              <a:ext cx="85721" cy="0"/>
            </a:xfrm>
            <a:prstGeom prst="line">
              <a:avLst/>
            </a:prstGeom>
            <a:ln w="19050">
              <a:solidFill>
                <a:schemeClr val="tx1"/>
              </a:solidFill>
              <a:tailEnd type="none" w="lg" len="lg"/>
            </a:ln>
          </p:spPr>
          <p:style>
            <a:lnRef idx="1">
              <a:schemeClr val="accent1"/>
            </a:lnRef>
            <a:fillRef idx="0">
              <a:schemeClr val="accent1"/>
            </a:fillRef>
            <a:effectRef idx="0">
              <a:schemeClr val="accent1"/>
            </a:effectRef>
            <a:fontRef idx="minor">
              <a:schemeClr val="tx1"/>
            </a:fontRef>
          </p:style>
        </p:cxnSp>
        <p:cxnSp>
          <p:nvCxnSpPr>
            <p:cNvPr id="113" name="Straight Connector 112"/>
            <p:cNvCxnSpPr/>
            <p:nvPr/>
          </p:nvCxnSpPr>
          <p:spPr>
            <a:xfrm flipH="1">
              <a:off x="4394397" y="5062892"/>
              <a:ext cx="85721" cy="0"/>
            </a:xfrm>
            <a:prstGeom prst="line">
              <a:avLst/>
            </a:prstGeom>
            <a:ln w="19050">
              <a:solidFill>
                <a:schemeClr val="tx1"/>
              </a:solidFill>
              <a:tailEnd type="none" w="lg" len="lg"/>
            </a:ln>
          </p:spPr>
          <p:style>
            <a:lnRef idx="1">
              <a:schemeClr val="accent1"/>
            </a:lnRef>
            <a:fillRef idx="0">
              <a:schemeClr val="accent1"/>
            </a:fillRef>
            <a:effectRef idx="0">
              <a:schemeClr val="accent1"/>
            </a:effectRef>
            <a:fontRef idx="minor">
              <a:schemeClr val="tx1"/>
            </a:fontRef>
          </p:style>
        </p:cxnSp>
        <p:cxnSp>
          <p:nvCxnSpPr>
            <p:cNvPr id="114" name="Straight Connector 113"/>
            <p:cNvCxnSpPr/>
            <p:nvPr/>
          </p:nvCxnSpPr>
          <p:spPr>
            <a:xfrm flipH="1">
              <a:off x="4394397" y="4961243"/>
              <a:ext cx="85721" cy="0"/>
            </a:xfrm>
            <a:prstGeom prst="line">
              <a:avLst/>
            </a:prstGeom>
            <a:ln w="19050">
              <a:solidFill>
                <a:schemeClr val="tx1"/>
              </a:solidFill>
              <a:tailEnd type="none" w="lg" len="lg"/>
            </a:ln>
          </p:spPr>
          <p:style>
            <a:lnRef idx="1">
              <a:schemeClr val="accent1"/>
            </a:lnRef>
            <a:fillRef idx="0">
              <a:schemeClr val="accent1"/>
            </a:fillRef>
            <a:effectRef idx="0">
              <a:schemeClr val="accent1"/>
            </a:effectRef>
            <a:fontRef idx="minor">
              <a:schemeClr val="tx1"/>
            </a:fontRef>
          </p:style>
        </p:cxnSp>
        <p:cxnSp>
          <p:nvCxnSpPr>
            <p:cNvPr id="120" name="Straight Connector 119"/>
            <p:cNvCxnSpPr/>
            <p:nvPr/>
          </p:nvCxnSpPr>
          <p:spPr>
            <a:xfrm flipH="1">
              <a:off x="4394397" y="4853240"/>
              <a:ext cx="85721" cy="0"/>
            </a:xfrm>
            <a:prstGeom prst="line">
              <a:avLst/>
            </a:prstGeom>
            <a:ln w="19050">
              <a:solidFill>
                <a:schemeClr val="tx1"/>
              </a:solidFill>
              <a:tailEnd type="none" w="lg" len="lg"/>
            </a:ln>
          </p:spPr>
          <p:style>
            <a:lnRef idx="1">
              <a:schemeClr val="accent1"/>
            </a:lnRef>
            <a:fillRef idx="0">
              <a:schemeClr val="accent1"/>
            </a:fillRef>
            <a:effectRef idx="0">
              <a:schemeClr val="accent1"/>
            </a:effectRef>
            <a:fontRef idx="minor">
              <a:schemeClr val="tx1"/>
            </a:fontRef>
          </p:style>
        </p:cxnSp>
        <p:cxnSp>
          <p:nvCxnSpPr>
            <p:cNvPr id="121" name="Straight Connector 120"/>
            <p:cNvCxnSpPr/>
            <p:nvPr/>
          </p:nvCxnSpPr>
          <p:spPr>
            <a:xfrm flipH="1">
              <a:off x="4394397" y="4751590"/>
              <a:ext cx="85721" cy="0"/>
            </a:xfrm>
            <a:prstGeom prst="line">
              <a:avLst/>
            </a:prstGeom>
            <a:ln w="19050">
              <a:solidFill>
                <a:schemeClr val="tx1"/>
              </a:solidFill>
              <a:tailEnd type="none" w="lg" len="lg"/>
            </a:ln>
          </p:spPr>
          <p:style>
            <a:lnRef idx="1">
              <a:schemeClr val="accent1"/>
            </a:lnRef>
            <a:fillRef idx="0">
              <a:schemeClr val="accent1"/>
            </a:fillRef>
            <a:effectRef idx="0">
              <a:schemeClr val="accent1"/>
            </a:effectRef>
            <a:fontRef idx="minor">
              <a:schemeClr val="tx1"/>
            </a:fontRef>
          </p:style>
        </p:cxnSp>
        <p:cxnSp>
          <p:nvCxnSpPr>
            <p:cNvPr id="129" name="Straight Connector 128"/>
            <p:cNvCxnSpPr/>
            <p:nvPr/>
          </p:nvCxnSpPr>
          <p:spPr>
            <a:xfrm flipH="1">
              <a:off x="4394397" y="4645176"/>
              <a:ext cx="85721" cy="0"/>
            </a:xfrm>
            <a:prstGeom prst="line">
              <a:avLst/>
            </a:prstGeom>
            <a:ln w="19050">
              <a:solidFill>
                <a:schemeClr val="tx1"/>
              </a:solidFill>
              <a:tailEnd type="none" w="lg" len="lg"/>
            </a:ln>
          </p:spPr>
          <p:style>
            <a:lnRef idx="1">
              <a:schemeClr val="accent1"/>
            </a:lnRef>
            <a:fillRef idx="0">
              <a:schemeClr val="accent1"/>
            </a:fillRef>
            <a:effectRef idx="0">
              <a:schemeClr val="accent1"/>
            </a:effectRef>
            <a:fontRef idx="minor">
              <a:schemeClr val="tx1"/>
            </a:fontRef>
          </p:style>
        </p:cxnSp>
        <p:cxnSp>
          <p:nvCxnSpPr>
            <p:cNvPr id="130" name="Straight Connector 129"/>
            <p:cNvCxnSpPr/>
            <p:nvPr/>
          </p:nvCxnSpPr>
          <p:spPr>
            <a:xfrm flipH="1">
              <a:off x="4394397" y="4543526"/>
              <a:ext cx="85721" cy="0"/>
            </a:xfrm>
            <a:prstGeom prst="line">
              <a:avLst/>
            </a:prstGeom>
            <a:ln w="19050">
              <a:solidFill>
                <a:schemeClr val="tx1"/>
              </a:solidFill>
              <a:tailEnd type="none" w="lg" len="lg"/>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56810136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withEffect">
                                  <p:stCondLst>
                                    <p:cond delay="0"/>
                                  </p:stCondLst>
                                  <p:childTnLst>
                                    <p:set>
                                      <p:cBhvr>
                                        <p:cTn id="6" dur="1" fill="hold">
                                          <p:stCondLst>
                                            <p:cond delay="0"/>
                                          </p:stCondLst>
                                        </p:cTn>
                                        <p:tgtEl>
                                          <p:spTgt spid="8194"/>
                                        </p:tgtEl>
                                        <p:attrNameLst>
                                          <p:attrName>style.visibility</p:attrName>
                                        </p:attrNameLst>
                                      </p:cBhvr>
                                      <p:to>
                                        <p:strVal val="visible"/>
                                      </p:to>
                                    </p:set>
                                    <p:animEffect transition="in" filter="fade">
                                      <p:cBhvr>
                                        <p:cTn id="7" dur="500"/>
                                        <p:tgtEl>
                                          <p:spTgt spid="8194"/>
                                        </p:tgtEl>
                                      </p:cBhvr>
                                    </p:animEffect>
                                  </p:childTnLst>
                                </p:cTn>
                              </p:par>
                            </p:childTnLst>
                          </p:cTn>
                        </p:par>
                        <p:par>
                          <p:cTn id="8" fill="hold" nodeType="afterGroup">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8202"/>
                                        </p:tgtEl>
                                        <p:attrNameLst>
                                          <p:attrName>style.visibility</p:attrName>
                                        </p:attrNameLst>
                                      </p:cBhvr>
                                      <p:to>
                                        <p:strVal val="visible"/>
                                      </p:to>
                                    </p:set>
                                    <p:animEffect transition="in" filter="fade">
                                      <p:cBhvr>
                                        <p:cTn id="11" dur="500"/>
                                        <p:tgtEl>
                                          <p:spTgt spid="8202"/>
                                        </p:tgtEl>
                                      </p:cBhvr>
                                    </p:animEffect>
                                  </p:childTnLst>
                                </p:cTn>
                              </p:par>
                            </p:childTnLst>
                          </p:cTn>
                        </p:par>
                        <p:par>
                          <p:cTn id="12" fill="hold" nodeType="afterGroup">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8200"/>
                                        </p:tgtEl>
                                        <p:attrNameLst>
                                          <p:attrName>style.visibility</p:attrName>
                                        </p:attrNameLst>
                                      </p:cBhvr>
                                      <p:to>
                                        <p:strVal val="visible"/>
                                      </p:to>
                                    </p:set>
                                    <p:animEffect transition="in" filter="fade">
                                      <p:cBhvr>
                                        <p:cTn id="15" dur="500"/>
                                        <p:tgtEl>
                                          <p:spTgt spid="8200"/>
                                        </p:tgtEl>
                                      </p:cBhvr>
                                    </p:animEffect>
                                  </p:childTnLst>
                                </p:cTn>
                              </p:par>
                            </p:childTnLst>
                          </p:cTn>
                        </p:par>
                        <p:par>
                          <p:cTn id="16" fill="hold" nodeType="afterGroup">
                            <p:stCondLst>
                              <p:cond delay="1500"/>
                            </p:stCondLst>
                            <p:childTnLst>
                              <p:par>
                                <p:cTn id="17" presetID="10" presetClass="entr" presetSubtype="0" fill="hold" grpId="0" nodeType="afterEffect">
                                  <p:stCondLst>
                                    <p:cond delay="0"/>
                                  </p:stCondLst>
                                  <p:childTnLst>
                                    <p:set>
                                      <p:cBhvr>
                                        <p:cTn id="18" dur="1" fill="hold">
                                          <p:stCondLst>
                                            <p:cond delay="0"/>
                                          </p:stCondLst>
                                        </p:cTn>
                                        <p:tgtEl>
                                          <p:spTgt spid="8201"/>
                                        </p:tgtEl>
                                        <p:attrNameLst>
                                          <p:attrName>style.visibility</p:attrName>
                                        </p:attrNameLst>
                                      </p:cBhvr>
                                      <p:to>
                                        <p:strVal val="visible"/>
                                      </p:to>
                                    </p:set>
                                    <p:animEffect transition="in" filter="fade">
                                      <p:cBhvr>
                                        <p:cTn id="19" dur="500"/>
                                        <p:tgtEl>
                                          <p:spTgt spid="8201"/>
                                        </p:tgtEl>
                                      </p:cBhvr>
                                    </p:animEffect>
                                  </p:childTnLst>
                                </p:cTn>
                              </p:par>
                            </p:childTnLst>
                          </p:cTn>
                        </p:par>
                        <p:par>
                          <p:cTn id="20" fill="hold" nodeType="afterGroup">
                            <p:stCondLst>
                              <p:cond delay="2000"/>
                            </p:stCondLst>
                            <p:childTnLst>
                              <p:par>
                                <p:cTn id="21" presetID="10" presetClass="entr" presetSubtype="0" fill="hold" grpId="0" nodeType="afterEffect">
                                  <p:stCondLst>
                                    <p:cond delay="0"/>
                                  </p:stCondLst>
                                  <p:childTnLst>
                                    <p:set>
                                      <p:cBhvr>
                                        <p:cTn id="22" dur="1" fill="hold">
                                          <p:stCondLst>
                                            <p:cond delay="0"/>
                                          </p:stCondLst>
                                        </p:cTn>
                                        <p:tgtEl>
                                          <p:spTgt spid="20">
                                            <p:txEl>
                                              <p:pRg st="0" end="0"/>
                                            </p:txEl>
                                          </p:spTgt>
                                        </p:tgtEl>
                                        <p:attrNameLst>
                                          <p:attrName>style.visibility</p:attrName>
                                        </p:attrNameLst>
                                      </p:cBhvr>
                                      <p:to>
                                        <p:strVal val="visible"/>
                                      </p:to>
                                    </p:set>
                                    <p:animEffect transition="in" filter="fade">
                                      <p:cBhvr>
                                        <p:cTn id="23" dur="2000"/>
                                        <p:tgtEl>
                                          <p:spTgt spid="20">
                                            <p:txEl>
                                              <p:pRg st="0" end="0"/>
                                            </p:txEl>
                                          </p:spTgt>
                                        </p:tgtEl>
                                      </p:cBhvr>
                                    </p:animEffect>
                                  </p:childTnLst>
                                </p:cTn>
                              </p:par>
                            </p:childTnLst>
                          </p:cTn>
                        </p:par>
                        <p:par>
                          <p:cTn id="24" fill="hold" nodeType="afterGroup">
                            <p:stCondLst>
                              <p:cond delay="4000"/>
                            </p:stCondLst>
                            <p:childTnLst>
                              <p:par>
                                <p:cTn id="25" presetID="10" presetClass="entr" presetSubtype="0" fill="hold" grpId="0" nodeType="afterEffect">
                                  <p:stCondLst>
                                    <p:cond delay="0"/>
                                  </p:stCondLst>
                                  <p:childTnLst>
                                    <p:set>
                                      <p:cBhvr>
                                        <p:cTn id="26" dur="1" fill="hold">
                                          <p:stCondLst>
                                            <p:cond delay="0"/>
                                          </p:stCondLst>
                                        </p:cTn>
                                        <p:tgtEl>
                                          <p:spTgt spid="8219"/>
                                        </p:tgtEl>
                                        <p:attrNameLst>
                                          <p:attrName>style.visibility</p:attrName>
                                        </p:attrNameLst>
                                      </p:cBhvr>
                                      <p:to>
                                        <p:strVal val="visible"/>
                                      </p:to>
                                    </p:set>
                                    <p:animEffect transition="in" filter="fade">
                                      <p:cBhvr>
                                        <p:cTn id="27" dur="500"/>
                                        <p:tgtEl>
                                          <p:spTgt spid="8219"/>
                                        </p:tgtEl>
                                      </p:cBhvr>
                                    </p:animEffect>
                                  </p:childTnLst>
                                </p:cTn>
                              </p:par>
                              <p:par>
                                <p:cTn id="28" presetID="22" presetClass="entr" presetSubtype="8" fill="hold" nodeType="withEffect">
                                  <p:stCondLst>
                                    <p:cond delay="0"/>
                                  </p:stCondLst>
                                  <p:childTnLst>
                                    <p:set>
                                      <p:cBhvr>
                                        <p:cTn id="29" dur="1" fill="hold">
                                          <p:stCondLst>
                                            <p:cond delay="0"/>
                                          </p:stCondLst>
                                        </p:cTn>
                                        <p:tgtEl>
                                          <p:spTgt spid="98"/>
                                        </p:tgtEl>
                                        <p:attrNameLst>
                                          <p:attrName>style.visibility</p:attrName>
                                        </p:attrNameLst>
                                      </p:cBhvr>
                                      <p:to>
                                        <p:strVal val="visible"/>
                                      </p:to>
                                    </p:set>
                                    <p:animEffect transition="in" filter="wipe(left)">
                                      <p:cBhvr>
                                        <p:cTn id="30" dur="500"/>
                                        <p:tgtEl>
                                          <p:spTgt spid="98"/>
                                        </p:tgtEl>
                                      </p:cBhvr>
                                    </p:animEffect>
                                  </p:childTnLst>
                                </p:cTn>
                              </p:par>
                            </p:childTnLst>
                          </p:cTn>
                        </p:par>
                        <p:par>
                          <p:cTn id="31" fill="hold" nodeType="afterGroup">
                            <p:stCondLst>
                              <p:cond delay="4500"/>
                            </p:stCondLst>
                            <p:childTnLst>
                              <p:par>
                                <p:cTn id="32" presetID="22" presetClass="entr" presetSubtype="8" fill="hold" nodeType="afterEffect">
                                  <p:stCondLst>
                                    <p:cond delay="0"/>
                                  </p:stCondLst>
                                  <p:childTnLst>
                                    <p:set>
                                      <p:cBhvr>
                                        <p:cTn id="33" dur="1" fill="hold">
                                          <p:stCondLst>
                                            <p:cond delay="0"/>
                                          </p:stCondLst>
                                        </p:cTn>
                                        <p:tgtEl>
                                          <p:spTgt spid="9"/>
                                        </p:tgtEl>
                                        <p:attrNameLst>
                                          <p:attrName>style.visibility</p:attrName>
                                        </p:attrNameLst>
                                      </p:cBhvr>
                                      <p:to>
                                        <p:strVal val="visible"/>
                                      </p:to>
                                    </p:set>
                                    <p:animEffect transition="in" filter="wipe(left)">
                                      <p:cBhvr>
                                        <p:cTn id="34" dur="1000"/>
                                        <p:tgtEl>
                                          <p:spTgt spid="9"/>
                                        </p:tgtEl>
                                      </p:cBhvr>
                                    </p:animEffect>
                                  </p:childTnLst>
                                </p:cTn>
                              </p:par>
                            </p:childTnLst>
                          </p:cTn>
                        </p:par>
                        <p:par>
                          <p:cTn id="35" fill="hold" nodeType="afterGroup">
                            <p:stCondLst>
                              <p:cond delay="5500"/>
                            </p:stCondLst>
                            <p:childTnLst>
                              <p:par>
                                <p:cTn id="36" presetID="10" presetClass="entr" presetSubtype="0" fill="hold" nodeType="afterEffect">
                                  <p:stCondLst>
                                    <p:cond delay="0"/>
                                  </p:stCondLst>
                                  <p:childTnLst>
                                    <p:set>
                                      <p:cBhvr>
                                        <p:cTn id="37" dur="1" fill="hold">
                                          <p:stCondLst>
                                            <p:cond delay="0"/>
                                          </p:stCondLst>
                                        </p:cTn>
                                        <p:tgtEl>
                                          <p:spTgt spid="8"/>
                                        </p:tgtEl>
                                        <p:attrNameLst>
                                          <p:attrName>style.visibility</p:attrName>
                                        </p:attrNameLst>
                                      </p:cBhvr>
                                      <p:to>
                                        <p:strVal val="visible"/>
                                      </p:to>
                                    </p:set>
                                    <p:animEffect transition="in" filter="fade">
                                      <p:cBhvr>
                                        <p:cTn id="38" dur="500"/>
                                        <p:tgtEl>
                                          <p:spTgt spid="8"/>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8232"/>
                                        </p:tgtEl>
                                        <p:attrNameLst>
                                          <p:attrName>style.visibility</p:attrName>
                                        </p:attrNameLst>
                                      </p:cBhvr>
                                      <p:to>
                                        <p:strVal val="visible"/>
                                      </p:to>
                                    </p:set>
                                    <p:animEffect transition="in" filter="fade">
                                      <p:cBhvr>
                                        <p:cTn id="41" dur="500"/>
                                        <p:tgtEl>
                                          <p:spTgt spid="8232"/>
                                        </p:tgtEl>
                                      </p:cBhvr>
                                    </p:animEffect>
                                  </p:childTnLst>
                                </p:cTn>
                              </p:par>
                            </p:childTnLst>
                          </p:cTn>
                        </p:par>
                        <p:par>
                          <p:cTn id="42" fill="hold" nodeType="afterGroup">
                            <p:stCondLst>
                              <p:cond delay="6000"/>
                            </p:stCondLst>
                            <p:childTnLst>
                              <p:par>
                                <p:cTn id="43" presetID="10" presetClass="entr" presetSubtype="0" fill="hold" grpId="0" nodeType="afterEffect">
                                  <p:stCondLst>
                                    <p:cond delay="0"/>
                                  </p:stCondLst>
                                  <p:childTnLst>
                                    <p:set>
                                      <p:cBhvr>
                                        <p:cTn id="44" dur="1" fill="hold">
                                          <p:stCondLst>
                                            <p:cond delay="0"/>
                                          </p:stCondLst>
                                        </p:cTn>
                                        <p:tgtEl>
                                          <p:spTgt spid="8218"/>
                                        </p:tgtEl>
                                        <p:attrNameLst>
                                          <p:attrName>style.visibility</p:attrName>
                                        </p:attrNameLst>
                                      </p:cBhvr>
                                      <p:to>
                                        <p:strVal val="visible"/>
                                      </p:to>
                                    </p:set>
                                    <p:animEffect transition="in" filter="fade">
                                      <p:cBhvr>
                                        <p:cTn id="45" dur="500"/>
                                        <p:tgtEl>
                                          <p:spTgt spid="8218"/>
                                        </p:tgtEl>
                                      </p:cBhvr>
                                    </p:animEffect>
                                  </p:childTnLst>
                                </p:cTn>
                              </p:par>
                            </p:childTnLst>
                          </p:cTn>
                        </p:par>
                        <p:par>
                          <p:cTn id="46" fill="hold" nodeType="afterGroup">
                            <p:stCondLst>
                              <p:cond delay="6500"/>
                            </p:stCondLst>
                            <p:childTnLst>
                              <p:par>
                                <p:cTn id="47" presetID="10" presetClass="entr" presetSubtype="0" fill="hold" grpId="0" nodeType="afterEffect">
                                  <p:stCondLst>
                                    <p:cond delay="0"/>
                                  </p:stCondLst>
                                  <p:childTnLst>
                                    <p:set>
                                      <p:cBhvr>
                                        <p:cTn id="48" dur="1" fill="hold">
                                          <p:stCondLst>
                                            <p:cond delay="0"/>
                                          </p:stCondLst>
                                        </p:cTn>
                                        <p:tgtEl>
                                          <p:spTgt spid="8199"/>
                                        </p:tgtEl>
                                        <p:attrNameLst>
                                          <p:attrName>style.visibility</p:attrName>
                                        </p:attrNameLst>
                                      </p:cBhvr>
                                      <p:to>
                                        <p:strVal val="visible"/>
                                      </p:to>
                                    </p:set>
                                    <p:animEffect transition="in" filter="fade">
                                      <p:cBhvr>
                                        <p:cTn id="49" dur="500"/>
                                        <p:tgtEl>
                                          <p:spTgt spid="8199"/>
                                        </p:tgtEl>
                                      </p:cBhvr>
                                    </p:animEffect>
                                  </p:childTnLst>
                                </p:cTn>
                              </p:par>
                            </p:childTnLst>
                          </p:cTn>
                        </p:par>
                        <p:par>
                          <p:cTn id="50" fill="hold" nodeType="afterGroup">
                            <p:stCondLst>
                              <p:cond delay="7000"/>
                            </p:stCondLst>
                            <p:childTnLst>
                              <p:par>
                                <p:cTn id="51" presetID="22" presetClass="entr" presetSubtype="1" fill="hold" nodeType="afterEffect">
                                  <p:stCondLst>
                                    <p:cond delay="0"/>
                                  </p:stCondLst>
                                  <p:childTnLst>
                                    <p:set>
                                      <p:cBhvr>
                                        <p:cTn id="52" dur="1" fill="hold">
                                          <p:stCondLst>
                                            <p:cond delay="0"/>
                                          </p:stCondLst>
                                        </p:cTn>
                                        <p:tgtEl>
                                          <p:spTgt spid="70"/>
                                        </p:tgtEl>
                                        <p:attrNameLst>
                                          <p:attrName>style.visibility</p:attrName>
                                        </p:attrNameLst>
                                      </p:cBhvr>
                                      <p:to>
                                        <p:strVal val="visible"/>
                                      </p:to>
                                    </p:set>
                                    <p:animEffect transition="in" filter="wipe(up)">
                                      <p:cBhvr>
                                        <p:cTn id="53" dur="500"/>
                                        <p:tgtEl>
                                          <p:spTgt spid="70"/>
                                        </p:tgtEl>
                                      </p:cBhvr>
                                    </p:animEffect>
                                  </p:childTnLst>
                                </p:cTn>
                              </p:par>
                            </p:childTnLst>
                          </p:cTn>
                        </p:par>
                        <p:par>
                          <p:cTn id="54" fill="hold" nodeType="afterGroup">
                            <p:stCondLst>
                              <p:cond delay="7500"/>
                            </p:stCondLst>
                            <p:childTnLst>
                              <p:par>
                                <p:cTn id="55" presetID="10" presetClass="entr" presetSubtype="0" fill="hold" nodeType="afterEffect">
                                  <p:stCondLst>
                                    <p:cond delay="0"/>
                                  </p:stCondLst>
                                  <p:childTnLst>
                                    <p:set>
                                      <p:cBhvr>
                                        <p:cTn id="56" dur="1" fill="hold">
                                          <p:stCondLst>
                                            <p:cond delay="0"/>
                                          </p:stCondLst>
                                        </p:cTn>
                                        <p:tgtEl>
                                          <p:spTgt spid="2"/>
                                        </p:tgtEl>
                                        <p:attrNameLst>
                                          <p:attrName>style.visibility</p:attrName>
                                        </p:attrNameLst>
                                      </p:cBhvr>
                                      <p:to>
                                        <p:strVal val="visible"/>
                                      </p:to>
                                    </p:set>
                                    <p:animEffect transition="in" filter="fade">
                                      <p:cBhvr>
                                        <p:cTn id="57" dur="500"/>
                                        <p:tgtEl>
                                          <p:spTgt spid="2"/>
                                        </p:tgtEl>
                                      </p:cBhvr>
                                    </p:animEffect>
                                  </p:childTnLst>
                                </p:cTn>
                              </p:par>
                            </p:childTnLst>
                          </p:cTn>
                        </p:par>
                      </p:childTnLst>
                    </p:cTn>
                  </p:par>
                  <p:par>
                    <p:cTn id="58" fill="hold" nodeType="clickPar">
                      <p:stCondLst>
                        <p:cond delay="indefinite"/>
                      </p:stCondLst>
                      <p:childTnLst>
                        <p:par>
                          <p:cTn id="59" fill="hold" nodeType="withGroup">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116">
                                            <p:txEl>
                                              <p:pRg st="0" end="0"/>
                                            </p:txEl>
                                          </p:spTgt>
                                        </p:tgtEl>
                                        <p:attrNameLst>
                                          <p:attrName>style.visibility</p:attrName>
                                        </p:attrNameLst>
                                      </p:cBhvr>
                                      <p:to>
                                        <p:strVal val="visible"/>
                                      </p:to>
                                    </p:set>
                                    <p:animEffect transition="in" filter="fade">
                                      <p:cBhvr>
                                        <p:cTn id="62" dur="2000"/>
                                        <p:tgtEl>
                                          <p:spTgt spid="116">
                                            <p:txEl>
                                              <p:pRg st="0" end="0"/>
                                            </p:txEl>
                                          </p:spTgt>
                                        </p:tgtEl>
                                      </p:cBhvr>
                                    </p:animEffect>
                                  </p:childTnLst>
                                </p:cTn>
                              </p:par>
                            </p:childTnLst>
                          </p:cTn>
                        </p:par>
                        <p:par>
                          <p:cTn id="63" fill="hold" nodeType="afterGroup">
                            <p:stCondLst>
                              <p:cond delay="2000"/>
                            </p:stCondLst>
                            <p:childTnLst>
                              <p:par>
                                <p:cTn id="64" presetID="22" presetClass="entr" presetSubtype="8" fill="hold" nodeType="afterEffect">
                                  <p:stCondLst>
                                    <p:cond delay="0"/>
                                  </p:stCondLst>
                                  <p:childTnLst>
                                    <p:set>
                                      <p:cBhvr>
                                        <p:cTn id="65" dur="1" fill="hold">
                                          <p:stCondLst>
                                            <p:cond delay="0"/>
                                          </p:stCondLst>
                                        </p:cTn>
                                        <p:tgtEl>
                                          <p:spTgt spid="10"/>
                                        </p:tgtEl>
                                        <p:attrNameLst>
                                          <p:attrName>style.visibility</p:attrName>
                                        </p:attrNameLst>
                                      </p:cBhvr>
                                      <p:to>
                                        <p:strVal val="visible"/>
                                      </p:to>
                                    </p:set>
                                    <p:animEffect transition="in" filter="wipe(left)">
                                      <p:cBhvr>
                                        <p:cTn id="66" dur="500"/>
                                        <p:tgtEl>
                                          <p:spTgt spid="10"/>
                                        </p:tgtEl>
                                      </p:cBhvr>
                                    </p:animEffect>
                                  </p:childTnLst>
                                </p:cTn>
                              </p:par>
                            </p:childTnLst>
                          </p:cTn>
                        </p:par>
                        <p:par>
                          <p:cTn id="67" fill="hold" nodeType="afterGroup">
                            <p:stCondLst>
                              <p:cond delay="2500"/>
                            </p:stCondLst>
                            <p:childTnLst>
                              <p:par>
                                <p:cTn id="68" presetID="22" presetClass="entr" presetSubtype="1" fill="hold" nodeType="afterEffect">
                                  <p:stCondLst>
                                    <p:cond delay="0"/>
                                  </p:stCondLst>
                                  <p:childTnLst>
                                    <p:set>
                                      <p:cBhvr>
                                        <p:cTn id="69" dur="1" fill="hold">
                                          <p:stCondLst>
                                            <p:cond delay="0"/>
                                          </p:stCondLst>
                                        </p:cTn>
                                        <p:tgtEl>
                                          <p:spTgt spid="71"/>
                                        </p:tgtEl>
                                        <p:attrNameLst>
                                          <p:attrName>style.visibility</p:attrName>
                                        </p:attrNameLst>
                                      </p:cBhvr>
                                      <p:to>
                                        <p:strVal val="visible"/>
                                      </p:to>
                                    </p:set>
                                    <p:animEffect transition="in" filter="wipe(up)">
                                      <p:cBhvr>
                                        <p:cTn id="70" dur="500"/>
                                        <p:tgtEl>
                                          <p:spTgt spid="71"/>
                                        </p:tgtEl>
                                      </p:cBhvr>
                                    </p:animEffect>
                                  </p:childTnLst>
                                </p:cTn>
                              </p:par>
                            </p:childTnLst>
                          </p:cTn>
                        </p:par>
                        <p:par>
                          <p:cTn id="71" fill="hold" nodeType="afterGroup">
                            <p:stCondLst>
                              <p:cond delay="3000"/>
                            </p:stCondLst>
                            <p:childTnLst>
                              <p:par>
                                <p:cTn id="72" presetID="10" presetClass="entr" presetSubtype="0" fill="hold" grpId="0" nodeType="afterEffect">
                                  <p:stCondLst>
                                    <p:cond delay="0"/>
                                  </p:stCondLst>
                                  <p:childTnLst>
                                    <p:set>
                                      <p:cBhvr>
                                        <p:cTn id="73" dur="1" fill="hold">
                                          <p:stCondLst>
                                            <p:cond delay="0"/>
                                          </p:stCondLst>
                                        </p:cTn>
                                        <p:tgtEl>
                                          <p:spTgt spid="8213"/>
                                        </p:tgtEl>
                                        <p:attrNameLst>
                                          <p:attrName>style.visibility</p:attrName>
                                        </p:attrNameLst>
                                      </p:cBhvr>
                                      <p:to>
                                        <p:strVal val="visible"/>
                                      </p:to>
                                    </p:set>
                                    <p:animEffect transition="in" filter="fade">
                                      <p:cBhvr>
                                        <p:cTn id="74" dur="500"/>
                                        <p:tgtEl>
                                          <p:spTgt spid="8213"/>
                                        </p:tgtEl>
                                      </p:cBhvr>
                                    </p:animEffect>
                                  </p:childTnLst>
                                </p:cTn>
                              </p:par>
                            </p:childTnLst>
                          </p:cTn>
                        </p:par>
                      </p:childTnLst>
                    </p:cTn>
                  </p:par>
                  <p:par>
                    <p:cTn id="75" fill="hold" nodeType="clickPar">
                      <p:stCondLst>
                        <p:cond delay="indefinite"/>
                      </p:stCondLst>
                      <p:childTnLst>
                        <p:par>
                          <p:cTn id="76" fill="hold" nodeType="withGroup">
                            <p:stCondLst>
                              <p:cond delay="0"/>
                            </p:stCondLst>
                            <p:childTnLst>
                              <p:par>
                                <p:cTn id="77" presetID="10" presetClass="entr" presetSubtype="0" fill="hold" grpId="0" nodeType="clickEffect">
                                  <p:stCondLst>
                                    <p:cond delay="0"/>
                                  </p:stCondLst>
                                  <p:childTnLst>
                                    <p:set>
                                      <p:cBhvr>
                                        <p:cTn id="78" dur="1" fill="hold">
                                          <p:stCondLst>
                                            <p:cond delay="0"/>
                                          </p:stCondLst>
                                        </p:cTn>
                                        <p:tgtEl>
                                          <p:spTgt spid="119">
                                            <p:txEl>
                                              <p:pRg st="0" end="0"/>
                                            </p:txEl>
                                          </p:spTgt>
                                        </p:tgtEl>
                                        <p:attrNameLst>
                                          <p:attrName>style.visibility</p:attrName>
                                        </p:attrNameLst>
                                      </p:cBhvr>
                                      <p:to>
                                        <p:strVal val="visible"/>
                                      </p:to>
                                    </p:set>
                                    <p:animEffect transition="in" filter="fade">
                                      <p:cBhvr>
                                        <p:cTn id="79" dur="2000"/>
                                        <p:tgtEl>
                                          <p:spTgt spid="119">
                                            <p:txEl>
                                              <p:pRg st="0" end="0"/>
                                            </p:txEl>
                                          </p:spTgt>
                                        </p:tgtEl>
                                      </p:cBhvr>
                                    </p:animEffect>
                                  </p:childTnLst>
                                </p:cTn>
                              </p:par>
                            </p:childTnLst>
                          </p:cTn>
                        </p:par>
                        <p:par>
                          <p:cTn id="80" fill="hold" nodeType="afterGroup">
                            <p:stCondLst>
                              <p:cond delay="2000"/>
                            </p:stCondLst>
                            <p:childTnLst>
                              <p:par>
                                <p:cTn id="81" presetID="22" presetClass="entr" presetSubtype="8" fill="hold" nodeType="afterEffect">
                                  <p:stCondLst>
                                    <p:cond delay="0"/>
                                  </p:stCondLst>
                                  <p:childTnLst>
                                    <p:set>
                                      <p:cBhvr>
                                        <p:cTn id="82" dur="1" fill="hold">
                                          <p:stCondLst>
                                            <p:cond delay="0"/>
                                          </p:stCondLst>
                                        </p:cTn>
                                        <p:tgtEl>
                                          <p:spTgt spid="11"/>
                                        </p:tgtEl>
                                        <p:attrNameLst>
                                          <p:attrName>style.visibility</p:attrName>
                                        </p:attrNameLst>
                                      </p:cBhvr>
                                      <p:to>
                                        <p:strVal val="visible"/>
                                      </p:to>
                                    </p:set>
                                    <p:animEffect transition="in" filter="wipe(left)">
                                      <p:cBhvr>
                                        <p:cTn id="83" dur="500"/>
                                        <p:tgtEl>
                                          <p:spTgt spid="11"/>
                                        </p:tgtEl>
                                      </p:cBhvr>
                                    </p:animEffect>
                                  </p:childTnLst>
                                </p:cTn>
                              </p:par>
                            </p:childTnLst>
                          </p:cTn>
                        </p:par>
                        <p:par>
                          <p:cTn id="84" fill="hold" nodeType="afterGroup">
                            <p:stCondLst>
                              <p:cond delay="2500"/>
                            </p:stCondLst>
                            <p:childTnLst>
                              <p:par>
                                <p:cTn id="85" presetID="22" presetClass="entr" presetSubtype="1" fill="hold" nodeType="afterEffect">
                                  <p:stCondLst>
                                    <p:cond delay="0"/>
                                  </p:stCondLst>
                                  <p:childTnLst>
                                    <p:set>
                                      <p:cBhvr>
                                        <p:cTn id="86" dur="1" fill="hold">
                                          <p:stCondLst>
                                            <p:cond delay="0"/>
                                          </p:stCondLst>
                                        </p:cTn>
                                        <p:tgtEl>
                                          <p:spTgt spid="72"/>
                                        </p:tgtEl>
                                        <p:attrNameLst>
                                          <p:attrName>style.visibility</p:attrName>
                                        </p:attrNameLst>
                                      </p:cBhvr>
                                      <p:to>
                                        <p:strVal val="visible"/>
                                      </p:to>
                                    </p:set>
                                    <p:animEffect transition="in" filter="wipe(up)">
                                      <p:cBhvr>
                                        <p:cTn id="87" dur="500"/>
                                        <p:tgtEl>
                                          <p:spTgt spid="72"/>
                                        </p:tgtEl>
                                      </p:cBhvr>
                                    </p:animEffect>
                                  </p:childTnLst>
                                </p:cTn>
                              </p:par>
                            </p:childTnLst>
                          </p:cTn>
                        </p:par>
                        <p:par>
                          <p:cTn id="88" fill="hold" nodeType="afterGroup">
                            <p:stCondLst>
                              <p:cond delay="3000"/>
                            </p:stCondLst>
                            <p:childTnLst>
                              <p:par>
                                <p:cTn id="89" presetID="10" presetClass="entr" presetSubtype="0" fill="hold" nodeType="afterEffect">
                                  <p:stCondLst>
                                    <p:cond delay="0"/>
                                  </p:stCondLst>
                                  <p:childTnLst>
                                    <p:set>
                                      <p:cBhvr>
                                        <p:cTn id="90" dur="1" fill="hold">
                                          <p:stCondLst>
                                            <p:cond delay="0"/>
                                          </p:stCondLst>
                                        </p:cTn>
                                        <p:tgtEl>
                                          <p:spTgt spid="3"/>
                                        </p:tgtEl>
                                        <p:attrNameLst>
                                          <p:attrName>style.visibility</p:attrName>
                                        </p:attrNameLst>
                                      </p:cBhvr>
                                      <p:to>
                                        <p:strVal val="visible"/>
                                      </p:to>
                                    </p:set>
                                    <p:animEffect transition="in" filter="fade">
                                      <p:cBhvr>
                                        <p:cTn id="91" dur="500"/>
                                        <p:tgtEl>
                                          <p:spTgt spid="3"/>
                                        </p:tgtEl>
                                      </p:cBhvr>
                                    </p:animEffect>
                                  </p:childTnLst>
                                </p:cTn>
                              </p:par>
                            </p:childTnLst>
                          </p:cTn>
                        </p:par>
                        <p:par>
                          <p:cTn id="92" fill="hold" nodeType="afterGroup">
                            <p:stCondLst>
                              <p:cond delay="3500"/>
                            </p:stCondLst>
                            <p:childTnLst>
                              <p:par>
                                <p:cTn id="93" presetID="22" presetClass="entr" presetSubtype="8" fill="hold" nodeType="afterEffect">
                                  <p:stCondLst>
                                    <p:cond delay="0"/>
                                  </p:stCondLst>
                                  <p:childTnLst>
                                    <p:set>
                                      <p:cBhvr>
                                        <p:cTn id="94" dur="1" fill="hold">
                                          <p:stCondLst>
                                            <p:cond delay="0"/>
                                          </p:stCondLst>
                                        </p:cTn>
                                        <p:tgtEl>
                                          <p:spTgt spid="12"/>
                                        </p:tgtEl>
                                        <p:attrNameLst>
                                          <p:attrName>style.visibility</p:attrName>
                                        </p:attrNameLst>
                                      </p:cBhvr>
                                      <p:to>
                                        <p:strVal val="visible"/>
                                      </p:to>
                                    </p:set>
                                    <p:animEffect transition="in" filter="wipe(left)">
                                      <p:cBhvr>
                                        <p:cTn id="95" dur="500"/>
                                        <p:tgtEl>
                                          <p:spTgt spid="12"/>
                                        </p:tgtEl>
                                      </p:cBhvr>
                                    </p:animEffect>
                                  </p:childTnLst>
                                </p:cTn>
                              </p:par>
                            </p:childTnLst>
                          </p:cTn>
                        </p:par>
                        <p:par>
                          <p:cTn id="96" fill="hold" nodeType="afterGroup">
                            <p:stCondLst>
                              <p:cond delay="4000"/>
                            </p:stCondLst>
                            <p:childTnLst>
                              <p:par>
                                <p:cTn id="97" presetID="22" presetClass="entr" presetSubtype="8" fill="hold" nodeType="afterEffect">
                                  <p:stCondLst>
                                    <p:cond delay="0"/>
                                  </p:stCondLst>
                                  <p:childTnLst>
                                    <p:set>
                                      <p:cBhvr>
                                        <p:cTn id="98" dur="1" fill="hold">
                                          <p:stCondLst>
                                            <p:cond delay="0"/>
                                          </p:stCondLst>
                                        </p:cTn>
                                        <p:tgtEl>
                                          <p:spTgt spid="13"/>
                                        </p:tgtEl>
                                        <p:attrNameLst>
                                          <p:attrName>style.visibility</p:attrName>
                                        </p:attrNameLst>
                                      </p:cBhvr>
                                      <p:to>
                                        <p:strVal val="visible"/>
                                      </p:to>
                                    </p:set>
                                    <p:animEffect transition="in" filter="wipe(left)">
                                      <p:cBhvr>
                                        <p:cTn id="99" dur="500"/>
                                        <p:tgtEl>
                                          <p:spTgt spid="13"/>
                                        </p:tgtEl>
                                      </p:cBhvr>
                                    </p:animEffect>
                                  </p:childTnLst>
                                </p:cTn>
                              </p:par>
                            </p:childTnLst>
                          </p:cTn>
                        </p:par>
                        <p:par>
                          <p:cTn id="100" fill="hold" nodeType="afterGroup">
                            <p:stCondLst>
                              <p:cond delay="4500"/>
                            </p:stCondLst>
                            <p:childTnLst>
                              <p:par>
                                <p:cTn id="101" presetID="22" presetClass="entr" presetSubtype="1" fill="hold" nodeType="afterEffect">
                                  <p:stCondLst>
                                    <p:cond delay="0"/>
                                  </p:stCondLst>
                                  <p:childTnLst>
                                    <p:set>
                                      <p:cBhvr>
                                        <p:cTn id="102" dur="1" fill="hold">
                                          <p:stCondLst>
                                            <p:cond delay="0"/>
                                          </p:stCondLst>
                                        </p:cTn>
                                        <p:tgtEl>
                                          <p:spTgt spid="73"/>
                                        </p:tgtEl>
                                        <p:attrNameLst>
                                          <p:attrName>style.visibility</p:attrName>
                                        </p:attrNameLst>
                                      </p:cBhvr>
                                      <p:to>
                                        <p:strVal val="visible"/>
                                      </p:to>
                                    </p:set>
                                    <p:animEffect transition="in" filter="wipe(up)">
                                      <p:cBhvr>
                                        <p:cTn id="103" dur="500"/>
                                        <p:tgtEl>
                                          <p:spTgt spid="73"/>
                                        </p:tgtEl>
                                      </p:cBhvr>
                                    </p:animEffect>
                                  </p:childTnLst>
                                </p:cTn>
                              </p:par>
                              <p:par>
                                <p:cTn id="104" presetID="22" presetClass="entr" presetSubtype="1" fill="hold" nodeType="withEffect">
                                  <p:stCondLst>
                                    <p:cond delay="0"/>
                                  </p:stCondLst>
                                  <p:childTnLst>
                                    <p:set>
                                      <p:cBhvr>
                                        <p:cTn id="105" dur="1" fill="hold">
                                          <p:stCondLst>
                                            <p:cond delay="0"/>
                                          </p:stCondLst>
                                        </p:cTn>
                                        <p:tgtEl>
                                          <p:spTgt spid="7"/>
                                        </p:tgtEl>
                                        <p:attrNameLst>
                                          <p:attrName>style.visibility</p:attrName>
                                        </p:attrNameLst>
                                      </p:cBhvr>
                                      <p:to>
                                        <p:strVal val="visible"/>
                                      </p:to>
                                    </p:set>
                                    <p:animEffect transition="in" filter="wipe(up)">
                                      <p:cBhvr>
                                        <p:cTn id="106" dur="500"/>
                                        <p:tgtEl>
                                          <p:spTgt spid="7"/>
                                        </p:tgtEl>
                                      </p:cBhvr>
                                    </p:animEffect>
                                  </p:childTnLst>
                                </p:cTn>
                              </p:par>
                              <p:par>
                                <p:cTn id="107" presetID="10" presetClass="entr" presetSubtype="0" fill="hold" grpId="0" nodeType="withEffect">
                                  <p:stCondLst>
                                    <p:cond delay="0"/>
                                  </p:stCondLst>
                                  <p:childTnLst>
                                    <p:set>
                                      <p:cBhvr>
                                        <p:cTn id="108" dur="1" fill="hold">
                                          <p:stCondLst>
                                            <p:cond delay="0"/>
                                          </p:stCondLst>
                                        </p:cTn>
                                        <p:tgtEl>
                                          <p:spTgt spid="8231"/>
                                        </p:tgtEl>
                                        <p:attrNameLst>
                                          <p:attrName>style.visibility</p:attrName>
                                        </p:attrNameLst>
                                      </p:cBhvr>
                                      <p:to>
                                        <p:strVal val="visible"/>
                                      </p:to>
                                    </p:set>
                                    <p:animEffect transition="in" filter="fade">
                                      <p:cBhvr>
                                        <p:cTn id="109" dur="500"/>
                                        <p:tgtEl>
                                          <p:spTgt spid="8231"/>
                                        </p:tgtEl>
                                      </p:cBhvr>
                                    </p:animEffect>
                                  </p:childTnLst>
                                </p:cTn>
                              </p:par>
                            </p:childTnLst>
                          </p:cTn>
                        </p:par>
                        <p:par>
                          <p:cTn id="110" fill="hold" nodeType="afterGroup">
                            <p:stCondLst>
                              <p:cond delay="5000"/>
                            </p:stCondLst>
                            <p:childTnLst>
                              <p:par>
                                <p:cTn id="111" presetID="10" presetClass="entr" presetSubtype="0" fill="hold" grpId="0" nodeType="afterEffect">
                                  <p:stCondLst>
                                    <p:cond delay="0"/>
                                  </p:stCondLst>
                                  <p:childTnLst>
                                    <p:set>
                                      <p:cBhvr>
                                        <p:cTn id="112" dur="1" fill="hold">
                                          <p:stCondLst>
                                            <p:cond delay="0"/>
                                          </p:stCondLst>
                                        </p:cTn>
                                        <p:tgtEl>
                                          <p:spTgt spid="8214"/>
                                        </p:tgtEl>
                                        <p:attrNameLst>
                                          <p:attrName>style.visibility</p:attrName>
                                        </p:attrNameLst>
                                      </p:cBhvr>
                                      <p:to>
                                        <p:strVal val="visible"/>
                                      </p:to>
                                    </p:set>
                                    <p:animEffect transition="in" filter="fade">
                                      <p:cBhvr>
                                        <p:cTn id="113" dur="500"/>
                                        <p:tgtEl>
                                          <p:spTgt spid="8214"/>
                                        </p:tgtEl>
                                      </p:cBhvr>
                                    </p:animEffect>
                                  </p:childTnLst>
                                </p:cTn>
                              </p:par>
                            </p:childTnLst>
                          </p:cTn>
                        </p:par>
                        <p:par>
                          <p:cTn id="114" fill="hold" nodeType="afterGroup">
                            <p:stCondLst>
                              <p:cond delay="5500"/>
                            </p:stCondLst>
                            <p:childTnLst>
                              <p:par>
                                <p:cTn id="115" presetID="22" presetClass="entr" presetSubtype="1" fill="hold" nodeType="afterEffect">
                                  <p:stCondLst>
                                    <p:cond delay="0"/>
                                  </p:stCondLst>
                                  <p:childTnLst>
                                    <p:set>
                                      <p:cBhvr>
                                        <p:cTn id="116" dur="1" fill="hold">
                                          <p:stCondLst>
                                            <p:cond delay="0"/>
                                          </p:stCondLst>
                                        </p:cTn>
                                        <p:tgtEl>
                                          <p:spTgt spid="75"/>
                                        </p:tgtEl>
                                        <p:attrNameLst>
                                          <p:attrName>style.visibility</p:attrName>
                                        </p:attrNameLst>
                                      </p:cBhvr>
                                      <p:to>
                                        <p:strVal val="visible"/>
                                      </p:to>
                                    </p:set>
                                    <p:animEffect transition="in" filter="wipe(up)">
                                      <p:cBhvr>
                                        <p:cTn id="117" dur="500"/>
                                        <p:tgtEl>
                                          <p:spTgt spid="75"/>
                                        </p:tgtEl>
                                      </p:cBhvr>
                                    </p:animEffect>
                                  </p:childTnLst>
                                </p:cTn>
                              </p:par>
                            </p:childTnLst>
                          </p:cTn>
                        </p:par>
                        <p:par>
                          <p:cTn id="118" fill="hold" nodeType="afterGroup">
                            <p:stCondLst>
                              <p:cond delay="6000"/>
                            </p:stCondLst>
                            <p:childTnLst>
                              <p:par>
                                <p:cTn id="119" presetID="10" presetClass="entr" presetSubtype="0" fill="hold" nodeType="afterEffect">
                                  <p:stCondLst>
                                    <p:cond delay="0"/>
                                  </p:stCondLst>
                                  <p:childTnLst>
                                    <p:set>
                                      <p:cBhvr>
                                        <p:cTn id="120" dur="1" fill="hold">
                                          <p:stCondLst>
                                            <p:cond delay="0"/>
                                          </p:stCondLst>
                                        </p:cTn>
                                        <p:tgtEl>
                                          <p:spTgt spid="4"/>
                                        </p:tgtEl>
                                        <p:attrNameLst>
                                          <p:attrName>style.visibility</p:attrName>
                                        </p:attrNameLst>
                                      </p:cBhvr>
                                      <p:to>
                                        <p:strVal val="visible"/>
                                      </p:to>
                                    </p:set>
                                    <p:animEffect transition="in" filter="fade">
                                      <p:cBhvr>
                                        <p:cTn id="121" dur="500"/>
                                        <p:tgtEl>
                                          <p:spTgt spid="4"/>
                                        </p:tgtEl>
                                      </p:cBhvr>
                                    </p:animEffect>
                                  </p:childTnLst>
                                </p:cTn>
                              </p:par>
                            </p:childTnLst>
                          </p:cTn>
                        </p:par>
                        <p:par>
                          <p:cTn id="122" fill="hold" nodeType="afterGroup">
                            <p:stCondLst>
                              <p:cond delay="6500"/>
                            </p:stCondLst>
                            <p:childTnLst>
                              <p:par>
                                <p:cTn id="123" presetID="22" presetClass="entr" presetSubtype="1" fill="hold" nodeType="afterEffect">
                                  <p:stCondLst>
                                    <p:cond delay="0"/>
                                  </p:stCondLst>
                                  <p:childTnLst>
                                    <p:set>
                                      <p:cBhvr>
                                        <p:cTn id="124" dur="1" fill="hold">
                                          <p:stCondLst>
                                            <p:cond delay="0"/>
                                          </p:stCondLst>
                                        </p:cTn>
                                        <p:tgtEl>
                                          <p:spTgt spid="97"/>
                                        </p:tgtEl>
                                        <p:attrNameLst>
                                          <p:attrName>style.visibility</p:attrName>
                                        </p:attrNameLst>
                                      </p:cBhvr>
                                      <p:to>
                                        <p:strVal val="visible"/>
                                      </p:to>
                                    </p:set>
                                    <p:animEffect transition="in" filter="wipe(up)">
                                      <p:cBhvr>
                                        <p:cTn id="125" dur="500"/>
                                        <p:tgtEl>
                                          <p:spTgt spid="97"/>
                                        </p:tgtEl>
                                      </p:cBhvr>
                                    </p:animEffect>
                                  </p:childTnLst>
                                </p:cTn>
                              </p:par>
                            </p:childTnLst>
                          </p:cTn>
                        </p:par>
                        <p:par>
                          <p:cTn id="126" fill="hold" nodeType="afterGroup">
                            <p:stCondLst>
                              <p:cond delay="7000"/>
                            </p:stCondLst>
                            <p:childTnLst>
                              <p:par>
                                <p:cTn id="127" presetID="10" presetClass="entr" presetSubtype="0" fill="hold" grpId="0" nodeType="afterEffect">
                                  <p:stCondLst>
                                    <p:cond delay="0"/>
                                  </p:stCondLst>
                                  <p:childTnLst>
                                    <p:set>
                                      <p:cBhvr>
                                        <p:cTn id="128" dur="1" fill="hold">
                                          <p:stCondLst>
                                            <p:cond delay="0"/>
                                          </p:stCondLst>
                                        </p:cTn>
                                        <p:tgtEl>
                                          <p:spTgt spid="8215"/>
                                        </p:tgtEl>
                                        <p:attrNameLst>
                                          <p:attrName>style.visibility</p:attrName>
                                        </p:attrNameLst>
                                      </p:cBhvr>
                                      <p:to>
                                        <p:strVal val="visible"/>
                                      </p:to>
                                    </p:set>
                                    <p:animEffect transition="in" filter="fade">
                                      <p:cBhvr>
                                        <p:cTn id="129" dur="500"/>
                                        <p:tgtEl>
                                          <p:spTgt spid="8215"/>
                                        </p:tgtEl>
                                      </p:cBhvr>
                                    </p:animEffect>
                                  </p:childTnLst>
                                </p:cTn>
                              </p:par>
                            </p:childTnLst>
                          </p:cTn>
                        </p:par>
                        <p:par>
                          <p:cTn id="130" fill="hold" nodeType="afterGroup">
                            <p:stCondLst>
                              <p:cond delay="7500"/>
                            </p:stCondLst>
                            <p:childTnLst>
                              <p:par>
                                <p:cTn id="131" presetID="22" presetClass="entr" presetSubtype="1" fill="hold" nodeType="afterEffect">
                                  <p:stCondLst>
                                    <p:cond delay="0"/>
                                  </p:stCondLst>
                                  <p:childTnLst>
                                    <p:set>
                                      <p:cBhvr>
                                        <p:cTn id="132" dur="1" fill="hold">
                                          <p:stCondLst>
                                            <p:cond delay="0"/>
                                          </p:stCondLst>
                                        </p:cTn>
                                        <p:tgtEl>
                                          <p:spTgt spid="91"/>
                                        </p:tgtEl>
                                        <p:attrNameLst>
                                          <p:attrName>style.visibility</p:attrName>
                                        </p:attrNameLst>
                                      </p:cBhvr>
                                      <p:to>
                                        <p:strVal val="visible"/>
                                      </p:to>
                                    </p:set>
                                    <p:animEffect transition="in" filter="wipe(up)">
                                      <p:cBhvr>
                                        <p:cTn id="133" dur="500"/>
                                        <p:tgtEl>
                                          <p:spTgt spid="91"/>
                                        </p:tgtEl>
                                      </p:cBhvr>
                                    </p:animEffect>
                                  </p:childTnLst>
                                </p:cTn>
                              </p:par>
                            </p:childTnLst>
                          </p:cTn>
                        </p:par>
                        <p:par>
                          <p:cTn id="134" fill="hold" nodeType="afterGroup">
                            <p:stCondLst>
                              <p:cond delay="8000"/>
                            </p:stCondLst>
                            <p:childTnLst>
                              <p:par>
                                <p:cTn id="135" presetID="10" presetClass="entr" presetSubtype="0" fill="hold" nodeType="afterEffect">
                                  <p:stCondLst>
                                    <p:cond delay="0"/>
                                  </p:stCondLst>
                                  <p:childTnLst>
                                    <p:set>
                                      <p:cBhvr>
                                        <p:cTn id="136" dur="1" fill="hold">
                                          <p:stCondLst>
                                            <p:cond delay="0"/>
                                          </p:stCondLst>
                                        </p:cTn>
                                        <p:tgtEl>
                                          <p:spTgt spid="5"/>
                                        </p:tgtEl>
                                        <p:attrNameLst>
                                          <p:attrName>style.visibility</p:attrName>
                                        </p:attrNameLst>
                                      </p:cBhvr>
                                      <p:to>
                                        <p:strVal val="visible"/>
                                      </p:to>
                                    </p:set>
                                    <p:animEffect transition="in" filter="fade">
                                      <p:cBhvr>
                                        <p:cTn id="137" dur="500"/>
                                        <p:tgtEl>
                                          <p:spTgt spid="5"/>
                                        </p:tgtEl>
                                      </p:cBhvr>
                                    </p:animEffect>
                                  </p:childTnLst>
                                </p:cTn>
                              </p:par>
                            </p:childTnLst>
                          </p:cTn>
                        </p:par>
                        <p:par>
                          <p:cTn id="138" fill="hold" nodeType="afterGroup">
                            <p:stCondLst>
                              <p:cond delay="8500"/>
                            </p:stCondLst>
                            <p:childTnLst>
                              <p:par>
                                <p:cTn id="139" presetID="10" presetClass="entr" presetSubtype="0" fill="hold" grpId="0" nodeType="afterEffect">
                                  <p:stCondLst>
                                    <p:cond delay="0"/>
                                  </p:stCondLst>
                                  <p:childTnLst>
                                    <p:set>
                                      <p:cBhvr>
                                        <p:cTn id="140" dur="1" fill="hold">
                                          <p:stCondLst>
                                            <p:cond delay="0"/>
                                          </p:stCondLst>
                                        </p:cTn>
                                        <p:tgtEl>
                                          <p:spTgt spid="8223"/>
                                        </p:tgtEl>
                                        <p:attrNameLst>
                                          <p:attrName>style.visibility</p:attrName>
                                        </p:attrNameLst>
                                      </p:cBhvr>
                                      <p:to>
                                        <p:strVal val="visible"/>
                                      </p:to>
                                    </p:set>
                                    <p:animEffect transition="in" filter="fade">
                                      <p:cBhvr>
                                        <p:cTn id="141" dur="500"/>
                                        <p:tgtEl>
                                          <p:spTgt spid="82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build="allAtOnce"/>
      <p:bldP spid="8199" grpId="0"/>
      <p:bldP spid="8200" grpId="0"/>
      <p:bldP spid="8201" grpId="0"/>
      <p:bldP spid="8202" grpId="0"/>
      <p:bldP spid="8213" grpId="0"/>
      <p:bldP spid="8214" grpId="0"/>
      <p:bldP spid="8215" grpId="0"/>
      <p:bldP spid="8218" grpId="0"/>
      <p:bldP spid="8219" grpId="0"/>
      <p:bldP spid="8223" grpId="0"/>
      <p:bldP spid="116" grpId="0" build="allAtOnce"/>
      <p:bldP spid="119" grpId="0" build="allAtOnce"/>
      <p:bldP spid="8231" grpId="0"/>
      <p:bldP spid="823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ext Box 5"/>
          <p:cNvSpPr txBox="1">
            <a:spLocks noChangeArrowheads="1"/>
          </p:cNvSpPr>
          <p:nvPr>
            <p:custDataLst>
              <p:tags r:id="rId2"/>
            </p:custDataLst>
          </p:nvPr>
        </p:nvSpPr>
        <p:spPr bwMode="auto">
          <a:xfrm>
            <a:off x="2441576" y="2016126"/>
            <a:ext cx="3656013"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A)	A thermometer</a:t>
            </a:r>
          </a:p>
        </p:txBody>
      </p:sp>
      <p:sp>
        <p:nvSpPr>
          <p:cNvPr id="9219" name="Text Box 5"/>
          <p:cNvSpPr txBox="1">
            <a:spLocks noChangeArrowheads="1"/>
          </p:cNvSpPr>
          <p:nvPr>
            <p:custDataLst>
              <p:tags r:id="rId3"/>
            </p:custDataLst>
          </p:nvPr>
        </p:nvSpPr>
        <p:spPr bwMode="auto">
          <a:xfrm>
            <a:off x="2439988" y="2689226"/>
            <a:ext cx="3657600"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B)  A thermistor </a:t>
            </a:r>
          </a:p>
        </p:txBody>
      </p:sp>
      <p:sp>
        <p:nvSpPr>
          <p:cNvPr id="9220" name="Text Box 5"/>
          <p:cNvSpPr txBox="1">
            <a:spLocks noChangeArrowheads="1"/>
          </p:cNvSpPr>
          <p:nvPr>
            <p:custDataLst>
              <p:tags r:id="rId4"/>
            </p:custDataLst>
          </p:nvPr>
        </p:nvSpPr>
        <p:spPr bwMode="auto">
          <a:xfrm>
            <a:off x="2441576" y="3363913"/>
            <a:ext cx="3656013" cy="34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C)	A thermocouple </a:t>
            </a:r>
          </a:p>
        </p:txBody>
      </p:sp>
      <p:sp>
        <p:nvSpPr>
          <p:cNvPr id="9221" name="Text Box 5"/>
          <p:cNvSpPr txBox="1">
            <a:spLocks noChangeArrowheads="1"/>
          </p:cNvSpPr>
          <p:nvPr>
            <p:custDataLst>
              <p:tags r:id="rId5"/>
            </p:custDataLst>
          </p:nvPr>
        </p:nvSpPr>
        <p:spPr bwMode="auto">
          <a:xfrm>
            <a:off x="2439988" y="4062413"/>
            <a:ext cx="3657600" cy="34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D)	A bimetallic strip</a:t>
            </a:r>
          </a:p>
        </p:txBody>
      </p:sp>
      <p:sp>
        <p:nvSpPr>
          <p:cNvPr id="9222" name="Text Box 4"/>
          <p:cNvSpPr txBox="1">
            <a:spLocks noChangeArrowheads="1"/>
          </p:cNvSpPr>
          <p:nvPr/>
        </p:nvSpPr>
        <p:spPr bwMode="auto">
          <a:xfrm>
            <a:off x="2439989" y="257175"/>
            <a:ext cx="3240087"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pPr>
            <a:r>
              <a:rPr lang="en-GB" altLang="en-US" sz="2000" b="1">
                <a:solidFill>
                  <a:srgbClr val="00368D"/>
                </a:solidFill>
              </a:rPr>
              <a:t>Question 1</a:t>
            </a:r>
          </a:p>
        </p:txBody>
      </p:sp>
      <p:sp>
        <p:nvSpPr>
          <p:cNvPr id="14" name="Text Box 32"/>
          <p:cNvSpPr txBox="1">
            <a:spLocks noChangeArrowheads="1"/>
          </p:cNvSpPr>
          <p:nvPr/>
        </p:nvSpPr>
        <p:spPr bwMode="auto">
          <a:xfrm>
            <a:off x="9617076" y="6330951"/>
            <a:ext cx="7334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Next &gt;</a:t>
            </a:r>
          </a:p>
        </p:txBody>
      </p:sp>
      <p:sp>
        <p:nvSpPr>
          <p:cNvPr id="17" name="Text Box 3"/>
          <p:cNvSpPr txBox="1">
            <a:spLocks noChangeArrowheads="1"/>
          </p:cNvSpPr>
          <p:nvPr>
            <p:custDataLst>
              <p:tags r:id="rId6"/>
            </p:custDataLst>
          </p:nvPr>
        </p:nvSpPr>
        <p:spPr bwMode="auto">
          <a:xfrm>
            <a:off x="2439988" y="884239"/>
            <a:ext cx="7905750" cy="369887"/>
          </a:xfrm>
          <a:prstGeom prst="rect">
            <a:avLst/>
          </a:prstGeom>
          <a:noFill/>
          <a:ln w="9525">
            <a:noFill/>
            <a:miter lim="800000"/>
            <a:headEnd/>
            <a:tailEnd/>
          </a:ln>
          <a:effectLst/>
        </p:spPr>
        <p:txBody>
          <a:bodyPr>
            <a:spAutoFit/>
          </a:bodyPr>
          <a:lstStyle/>
          <a:p>
            <a:pPr eaLnBrk="0" hangingPunct="0">
              <a:spcBef>
                <a:spcPct val="50000"/>
              </a:spcBef>
              <a:defRPr/>
            </a:pPr>
            <a:r>
              <a:rPr lang="en-GB" dirty="0">
                <a:solidFill>
                  <a:srgbClr val="00368D"/>
                </a:solidFill>
              </a:rPr>
              <a:t>What does the room thermostat use to detect temperature?</a:t>
            </a:r>
            <a:endParaRPr lang="en-GB" dirty="0">
              <a:solidFill>
                <a:srgbClr val="00368D"/>
              </a:solidFill>
              <a:effectLst>
                <a:outerShdw blurRad="38100" dist="38100" dir="2700000" algn="tl">
                  <a:srgbClr val="C0C0C0"/>
                </a:outerShdw>
              </a:effectLst>
            </a:endParaRPr>
          </a:p>
        </p:txBody>
      </p:sp>
      <p:pic>
        <p:nvPicPr>
          <p:cNvPr id="10" name="Picture 13"/>
          <p:cNvPicPr>
            <a:picLocks noChangeAspect="1" noChangeArrowheads="1"/>
          </p:cNvPicPr>
          <p:nvPr/>
        </p:nvPicPr>
        <p:blipFill>
          <a:blip r:embed="rId9"/>
          <a:stretch>
            <a:fillRect/>
          </a:stretch>
        </p:blipFill>
        <p:spPr bwMode="auto">
          <a:xfrm>
            <a:off x="6657975" y="2147888"/>
            <a:ext cx="1905000" cy="1979612"/>
          </a:xfrm>
          <a:prstGeom prst="rect">
            <a:avLst/>
          </a:prstGeom>
          <a:ln>
            <a:noFill/>
          </a:ln>
          <a:effectLst>
            <a:outerShdw blurRad="292100" dist="139700" dir="5400000" algn="tl" rotWithShape="0">
              <a:srgbClr val="333333">
                <a:alpha val="15000"/>
              </a:srgbClr>
            </a:outerShdw>
          </a:effectLst>
          <a:extLst/>
        </p:spPr>
      </p:pic>
    </p:spTree>
    <p:custDataLst>
      <p:tags r:id="rId1"/>
    </p:custDataLst>
    <p:extLst>
      <p:ext uri="{BB962C8B-B14F-4D97-AF65-F5344CB8AC3E}">
        <p14:creationId xmlns:p14="http://schemas.microsoft.com/office/powerpoint/2010/main" val="9568360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utoUpdateAnimBg="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descr="tick"/>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957388" y="3978275"/>
            <a:ext cx="469900" cy="469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43" name="Text Box 4"/>
          <p:cNvSpPr txBox="1">
            <a:spLocks noChangeArrowheads="1"/>
          </p:cNvSpPr>
          <p:nvPr/>
        </p:nvSpPr>
        <p:spPr bwMode="auto">
          <a:xfrm>
            <a:off x="2439989" y="257175"/>
            <a:ext cx="3240087"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pPr>
            <a:r>
              <a:rPr lang="en-GB" altLang="en-US" sz="2000" b="1">
                <a:solidFill>
                  <a:srgbClr val="00368D"/>
                </a:solidFill>
              </a:rPr>
              <a:t>Question 1</a:t>
            </a:r>
          </a:p>
        </p:txBody>
      </p:sp>
      <p:sp>
        <p:nvSpPr>
          <p:cNvPr id="14" name="Text Box 32"/>
          <p:cNvSpPr txBox="1">
            <a:spLocks noChangeArrowheads="1"/>
          </p:cNvSpPr>
          <p:nvPr/>
        </p:nvSpPr>
        <p:spPr bwMode="auto">
          <a:xfrm>
            <a:off x="9617076" y="6330951"/>
            <a:ext cx="7334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Next &gt;</a:t>
            </a:r>
          </a:p>
        </p:txBody>
      </p:sp>
      <p:sp>
        <p:nvSpPr>
          <p:cNvPr id="11" name="Text Box 3"/>
          <p:cNvSpPr txBox="1">
            <a:spLocks noChangeArrowheads="1"/>
          </p:cNvSpPr>
          <p:nvPr>
            <p:custDataLst>
              <p:tags r:id="rId2"/>
            </p:custDataLst>
          </p:nvPr>
        </p:nvSpPr>
        <p:spPr bwMode="auto">
          <a:xfrm>
            <a:off x="2439988" y="884239"/>
            <a:ext cx="7905750" cy="369887"/>
          </a:xfrm>
          <a:prstGeom prst="rect">
            <a:avLst/>
          </a:prstGeom>
          <a:noFill/>
          <a:ln w="9525">
            <a:noFill/>
            <a:miter lim="800000"/>
            <a:headEnd/>
            <a:tailEnd/>
          </a:ln>
          <a:effectLst/>
        </p:spPr>
        <p:txBody>
          <a:bodyPr>
            <a:spAutoFit/>
          </a:bodyPr>
          <a:lstStyle/>
          <a:p>
            <a:pPr eaLnBrk="0" hangingPunct="0">
              <a:spcBef>
                <a:spcPct val="50000"/>
              </a:spcBef>
              <a:defRPr/>
            </a:pPr>
            <a:r>
              <a:rPr lang="en-GB" dirty="0">
                <a:solidFill>
                  <a:srgbClr val="00368D"/>
                </a:solidFill>
              </a:rPr>
              <a:t>What does the room thermostat use to detect temperature?</a:t>
            </a:r>
            <a:endParaRPr lang="en-GB" dirty="0">
              <a:solidFill>
                <a:srgbClr val="00368D"/>
              </a:solidFill>
              <a:effectLst>
                <a:outerShdw blurRad="38100" dist="38100" dir="2700000" algn="tl">
                  <a:srgbClr val="C0C0C0"/>
                </a:outerShdw>
              </a:effectLst>
            </a:endParaRPr>
          </a:p>
        </p:txBody>
      </p:sp>
      <p:sp>
        <p:nvSpPr>
          <p:cNvPr id="10246" name="Text Box 5"/>
          <p:cNvSpPr txBox="1">
            <a:spLocks noChangeArrowheads="1"/>
          </p:cNvSpPr>
          <p:nvPr>
            <p:custDataLst>
              <p:tags r:id="rId3"/>
            </p:custDataLst>
          </p:nvPr>
        </p:nvSpPr>
        <p:spPr bwMode="auto">
          <a:xfrm>
            <a:off x="2441576" y="2016126"/>
            <a:ext cx="3656013"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A)	A thermometer</a:t>
            </a:r>
          </a:p>
        </p:txBody>
      </p:sp>
      <p:sp>
        <p:nvSpPr>
          <p:cNvPr id="10247" name="Text Box 5"/>
          <p:cNvSpPr txBox="1">
            <a:spLocks noChangeArrowheads="1"/>
          </p:cNvSpPr>
          <p:nvPr>
            <p:custDataLst>
              <p:tags r:id="rId4"/>
            </p:custDataLst>
          </p:nvPr>
        </p:nvSpPr>
        <p:spPr bwMode="auto">
          <a:xfrm>
            <a:off x="2439988" y="2689226"/>
            <a:ext cx="3657600"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B)  A thermistor </a:t>
            </a:r>
          </a:p>
        </p:txBody>
      </p:sp>
      <p:sp>
        <p:nvSpPr>
          <p:cNvPr id="10248" name="Text Box 5"/>
          <p:cNvSpPr txBox="1">
            <a:spLocks noChangeArrowheads="1"/>
          </p:cNvSpPr>
          <p:nvPr>
            <p:custDataLst>
              <p:tags r:id="rId5"/>
            </p:custDataLst>
          </p:nvPr>
        </p:nvSpPr>
        <p:spPr bwMode="auto">
          <a:xfrm>
            <a:off x="2441576" y="3363913"/>
            <a:ext cx="3656013" cy="34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C)	A thermocouple </a:t>
            </a:r>
          </a:p>
        </p:txBody>
      </p:sp>
      <p:sp>
        <p:nvSpPr>
          <p:cNvPr id="10249" name="Text Box 5"/>
          <p:cNvSpPr txBox="1">
            <a:spLocks noChangeArrowheads="1"/>
          </p:cNvSpPr>
          <p:nvPr>
            <p:custDataLst>
              <p:tags r:id="rId6"/>
            </p:custDataLst>
          </p:nvPr>
        </p:nvSpPr>
        <p:spPr bwMode="auto">
          <a:xfrm>
            <a:off x="2439988" y="4062413"/>
            <a:ext cx="3657600" cy="34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D)	A bimetallic strip</a:t>
            </a:r>
          </a:p>
        </p:txBody>
      </p:sp>
      <p:pic>
        <p:nvPicPr>
          <p:cNvPr id="15" name="Picture 13"/>
          <p:cNvPicPr>
            <a:picLocks noChangeAspect="1" noChangeArrowheads="1"/>
          </p:cNvPicPr>
          <p:nvPr/>
        </p:nvPicPr>
        <p:blipFill>
          <a:blip r:embed="rId10"/>
          <a:stretch>
            <a:fillRect/>
          </a:stretch>
        </p:blipFill>
        <p:spPr bwMode="auto">
          <a:xfrm>
            <a:off x="6657975" y="2147888"/>
            <a:ext cx="1905000" cy="1979612"/>
          </a:xfrm>
          <a:prstGeom prst="rect">
            <a:avLst/>
          </a:prstGeom>
          <a:ln>
            <a:noFill/>
          </a:ln>
          <a:effectLst>
            <a:outerShdw blurRad="292100" dist="139700" dir="5400000" algn="tl" rotWithShape="0">
              <a:srgbClr val="333333">
                <a:alpha val="15000"/>
              </a:srgbClr>
            </a:outerShdw>
          </a:effectLst>
          <a:extLst/>
        </p:spPr>
      </p:pic>
      <p:sp>
        <p:nvSpPr>
          <p:cNvPr id="16" name="Text Box 10"/>
          <p:cNvSpPr txBox="1">
            <a:spLocks noChangeArrowheads="1"/>
          </p:cNvSpPr>
          <p:nvPr/>
        </p:nvSpPr>
        <p:spPr bwMode="auto">
          <a:xfrm>
            <a:off x="2439989" y="4638676"/>
            <a:ext cx="7242175"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dirty="0">
                <a:solidFill>
                  <a:srgbClr val="006600"/>
                </a:solidFill>
              </a:rPr>
              <a:t>The bimetallic strip is the sensing device that is adjusted by the thermostat to detect the temperature.</a:t>
            </a:r>
          </a:p>
          <a:p>
            <a:pPr eaLnBrk="1" hangingPunct="1"/>
            <a:endParaRPr lang="en-GB" altLang="en-US" sz="1800" dirty="0">
              <a:solidFill>
                <a:srgbClr val="006600"/>
              </a:solidFill>
            </a:endParaRPr>
          </a:p>
        </p:txBody>
      </p:sp>
    </p:spTree>
    <p:custDataLst>
      <p:tags r:id="rId1"/>
    </p:custDataLst>
    <p:extLst>
      <p:ext uri="{BB962C8B-B14F-4D97-AF65-F5344CB8AC3E}">
        <p14:creationId xmlns:p14="http://schemas.microsoft.com/office/powerpoint/2010/main" val="341139743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1" presetClass="entr" presetSubtype="0" fill="hold" nodeType="afterEffect">
                                  <p:stCondLst>
                                    <p:cond delay="500"/>
                                  </p:stCondLst>
                                  <p:iterate type="lt">
                                    <p:tmPct val="5000"/>
                                  </p:iterate>
                                  <p:childTnLst>
                                    <p:set>
                                      <p:cBhvr>
                                        <p:cTn id="6" dur="1" fill="hold">
                                          <p:stCondLst>
                                            <p:cond delay="0"/>
                                          </p:stCondLst>
                                        </p:cTn>
                                        <p:tgtEl>
                                          <p:spTgt spid="12"/>
                                        </p:tgtEl>
                                        <p:attrNameLst>
                                          <p:attrName>style.visibility</p:attrName>
                                        </p:attrNameLst>
                                      </p:cBhvr>
                                      <p:to>
                                        <p:strVal val="visible"/>
                                      </p:to>
                                    </p:set>
                                    <p:anim calcmode="lin" valueType="num">
                                      <p:cBhvr>
                                        <p:cTn id="7" dur="500" fill="hold"/>
                                        <p:tgtEl>
                                          <p:spTgt spid="12"/>
                                        </p:tgtEl>
                                        <p:attrNameLst>
                                          <p:attrName>ppt_w</p:attrName>
                                        </p:attrNameLst>
                                      </p:cBhvr>
                                      <p:tavLst>
                                        <p:tav tm="0">
                                          <p:val>
                                            <p:fltVal val="0"/>
                                          </p:val>
                                        </p:tav>
                                        <p:tav tm="100000">
                                          <p:val>
                                            <p:strVal val="#ppt_w"/>
                                          </p:val>
                                        </p:tav>
                                      </p:tavLst>
                                    </p:anim>
                                    <p:anim calcmode="lin" valueType="num">
                                      <p:cBhvr>
                                        <p:cTn id="8" dur="500" fill="hold"/>
                                        <p:tgtEl>
                                          <p:spTgt spid="12"/>
                                        </p:tgtEl>
                                        <p:attrNameLst>
                                          <p:attrName>ppt_h</p:attrName>
                                        </p:attrNameLst>
                                      </p:cBhvr>
                                      <p:tavLst>
                                        <p:tav tm="0">
                                          <p:val>
                                            <p:fltVal val="0"/>
                                          </p:val>
                                        </p:tav>
                                        <p:tav tm="100000">
                                          <p:val>
                                            <p:strVal val="#ppt_h"/>
                                          </p:val>
                                        </p:tav>
                                      </p:tavLst>
                                    </p:anim>
                                    <p:anim calcmode="lin" valueType="num">
                                      <p:cBhvr>
                                        <p:cTn id="9" dur="500" fill="hold"/>
                                        <p:tgtEl>
                                          <p:spTgt spid="12"/>
                                        </p:tgtEl>
                                        <p:attrNameLst>
                                          <p:attrName>style.rotation</p:attrName>
                                        </p:attrNameLst>
                                      </p:cBhvr>
                                      <p:tavLst>
                                        <p:tav tm="0">
                                          <p:val>
                                            <p:fltVal val="90"/>
                                          </p:val>
                                        </p:tav>
                                        <p:tav tm="100000">
                                          <p:val>
                                            <p:fltVal val="0"/>
                                          </p:val>
                                        </p:tav>
                                      </p:tavLst>
                                    </p:anim>
                                    <p:animEffect transition="in" filter="fade">
                                      <p:cBhvr>
                                        <p:cTn id="10" dur="500"/>
                                        <p:tgtEl>
                                          <p:spTgt spid="12"/>
                                        </p:tgtEl>
                                      </p:cBhvr>
                                    </p:animEffect>
                                  </p:childTnLst>
                                </p:cTn>
                              </p:par>
                            </p:childTnLst>
                          </p:cTn>
                        </p:par>
                        <p:par>
                          <p:cTn id="11" fill="hold" nodeType="afterGroup">
                            <p:stCondLst>
                              <p:cond delay="1000"/>
                            </p:stCondLst>
                            <p:childTnLst>
                              <p:par>
                                <p:cTn id="12" presetID="10" presetClass="entr" presetSubtype="0" fill="hold" grpId="0" nodeType="afterEffect">
                                  <p:stCondLst>
                                    <p:cond delay="0"/>
                                  </p:stCondLst>
                                  <p:childTnLst>
                                    <p:set>
                                      <p:cBhvr>
                                        <p:cTn id="13" dur="1" fill="hold">
                                          <p:stCondLst>
                                            <p:cond delay="0"/>
                                          </p:stCondLst>
                                        </p:cTn>
                                        <p:tgtEl>
                                          <p:spTgt spid="16"/>
                                        </p:tgtEl>
                                        <p:attrNameLst>
                                          <p:attrName>style.visibility</p:attrName>
                                        </p:attrNameLst>
                                      </p:cBhvr>
                                      <p:to>
                                        <p:strVal val="visible"/>
                                      </p:to>
                                    </p:set>
                                    <p:animEffect transition="in" filter="fade">
                                      <p:cBhvr>
                                        <p:cTn id="14" dur="1000"/>
                                        <p:tgtEl>
                                          <p:spTgt spid="16"/>
                                        </p:tgtEl>
                                      </p:cBhvr>
                                    </p:animEffect>
                                  </p:childTnLst>
                                </p:cTn>
                              </p:par>
                            </p:childTnLst>
                          </p:cTn>
                        </p:par>
                        <p:par>
                          <p:cTn id="15" fill="hold" nodeType="afterGroup">
                            <p:stCondLst>
                              <p:cond delay="2000"/>
                            </p:stCondLst>
                            <p:childTnLst>
                              <p:par>
                                <p:cTn id="16" presetID="10" presetClass="entr" presetSubtype="0" fill="hold" grpId="0" nodeType="afterEffect">
                                  <p:stCondLst>
                                    <p:cond delay="0"/>
                                  </p:stCondLst>
                                  <p:childTnLst>
                                    <p:set>
                                      <p:cBhvr>
                                        <p:cTn id="17" dur="1" fill="hold">
                                          <p:stCondLst>
                                            <p:cond delay="0"/>
                                          </p:stCondLst>
                                        </p:cTn>
                                        <p:tgtEl>
                                          <p:spTgt spid="14"/>
                                        </p:tgtEl>
                                        <p:attrNameLst>
                                          <p:attrName>style.visibility</p:attrName>
                                        </p:attrNameLst>
                                      </p:cBhvr>
                                      <p:to>
                                        <p:strVal val="visible"/>
                                      </p:to>
                                    </p:set>
                                    <p:animEffect transition="in" filter="fade">
                                      <p:cBhvr>
                                        <p:cTn id="18"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utoUpdateAnimBg="0"/>
      <p:bldP spid="16"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ext Box 4"/>
          <p:cNvSpPr txBox="1">
            <a:spLocks noChangeArrowheads="1"/>
          </p:cNvSpPr>
          <p:nvPr/>
        </p:nvSpPr>
        <p:spPr bwMode="auto">
          <a:xfrm>
            <a:off x="2439989" y="257175"/>
            <a:ext cx="3240087"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pPr>
            <a:r>
              <a:rPr lang="en-GB" altLang="en-US" sz="2000" b="1">
                <a:solidFill>
                  <a:srgbClr val="00368D"/>
                </a:solidFill>
              </a:rPr>
              <a:t>Question 2</a:t>
            </a:r>
          </a:p>
        </p:txBody>
      </p:sp>
      <p:sp>
        <p:nvSpPr>
          <p:cNvPr id="11267" name="Text Box 5"/>
          <p:cNvSpPr txBox="1">
            <a:spLocks noChangeArrowheads="1"/>
          </p:cNvSpPr>
          <p:nvPr>
            <p:custDataLst>
              <p:tags r:id="rId2"/>
            </p:custDataLst>
          </p:nvPr>
        </p:nvSpPr>
        <p:spPr bwMode="auto">
          <a:xfrm>
            <a:off x="2441576" y="1681163"/>
            <a:ext cx="3656013" cy="34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Is this statement true or false?</a:t>
            </a:r>
          </a:p>
        </p:txBody>
      </p:sp>
      <p:sp>
        <p:nvSpPr>
          <p:cNvPr id="10" name="Text Box 32"/>
          <p:cNvSpPr txBox="1">
            <a:spLocks noChangeArrowheads="1"/>
          </p:cNvSpPr>
          <p:nvPr/>
        </p:nvSpPr>
        <p:spPr bwMode="auto">
          <a:xfrm>
            <a:off x="9617076" y="6330951"/>
            <a:ext cx="7334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Next &gt;</a:t>
            </a:r>
          </a:p>
        </p:txBody>
      </p:sp>
      <p:sp>
        <p:nvSpPr>
          <p:cNvPr id="12" name="Text Box 3"/>
          <p:cNvSpPr txBox="1">
            <a:spLocks noChangeArrowheads="1"/>
          </p:cNvSpPr>
          <p:nvPr>
            <p:custDataLst>
              <p:tags r:id="rId3"/>
            </p:custDataLst>
          </p:nvPr>
        </p:nvSpPr>
        <p:spPr bwMode="auto">
          <a:xfrm>
            <a:off x="2439989" y="884239"/>
            <a:ext cx="7907337" cy="369887"/>
          </a:xfrm>
          <a:prstGeom prst="rect">
            <a:avLst/>
          </a:prstGeom>
          <a:noFill/>
          <a:ln w="9525">
            <a:noFill/>
            <a:miter lim="800000"/>
            <a:headEnd/>
            <a:tailEnd/>
          </a:ln>
          <a:effectLst/>
        </p:spPr>
        <p:txBody>
          <a:bodyPr>
            <a:spAutoFit/>
          </a:bodyPr>
          <a:lstStyle/>
          <a:p>
            <a:pPr eaLnBrk="0" hangingPunct="0">
              <a:spcBef>
                <a:spcPct val="50000"/>
              </a:spcBef>
              <a:defRPr/>
            </a:pPr>
            <a:r>
              <a:rPr lang="en-GB" dirty="0">
                <a:solidFill>
                  <a:srgbClr val="00368D"/>
                </a:solidFill>
              </a:rPr>
              <a:t>“If electrical power to the system is lost, the solenoid valve closes.” </a:t>
            </a:r>
            <a:endParaRPr lang="en-GB" dirty="0">
              <a:solidFill>
                <a:srgbClr val="00368D"/>
              </a:solidFill>
              <a:effectLst>
                <a:outerShdw blurRad="38100" dist="38100" dir="2700000" algn="tl">
                  <a:srgbClr val="C0C0C0"/>
                </a:outerShdw>
              </a:effectLst>
            </a:endParaRPr>
          </a:p>
        </p:txBody>
      </p:sp>
      <p:pic>
        <p:nvPicPr>
          <p:cNvPr id="11270" name="Picture 10" descr="T:\SciTex\source\5856ef53-ce59-4d80-81c9-bce764355f68\GB\GFX\solenoidValve.png"/>
          <p:cNvPicPr>
            <a:picLocks noChangeAspect="1" noChangeArrowheads="1"/>
          </p:cNvPicPr>
          <p:nvPr/>
        </p:nvPicPr>
        <p:blipFill>
          <a:blip r:embed="rId6">
            <a:extLst>
              <a:ext uri="{28A0092B-C50C-407E-A947-70E740481C1C}">
                <a14:useLocalDpi xmlns:a14="http://schemas.microsoft.com/office/drawing/2010/main" val="0"/>
              </a:ext>
            </a:extLst>
          </a:blip>
          <a:srcRect r="28297"/>
          <a:stretch>
            <a:fillRect/>
          </a:stretch>
        </p:blipFill>
        <p:spPr bwMode="auto">
          <a:xfrm>
            <a:off x="6097589" y="1411289"/>
            <a:ext cx="3971925" cy="4200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ustDataLst>
      <p:tags r:id="rId1"/>
    </p:custDataLst>
    <p:extLst>
      <p:ext uri="{BB962C8B-B14F-4D97-AF65-F5344CB8AC3E}">
        <p14:creationId xmlns:p14="http://schemas.microsoft.com/office/powerpoint/2010/main" val="57737926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utoUpdateAnimBg="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ext Box 4"/>
          <p:cNvSpPr txBox="1">
            <a:spLocks noChangeArrowheads="1"/>
          </p:cNvSpPr>
          <p:nvPr/>
        </p:nvSpPr>
        <p:spPr bwMode="auto">
          <a:xfrm>
            <a:off x="2439989" y="257175"/>
            <a:ext cx="3240087"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pPr>
            <a:r>
              <a:rPr lang="en-GB" altLang="en-US" sz="2000" b="1">
                <a:solidFill>
                  <a:srgbClr val="00368D"/>
                </a:solidFill>
              </a:rPr>
              <a:t>Question 2</a:t>
            </a:r>
          </a:p>
        </p:txBody>
      </p:sp>
      <p:sp>
        <p:nvSpPr>
          <p:cNvPr id="8" name="Text Box 10"/>
          <p:cNvSpPr txBox="1">
            <a:spLocks noChangeArrowheads="1"/>
          </p:cNvSpPr>
          <p:nvPr/>
        </p:nvSpPr>
        <p:spPr bwMode="auto">
          <a:xfrm>
            <a:off x="2439989" y="3858419"/>
            <a:ext cx="724217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b="1" dirty="0">
                <a:solidFill>
                  <a:srgbClr val="006600"/>
                </a:solidFill>
              </a:rPr>
              <a:t>True</a:t>
            </a:r>
          </a:p>
        </p:txBody>
      </p:sp>
      <p:sp>
        <p:nvSpPr>
          <p:cNvPr id="12292" name="Text Box 5"/>
          <p:cNvSpPr txBox="1">
            <a:spLocks noChangeArrowheads="1"/>
          </p:cNvSpPr>
          <p:nvPr>
            <p:custDataLst>
              <p:tags r:id="rId2"/>
            </p:custDataLst>
          </p:nvPr>
        </p:nvSpPr>
        <p:spPr bwMode="auto">
          <a:xfrm>
            <a:off x="2441576" y="1681163"/>
            <a:ext cx="3656013" cy="34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Is this statement true or false?</a:t>
            </a:r>
          </a:p>
        </p:txBody>
      </p:sp>
      <p:sp>
        <p:nvSpPr>
          <p:cNvPr id="11" name="Text Box 10"/>
          <p:cNvSpPr txBox="1">
            <a:spLocks noChangeArrowheads="1"/>
          </p:cNvSpPr>
          <p:nvPr/>
        </p:nvSpPr>
        <p:spPr bwMode="auto">
          <a:xfrm>
            <a:off x="2358456" y="4388645"/>
            <a:ext cx="5800725"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dirty="0">
                <a:solidFill>
                  <a:srgbClr val="006600"/>
                </a:solidFill>
              </a:rPr>
              <a:t>The solenoid valve is only open when its coil is energised by an electric current.</a:t>
            </a:r>
          </a:p>
        </p:txBody>
      </p:sp>
      <p:sp>
        <p:nvSpPr>
          <p:cNvPr id="10" name="Text Box 32"/>
          <p:cNvSpPr txBox="1">
            <a:spLocks noChangeArrowheads="1"/>
          </p:cNvSpPr>
          <p:nvPr/>
        </p:nvSpPr>
        <p:spPr bwMode="auto">
          <a:xfrm>
            <a:off x="9617076" y="6330951"/>
            <a:ext cx="7334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Next &gt;</a:t>
            </a:r>
          </a:p>
        </p:txBody>
      </p:sp>
      <p:pic>
        <p:nvPicPr>
          <p:cNvPr id="12295" name="Picture 10" descr="T:\SciTex\source\5856ef53-ce59-4d80-81c9-bce764355f68\GB\GFX\solenoidValve.png"/>
          <p:cNvPicPr>
            <a:picLocks noChangeAspect="1" noChangeArrowheads="1"/>
          </p:cNvPicPr>
          <p:nvPr/>
        </p:nvPicPr>
        <p:blipFill>
          <a:blip r:embed="rId6">
            <a:extLst>
              <a:ext uri="{28A0092B-C50C-407E-A947-70E740481C1C}">
                <a14:useLocalDpi xmlns:a14="http://schemas.microsoft.com/office/drawing/2010/main" val="0"/>
              </a:ext>
            </a:extLst>
          </a:blip>
          <a:srcRect r="25758"/>
          <a:stretch>
            <a:fillRect/>
          </a:stretch>
        </p:blipFill>
        <p:spPr bwMode="auto">
          <a:xfrm>
            <a:off x="6097588" y="1414464"/>
            <a:ext cx="4113212" cy="4200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ext Box 3"/>
          <p:cNvSpPr txBox="1">
            <a:spLocks noChangeArrowheads="1"/>
          </p:cNvSpPr>
          <p:nvPr>
            <p:custDataLst>
              <p:tags r:id="rId3"/>
            </p:custDataLst>
          </p:nvPr>
        </p:nvSpPr>
        <p:spPr bwMode="auto">
          <a:xfrm>
            <a:off x="2439989" y="884239"/>
            <a:ext cx="7907337" cy="369887"/>
          </a:xfrm>
          <a:prstGeom prst="rect">
            <a:avLst/>
          </a:prstGeom>
          <a:noFill/>
          <a:ln w="9525">
            <a:noFill/>
            <a:miter lim="800000"/>
            <a:headEnd/>
            <a:tailEnd/>
          </a:ln>
          <a:effectLst/>
        </p:spPr>
        <p:txBody>
          <a:bodyPr>
            <a:spAutoFit/>
          </a:bodyPr>
          <a:lstStyle/>
          <a:p>
            <a:pPr eaLnBrk="0" hangingPunct="0">
              <a:spcBef>
                <a:spcPct val="50000"/>
              </a:spcBef>
              <a:defRPr/>
            </a:pPr>
            <a:r>
              <a:rPr lang="en-GB" dirty="0">
                <a:solidFill>
                  <a:srgbClr val="00368D"/>
                </a:solidFill>
              </a:rPr>
              <a:t>“If electrical power to the system is lost, the solenoid valve closes.” </a:t>
            </a:r>
            <a:endParaRPr lang="en-GB" dirty="0">
              <a:solidFill>
                <a:srgbClr val="00368D"/>
              </a:solidFill>
              <a:effectLst>
                <a:outerShdw blurRad="38100" dist="38100" dir="2700000" algn="tl">
                  <a:srgbClr val="C0C0C0"/>
                </a:outerShdw>
              </a:effectLst>
            </a:endParaRPr>
          </a:p>
        </p:txBody>
      </p:sp>
    </p:spTree>
    <p:custDataLst>
      <p:tags r:id="rId1"/>
    </p:custDataLst>
    <p:extLst>
      <p:ext uri="{BB962C8B-B14F-4D97-AF65-F5344CB8AC3E}">
        <p14:creationId xmlns:p14="http://schemas.microsoft.com/office/powerpoint/2010/main" val="114877101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childTnLst>
                                </p:cTn>
                              </p:par>
                            </p:childTnLst>
                          </p:cTn>
                        </p:par>
                        <p:par>
                          <p:cTn id="8" fill="hold" nodeType="afterGroup">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11"/>
                                        </p:tgtEl>
                                        <p:attrNameLst>
                                          <p:attrName>style.visibility</p:attrName>
                                        </p:attrNameLst>
                                      </p:cBhvr>
                                      <p:to>
                                        <p:strVal val="visible"/>
                                      </p:to>
                                    </p:set>
                                    <p:animEffect transition="in" filter="fade">
                                      <p:cBhvr>
                                        <p:cTn id="11" dur="1000"/>
                                        <p:tgtEl>
                                          <p:spTgt spid="11"/>
                                        </p:tgtEl>
                                      </p:cBhvr>
                                    </p:animEffect>
                                  </p:childTnLst>
                                </p:cTn>
                              </p:par>
                            </p:childTnLst>
                          </p:cTn>
                        </p:par>
                        <p:par>
                          <p:cTn id="12" fill="hold" nodeType="afterGroup">
                            <p:stCondLst>
                              <p:cond delay="2000"/>
                            </p:stCondLst>
                            <p:childTnLst>
                              <p:par>
                                <p:cTn id="13" presetID="10" presetClass="entr" presetSubtype="0" fill="hold" grpId="0" nodeType="afterEffect">
                                  <p:stCondLst>
                                    <p:cond delay="0"/>
                                  </p:stCondLst>
                                  <p:childTnLst>
                                    <p:set>
                                      <p:cBhvr>
                                        <p:cTn id="14" dur="1" fill="hold">
                                          <p:stCondLst>
                                            <p:cond delay="0"/>
                                          </p:stCondLst>
                                        </p:cTn>
                                        <p:tgtEl>
                                          <p:spTgt spid="10"/>
                                        </p:tgtEl>
                                        <p:attrNameLst>
                                          <p:attrName>style.visibility</p:attrName>
                                        </p:attrNameLst>
                                      </p:cBhvr>
                                      <p:to>
                                        <p:strVal val="visible"/>
                                      </p:to>
                                    </p:set>
                                    <p:animEffect transition="in" filter="fade">
                                      <p:cBhvr>
                                        <p:cTn id="15"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1" grpId="0"/>
      <p:bldP spid="10" grpId="0" autoUpdateAnimBg="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ext Box 5"/>
          <p:cNvSpPr txBox="1">
            <a:spLocks noChangeArrowheads="1"/>
          </p:cNvSpPr>
          <p:nvPr>
            <p:custDataLst>
              <p:tags r:id="rId2"/>
            </p:custDataLst>
          </p:nvPr>
        </p:nvSpPr>
        <p:spPr bwMode="auto">
          <a:xfrm>
            <a:off x="2441576" y="2016126"/>
            <a:ext cx="4037013"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A)	Variations in the electrical supply</a:t>
            </a:r>
          </a:p>
        </p:txBody>
      </p:sp>
      <p:sp>
        <p:nvSpPr>
          <p:cNvPr id="13315" name="Text Box 5"/>
          <p:cNvSpPr txBox="1">
            <a:spLocks noChangeArrowheads="1"/>
          </p:cNvSpPr>
          <p:nvPr>
            <p:custDataLst>
              <p:tags r:id="rId3"/>
            </p:custDataLst>
          </p:nvPr>
        </p:nvSpPr>
        <p:spPr bwMode="auto">
          <a:xfrm>
            <a:off x="2439988" y="2689226"/>
            <a:ext cx="3657600"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B)  Thermostat setting too high</a:t>
            </a:r>
          </a:p>
        </p:txBody>
      </p:sp>
      <p:sp>
        <p:nvSpPr>
          <p:cNvPr id="13316" name="Text Box 5"/>
          <p:cNvSpPr txBox="1">
            <a:spLocks noChangeArrowheads="1"/>
          </p:cNvSpPr>
          <p:nvPr>
            <p:custDataLst>
              <p:tags r:id="rId4"/>
            </p:custDataLst>
          </p:nvPr>
        </p:nvSpPr>
        <p:spPr bwMode="auto">
          <a:xfrm>
            <a:off x="2441576" y="3363913"/>
            <a:ext cx="3656013" cy="34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C)	Thermostat setting too low</a:t>
            </a:r>
          </a:p>
        </p:txBody>
      </p:sp>
      <p:sp>
        <p:nvSpPr>
          <p:cNvPr id="13317" name="Text Box 5"/>
          <p:cNvSpPr txBox="1">
            <a:spLocks noChangeArrowheads="1"/>
          </p:cNvSpPr>
          <p:nvPr>
            <p:custDataLst>
              <p:tags r:id="rId5"/>
            </p:custDataLst>
          </p:nvPr>
        </p:nvSpPr>
        <p:spPr bwMode="auto">
          <a:xfrm>
            <a:off x="2439988" y="4062413"/>
            <a:ext cx="3657600" cy="34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D)	System hysteresis</a:t>
            </a:r>
          </a:p>
        </p:txBody>
      </p:sp>
      <p:sp>
        <p:nvSpPr>
          <p:cNvPr id="13318" name="Text Box 4"/>
          <p:cNvSpPr txBox="1">
            <a:spLocks noChangeArrowheads="1"/>
          </p:cNvSpPr>
          <p:nvPr/>
        </p:nvSpPr>
        <p:spPr bwMode="auto">
          <a:xfrm>
            <a:off x="2439989" y="257175"/>
            <a:ext cx="3240087"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pPr>
            <a:r>
              <a:rPr lang="en-GB" altLang="en-US" sz="2000" b="1">
                <a:solidFill>
                  <a:srgbClr val="00368D"/>
                </a:solidFill>
              </a:rPr>
              <a:t>Question 3</a:t>
            </a:r>
          </a:p>
        </p:txBody>
      </p:sp>
      <p:sp>
        <p:nvSpPr>
          <p:cNvPr id="14" name="Text Box 32"/>
          <p:cNvSpPr txBox="1">
            <a:spLocks noChangeArrowheads="1"/>
          </p:cNvSpPr>
          <p:nvPr/>
        </p:nvSpPr>
        <p:spPr bwMode="auto">
          <a:xfrm>
            <a:off x="9617076" y="6330951"/>
            <a:ext cx="7334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Next &gt;</a:t>
            </a:r>
          </a:p>
        </p:txBody>
      </p:sp>
      <p:sp>
        <p:nvSpPr>
          <p:cNvPr id="17" name="Text Box 3"/>
          <p:cNvSpPr txBox="1">
            <a:spLocks noChangeArrowheads="1"/>
          </p:cNvSpPr>
          <p:nvPr>
            <p:custDataLst>
              <p:tags r:id="rId6"/>
            </p:custDataLst>
          </p:nvPr>
        </p:nvSpPr>
        <p:spPr bwMode="auto">
          <a:xfrm>
            <a:off x="2439988" y="884239"/>
            <a:ext cx="7905750" cy="369887"/>
          </a:xfrm>
          <a:prstGeom prst="rect">
            <a:avLst/>
          </a:prstGeom>
          <a:noFill/>
          <a:ln w="9525">
            <a:noFill/>
            <a:miter lim="800000"/>
            <a:headEnd/>
            <a:tailEnd/>
          </a:ln>
          <a:effectLst/>
        </p:spPr>
        <p:txBody>
          <a:bodyPr>
            <a:spAutoFit/>
          </a:bodyPr>
          <a:lstStyle/>
          <a:p>
            <a:pPr eaLnBrk="0" hangingPunct="0">
              <a:spcBef>
                <a:spcPct val="50000"/>
              </a:spcBef>
              <a:defRPr/>
            </a:pPr>
            <a:r>
              <a:rPr lang="en-GB" dirty="0">
                <a:solidFill>
                  <a:srgbClr val="00368D"/>
                </a:solidFill>
              </a:rPr>
              <a:t>What is the cause of temperature fluctuations in the system?</a:t>
            </a:r>
            <a:endParaRPr lang="en-GB" dirty="0">
              <a:solidFill>
                <a:srgbClr val="00368D"/>
              </a:solidFill>
              <a:effectLst>
                <a:outerShdw blurRad="38100" dist="38100" dir="2700000" algn="tl">
                  <a:srgbClr val="C0C0C0"/>
                </a:outerShdw>
              </a:effectLst>
            </a:endParaRPr>
          </a:p>
        </p:txBody>
      </p:sp>
      <p:grpSp>
        <p:nvGrpSpPr>
          <p:cNvPr id="13321" name="Group 24"/>
          <p:cNvGrpSpPr>
            <a:grpSpLocks/>
          </p:cNvGrpSpPr>
          <p:nvPr/>
        </p:nvGrpSpPr>
        <p:grpSpPr bwMode="auto">
          <a:xfrm>
            <a:off x="5778501" y="2022476"/>
            <a:ext cx="4638675" cy="2652713"/>
            <a:chOff x="4208474" y="2022475"/>
            <a:chExt cx="4638886" cy="2652394"/>
          </a:xfrm>
        </p:grpSpPr>
        <p:pic>
          <p:nvPicPr>
            <p:cNvPr id="13322" name="Picture 69" descr="T:\SciTex\source\070987b3-5aaf-4495-9456-91aa0de81f77\GB\Graphics\Graph_1.png"/>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5273748" y="2399099"/>
              <a:ext cx="3517678" cy="19629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323" name="TextBox 12"/>
            <p:cNvSpPr txBox="1">
              <a:spLocks noChangeArrowheads="1"/>
            </p:cNvSpPr>
            <p:nvPr/>
          </p:nvSpPr>
          <p:spPr bwMode="auto">
            <a:xfrm>
              <a:off x="7862044" y="4397870"/>
              <a:ext cx="961281"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200"/>
                <a:t>Time in s</a:t>
              </a:r>
            </a:p>
          </p:txBody>
        </p:sp>
        <p:sp>
          <p:nvSpPr>
            <p:cNvPr id="13324" name="TextBox 13"/>
            <p:cNvSpPr txBox="1">
              <a:spLocks noChangeArrowheads="1"/>
            </p:cNvSpPr>
            <p:nvPr/>
          </p:nvSpPr>
          <p:spPr bwMode="auto">
            <a:xfrm>
              <a:off x="4849646" y="2022475"/>
              <a:ext cx="106133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ctr" eaLnBrk="1" hangingPunct="1"/>
              <a:r>
                <a:rPr lang="en-GB" altLang="en-US" sz="1200"/>
                <a:t>Room</a:t>
              </a:r>
            </a:p>
            <a:p>
              <a:pPr algn="ctr" eaLnBrk="1" hangingPunct="1"/>
              <a:r>
                <a:rPr lang="en-GB" altLang="en-US" sz="1200"/>
                <a:t>temperature</a:t>
              </a:r>
            </a:p>
          </p:txBody>
        </p:sp>
        <p:sp>
          <p:nvSpPr>
            <p:cNvPr id="13325" name="TextBox 12"/>
            <p:cNvSpPr txBox="1">
              <a:spLocks noChangeArrowheads="1"/>
            </p:cNvSpPr>
            <p:nvPr/>
          </p:nvSpPr>
          <p:spPr bwMode="auto">
            <a:xfrm>
              <a:off x="4208474" y="3124968"/>
              <a:ext cx="1051104"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r>
                <a:rPr lang="en-GB" altLang="en-US" sz="1200"/>
                <a:t>Thermostat</a:t>
              </a:r>
            </a:p>
            <a:p>
              <a:pPr algn="r" eaLnBrk="1" hangingPunct="1"/>
              <a:r>
                <a:rPr lang="en-GB" altLang="en-US" sz="1200"/>
                <a:t>desired</a:t>
              </a:r>
            </a:p>
            <a:p>
              <a:pPr algn="r" eaLnBrk="1" hangingPunct="1"/>
              <a:r>
                <a:rPr lang="en-GB" altLang="en-US" sz="1200"/>
                <a:t>setting</a:t>
              </a:r>
            </a:p>
          </p:txBody>
        </p:sp>
        <p:cxnSp>
          <p:nvCxnSpPr>
            <p:cNvPr id="23" name="Straight Connector 22"/>
            <p:cNvCxnSpPr/>
            <p:nvPr/>
          </p:nvCxnSpPr>
          <p:spPr bwMode="auto">
            <a:xfrm>
              <a:off x="5197532" y="3414546"/>
              <a:ext cx="3649828" cy="0"/>
            </a:xfrm>
            <a:prstGeom prst="line">
              <a:avLst/>
            </a:prstGeom>
            <a:ln w="12700">
              <a:solidFill>
                <a:schemeClr val="tx1"/>
              </a:solidFill>
              <a:prstDash val="dash"/>
              <a:tailEnd type="none"/>
            </a:ln>
          </p:spPr>
          <p:style>
            <a:lnRef idx="1">
              <a:schemeClr val="accent1"/>
            </a:lnRef>
            <a:fillRef idx="0">
              <a:schemeClr val="accent1"/>
            </a:fillRef>
            <a:effectRef idx="0">
              <a:schemeClr val="accent1"/>
            </a:effectRef>
            <a:fontRef idx="minor">
              <a:schemeClr val="tx1"/>
            </a:fontRef>
          </p:style>
        </p:cxnSp>
        <p:sp>
          <p:nvSpPr>
            <p:cNvPr id="24" name="Freeform 23"/>
            <p:cNvSpPr/>
            <p:nvPr/>
          </p:nvSpPr>
          <p:spPr>
            <a:xfrm>
              <a:off x="5365815" y="3278037"/>
              <a:ext cx="3267224" cy="987306"/>
            </a:xfrm>
            <a:custGeom>
              <a:avLst/>
              <a:gdLst>
                <a:gd name="connsiteX0" fmla="*/ 0 w 4124076"/>
                <a:gd name="connsiteY0" fmla="*/ 1290762 h 1290762"/>
                <a:gd name="connsiteX1" fmla="*/ 445273 w 4124076"/>
                <a:gd name="connsiteY1" fmla="*/ 614901 h 1290762"/>
                <a:gd name="connsiteX2" fmla="*/ 1224501 w 4124076"/>
                <a:gd name="connsiteY2" fmla="*/ 50358 h 1290762"/>
                <a:gd name="connsiteX3" fmla="*/ 1741335 w 4124076"/>
                <a:gd name="connsiteY3" fmla="*/ 312751 h 1290762"/>
                <a:gd name="connsiteX4" fmla="*/ 2202511 w 4124076"/>
                <a:gd name="connsiteY4" fmla="*/ 58309 h 1290762"/>
                <a:gd name="connsiteX5" fmla="*/ 2608027 w 4124076"/>
                <a:gd name="connsiteY5" fmla="*/ 312751 h 1290762"/>
                <a:gd name="connsiteX6" fmla="*/ 3013544 w 4124076"/>
                <a:gd name="connsiteY6" fmla="*/ 74212 h 1290762"/>
                <a:gd name="connsiteX7" fmla="*/ 3411109 w 4124076"/>
                <a:gd name="connsiteY7" fmla="*/ 320703 h 1290762"/>
                <a:gd name="connsiteX8" fmla="*/ 3800723 w 4124076"/>
                <a:gd name="connsiteY8" fmla="*/ 66261 h 1290762"/>
                <a:gd name="connsiteX9" fmla="*/ 4079019 w 4124076"/>
                <a:gd name="connsiteY9" fmla="*/ 209384 h 1290762"/>
                <a:gd name="connsiteX10" fmla="*/ 4071067 w 4124076"/>
                <a:gd name="connsiteY10" fmla="*/ 209384 h 12907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124076" h="1290762">
                  <a:moveTo>
                    <a:pt x="0" y="1290762"/>
                  </a:moveTo>
                  <a:cubicBezTo>
                    <a:pt x="120595" y="1056198"/>
                    <a:pt x="241190" y="821635"/>
                    <a:pt x="445273" y="614901"/>
                  </a:cubicBezTo>
                  <a:cubicBezTo>
                    <a:pt x="649356" y="408167"/>
                    <a:pt x="1008491" y="100716"/>
                    <a:pt x="1224501" y="50358"/>
                  </a:cubicBezTo>
                  <a:cubicBezTo>
                    <a:pt x="1440511" y="0"/>
                    <a:pt x="1578333" y="311426"/>
                    <a:pt x="1741335" y="312751"/>
                  </a:cubicBezTo>
                  <a:cubicBezTo>
                    <a:pt x="1904337" y="314076"/>
                    <a:pt x="2058062" y="58309"/>
                    <a:pt x="2202511" y="58309"/>
                  </a:cubicBezTo>
                  <a:cubicBezTo>
                    <a:pt x="2346960" y="58309"/>
                    <a:pt x="2472855" y="310101"/>
                    <a:pt x="2608027" y="312751"/>
                  </a:cubicBezTo>
                  <a:cubicBezTo>
                    <a:pt x="2743199" y="315401"/>
                    <a:pt x="2879697" y="72887"/>
                    <a:pt x="3013544" y="74212"/>
                  </a:cubicBezTo>
                  <a:cubicBezTo>
                    <a:pt x="3147391" y="75537"/>
                    <a:pt x="3279913" y="322028"/>
                    <a:pt x="3411109" y="320703"/>
                  </a:cubicBezTo>
                  <a:cubicBezTo>
                    <a:pt x="3542305" y="319378"/>
                    <a:pt x="3689405" y="84814"/>
                    <a:pt x="3800723" y="66261"/>
                  </a:cubicBezTo>
                  <a:cubicBezTo>
                    <a:pt x="3912041" y="47708"/>
                    <a:pt x="4033962" y="185530"/>
                    <a:pt x="4079019" y="209384"/>
                  </a:cubicBezTo>
                  <a:cubicBezTo>
                    <a:pt x="4124076" y="233238"/>
                    <a:pt x="4097571" y="221311"/>
                    <a:pt x="4071067" y="209384"/>
                  </a:cubicBezTo>
                </a:path>
              </a:pathLst>
            </a:custGeom>
            <a:ln w="22225">
              <a:solidFill>
                <a:srgbClr val="FF0000"/>
              </a:solidFill>
              <a:tailEnd type="none"/>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GB"/>
            </a:p>
          </p:txBody>
        </p:sp>
      </p:grpSp>
    </p:spTree>
    <p:custDataLst>
      <p:tags r:id="rId1"/>
    </p:custDataLst>
    <p:extLst>
      <p:ext uri="{BB962C8B-B14F-4D97-AF65-F5344CB8AC3E}">
        <p14:creationId xmlns:p14="http://schemas.microsoft.com/office/powerpoint/2010/main" val="86455274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utoUpdateAnimBg="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descr="tick"/>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957388" y="3978275"/>
            <a:ext cx="469900" cy="469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339" name="Text Box 5"/>
          <p:cNvSpPr txBox="1">
            <a:spLocks noChangeArrowheads="1"/>
          </p:cNvSpPr>
          <p:nvPr>
            <p:custDataLst>
              <p:tags r:id="rId2"/>
            </p:custDataLst>
          </p:nvPr>
        </p:nvSpPr>
        <p:spPr bwMode="auto">
          <a:xfrm>
            <a:off x="2441576" y="2016126"/>
            <a:ext cx="4037013"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A)	Variations in the electrical supply</a:t>
            </a:r>
          </a:p>
        </p:txBody>
      </p:sp>
      <p:sp>
        <p:nvSpPr>
          <p:cNvPr id="14340" name="Text Box 5"/>
          <p:cNvSpPr txBox="1">
            <a:spLocks noChangeArrowheads="1"/>
          </p:cNvSpPr>
          <p:nvPr>
            <p:custDataLst>
              <p:tags r:id="rId3"/>
            </p:custDataLst>
          </p:nvPr>
        </p:nvSpPr>
        <p:spPr bwMode="auto">
          <a:xfrm>
            <a:off x="2439988" y="2689226"/>
            <a:ext cx="3657600"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B)  Thermostat setting too high</a:t>
            </a:r>
          </a:p>
        </p:txBody>
      </p:sp>
      <p:sp>
        <p:nvSpPr>
          <p:cNvPr id="14341" name="Text Box 5"/>
          <p:cNvSpPr txBox="1">
            <a:spLocks noChangeArrowheads="1"/>
          </p:cNvSpPr>
          <p:nvPr>
            <p:custDataLst>
              <p:tags r:id="rId4"/>
            </p:custDataLst>
          </p:nvPr>
        </p:nvSpPr>
        <p:spPr bwMode="auto">
          <a:xfrm>
            <a:off x="2441576" y="3363913"/>
            <a:ext cx="3656013" cy="34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C)	Thermostat setting too low</a:t>
            </a:r>
          </a:p>
        </p:txBody>
      </p:sp>
      <p:sp>
        <p:nvSpPr>
          <p:cNvPr id="14342" name="Text Box 5"/>
          <p:cNvSpPr txBox="1">
            <a:spLocks noChangeArrowheads="1"/>
          </p:cNvSpPr>
          <p:nvPr>
            <p:custDataLst>
              <p:tags r:id="rId5"/>
            </p:custDataLst>
          </p:nvPr>
        </p:nvSpPr>
        <p:spPr bwMode="auto">
          <a:xfrm>
            <a:off x="2439988" y="4062413"/>
            <a:ext cx="3657600" cy="34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spAutoFit/>
          </a:bodyPr>
          <a:lstStyle>
            <a:lvl1pPr marL="358775" indent="-358775"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nSpc>
                <a:spcPct val="90000"/>
              </a:lnSpc>
              <a:spcBef>
                <a:spcPct val="50000"/>
              </a:spcBef>
            </a:pPr>
            <a:r>
              <a:rPr lang="en-GB" altLang="en-US" sz="1800">
                <a:solidFill>
                  <a:srgbClr val="00368D"/>
                </a:solidFill>
              </a:rPr>
              <a:t>D)	System hysteresis</a:t>
            </a:r>
          </a:p>
        </p:txBody>
      </p:sp>
      <p:sp>
        <p:nvSpPr>
          <p:cNvPr id="14343" name="Text Box 4"/>
          <p:cNvSpPr txBox="1">
            <a:spLocks noChangeArrowheads="1"/>
          </p:cNvSpPr>
          <p:nvPr/>
        </p:nvSpPr>
        <p:spPr bwMode="auto">
          <a:xfrm>
            <a:off x="2439989" y="257175"/>
            <a:ext cx="3240087"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pPr>
            <a:r>
              <a:rPr lang="en-GB" altLang="en-US" sz="2000" b="1">
                <a:solidFill>
                  <a:srgbClr val="00368D"/>
                </a:solidFill>
              </a:rPr>
              <a:t>Question 3</a:t>
            </a:r>
          </a:p>
        </p:txBody>
      </p:sp>
      <p:sp>
        <p:nvSpPr>
          <p:cNvPr id="14" name="Text Box 32"/>
          <p:cNvSpPr txBox="1">
            <a:spLocks noChangeArrowheads="1"/>
          </p:cNvSpPr>
          <p:nvPr/>
        </p:nvSpPr>
        <p:spPr bwMode="auto">
          <a:xfrm>
            <a:off x="9617076" y="6330951"/>
            <a:ext cx="7334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Next &gt;</a:t>
            </a:r>
          </a:p>
        </p:txBody>
      </p:sp>
      <p:sp>
        <p:nvSpPr>
          <p:cNvPr id="17" name="Text Box 3"/>
          <p:cNvSpPr txBox="1">
            <a:spLocks noChangeArrowheads="1"/>
          </p:cNvSpPr>
          <p:nvPr>
            <p:custDataLst>
              <p:tags r:id="rId6"/>
            </p:custDataLst>
          </p:nvPr>
        </p:nvSpPr>
        <p:spPr bwMode="auto">
          <a:xfrm>
            <a:off x="2439988" y="884239"/>
            <a:ext cx="7905750" cy="369887"/>
          </a:xfrm>
          <a:prstGeom prst="rect">
            <a:avLst/>
          </a:prstGeom>
          <a:noFill/>
          <a:ln w="9525">
            <a:noFill/>
            <a:miter lim="800000"/>
            <a:headEnd/>
            <a:tailEnd/>
          </a:ln>
          <a:effectLst/>
        </p:spPr>
        <p:txBody>
          <a:bodyPr>
            <a:spAutoFit/>
          </a:bodyPr>
          <a:lstStyle/>
          <a:p>
            <a:pPr eaLnBrk="0" hangingPunct="0">
              <a:spcBef>
                <a:spcPct val="50000"/>
              </a:spcBef>
              <a:defRPr/>
            </a:pPr>
            <a:r>
              <a:rPr lang="en-GB" dirty="0">
                <a:solidFill>
                  <a:srgbClr val="00368D"/>
                </a:solidFill>
              </a:rPr>
              <a:t>What is the cause of temperature fluctuations in the system?</a:t>
            </a:r>
            <a:endParaRPr lang="en-GB" dirty="0">
              <a:solidFill>
                <a:srgbClr val="00368D"/>
              </a:solidFill>
              <a:effectLst>
                <a:outerShdw blurRad="38100" dist="38100" dir="2700000" algn="tl">
                  <a:srgbClr val="C0C0C0"/>
                </a:outerShdw>
              </a:effectLst>
            </a:endParaRPr>
          </a:p>
        </p:txBody>
      </p:sp>
      <p:sp>
        <p:nvSpPr>
          <p:cNvPr id="19" name="Text Box 10"/>
          <p:cNvSpPr txBox="1">
            <a:spLocks noChangeArrowheads="1"/>
          </p:cNvSpPr>
          <p:nvPr/>
        </p:nvSpPr>
        <p:spPr bwMode="auto">
          <a:xfrm>
            <a:off x="2490592" y="4668017"/>
            <a:ext cx="7907337"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800" dirty="0">
                <a:solidFill>
                  <a:srgbClr val="006600"/>
                </a:solidFill>
              </a:rPr>
              <a:t>There is a small delay in temperature change when the system is switched from on to off and back again. This is because of hysteresis, where the system initially retains its previous conditions.</a:t>
            </a:r>
          </a:p>
        </p:txBody>
      </p:sp>
      <p:grpSp>
        <p:nvGrpSpPr>
          <p:cNvPr id="14347" name="Group 24"/>
          <p:cNvGrpSpPr>
            <a:grpSpLocks/>
          </p:cNvGrpSpPr>
          <p:nvPr/>
        </p:nvGrpSpPr>
        <p:grpSpPr bwMode="auto">
          <a:xfrm>
            <a:off x="5778501" y="2022476"/>
            <a:ext cx="4638675" cy="2652713"/>
            <a:chOff x="4208474" y="2022475"/>
            <a:chExt cx="4638886" cy="2652394"/>
          </a:xfrm>
        </p:grpSpPr>
        <p:pic>
          <p:nvPicPr>
            <p:cNvPr id="14348" name="Picture 69" descr="T:\SciTex\source\070987b3-5aaf-4495-9456-91aa0de81f77\GB\Graphics\Graph_1.png"/>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5273748" y="2399099"/>
              <a:ext cx="3517678" cy="19629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349" name="TextBox 12"/>
            <p:cNvSpPr txBox="1">
              <a:spLocks noChangeArrowheads="1"/>
            </p:cNvSpPr>
            <p:nvPr/>
          </p:nvSpPr>
          <p:spPr bwMode="auto">
            <a:xfrm>
              <a:off x="7862044" y="4397870"/>
              <a:ext cx="961281"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200"/>
                <a:t>Time in s</a:t>
              </a:r>
            </a:p>
          </p:txBody>
        </p:sp>
        <p:sp>
          <p:nvSpPr>
            <p:cNvPr id="14350" name="TextBox 13"/>
            <p:cNvSpPr txBox="1">
              <a:spLocks noChangeArrowheads="1"/>
            </p:cNvSpPr>
            <p:nvPr/>
          </p:nvSpPr>
          <p:spPr bwMode="auto">
            <a:xfrm>
              <a:off x="4849646" y="2022475"/>
              <a:ext cx="106133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ctr" eaLnBrk="1" hangingPunct="1"/>
              <a:r>
                <a:rPr lang="en-GB" altLang="en-US" sz="1200"/>
                <a:t>Room</a:t>
              </a:r>
            </a:p>
            <a:p>
              <a:pPr algn="ctr" eaLnBrk="1" hangingPunct="1"/>
              <a:r>
                <a:rPr lang="en-GB" altLang="en-US" sz="1200"/>
                <a:t>temperature</a:t>
              </a:r>
            </a:p>
          </p:txBody>
        </p:sp>
        <p:sp>
          <p:nvSpPr>
            <p:cNvPr id="14351" name="TextBox 12"/>
            <p:cNvSpPr txBox="1">
              <a:spLocks noChangeArrowheads="1"/>
            </p:cNvSpPr>
            <p:nvPr/>
          </p:nvSpPr>
          <p:spPr bwMode="auto">
            <a:xfrm>
              <a:off x="4208474" y="3124968"/>
              <a:ext cx="1051104"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r>
                <a:rPr lang="en-GB" altLang="en-US" sz="1200"/>
                <a:t>Thermostat</a:t>
              </a:r>
            </a:p>
            <a:p>
              <a:pPr algn="r" eaLnBrk="1" hangingPunct="1"/>
              <a:r>
                <a:rPr lang="en-GB" altLang="en-US" sz="1200"/>
                <a:t>desired</a:t>
              </a:r>
            </a:p>
            <a:p>
              <a:pPr algn="r" eaLnBrk="1" hangingPunct="1"/>
              <a:r>
                <a:rPr lang="en-GB" altLang="en-US" sz="1200"/>
                <a:t>setting</a:t>
              </a:r>
            </a:p>
          </p:txBody>
        </p:sp>
        <p:cxnSp>
          <p:nvCxnSpPr>
            <p:cNvPr id="25" name="Straight Connector 24"/>
            <p:cNvCxnSpPr/>
            <p:nvPr/>
          </p:nvCxnSpPr>
          <p:spPr bwMode="auto">
            <a:xfrm>
              <a:off x="5197532" y="3414546"/>
              <a:ext cx="3649828" cy="0"/>
            </a:xfrm>
            <a:prstGeom prst="line">
              <a:avLst/>
            </a:prstGeom>
            <a:ln w="12700">
              <a:solidFill>
                <a:schemeClr val="tx1"/>
              </a:solidFill>
              <a:prstDash val="dash"/>
              <a:tailEnd type="none"/>
            </a:ln>
          </p:spPr>
          <p:style>
            <a:lnRef idx="1">
              <a:schemeClr val="accent1"/>
            </a:lnRef>
            <a:fillRef idx="0">
              <a:schemeClr val="accent1"/>
            </a:fillRef>
            <a:effectRef idx="0">
              <a:schemeClr val="accent1"/>
            </a:effectRef>
            <a:fontRef idx="minor">
              <a:schemeClr val="tx1"/>
            </a:fontRef>
          </p:style>
        </p:cxnSp>
        <p:sp>
          <p:nvSpPr>
            <p:cNvPr id="26" name="Freeform 25"/>
            <p:cNvSpPr/>
            <p:nvPr/>
          </p:nvSpPr>
          <p:spPr>
            <a:xfrm>
              <a:off x="5365815" y="3278037"/>
              <a:ext cx="3267224" cy="987306"/>
            </a:xfrm>
            <a:custGeom>
              <a:avLst/>
              <a:gdLst>
                <a:gd name="connsiteX0" fmla="*/ 0 w 4124076"/>
                <a:gd name="connsiteY0" fmla="*/ 1290762 h 1290762"/>
                <a:gd name="connsiteX1" fmla="*/ 445273 w 4124076"/>
                <a:gd name="connsiteY1" fmla="*/ 614901 h 1290762"/>
                <a:gd name="connsiteX2" fmla="*/ 1224501 w 4124076"/>
                <a:gd name="connsiteY2" fmla="*/ 50358 h 1290762"/>
                <a:gd name="connsiteX3" fmla="*/ 1741335 w 4124076"/>
                <a:gd name="connsiteY3" fmla="*/ 312751 h 1290762"/>
                <a:gd name="connsiteX4" fmla="*/ 2202511 w 4124076"/>
                <a:gd name="connsiteY4" fmla="*/ 58309 h 1290762"/>
                <a:gd name="connsiteX5" fmla="*/ 2608027 w 4124076"/>
                <a:gd name="connsiteY5" fmla="*/ 312751 h 1290762"/>
                <a:gd name="connsiteX6" fmla="*/ 3013544 w 4124076"/>
                <a:gd name="connsiteY6" fmla="*/ 74212 h 1290762"/>
                <a:gd name="connsiteX7" fmla="*/ 3411109 w 4124076"/>
                <a:gd name="connsiteY7" fmla="*/ 320703 h 1290762"/>
                <a:gd name="connsiteX8" fmla="*/ 3800723 w 4124076"/>
                <a:gd name="connsiteY8" fmla="*/ 66261 h 1290762"/>
                <a:gd name="connsiteX9" fmla="*/ 4079019 w 4124076"/>
                <a:gd name="connsiteY9" fmla="*/ 209384 h 1290762"/>
                <a:gd name="connsiteX10" fmla="*/ 4071067 w 4124076"/>
                <a:gd name="connsiteY10" fmla="*/ 209384 h 12907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124076" h="1290762">
                  <a:moveTo>
                    <a:pt x="0" y="1290762"/>
                  </a:moveTo>
                  <a:cubicBezTo>
                    <a:pt x="120595" y="1056198"/>
                    <a:pt x="241190" y="821635"/>
                    <a:pt x="445273" y="614901"/>
                  </a:cubicBezTo>
                  <a:cubicBezTo>
                    <a:pt x="649356" y="408167"/>
                    <a:pt x="1008491" y="100716"/>
                    <a:pt x="1224501" y="50358"/>
                  </a:cubicBezTo>
                  <a:cubicBezTo>
                    <a:pt x="1440511" y="0"/>
                    <a:pt x="1578333" y="311426"/>
                    <a:pt x="1741335" y="312751"/>
                  </a:cubicBezTo>
                  <a:cubicBezTo>
                    <a:pt x="1904337" y="314076"/>
                    <a:pt x="2058062" y="58309"/>
                    <a:pt x="2202511" y="58309"/>
                  </a:cubicBezTo>
                  <a:cubicBezTo>
                    <a:pt x="2346960" y="58309"/>
                    <a:pt x="2472855" y="310101"/>
                    <a:pt x="2608027" y="312751"/>
                  </a:cubicBezTo>
                  <a:cubicBezTo>
                    <a:pt x="2743199" y="315401"/>
                    <a:pt x="2879697" y="72887"/>
                    <a:pt x="3013544" y="74212"/>
                  </a:cubicBezTo>
                  <a:cubicBezTo>
                    <a:pt x="3147391" y="75537"/>
                    <a:pt x="3279913" y="322028"/>
                    <a:pt x="3411109" y="320703"/>
                  </a:cubicBezTo>
                  <a:cubicBezTo>
                    <a:pt x="3542305" y="319378"/>
                    <a:pt x="3689405" y="84814"/>
                    <a:pt x="3800723" y="66261"/>
                  </a:cubicBezTo>
                  <a:cubicBezTo>
                    <a:pt x="3912041" y="47708"/>
                    <a:pt x="4033962" y="185530"/>
                    <a:pt x="4079019" y="209384"/>
                  </a:cubicBezTo>
                  <a:cubicBezTo>
                    <a:pt x="4124076" y="233238"/>
                    <a:pt x="4097571" y="221311"/>
                    <a:pt x="4071067" y="209384"/>
                  </a:cubicBezTo>
                </a:path>
              </a:pathLst>
            </a:custGeom>
            <a:ln w="22225">
              <a:solidFill>
                <a:srgbClr val="FF0000"/>
              </a:solidFill>
              <a:tailEnd type="none"/>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GB"/>
            </a:p>
          </p:txBody>
        </p:sp>
      </p:grpSp>
    </p:spTree>
    <p:custDataLst>
      <p:tags r:id="rId1"/>
    </p:custDataLst>
    <p:extLst>
      <p:ext uri="{BB962C8B-B14F-4D97-AF65-F5344CB8AC3E}">
        <p14:creationId xmlns:p14="http://schemas.microsoft.com/office/powerpoint/2010/main" val="229056754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1" presetClass="entr" presetSubtype="0" fill="hold" nodeType="afterEffect">
                                  <p:stCondLst>
                                    <p:cond delay="500"/>
                                  </p:stCondLst>
                                  <p:iterate type="lt">
                                    <p:tmPct val="5000"/>
                                  </p:iterate>
                                  <p:childTnLst>
                                    <p:set>
                                      <p:cBhvr>
                                        <p:cTn id="6" dur="1" fill="hold">
                                          <p:stCondLst>
                                            <p:cond delay="0"/>
                                          </p:stCondLst>
                                        </p:cTn>
                                        <p:tgtEl>
                                          <p:spTgt spid="12"/>
                                        </p:tgtEl>
                                        <p:attrNameLst>
                                          <p:attrName>style.visibility</p:attrName>
                                        </p:attrNameLst>
                                      </p:cBhvr>
                                      <p:to>
                                        <p:strVal val="visible"/>
                                      </p:to>
                                    </p:set>
                                    <p:anim calcmode="lin" valueType="num">
                                      <p:cBhvr>
                                        <p:cTn id="7" dur="500" fill="hold"/>
                                        <p:tgtEl>
                                          <p:spTgt spid="12"/>
                                        </p:tgtEl>
                                        <p:attrNameLst>
                                          <p:attrName>ppt_w</p:attrName>
                                        </p:attrNameLst>
                                      </p:cBhvr>
                                      <p:tavLst>
                                        <p:tav tm="0">
                                          <p:val>
                                            <p:fltVal val="0"/>
                                          </p:val>
                                        </p:tav>
                                        <p:tav tm="100000">
                                          <p:val>
                                            <p:strVal val="#ppt_w"/>
                                          </p:val>
                                        </p:tav>
                                      </p:tavLst>
                                    </p:anim>
                                    <p:anim calcmode="lin" valueType="num">
                                      <p:cBhvr>
                                        <p:cTn id="8" dur="500" fill="hold"/>
                                        <p:tgtEl>
                                          <p:spTgt spid="12"/>
                                        </p:tgtEl>
                                        <p:attrNameLst>
                                          <p:attrName>ppt_h</p:attrName>
                                        </p:attrNameLst>
                                      </p:cBhvr>
                                      <p:tavLst>
                                        <p:tav tm="0">
                                          <p:val>
                                            <p:fltVal val="0"/>
                                          </p:val>
                                        </p:tav>
                                        <p:tav tm="100000">
                                          <p:val>
                                            <p:strVal val="#ppt_h"/>
                                          </p:val>
                                        </p:tav>
                                      </p:tavLst>
                                    </p:anim>
                                    <p:anim calcmode="lin" valueType="num">
                                      <p:cBhvr>
                                        <p:cTn id="9" dur="500" fill="hold"/>
                                        <p:tgtEl>
                                          <p:spTgt spid="12"/>
                                        </p:tgtEl>
                                        <p:attrNameLst>
                                          <p:attrName>style.rotation</p:attrName>
                                        </p:attrNameLst>
                                      </p:cBhvr>
                                      <p:tavLst>
                                        <p:tav tm="0">
                                          <p:val>
                                            <p:fltVal val="90"/>
                                          </p:val>
                                        </p:tav>
                                        <p:tav tm="100000">
                                          <p:val>
                                            <p:fltVal val="0"/>
                                          </p:val>
                                        </p:tav>
                                      </p:tavLst>
                                    </p:anim>
                                    <p:animEffect transition="in" filter="fade">
                                      <p:cBhvr>
                                        <p:cTn id="10" dur="500"/>
                                        <p:tgtEl>
                                          <p:spTgt spid="12"/>
                                        </p:tgtEl>
                                      </p:cBhvr>
                                    </p:animEffect>
                                  </p:childTnLst>
                                </p:cTn>
                              </p:par>
                            </p:childTnLst>
                          </p:cTn>
                        </p:par>
                        <p:par>
                          <p:cTn id="11" fill="hold" nodeType="afterGroup">
                            <p:stCondLst>
                              <p:cond delay="1000"/>
                            </p:stCondLst>
                            <p:childTnLst>
                              <p:par>
                                <p:cTn id="12" presetID="10" presetClass="entr" presetSubtype="0" fill="hold" grpId="0" nodeType="afterEffect">
                                  <p:stCondLst>
                                    <p:cond delay="0"/>
                                  </p:stCondLst>
                                  <p:childTnLst>
                                    <p:set>
                                      <p:cBhvr>
                                        <p:cTn id="13" dur="1" fill="hold">
                                          <p:stCondLst>
                                            <p:cond delay="0"/>
                                          </p:stCondLst>
                                        </p:cTn>
                                        <p:tgtEl>
                                          <p:spTgt spid="19"/>
                                        </p:tgtEl>
                                        <p:attrNameLst>
                                          <p:attrName>style.visibility</p:attrName>
                                        </p:attrNameLst>
                                      </p:cBhvr>
                                      <p:to>
                                        <p:strVal val="visible"/>
                                      </p:to>
                                    </p:set>
                                    <p:animEffect transition="in" filter="fade">
                                      <p:cBhvr>
                                        <p:cTn id="14" dur="1000"/>
                                        <p:tgtEl>
                                          <p:spTgt spid="19"/>
                                        </p:tgtEl>
                                      </p:cBhvr>
                                    </p:animEffect>
                                  </p:childTnLst>
                                </p:cTn>
                              </p:par>
                            </p:childTnLst>
                          </p:cTn>
                        </p:par>
                        <p:par>
                          <p:cTn id="15" fill="hold" nodeType="afterGroup">
                            <p:stCondLst>
                              <p:cond delay="2000"/>
                            </p:stCondLst>
                            <p:childTnLst>
                              <p:par>
                                <p:cTn id="16" presetID="10" presetClass="entr" presetSubtype="0" fill="hold" grpId="0" nodeType="afterEffect">
                                  <p:stCondLst>
                                    <p:cond delay="0"/>
                                  </p:stCondLst>
                                  <p:childTnLst>
                                    <p:set>
                                      <p:cBhvr>
                                        <p:cTn id="17" dur="1" fill="hold">
                                          <p:stCondLst>
                                            <p:cond delay="0"/>
                                          </p:stCondLst>
                                        </p:cTn>
                                        <p:tgtEl>
                                          <p:spTgt spid="14"/>
                                        </p:tgtEl>
                                        <p:attrNameLst>
                                          <p:attrName>style.visibility</p:attrName>
                                        </p:attrNameLst>
                                      </p:cBhvr>
                                      <p:to>
                                        <p:strVal val="visible"/>
                                      </p:to>
                                    </p:set>
                                    <p:animEffect transition="in" filter="fade">
                                      <p:cBhvr>
                                        <p:cTn id="18"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utoUpdateAnimBg="0"/>
      <p:bldP spid="19"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Modelling of Control Systems</a:t>
            </a:r>
            <a:endParaRPr lang="en-GB" dirty="0"/>
          </a:p>
        </p:txBody>
      </p:sp>
      <p:sp>
        <p:nvSpPr>
          <p:cNvPr id="3" name="Content Placeholder 2"/>
          <p:cNvSpPr>
            <a:spLocks noGrp="1"/>
          </p:cNvSpPr>
          <p:nvPr>
            <p:ph idx="1"/>
          </p:nvPr>
        </p:nvSpPr>
        <p:spPr/>
        <p:txBody>
          <a:bodyPr/>
          <a:lstStyle/>
          <a:p>
            <a:r>
              <a:rPr lang="en-GB" dirty="0" smtClean="0"/>
              <a:t>We can mathematically model control systems to allow us to predict operational behaviour and to determine the operating parameters of the controller.</a:t>
            </a:r>
          </a:p>
          <a:p>
            <a:r>
              <a:rPr lang="en-GB" dirty="0" smtClean="0"/>
              <a:t>Before we can do any of this we need to be able to describe our system in terms of its transfer function.</a:t>
            </a:r>
            <a:endParaRPr lang="en-GB" dirty="0"/>
          </a:p>
        </p:txBody>
      </p:sp>
    </p:spTree>
    <p:extLst>
      <p:ext uri="{BB962C8B-B14F-4D97-AF65-F5344CB8AC3E}">
        <p14:creationId xmlns:p14="http://schemas.microsoft.com/office/powerpoint/2010/main" val="277180531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Transfer Function</a:t>
            </a:r>
            <a:endParaRPr lang="en-GB" dirty="0"/>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p:txBody>
              <a:bodyPr/>
              <a:lstStyle/>
              <a:p>
                <a:r>
                  <a:rPr lang="en-GB" sz="2400" dirty="0"/>
                  <a:t>The behaviour of both systems can be mathematically described by a ‘Transfer Function’. </a:t>
                </a:r>
              </a:p>
              <a:p>
                <a:r>
                  <a:rPr lang="en-GB" sz="2400" dirty="0"/>
                  <a:t>This </a:t>
                </a:r>
                <a:r>
                  <a:rPr lang="en-GB" sz="2400" dirty="0"/>
                  <a:t>is essentially a ratio of output compared to input or alternatively a gain function</a:t>
                </a:r>
                <a:r>
                  <a:rPr lang="en-GB" sz="2400" dirty="0"/>
                  <a:t>. </a:t>
                </a:r>
              </a:p>
              <a:p>
                <a:pPr marL="0" indent="0">
                  <a:buNone/>
                </a:pPr>
                <a:endParaRPr lang="en-GB" sz="2400" i="1" dirty="0">
                  <a:latin typeface="Cambria Math" panose="02040503050406030204" pitchFamily="18" charset="0"/>
                </a:endParaRPr>
              </a:p>
              <a:p>
                <a:pPr marL="0" indent="0">
                  <a:buNone/>
                </a:pPr>
                <a14:m>
                  <m:oMathPara xmlns:m="http://schemas.openxmlformats.org/officeDocument/2006/math">
                    <m:oMathParaPr>
                      <m:jc m:val="centerGroup"/>
                    </m:oMathParaPr>
                    <m:oMath xmlns:m="http://schemas.openxmlformats.org/officeDocument/2006/math">
                      <m:r>
                        <a:rPr lang="en-GB" sz="2400" i="1">
                          <a:latin typeface="Cambria Math" panose="02040503050406030204" pitchFamily="18" charset="0"/>
                        </a:rPr>
                        <m:t>𝑇𝑟𝑎𝑛𝑠𝑓𝑒𝑟</m:t>
                      </m:r>
                      <m:r>
                        <a:rPr lang="en-GB" sz="2400" i="1">
                          <a:latin typeface="Cambria Math" panose="02040503050406030204" pitchFamily="18" charset="0"/>
                        </a:rPr>
                        <m:t> </m:t>
                      </m:r>
                      <m:r>
                        <a:rPr lang="en-GB" sz="2400" i="1">
                          <a:latin typeface="Cambria Math" panose="02040503050406030204" pitchFamily="18" charset="0"/>
                        </a:rPr>
                        <m:t>𝐹𝑢𝑛𝑐𝑡𝑖𝑜𝑛</m:t>
                      </m:r>
                      <m:r>
                        <a:rPr lang="en-GB" sz="2400" i="1">
                          <a:latin typeface="Cambria Math" panose="02040503050406030204" pitchFamily="18" charset="0"/>
                        </a:rPr>
                        <m:t>= </m:t>
                      </m:r>
                      <m:f>
                        <m:fPr>
                          <m:ctrlPr>
                            <a:rPr lang="en-GB" sz="2400" i="1">
                              <a:latin typeface="Cambria Math" panose="02040503050406030204" pitchFamily="18" charset="0"/>
                            </a:rPr>
                          </m:ctrlPr>
                        </m:fPr>
                        <m:num>
                          <m:r>
                            <a:rPr lang="en-GB" sz="2400" i="1">
                              <a:latin typeface="Cambria Math" panose="02040503050406030204" pitchFamily="18" charset="0"/>
                            </a:rPr>
                            <m:t>𝑂𝑢𝑡𝑝𝑢𝑡</m:t>
                          </m:r>
                          <m:r>
                            <a:rPr lang="en-GB" sz="2400" i="1">
                              <a:latin typeface="Cambria Math" panose="02040503050406030204" pitchFamily="18" charset="0"/>
                            </a:rPr>
                            <m:t> </m:t>
                          </m:r>
                          <m:r>
                            <a:rPr lang="en-GB" sz="2400" i="1">
                              <a:latin typeface="Cambria Math" panose="02040503050406030204" pitchFamily="18" charset="0"/>
                            </a:rPr>
                            <m:t>𝑉𝑎𝑙𝑢𝑒</m:t>
                          </m:r>
                        </m:num>
                        <m:den>
                          <m:r>
                            <a:rPr lang="en-GB" sz="2400" i="1">
                              <a:latin typeface="Cambria Math" panose="02040503050406030204" pitchFamily="18" charset="0"/>
                            </a:rPr>
                            <m:t>𝐼𝑛𝑝𝑢𝑡</m:t>
                          </m:r>
                          <m:r>
                            <a:rPr lang="en-GB" sz="2400" i="1">
                              <a:latin typeface="Cambria Math" panose="02040503050406030204" pitchFamily="18" charset="0"/>
                            </a:rPr>
                            <m:t> </m:t>
                          </m:r>
                          <m:r>
                            <a:rPr lang="en-GB" sz="2400" i="1">
                              <a:latin typeface="Cambria Math" panose="02040503050406030204" pitchFamily="18" charset="0"/>
                            </a:rPr>
                            <m:t>𝑉𝑎𝑙𝑢𝑒</m:t>
                          </m:r>
                        </m:den>
                      </m:f>
                    </m:oMath>
                  </m:oMathPara>
                </a14:m>
                <a:endParaRPr lang="en-GB" sz="2400" dirty="0"/>
              </a:p>
            </p:txBody>
          </p:sp>
        </mc:Choice>
        <mc:Fallback>
          <p:sp>
            <p:nvSpPr>
              <p:cNvPr id="3" name="Content Placeholder 2"/>
              <p:cNvSpPr>
                <a:spLocks noGrp="1" noRot="1" noChangeAspect="1" noMove="1" noResize="1" noEditPoints="1" noAdjustHandles="1" noChangeArrowheads="1" noChangeShapeType="1" noTextEdit="1"/>
              </p:cNvSpPr>
              <p:nvPr>
                <p:ph idx="1"/>
              </p:nvPr>
            </p:nvSpPr>
            <p:spPr>
              <a:blipFill>
                <a:blip r:embed="rId2"/>
                <a:stretch>
                  <a:fillRect l="-722" t="-1090"/>
                </a:stretch>
              </a:blipFill>
            </p:spPr>
            <p:txBody>
              <a:bodyPr/>
              <a:lstStyle/>
              <a:p>
                <a:r>
                  <a:rPr lang="en-GB">
                    <a:noFill/>
                  </a:rPr>
                  <a:t> </a:t>
                </a:r>
              </a:p>
            </p:txBody>
          </p:sp>
        </mc:Fallback>
      </mc:AlternateContent>
    </p:spTree>
    <p:extLst>
      <p:ext uri="{BB962C8B-B14F-4D97-AF65-F5344CB8AC3E}">
        <p14:creationId xmlns:p14="http://schemas.microsoft.com/office/powerpoint/2010/main" val="253206244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Transfer Function</a:t>
            </a:r>
            <a:endParaRPr lang="en-GB" dirty="0"/>
          </a:p>
        </p:txBody>
      </p:sp>
      <p:sp>
        <p:nvSpPr>
          <p:cNvPr id="3" name="Content Placeholder 2"/>
          <p:cNvSpPr>
            <a:spLocks noGrp="1"/>
          </p:cNvSpPr>
          <p:nvPr>
            <p:ph idx="1"/>
          </p:nvPr>
        </p:nvSpPr>
        <p:spPr/>
        <p:txBody>
          <a:bodyPr/>
          <a:lstStyle/>
          <a:p>
            <a:r>
              <a:rPr lang="en-GB" dirty="0" smtClean="0"/>
              <a:t>The transfer function of a simple amplifier would be the output voltage divided by the input voltage, essentially its voltage gain.</a:t>
            </a:r>
            <a:endParaRPr lang="en-GB" dirty="0"/>
          </a:p>
        </p:txBody>
      </p:sp>
    </p:spTree>
    <p:extLst>
      <p:ext uri="{BB962C8B-B14F-4D97-AF65-F5344CB8AC3E}">
        <p14:creationId xmlns:p14="http://schemas.microsoft.com/office/powerpoint/2010/main" val="203873667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55588"/>
            <a:ext cx="8229600" cy="1143000"/>
          </a:xfrm>
        </p:spPr>
        <p:txBody>
          <a:bodyPr/>
          <a:lstStyle/>
          <a:p>
            <a:r>
              <a:rPr lang="en-GB" dirty="0" smtClean="0"/>
              <a:t>Open Loop Transfer Function</a:t>
            </a:r>
            <a:endParaRPr lang="en-GB" dirty="0"/>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a:xfrm>
                <a:off x="1991544" y="1628800"/>
                <a:ext cx="8229600" cy="3917032"/>
              </a:xfrm>
            </p:spPr>
            <p:txBody>
              <a:bodyPr/>
              <a:lstStyle/>
              <a:p>
                <a:r>
                  <a:rPr lang="en-GB" sz="2400" dirty="0"/>
                  <a:t>The open loop system may easily be represented in terms of its transfer function – for example think of block ‘G’ as an electronic amplifier of gain ‘G’. </a:t>
                </a:r>
              </a:p>
              <a:p>
                <a:pPr marL="0" indent="0">
                  <a:buNone/>
                </a:pPr>
                <a14:m>
                  <m:oMath xmlns:m="http://schemas.openxmlformats.org/officeDocument/2006/math">
                    <m:r>
                      <a:rPr lang="en-GB" sz="2400" i="1">
                        <a:latin typeface="Cambria Math" panose="02040503050406030204" pitchFamily="18" charset="0"/>
                      </a:rPr>
                      <m:t>𝑆𝑒𝑛𝑠𝑖𝑡𝑖𝑣𝑖𝑡𝑦</m:t>
                    </m:r>
                    <m:r>
                      <a:rPr lang="en-GB" sz="2400" i="1">
                        <a:latin typeface="Cambria Math" panose="02040503050406030204" pitchFamily="18" charset="0"/>
                      </a:rPr>
                      <m:t>=</m:t>
                    </m:r>
                    <m:r>
                      <a:rPr lang="en-GB" sz="2400" i="1">
                        <a:latin typeface="Cambria Math" panose="02040503050406030204" pitchFamily="18" charset="0"/>
                      </a:rPr>
                      <m:t>𝐺</m:t>
                    </m:r>
                    <m:r>
                      <a:rPr lang="en-GB" sz="2400" i="1">
                        <a:latin typeface="Cambria Math" panose="02040503050406030204" pitchFamily="18" charset="0"/>
                      </a:rPr>
                      <m:t>=</m:t>
                    </m:r>
                    <m:f>
                      <m:fPr>
                        <m:ctrlPr>
                          <a:rPr lang="en-GB" sz="2400" i="1">
                            <a:latin typeface="Cambria Math" panose="02040503050406030204" pitchFamily="18" charset="0"/>
                          </a:rPr>
                        </m:ctrlPr>
                      </m:fPr>
                      <m:num>
                        <m:sSub>
                          <m:sSubPr>
                            <m:ctrlPr>
                              <a:rPr lang="en-GB" sz="2400" i="1">
                                <a:latin typeface="Cambria Math" panose="02040503050406030204" pitchFamily="18" charset="0"/>
                              </a:rPr>
                            </m:ctrlPr>
                          </m:sSubPr>
                          <m:e>
                            <m:r>
                              <a:rPr lang="en-GB" sz="2400" i="1">
                                <a:latin typeface="Cambria Math" panose="02040503050406030204" pitchFamily="18" charset="0"/>
                                <a:ea typeface="Cambria Math" panose="02040503050406030204" pitchFamily="18" charset="0"/>
                              </a:rPr>
                              <m:t>𝜃</m:t>
                            </m:r>
                          </m:e>
                          <m:sub>
                            <m:r>
                              <a:rPr lang="en-GB" sz="2400" i="1">
                                <a:latin typeface="Cambria Math" panose="02040503050406030204" pitchFamily="18" charset="0"/>
                              </a:rPr>
                              <m:t>𝑜</m:t>
                            </m:r>
                          </m:sub>
                        </m:sSub>
                      </m:num>
                      <m:den>
                        <m:sSub>
                          <m:sSubPr>
                            <m:ctrlPr>
                              <a:rPr lang="en-GB" sz="2400" i="1">
                                <a:latin typeface="Cambria Math" panose="02040503050406030204" pitchFamily="18" charset="0"/>
                              </a:rPr>
                            </m:ctrlPr>
                          </m:sSubPr>
                          <m:e>
                            <m:r>
                              <a:rPr lang="en-GB" sz="2400" i="1">
                                <a:latin typeface="Cambria Math" panose="02040503050406030204" pitchFamily="18" charset="0"/>
                                <a:ea typeface="Cambria Math" panose="02040503050406030204" pitchFamily="18" charset="0"/>
                              </a:rPr>
                              <m:t>𝜃</m:t>
                            </m:r>
                          </m:e>
                          <m:sub>
                            <m:r>
                              <a:rPr lang="en-GB" sz="2400" i="1">
                                <a:latin typeface="Cambria Math" panose="02040503050406030204" pitchFamily="18" charset="0"/>
                              </a:rPr>
                              <m:t>𝑖</m:t>
                            </m:r>
                          </m:sub>
                        </m:sSub>
                      </m:den>
                    </m:f>
                    <m:r>
                      <a:rPr lang="en-GB" sz="2400">
                        <a:latin typeface="Cambria Math" panose="02040503050406030204" pitchFamily="18" charset="0"/>
                      </a:rPr>
                      <m:t>   </m:t>
                    </m:r>
                  </m:oMath>
                </a14:m>
                <a:r>
                  <a:rPr lang="en-GB" sz="2400" dirty="0"/>
                  <a:t>This is the open loop transfer function</a:t>
                </a:r>
                <a:endParaRPr lang="en-GB" dirty="0" smtClean="0"/>
              </a:p>
              <a:p>
                <a:endParaRPr lang="en-GB" dirty="0"/>
              </a:p>
              <a:p>
                <a:endParaRPr lang="en-GB" dirty="0"/>
              </a:p>
            </p:txBody>
          </p:sp>
        </mc:Choice>
        <mc:Fallback>
          <p:sp>
            <p:nvSpPr>
              <p:cNvPr id="3" name="Content Placeholder 2"/>
              <p:cNvSpPr>
                <a:spLocks noGrp="1" noRot="1" noChangeAspect="1" noMove="1" noResize="1" noEditPoints="1" noAdjustHandles="1" noChangeArrowheads="1" noChangeShapeType="1" noTextEdit="1"/>
              </p:cNvSpPr>
              <p:nvPr>
                <p:ph idx="1"/>
              </p:nvPr>
            </p:nvSpPr>
            <p:spPr>
              <a:xfrm>
                <a:off x="1991544" y="1628800"/>
                <a:ext cx="8229600" cy="3917032"/>
              </a:xfrm>
              <a:blipFill>
                <a:blip r:embed="rId2"/>
                <a:stretch>
                  <a:fillRect l="-1037" t="-1089" r="-1111"/>
                </a:stretch>
              </a:blipFill>
            </p:spPr>
            <p:txBody>
              <a:bodyPr/>
              <a:lstStyle/>
              <a:p>
                <a:r>
                  <a:rPr lang="en-GB">
                    <a:noFill/>
                  </a:rPr>
                  <a:t> </a:t>
                </a:r>
              </a:p>
            </p:txBody>
          </p:sp>
        </mc:Fallback>
      </mc:AlternateContent>
      <p:pic>
        <p:nvPicPr>
          <p:cNvPr id="4" name="Content Placeholder 3"/>
          <p:cNvPicPr>
            <a:picLocks noChangeAspect="1"/>
          </p:cNvPicPr>
          <p:nvPr/>
        </p:nvPicPr>
        <p:blipFill>
          <a:blip r:embed="rId3"/>
          <a:stretch>
            <a:fillRect/>
          </a:stretch>
        </p:blipFill>
        <p:spPr>
          <a:xfrm>
            <a:off x="3300103" y="3861048"/>
            <a:ext cx="5612482" cy="1638238"/>
          </a:xfrm>
          <a:prstGeom prst="rect">
            <a:avLst/>
          </a:prstGeom>
        </p:spPr>
      </p:pic>
    </p:spTree>
    <p:extLst>
      <p:ext uri="{BB962C8B-B14F-4D97-AF65-F5344CB8AC3E}">
        <p14:creationId xmlns:p14="http://schemas.microsoft.com/office/powerpoint/2010/main" val="125031610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Closed Loop Transfer Function</a:t>
            </a:r>
            <a:endParaRPr lang="en-GB" dirty="0"/>
          </a:p>
        </p:txBody>
      </p:sp>
      <p:sp>
        <p:nvSpPr>
          <p:cNvPr id="3" name="Content Placeholder 2"/>
          <p:cNvSpPr>
            <a:spLocks noGrp="1"/>
          </p:cNvSpPr>
          <p:nvPr>
            <p:ph idx="1"/>
          </p:nvPr>
        </p:nvSpPr>
        <p:spPr/>
        <p:txBody>
          <a:bodyPr>
            <a:normAutofit/>
          </a:bodyPr>
          <a:lstStyle/>
          <a:p>
            <a:pPr marL="0" indent="0">
              <a:buNone/>
            </a:pPr>
            <a:r>
              <a:rPr lang="en-GB" sz="2400" dirty="0"/>
              <a:t>In the case of the closed loop system, </a:t>
            </a:r>
            <a:r>
              <a:rPr lang="en-GB" sz="2400" dirty="0"/>
              <a:t>the approach is slightly different as there is a comparator and feedback (parallel) block to consider, however we are still looking for a gain or sensitivity factor i.e. a ratio of output compared to input. First we need to consider the </a:t>
            </a:r>
            <a:r>
              <a:rPr lang="en-GB" sz="2400" dirty="0"/>
              <a:t>comparator</a:t>
            </a:r>
            <a:endParaRPr lang="en-GB" sz="2400" dirty="0"/>
          </a:p>
        </p:txBody>
      </p:sp>
      <p:pic>
        <p:nvPicPr>
          <p:cNvPr id="4" name="Picture 3"/>
          <p:cNvPicPr>
            <a:picLocks noChangeAspect="1"/>
          </p:cNvPicPr>
          <p:nvPr/>
        </p:nvPicPr>
        <p:blipFill>
          <a:blip r:embed="rId2"/>
          <a:stretch>
            <a:fillRect/>
          </a:stretch>
        </p:blipFill>
        <p:spPr>
          <a:xfrm>
            <a:off x="3143672" y="3496177"/>
            <a:ext cx="2448272" cy="2021056"/>
          </a:xfrm>
          <a:prstGeom prst="rect">
            <a:avLst/>
          </a:prstGeom>
        </p:spPr>
      </p:pic>
      <mc:AlternateContent xmlns:mc="http://schemas.openxmlformats.org/markup-compatibility/2006">
        <mc:Choice xmlns:a14="http://schemas.microsoft.com/office/drawing/2010/main" Requires="a14">
          <p:sp>
            <p:nvSpPr>
              <p:cNvPr id="5" name="TextBox 4"/>
              <p:cNvSpPr txBox="1"/>
              <p:nvPr/>
            </p:nvSpPr>
            <p:spPr>
              <a:xfrm>
                <a:off x="6097488" y="4437112"/>
                <a:ext cx="3754760" cy="369332"/>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r>
                        <a:rPr lang="en-GB" i="1">
                          <a:latin typeface="Cambria Math" panose="02040503050406030204" pitchFamily="18" charset="0"/>
                        </a:rPr>
                        <m:t>𝐶𝑜𝑚𝑝𝑎𝑟𝑎𝑡𝑜𝑟</m:t>
                      </m:r>
                      <m:r>
                        <a:rPr lang="en-GB" i="1">
                          <a:latin typeface="Cambria Math" panose="02040503050406030204" pitchFamily="18" charset="0"/>
                        </a:rPr>
                        <m:t> </m:t>
                      </m:r>
                      <m:r>
                        <a:rPr lang="en-GB" i="1">
                          <a:latin typeface="Cambria Math" panose="02040503050406030204" pitchFamily="18" charset="0"/>
                        </a:rPr>
                        <m:t>𝑂𝑢𝑡𝑝𝑢𝑡</m:t>
                      </m:r>
                      <m:r>
                        <a:rPr lang="en-GB" i="1">
                          <a:latin typeface="Cambria Math" panose="02040503050406030204" pitchFamily="18" charset="0"/>
                        </a:rPr>
                        <m:t>=</m:t>
                      </m:r>
                      <m:r>
                        <a:rPr lang="en-GB" i="1">
                          <a:latin typeface="Cambria Math" panose="02040503050406030204" pitchFamily="18" charset="0"/>
                        </a:rPr>
                        <m:t>𝑧</m:t>
                      </m:r>
                      <m:r>
                        <a:rPr lang="en-GB" i="1">
                          <a:latin typeface="Cambria Math" panose="02040503050406030204" pitchFamily="18" charset="0"/>
                        </a:rPr>
                        <m:t>=</m:t>
                      </m:r>
                      <m:r>
                        <a:rPr lang="en-GB" i="1">
                          <a:latin typeface="Cambria Math" panose="02040503050406030204" pitchFamily="18" charset="0"/>
                        </a:rPr>
                        <m:t>𝑥</m:t>
                      </m:r>
                      <m:r>
                        <a:rPr lang="en-GB" i="1">
                          <a:latin typeface="Cambria Math" panose="02040503050406030204" pitchFamily="18" charset="0"/>
                        </a:rPr>
                        <m:t>−</m:t>
                      </m:r>
                      <m:r>
                        <a:rPr lang="en-GB" i="1">
                          <a:latin typeface="Cambria Math" panose="02040503050406030204" pitchFamily="18" charset="0"/>
                        </a:rPr>
                        <m:t>𝑦</m:t>
                      </m:r>
                    </m:oMath>
                  </m:oMathPara>
                </a14:m>
                <a:endParaRPr lang="en-GB" dirty="0"/>
              </a:p>
            </p:txBody>
          </p:sp>
        </mc:Choice>
        <mc:Fallback>
          <p:sp>
            <p:nvSpPr>
              <p:cNvPr id="5" name="TextBox 4"/>
              <p:cNvSpPr txBox="1">
                <a:spLocks noRot="1" noChangeAspect="1" noMove="1" noResize="1" noEditPoints="1" noAdjustHandles="1" noChangeArrowheads="1" noChangeShapeType="1" noTextEdit="1"/>
              </p:cNvSpPr>
              <p:nvPr/>
            </p:nvSpPr>
            <p:spPr>
              <a:xfrm>
                <a:off x="6097488" y="4437112"/>
                <a:ext cx="3754760" cy="369332"/>
              </a:xfrm>
              <a:prstGeom prst="rect">
                <a:avLst/>
              </a:prstGeom>
              <a:blipFill>
                <a:blip r:embed="rId3"/>
                <a:stretch>
                  <a:fillRect b="-15000"/>
                </a:stretch>
              </a:blipFill>
            </p:spPr>
            <p:txBody>
              <a:bodyPr/>
              <a:lstStyle/>
              <a:p>
                <a:r>
                  <a:rPr lang="en-GB">
                    <a:noFill/>
                  </a:rPr>
                  <a:t> </a:t>
                </a:r>
              </a:p>
            </p:txBody>
          </p:sp>
        </mc:Fallback>
      </mc:AlternateContent>
    </p:spTree>
    <p:extLst>
      <p:ext uri="{BB962C8B-B14F-4D97-AF65-F5344CB8AC3E}">
        <p14:creationId xmlns:p14="http://schemas.microsoft.com/office/powerpoint/2010/main" val="274816539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Closed Loop Transfer Function</a:t>
            </a:r>
            <a:endParaRPr lang="en-GB" dirty="0"/>
          </a:p>
        </p:txBody>
      </p:sp>
      <p:sp>
        <p:nvSpPr>
          <p:cNvPr id="3" name="Content Placeholder 2"/>
          <p:cNvSpPr>
            <a:spLocks noGrp="1"/>
          </p:cNvSpPr>
          <p:nvPr>
            <p:ph idx="1"/>
          </p:nvPr>
        </p:nvSpPr>
        <p:spPr/>
        <p:txBody>
          <a:bodyPr/>
          <a:lstStyle/>
          <a:p>
            <a:r>
              <a:rPr lang="en-GB" sz="2000" dirty="0"/>
              <a:t>Additionally we need to consider the ‘sign’ of the feedback signal. Feedback may be classified as negative (subtracted from the input) or positive (added to the input). The block ‘H’ is a quantity known as the feedback factor.</a:t>
            </a:r>
          </a:p>
          <a:p>
            <a:pPr marL="0" indent="0">
              <a:buNone/>
            </a:pPr>
            <a:endParaRPr lang="en-GB" dirty="0"/>
          </a:p>
        </p:txBody>
      </p:sp>
      <p:sp>
        <p:nvSpPr>
          <p:cNvPr id="6" name="TextBox 5"/>
          <p:cNvSpPr txBox="1"/>
          <p:nvPr/>
        </p:nvSpPr>
        <p:spPr>
          <a:xfrm>
            <a:off x="5638801" y="2971801"/>
            <a:ext cx="65" cy="276999"/>
          </a:xfrm>
          <a:prstGeom prst="rect">
            <a:avLst/>
          </a:prstGeom>
          <a:noFill/>
        </p:spPr>
        <p:txBody>
          <a:bodyPr wrap="none" lIns="0" tIns="0" rIns="0" bIns="0" rtlCol="0">
            <a:spAutoFit/>
          </a:bodyPr>
          <a:lstStyle/>
          <a:p>
            <a:endParaRPr lang="en-GB" dirty="0"/>
          </a:p>
        </p:txBody>
      </p:sp>
    </p:spTree>
    <p:extLst>
      <p:ext uri="{BB962C8B-B14F-4D97-AF65-F5344CB8AC3E}">
        <p14:creationId xmlns:p14="http://schemas.microsoft.com/office/powerpoint/2010/main" val="183563153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Transfer Function Derivation</a:t>
            </a:r>
            <a:endParaRPr lang="en-GB" dirty="0"/>
          </a:p>
        </p:txBody>
      </p:sp>
      <p:pic>
        <p:nvPicPr>
          <p:cNvPr id="4" name="Content Placeholder 3"/>
          <p:cNvPicPr>
            <a:picLocks noChangeAspect="1"/>
          </p:cNvPicPr>
          <p:nvPr/>
        </p:nvPicPr>
        <p:blipFill>
          <a:blip r:embed="rId2"/>
          <a:stretch>
            <a:fillRect/>
          </a:stretch>
        </p:blipFill>
        <p:spPr>
          <a:xfrm>
            <a:off x="6480622" y="2351311"/>
            <a:ext cx="4059329" cy="2088232"/>
          </a:xfrm>
          <a:prstGeom prst="rect">
            <a:avLst/>
          </a:prstGeom>
        </p:spPr>
      </p:pic>
      <mc:AlternateContent xmlns:mc="http://schemas.openxmlformats.org/markup-compatibility/2006">
        <mc:Choice xmlns:a14="http://schemas.microsoft.com/office/drawing/2010/main" Requires="a14">
          <p:graphicFrame>
            <p:nvGraphicFramePr>
              <p:cNvPr id="6" name="Table 5"/>
              <p:cNvGraphicFramePr>
                <a:graphicFrameLocks noGrp="1"/>
              </p:cNvGraphicFramePr>
              <p:nvPr>
                <p:extLst/>
              </p:nvPr>
            </p:nvGraphicFramePr>
            <p:xfrm>
              <a:off x="1847528" y="1412776"/>
              <a:ext cx="4632176" cy="3960440"/>
            </p:xfrm>
            <a:graphic>
              <a:graphicData uri="http://schemas.openxmlformats.org/drawingml/2006/table">
                <a:tbl>
                  <a:tblPr firstRow="1" bandRow="1">
                    <a:tableStyleId>{5C22544A-7EE6-4342-B048-85BDC9FD1C3A}</a:tableStyleId>
                  </a:tblPr>
                  <a:tblGrid>
                    <a:gridCol w="2424100">
                      <a:extLst>
                        <a:ext uri="{9D8B030D-6E8A-4147-A177-3AD203B41FA5}">
                          <a16:colId xmlns:a16="http://schemas.microsoft.com/office/drawing/2014/main" val="479884986"/>
                        </a:ext>
                      </a:extLst>
                    </a:gridCol>
                    <a:gridCol w="2208076">
                      <a:extLst>
                        <a:ext uri="{9D8B030D-6E8A-4147-A177-3AD203B41FA5}">
                          <a16:colId xmlns:a16="http://schemas.microsoft.com/office/drawing/2014/main" val="1877458382"/>
                        </a:ext>
                      </a:extLst>
                    </a:gridCol>
                  </a:tblGrid>
                  <a:tr h="3960440">
                    <a:tc>
                      <a:txBody>
                        <a:bodyPr/>
                        <a:lstStyle/>
                        <a:p>
                          <a:pPr>
                            <a:lnSpc>
                              <a:spcPct val="150000"/>
                            </a:lnSpc>
                          </a:pPr>
                          <a14:m>
                            <m:oMathPara xmlns:m="http://schemas.openxmlformats.org/officeDocument/2006/math">
                              <m:oMathParaPr>
                                <m:jc m:val="centerGroup"/>
                              </m:oMathParaPr>
                              <m:oMath xmlns:m="http://schemas.openxmlformats.org/officeDocument/2006/math">
                                <m:sSub>
                                  <m:sSubPr>
                                    <m:ctrlPr>
                                      <a:rPr lang="en-GB" i="1" smtClean="0">
                                        <a:solidFill>
                                          <a:schemeClr val="tx1"/>
                                        </a:solidFill>
                                        <a:latin typeface="Cambria Math" panose="02040503050406030204" pitchFamily="18" charset="0"/>
                                      </a:rPr>
                                    </m:ctrlPr>
                                  </m:sSubPr>
                                  <m:e>
                                    <m:r>
                                      <a:rPr lang="en-GB" i="1" smtClean="0">
                                        <a:solidFill>
                                          <a:schemeClr val="tx1"/>
                                        </a:solidFill>
                                        <a:latin typeface="Cambria Math" panose="02040503050406030204" pitchFamily="18" charset="0"/>
                                        <a:ea typeface="Cambria Math" panose="02040503050406030204" pitchFamily="18" charset="0"/>
                                      </a:rPr>
                                      <m:t>𝜃</m:t>
                                    </m:r>
                                  </m:e>
                                  <m:sub>
                                    <m:r>
                                      <a:rPr lang="en-GB" b="0" i="1" smtClean="0">
                                        <a:solidFill>
                                          <a:schemeClr val="tx1"/>
                                        </a:solidFill>
                                        <a:latin typeface="Cambria Math" panose="02040503050406030204" pitchFamily="18" charset="0"/>
                                      </a:rPr>
                                      <m:t>𝑜</m:t>
                                    </m:r>
                                  </m:sub>
                                </m:sSub>
                                <m:r>
                                  <a:rPr lang="en-GB" b="0" i="1" smtClean="0">
                                    <a:solidFill>
                                      <a:schemeClr val="tx1"/>
                                    </a:solidFill>
                                    <a:latin typeface="Cambria Math" panose="02040503050406030204" pitchFamily="18" charset="0"/>
                                  </a:rPr>
                                  <m:t>=</m:t>
                                </m:r>
                                <m:r>
                                  <a:rPr lang="en-GB" b="0" i="1" smtClean="0">
                                    <a:solidFill>
                                      <a:schemeClr val="tx1"/>
                                    </a:solidFill>
                                    <a:latin typeface="Cambria Math" panose="02040503050406030204" pitchFamily="18" charset="0"/>
                                  </a:rPr>
                                  <m:t>𝐵𝐺</m:t>
                                </m:r>
                              </m:oMath>
                            </m:oMathPara>
                          </a14:m>
                          <a:endParaRPr lang="en-GB" b="0" dirty="0" smtClean="0">
                            <a:solidFill>
                              <a:schemeClr val="tx1"/>
                            </a:solidFill>
                          </a:endParaRPr>
                        </a:p>
                        <a:p>
                          <a:pPr>
                            <a:lnSpc>
                              <a:spcPct val="150000"/>
                            </a:lnSpc>
                          </a:pPr>
                          <a14:m>
                            <m:oMathPara xmlns:m="http://schemas.openxmlformats.org/officeDocument/2006/math">
                              <m:oMathParaPr>
                                <m:jc m:val="centerGroup"/>
                              </m:oMathParaPr>
                              <m:oMath xmlns:m="http://schemas.openxmlformats.org/officeDocument/2006/math">
                                <m:r>
                                  <a:rPr lang="en-GB" b="0" i="1" smtClean="0">
                                    <a:solidFill>
                                      <a:schemeClr val="tx1"/>
                                    </a:solidFill>
                                    <a:latin typeface="Cambria Math" panose="02040503050406030204" pitchFamily="18" charset="0"/>
                                  </a:rPr>
                                  <m:t>𝐵</m:t>
                                </m:r>
                                <m:r>
                                  <a:rPr lang="en-GB" b="0" i="1" smtClean="0">
                                    <a:solidFill>
                                      <a:schemeClr val="tx1"/>
                                    </a:solidFill>
                                    <a:latin typeface="Cambria Math" panose="02040503050406030204" pitchFamily="18" charset="0"/>
                                  </a:rPr>
                                  <m:t>=</m:t>
                                </m:r>
                                <m:sSub>
                                  <m:sSubPr>
                                    <m:ctrlPr>
                                      <a:rPr lang="en-GB" i="1">
                                        <a:solidFill>
                                          <a:schemeClr val="tx1"/>
                                        </a:solidFill>
                                        <a:latin typeface="Cambria Math" panose="02040503050406030204" pitchFamily="18" charset="0"/>
                                      </a:rPr>
                                    </m:ctrlPr>
                                  </m:sSubPr>
                                  <m:e>
                                    <m:r>
                                      <a:rPr lang="en-GB" i="1">
                                        <a:solidFill>
                                          <a:schemeClr val="tx1"/>
                                        </a:solidFill>
                                        <a:latin typeface="Cambria Math" panose="02040503050406030204" pitchFamily="18" charset="0"/>
                                        <a:ea typeface="Cambria Math" panose="02040503050406030204" pitchFamily="18" charset="0"/>
                                      </a:rPr>
                                      <m:t>𝜃</m:t>
                                    </m:r>
                                  </m:e>
                                  <m:sub>
                                    <m:r>
                                      <a:rPr lang="en-GB" b="0" i="1" smtClean="0">
                                        <a:solidFill>
                                          <a:schemeClr val="tx1"/>
                                        </a:solidFill>
                                        <a:latin typeface="Cambria Math" panose="02040503050406030204" pitchFamily="18" charset="0"/>
                                      </a:rPr>
                                      <m:t>𝑖</m:t>
                                    </m:r>
                                  </m:sub>
                                </m:sSub>
                                <m:r>
                                  <a:rPr lang="en-GB" b="0" i="1" smtClean="0">
                                    <a:solidFill>
                                      <a:schemeClr val="tx1"/>
                                    </a:solidFill>
                                    <a:latin typeface="Cambria Math" panose="02040503050406030204" pitchFamily="18" charset="0"/>
                                  </a:rPr>
                                  <m:t>−</m:t>
                                </m:r>
                                <m:sSub>
                                  <m:sSubPr>
                                    <m:ctrlPr>
                                      <a:rPr lang="en-GB" i="1">
                                        <a:solidFill>
                                          <a:schemeClr val="tx1"/>
                                        </a:solidFill>
                                        <a:latin typeface="Cambria Math" panose="02040503050406030204" pitchFamily="18" charset="0"/>
                                      </a:rPr>
                                    </m:ctrlPr>
                                  </m:sSubPr>
                                  <m:e>
                                    <m:r>
                                      <a:rPr lang="en-GB" i="1">
                                        <a:solidFill>
                                          <a:schemeClr val="tx1"/>
                                        </a:solidFill>
                                        <a:latin typeface="Cambria Math" panose="02040503050406030204" pitchFamily="18" charset="0"/>
                                        <a:ea typeface="Cambria Math" panose="02040503050406030204" pitchFamily="18" charset="0"/>
                                      </a:rPr>
                                      <m:t>𝜃</m:t>
                                    </m:r>
                                  </m:e>
                                  <m:sub>
                                    <m:r>
                                      <a:rPr lang="en-GB" i="1">
                                        <a:solidFill>
                                          <a:schemeClr val="tx1"/>
                                        </a:solidFill>
                                        <a:latin typeface="Cambria Math" panose="02040503050406030204" pitchFamily="18" charset="0"/>
                                      </a:rPr>
                                      <m:t>𝑜</m:t>
                                    </m:r>
                                  </m:sub>
                                </m:sSub>
                                <m:r>
                                  <a:rPr lang="en-GB" b="0" i="1" smtClean="0">
                                    <a:solidFill>
                                      <a:schemeClr val="tx1"/>
                                    </a:solidFill>
                                    <a:latin typeface="Cambria Math" panose="02040503050406030204" pitchFamily="18" charset="0"/>
                                  </a:rPr>
                                  <m:t>𝐻</m:t>
                                </m:r>
                              </m:oMath>
                            </m:oMathPara>
                          </a14:m>
                          <a:endParaRPr lang="en-GB" b="0" dirty="0" smtClean="0">
                            <a:solidFill>
                              <a:schemeClr val="tx1"/>
                            </a:solidFill>
                          </a:endParaRPr>
                        </a:p>
                        <a:p>
                          <a:pPr>
                            <a:lnSpc>
                              <a:spcPct val="150000"/>
                            </a:lnSpc>
                          </a:pPr>
                          <a:endParaRPr lang="en-GB" b="0" dirty="0" smtClean="0">
                            <a:solidFill>
                              <a:schemeClr val="tx1"/>
                            </a:solidFill>
                          </a:endParaRPr>
                        </a:p>
                        <a:p>
                          <a:pPr>
                            <a:lnSpc>
                              <a:spcPct val="150000"/>
                            </a:lnSpc>
                          </a:pPr>
                          <a14:m>
                            <m:oMathPara xmlns:m="http://schemas.openxmlformats.org/officeDocument/2006/math">
                              <m:oMathParaPr>
                                <m:jc m:val="centerGroup"/>
                              </m:oMathParaPr>
                              <m:oMath xmlns:m="http://schemas.openxmlformats.org/officeDocument/2006/math">
                                <m:sSub>
                                  <m:sSubPr>
                                    <m:ctrlPr>
                                      <a:rPr lang="en-GB" i="1" smtClean="0">
                                        <a:solidFill>
                                          <a:schemeClr val="tx1"/>
                                        </a:solidFill>
                                        <a:latin typeface="Cambria Math" panose="02040503050406030204" pitchFamily="18" charset="0"/>
                                      </a:rPr>
                                    </m:ctrlPr>
                                  </m:sSubPr>
                                  <m:e>
                                    <m:r>
                                      <a:rPr lang="en-GB" i="1">
                                        <a:solidFill>
                                          <a:schemeClr val="tx1"/>
                                        </a:solidFill>
                                        <a:latin typeface="Cambria Math" panose="02040503050406030204" pitchFamily="18" charset="0"/>
                                        <a:ea typeface="Cambria Math" panose="02040503050406030204" pitchFamily="18" charset="0"/>
                                      </a:rPr>
                                      <m:t>𝜃</m:t>
                                    </m:r>
                                  </m:e>
                                  <m:sub>
                                    <m:r>
                                      <a:rPr lang="en-GB" i="1">
                                        <a:solidFill>
                                          <a:schemeClr val="tx1"/>
                                        </a:solidFill>
                                        <a:latin typeface="Cambria Math" panose="02040503050406030204" pitchFamily="18" charset="0"/>
                                      </a:rPr>
                                      <m:t>𝑜</m:t>
                                    </m:r>
                                  </m:sub>
                                </m:sSub>
                                <m:r>
                                  <a:rPr lang="en-GB" i="1">
                                    <a:solidFill>
                                      <a:schemeClr val="tx1"/>
                                    </a:solidFill>
                                    <a:latin typeface="Cambria Math" panose="02040503050406030204" pitchFamily="18" charset="0"/>
                                  </a:rPr>
                                  <m:t>=</m:t>
                                </m:r>
                                <m:d>
                                  <m:dPr>
                                    <m:ctrlPr>
                                      <a:rPr lang="en-GB" i="1" smtClean="0">
                                        <a:solidFill>
                                          <a:schemeClr val="tx1"/>
                                        </a:solidFill>
                                        <a:latin typeface="Cambria Math" panose="02040503050406030204" pitchFamily="18" charset="0"/>
                                      </a:rPr>
                                    </m:ctrlPr>
                                  </m:dPr>
                                  <m:e>
                                    <m:sSub>
                                      <m:sSubPr>
                                        <m:ctrlPr>
                                          <a:rPr lang="en-GB" i="1">
                                            <a:solidFill>
                                              <a:schemeClr val="tx1"/>
                                            </a:solidFill>
                                            <a:latin typeface="Cambria Math" panose="02040503050406030204" pitchFamily="18" charset="0"/>
                                          </a:rPr>
                                        </m:ctrlPr>
                                      </m:sSubPr>
                                      <m:e>
                                        <m:r>
                                          <a:rPr lang="en-GB" i="1">
                                            <a:solidFill>
                                              <a:schemeClr val="tx1"/>
                                            </a:solidFill>
                                            <a:latin typeface="Cambria Math" panose="02040503050406030204" pitchFamily="18" charset="0"/>
                                            <a:ea typeface="Cambria Math" panose="02040503050406030204" pitchFamily="18" charset="0"/>
                                          </a:rPr>
                                          <m:t>𝜃</m:t>
                                        </m:r>
                                      </m:e>
                                      <m:sub>
                                        <m:r>
                                          <a:rPr lang="en-GB" i="1">
                                            <a:solidFill>
                                              <a:schemeClr val="tx1"/>
                                            </a:solidFill>
                                            <a:latin typeface="Cambria Math" panose="02040503050406030204" pitchFamily="18" charset="0"/>
                                          </a:rPr>
                                          <m:t>𝑖</m:t>
                                        </m:r>
                                      </m:sub>
                                    </m:sSub>
                                    <m:r>
                                      <a:rPr lang="en-GB" i="1">
                                        <a:solidFill>
                                          <a:schemeClr val="tx1"/>
                                        </a:solidFill>
                                        <a:latin typeface="Cambria Math" panose="02040503050406030204" pitchFamily="18" charset="0"/>
                                      </a:rPr>
                                      <m:t>−</m:t>
                                    </m:r>
                                    <m:sSub>
                                      <m:sSubPr>
                                        <m:ctrlPr>
                                          <a:rPr lang="en-GB" i="1">
                                            <a:solidFill>
                                              <a:schemeClr val="tx1"/>
                                            </a:solidFill>
                                            <a:latin typeface="Cambria Math" panose="02040503050406030204" pitchFamily="18" charset="0"/>
                                          </a:rPr>
                                        </m:ctrlPr>
                                      </m:sSubPr>
                                      <m:e>
                                        <m:r>
                                          <a:rPr lang="en-GB" i="1">
                                            <a:solidFill>
                                              <a:schemeClr val="tx1"/>
                                            </a:solidFill>
                                            <a:latin typeface="Cambria Math" panose="02040503050406030204" pitchFamily="18" charset="0"/>
                                            <a:ea typeface="Cambria Math" panose="02040503050406030204" pitchFamily="18" charset="0"/>
                                          </a:rPr>
                                          <m:t>𝜃</m:t>
                                        </m:r>
                                      </m:e>
                                      <m:sub>
                                        <m:r>
                                          <a:rPr lang="en-GB" i="1">
                                            <a:solidFill>
                                              <a:schemeClr val="tx1"/>
                                            </a:solidFill>
                                            <a:latin typeface="Cambria Math" panose="02040503050406030204" pitchFamily="18" charset="0"/>
                                          </a:rPr>
                                          <m:t>𝑜</m:t>
                                        </m:r>
                                      </m:sub>
                                    </m:sSub>
                                    <m:r>
                                      <a:rPr lang="en-GB" i="1">
                                        <a:solidFill>
                                          <a:schemeClr val="tx1"/>
                                        </a:solidFill>
                                        <a:latin typeface="Cambria Math" panose="02040503050406030204" pitchFamily="18" charset="0"/>
                                      </a:rPr>
                                      <m:t>𝐻</m:t>
                                    </m:r>
                                  </m:e>
                                </m:d>
                                <m:r>
                                  <a:rPr lang="en-GB" i="1">
                                    <a:solidFill>
                                      <a:schemeClr val="tx1"/>
                                    </a:solidFill>
                                    <a:latin typeface="Cambria Math" panose="02040503050406030204" pitchFamily="18" charset="0"/>
                                  </a:rPr>
                                  <m:t>𝐺</m:t>
                                </m:r>
                              </m:oMath>
                            </m:oMathPara>
                          </a14:m>
                          <a:endParaRPr lang="en-GB" dirty="0" smtClean="0">
                            <a:solidFill>
                              <a:schemeClr val="tx1"/>
                            </a:solidFill>
                          </a:endParaRPr>
                        </a:p>
                        <a:p>
                          <a:pPr>
                            <a:lnSpc>
                              <a:spcPct val="150000"/>
                            </a:lnSpc>
                          </a:pPr>
                          <a14:m>
                            <m:oMathPara xmlns:m="http://schemas.openxmlformats.org/officeDocument/2006/math">
                              <m:oMathParaPr>
                                <m:jc m:val="centerGroup"/>
                              </m:oMathParaPr>
                              <m:oMath xmlns:m="http://schemas.openxmlformats.org/officeDocument/2006/math">
                                <m:sSub>
                                  <m:sSubPr>
                                    <m:ctrlPr>
                                      <a:rPr lang="en-GB" i="1">
                                        <a:solidFill>
                                          <a:schemeClr val="tx1"/>
                                        </a:solidFill>
                                        <a:latin typeface="Cambria Math" panose="02040503050406030204" pitchFamily="18" charset="0"/>
                                      </a:rPr>
                                    </m:ctrlPr>
                                  </m:sSubPr>
                                  <m:e>
                                    <m:r>
                                      <a:rPr lang="en-GB" i="1">
                                        <a:solidFill>
                                          <a:schemeClr val="tx1"/>
                                        </a:solidFill>
                                        <a:latin typeface="Cambria Math" panose="02040503050406030204" pitchFamily="18" charset="0"/>
                                        <a:ea typeface="Cambria Math" panose="02040503050406030204" pitchFamily="18" charset="0"/>
                                      </a:rPr>
                                      <m:t>𝜃</m:t>
                                    </m:r>
                                  </m:e>
                                  <m:sub>
                                    <m:r>
                                      <a:rPr lang="en-GB" i="1">
                                        <a:solidFill>
                                          <a:schemeClr val="tx1"/>
                                        </a:solidFill>
                                        <a:latin typeface="Cambria Math" panose="02040503050406030204" pitchFamily="18" charset="0"/>
                                      </a:rPr>
                                      <m:t>𝑜</m:t>
                                    </m:r>
                                  </m:sub>
                                </m:sSub>
                                <m:r>
                                  <a:rPr lang="en-GB" i="1">
                                    <a:solidFill>
                                      <a:schemeClr val="tx1"/>
                                    </a:solidFill>
                                    <a:latin typeface="Cambria Math" panose="02040503050406030204" pitchFamily="18" charset="0"/>
                                  </a:rPr>
                                  <m:t>=</m:t>
                                </m:r>
                                <m:sSub>
                                  <m:sSubPr>
                                    <m:ctrlPr>
                                      <a:rPr lang="en-GB" i="1">
                                        <a:solidFill>
                                          <a:schemeClr val="tx1"/>
                                        </a:solidFill>
                                        <a:latin typeface="Cambria Math" panose="02040503050406030204" pitchFamily="18" charset="0"/>
                                      </a:rPr>
                                    </m:ctrlPr>
                                  </m:sSubPr>
                                  <m:e>
                                    <m:r>
                                      <a:rPr lang="en-GB" i="1">
                                        <a:solidFill>
                                          <a:schemeClr val="tx1"/>
                                        </a:solidFill>
                                        <a:latin typeface="Cambria Math" panose="02040503050406030204" pitchFamily="18" charset="0"/>
                                      </a:rPr>
                                      <m:t>𝐺</m:t>
                                    </m:r>
                                    <m:r>
                                      <a:rPr lang="en-GB" i="1">
                                        <a:solidFill>
                                          <a:schemeClr val="tx1"/>
                                        </a:solidFill>
                                        <a:latin typeface="Cambria Math" panose="02040503050406030204" pitchFamily="18" charset="0"/>
                                        <a:ea typeface="Cambria Math" panose="02040503050406030204" pitchFamily="18" charset="0"/>
                                      </a:rPr>
                                      <m:t>𝜃</m:t>
                                    </m:r>
                                  </m:e>
                                  <m:sub>
                                    <m:r>
                                      <a:rPr lang="en-GB" i="1">
                                        <a:solidFill>
                                          <a:schemeClr val="tx1"/>
                                        </a:solidFill>
                                        <a:latin typeface="Cambria Math" panose="02040503050406030204" pitchFamily="18" charset="0"/>
                                      </a:rPr>
                                      <m:t>𝑖</m:t>
                                    </m:r>
                                  </m:sub>
                                </m:sSub>
                                <m:r>
                                  <a:rPr lang="en-GB" i="1">
                                    <a:solidFill>
                                      <a:schemeClr val="tx1"/>
                                    </a:solidFill>
                                    <a:latin typeface="Cambria Math" panose="02040503050406030204" pitchFamily="18" charset="0"/>
                                  </a:rPr>
                                  <m:t>−</m:t>
                                </m:r>
                                <m:sSub>
                                  <m:sSubPr>
                                    <m:ctrlPr>
                                      <a:rPr lang="en-GB" i="1">
                                        <a:solidFill>
                                          <a:schemeClr val="tx1"/>
                                        </a:solidFill>
                                        <a:latin typeface="Cambria Math" panose="02040503050406030204" pitchFamily="18" charset="0"/>
                                      </a:rPr>
                                    </m:ctrlPr>
                                  </m:sSubPr>
                                  <m:e>
                                    <m:r>
                                      <a:rPr lang="en-GB" i="1">
                                        <a:solidFill>
                                          <a:schemeClr val="tx1"/>
                                        </a:solidFill>
                                        <a:latin typeface="Cambria Math" panose="02040503050406030204" pitchFamily="18" charset="0"/>
                                      </a:rPr>
                                      <m:t>𝐺</m:t>
                                    </m:r>
                                    <m:r>
                                      <a:rPr lang="en-GB" i="1">
                                        <a:solidFill>
                                          <a:schemeClr val="tx1"/>
                                        </a:solidFill>
                                        <a:latin typeface="Cambria Math" panose="02040503050406030204" pitchFamily="18" charset="0"/>
                                        <a:ea typeface="Cambria Math" panose="02040503050406030204" pitchFamily="18" charset="0"/>
                                      </a:rPr>
                                      <m:t>𝜃</m:t>
                                    </m:r>
                                  </m:e>
                                  <m:sub>
                                    <m:r>
                                      <a:rPr lang="en-GB" i="1">
                                        <a:solidFill>
                                          <a:schemeClr val="tx1"/>
                                        </a:solidFill>
                                        <a:latin typeface="Cambria Math" panose="02040503050406030204" pitchFamily="18" charset="0"/>
                                      </a:rPr>
                                      <m:t>𝑜</m:t>
                                    </m:r>
                                  </m:sub>
                                </m:sSub>
                                <m:r>
                                  <a:rPr lang="en-GB" i="1">
                                    <a:solidFill>
                                      <a:schemeClr val="tx1"/>
                                    </a:solidFill>
                                    <a:latin typeface="Cambria Math" panose="02040503050406030204" pitchFamily="18" charset="0"/>
                                  </a:rPr>
                                  <m:t>𝐻</m:t>
                                </m:r>
                              </m:oMath>
                            </m:oMathPara>
                          </a14:m>
                          <a:endParaRPr lang="en-GB" dirty="0" smtClean="0">
                            <a:solidFill>
                              <a:schemeClr val="tx1"/>
                            </a:solidFill>
                          </a:endParaRPr>
                        </a:p>
                        <a:p>
                          <a:pPr>
                            <a:lnSpc>
                              <a:spcPct val="150000"/>
                            </a:lnSpc>
                          </a:pPr>
                          <a14:m>
                            <m:oMathPara xmlns:m="http://schemas.openxmlformats.org/officeDocument/2006/math">
                              <m:oMathParaPr>
                                <m:jc m:val="centerGroup"/>
                              </m:oMathParaPr>
                              <m:oMath xmlns:m="http://schemas.openxmlformats.org/officeDocument/2006/math">
                                <m:f>
                                  <m:fPr>
                                    <m:ctrlPr>
                                      <a:rPr lang="en-GB" i="1" smtClean="0">
                                        <a:solidFill>
                                          <a:schemeClr val="tx1"/>
                                        </a:solidFill>
                                        <a:latin typeface="Cambria Math" panose="02040503050406030204" pitchFamily="18" charset="0"/>
                                      </a:rPr>
                                    </m:ctrlPr>
                                  </m:fPr>
                                  <m:num>
                                    <m:sSub>
                                      <m:sSubPr>
                                        <m:ctrlPr>
                                          <a:rPr lang="en-GB" i="1">
                                            <a:solidFill>
                                              <a:schemeClr val="tx1"/>
                                            </a:solidFill>
                                            <a:latin typeface="Cambria Math" panose="02040503050406030204" pitchFamily="18" charset="0"/>
                                          </a:rPr>
                                        </m:ctrlPr>
                                      </m:sSubPr>
                                      <m:e>
                                        <m:r>
                                          <a:rPr lang="en-GB" i="1">
                                            <a:solidFill>
                                              <a:schemeClr val="tx1"/>
                                            </a:solidFill>
                                            <a:latin typeface="Cambria Math" panose="02040503050406030204" pitchFamily="18" charset="0"/>
                                            <a:ea typeface="Cambria Math" panose="02040503050406030204" pitchFamily="18" charset="0"/>
                                          </a:rPr>
                                          <m:t>𝜃</m:t>
                                        </m:r>
                                      </m:e>
                                      <m:sub>
                                        <m:r>
                                          <a:rPr lang="en-GB" i="1">
                                            <a:solidFill>
                                              <a:schemeClr val="tx1"/>
                                            </a:solidFill>
                                            <a:latin typeface="Cambria Math" panose="02040503050406030204" pitchFamily="18" charset="0"/>
                                          </a:rPr>
                                          <m:t>𝑜</m:t>
                                        </m:r>
                                      </m:sub>
                                    </m:sSub>
                                  </m:num>
                                  <m:den>
                                    <m:sSub>
                                      <m:sSubPr>
                                        <m:ctrlPr>
                                          <a:rPr lang="en-GB" i="1">
                                            <a:solidFill>
                                              <a:schemeClr val="tx1"/>
                                            </a:solidFill>
                                            <a:latin typeface="Cambria Math" panose="02040503050406030204" pitchFamily="18" charset="0"/>
                                          </a:rPr>
                                        </m:ctrlPr>
                                      </m:sSubPr>
                                      <m:e>
                                        <m:r>
                                          <a:rPr lang="en-GB" i="1">
                                            <a:solidFill>
                                              <a:schemeClr val="tx1"/>
                                            </a:solidFill>
                                            <a:latin typeface="Cambria Math" panose="02040503050406030204" pitchFamily="18" charset="0"/>
                                            <a:ea typeface="Cambria Math" panose="02040503050406030204" pitchFamily="18" charset="0"/>
                                          </a:rPr>
                                          <m:t>𝜃</m:t>
                                        </m:r>
                                      </m:e>
                                      <m:sub>
                                        <m:r>
                                          <a:rPr lang="en-GB" i="1">
                                            <a:solidFill>
                                              <a:schemeClr val="tx1"/>
                                            </a:solidFill>
                                            <a:latin typeface="Cambria Math" panose="02040503050406030204" pitchFamily="18" charset="0"/>
                                          </a:rPr>
                                          <m:t>𝑜</m:t>
                                        </m:r>
                                      </m:sub>
                                    </m:sSub>
                                  </m:den>
                                </m:f>
                                <m:r>
                                  <a:rPr lang="en-GB" i="1">
                                    <a:solidFill>
                                      <a:schemeClr val="tx1"/>
                                    </a:solidFill>
                                    <a:latin typeface="Cambria Math" panose="02040503050406030204" pitchFamily="18" charset="0"/>
                                  </a:rPr>
                                  <m:t>=</m:t>
                                </m:r>
                                <m:f>
                                  <m:fPr>
                                    <m:ctrlPr>
                                      <a:rPr lang="en-GB" i="1" smtClean="0">
                                        <a:solidFill>
                                          <a:schemeClr val="tx1"/>
                                        </a:solidFill>
                                        <a:latin typeface="Cambria Math" panose="02040503050406030204" pitchFamily="18" charset="0"/>
                                      </a:rPr>
                                    </m:ctrlPr>
                                  </m:fPr>
                                  <m:num>
                                    <m:sSub>
                                      <m:sSubPr>
                                        <m:ctrlPr>
                                          <a:rPr lang="en-GB" i="1">
                                            <a:solidFill>
                                              <a:schemeClr val="tx1"/>
                                            </a:solidFill>
                                            <a:latin typeface="Cambria Math" panose="02040503050406030204" pitchFamily="18" charset="0"/>
                                          </a:rPr>
                                        </m:ctrlPr>
                                      </m:sSubPr>
                                      <m:e>
                                        <m:r>
                                          <a:rPr lang="en-GB" i="1">
                                            <a:solidFill>
                                              <a:schemeClr val="tx1"/>
                                            </a:solidFill>
                                            <a:latin typeface="Cambria Math" panose="02040503050406030204" pitchFamily="18" charset="0"/>
                                          </a:rPr>
                                          <m:t>𝐺</m:t>
                                        </m:r>
                                        <m:r>
                                          <a:rPr lang="en-GB" i="1">
                                            <a:solidFill>
                                              <a:schemeClr val="tx1"/>
                                            </a:solidFill>
                                            <a:latin typeface="Cambria Math" panose="02040503050406030204" pitchFamily="18" charset="0"/>
                                            <a:ea typeface="Cambria Math" panose="02040503050406030204" pitchFamily="18" charset="0"/>
                                          </a:rPr>
                                          <m:t>𝜃</m:t>
                                        </m:r>
                                      </m:e>
                                      <m:sub>
                                        <m:r>
                                          <a:rPr lang="en-GB" i="1">
                                            <a:solidFill>
                                              <a:schemeClr val="tx1"/>
                                            </a:solidFill>
                                            <a:latin typeface="Cambria Math" panose="02040503050406030204" pitchFamily="18" charset="0"/>
                                          </a:rPr>
                                          <m:t>𝑖</m:t>
                                        </m:r>
                                      </m:sub>
                                    </m:sSub>
                                  </m:num>
                                  <m:den>
                                    <m:sSub>
                                      <m:sSubPr>
                                        <m:ctrlPr>
                                          <a:rPr lang="en-GB" i="1">
                                            <a:solidFill>
                                              <a:schemeClr val="tx1"/>
                                            </a:solidFill>
                                            <a:latin typeface="Cambria Math" panose="02040503050406030204" pitchFamily="18" charset="0"/>
                                          </a:rPr>
                                        </m:ctrlPr>
                                      </m:sSubPr>
                                      <m:e>
                                        <m:r>
                                          <a:rPr lang="en-GB" i="1">
                                            <a:solidFill>
                                              <a:schemeClr val="tx1"/>
                                            </a:solidFill>
                                            <a:latin typeface="Cambria Math" panose="02040503050406030204" pitchFamily="18" charset="0"/>
                                            <a:ea typeface="Cambria Math" panose="02040503050406030204" pitchFamily="18" charset="0"/>
                                          </a:rPr>
                                          <m:t>𝜃</m:t>
                                        </m:r>
                                      </m:e>
                                      <m:sub>
                                        <m:r>
                                          <a:rPr lang="en-GB" i="1">
                                            <a:solidFill>
                                              <a:schemeClr val="tx1"/>
                                            </a:solidFill>
                                            <a:latin typeface="Cambria Math" panose="02040503050406030204" pitchFamily="18" charset="0"/>
                                          </a:rPr>
                                          <m:t>𝑜</m:t>
                                        </m:r>
                                      </m:sub>
                                    </m:sSub>
                                  </m:den>
                                </m:f>
                                <m:r>
                                  <a:rPr lang="en-GB" b="0" i="1" smtClean="0">
                                    <a:solidFill>
                                      <a:schemeClr val="tx1"/>
                                    </a:solidFill>
                                    <a:latin typeface="Cambria Math" panose="02040503050406030204" pitchFamily="18" charset="0"/>
                                  </a:rPr>
                                  <m:t>−</m:t>
                                </m:r>
                                <m:f>
                                  <m:fPr>
                                    <m:ctrlPr>
                                      <a:rPr lang="en-GB" b="0" i="1" smtClean="0">
                                        <a:solidFill>
                                          <a:schemeClr val="tx1"/>
                                        </a:solidFill>
                                        <a:latin typeface="Cambria Math" panose="02040503050406030204" pitchFamily="18" charset="0"/>
                                      </a:rPr>
                                    </m:ctrlPr>
                                  </m:fPr>
                                  <m:num>
                                    <m:sSub>
                                      <m:sSubPr>
                                        <m:ctrlPr>
                                          <a:rPr lang="en-GB" i="1">
                                            <a:solidFill>
                                              <a:schemeClr val="tx1"/>
                                            </a:solidFill>
                                            <a:latin typeface="Cambria Math" panose="02040503050406030204" pitchFamily="18" charset="0"/>
                                          </a:rPr>
                                        </m:ctrlPr>
                                      </m:sSubPr>
                                      <m:e>
                                        <m:r>
                                          <a:rPr lang="en-GB" i="1">
                                            <a:solidFill>
                                              <a:schemeClr val="tx1"/>
                                            </a:solidFill>
                                            <a:latin typeface="Cambria Math" panose="02040503050406030204" pitchFamily="18" charset="0"/>
                                          </a:rPr>
                                          <m:t>𝐺</m:t>
                                        </m:r>
                                        <m:r>
                                          <a:rPr lang="en-GB" i="1">
                                            <a:solidFill>
                                              <a:schemeClr val="tx1"/>
                                            </a:solidFill>
                                            <a:latin typeface="Cambria Math" panose="02040503050406030204" pitchFamily="18" charset="0"/>
                                            <a:ea typeface="Cambria Math" panose="02040503050406030204" pitchFamily="18" charset="0"/>
                                          </a:rPr>
                                          <m:t>𝜃</m:t>
                                        </m:r>
                                      </m:e>
                                      <m:sub>
                                        <m:r>
                                          <a:rPr lang="en-GB" i="1">
                                            <a:solidFill>
                                              <a:schemeClr val="tx1"/>
                                            </a:solidFill>
                                            <a:latin typeface="Cambria Math" panose="02040503050406030204" pitchFamily="18" charset="0"/>
                                          </a:rPr>
                                          <m:t>𝑜</m:t>
                                        </m:r>
                                      </m:sub>
                                    </m:sSub>
                                    <m:r>
                                      <a:rPr lang="en-GB" i="1">
                                        <a:solidFill>
                                          <a:schemeClr val="tx1"/>
                                        </a:solidFill>
                                        <a:latin typeface="Cambria Math" panose="02040503050406030204" pitchFamily="18" charset="0"/>
                                      </a:rPr>
                                      <m:t>𝐻</m:t>
                                    </m:r>
                                  </m:num>
                                  <m:den>
                                    <m:sSub>
                                      <m:sSubPr>
                                        <m:ctrlPr>
                                          <a:rPr lang="en-GB" i="1">
                                            <a:solidFill>
                                              <a:schemeClr val="tx1"/>
                                            </a:solidFill>
                                            <a:latin typeface="Cambria Math" panose="02040503050406030204" pitchFamily="18" charset="0"/>
                                          </a:rPr>
                                        </m:ctrlPr>
                                      </m:sSubPr>
                                      <m:e>
                                        <m:r>
                                          <a:rPr lang="en-GB" i="1">
                                            <a:solidFill>
                                              <a:schemeClr val="tx1"/>
                                            </a:solidFill>
                                            <a:latin typeface="Cambria Math" panose="02040503050406030204" pitchFamily="18" charset="0"/>
                                            <a:ea typeface="Cambria Math" panose="02040503050406030204" pitchFamily="18" charset="0"/>
                                          </a:rPr>
                                          <m:t>𝜃</m:t>
                                        </m:r>
                                      </m:e>
                                      <m:sub>
                                        <m:r>
                                          <a:rPr lang="en-GB" i="1">
                                            <a:solidFill>
                                              <a:schemeClr val="tx1"/>
                                            </a:solidFill>
                                            <a:latin typeface="Cambria Math" panose="02040503050406030204" pitchFamily="18" charset="0"/>
                                          </a:rPr>
                                          <m:t>𝑜</m:t>
                                        </m:r>
                                      </m:sub>
                                    </m:sSub>
                                  </m:den>
                                </m:f>
                              </m:oMath>
                            </m:oMathPara>
                          </a14:m>
                          <a:endParaRPr lang="en-GB" b="0" dirty="0" smtClean="0">
                            <a:solidFill>
                              <a:schemeClr val="tx1"/>
                            </a:solidFill>
                          </a:endParaRPr>
                        </a:p>
                        <a:p>
                          <a:pPr>
                            <a:lnSpc>
                              <a:spcPct val="150000"/>
                            </a:lnSpc>
                          </a:pPr>
                          <a14:m>
                            <m:oMathPara xmlns:m="http://schemas.openxmlformats.org/officeDocument/2006/math">
                              <m:oMathParaPr>
                                <m:jc m:val="centerGroup"/>
                              </m:oMathParaPr>
                              <m:oMath xmlns:m="http://schemas.openxmlformats.org/officeDocument/2006/math">
                                <m:r>
                                  <a:rPr lang="en-GB" b="0" i="1" smtClean="0">
                                    <a:solidFill>
                                      <a:schemeClr val="tx1"/>
                                    </a:solidFill>
                                    <a:latin typeface="Cambria Math" panose="02040503050406030204" pitchFamily="18" charset="0"/>
                                  </a:rPr>
                                  <m:t>1</m:t>
                                </m:r>
                                <m:r>
                                  <a:rPr lang="en-GB" i="1">
                                    <a:solidFill>
                                      <a:schemeClr val="tx1"/>
                                    </a:solidFill>
                                    <a:latin typeface="Cambria Math" panose="02040503050406030204" pitchFamily="18" charset="0"/>
                                  </a:rPr>
                                  <m:t>=</m:t>
                                </m:r>
                                <m:f>
                                  <m:fPr>
                                    <m:ctrlPr>
                                      <a:rPr lang="en-GB" i="1">
                                        <a:solidFill>
                                          <a:schemeClr val="tx1"/>
                                        </a:solidFill>
                                        <a:latin typeface="Cambria Math" panose="02040503050406030204" pitchFamily="18" charset="0"/>
                                      </a:rPr>
                                    </m:ctrlPr>
                                  </m:fPr>
                                  <m:num>
                                    <m:sSub>
                                      <m:sSubPr>
                                        <m:ctrlPr>
                                          <a:rPr lang="en-GB" i="1">
                                            <a:solidFill>
                                              <a:schemeClr val="tx1"/>
                                            </a:solidFill>
                                            <a:latin typeface="Cambria Math" panose="02040503050406030204" pitchFamily="18" charset="0"/>
                                          </a:rPr>
                                        </m:ctrlPr>
                                      </m:sSubPr>
                                      <m:e>
                                        <m:r>
                                          <a:rPr lang="en-GB" i="1">
                                            <a:solidFill>
                                              <a:schemeClr val="tx1"/>
                                            </a:solidFill>
                                            <a:latin typeface="Cambria Math" panose="02040503050406030204" pitchFamily="18" charset="0"/>
                                          </a:rPr>
                                          <m:t>𝐺</m:t>
                                        </m:r>
                                        <m:r>
                                          <a:rPr lang="en-GB" i="1">
                                            <a:solidFill>
                                              <a:schemeClr val="tx1"/>
                                            </a:solidFill>
                                            <a:latin typeface="Cambria Math" panose="02040503050406030204" pitchFamily="18" charset="0"/>
                                            <a:ea typeface="Cambria Math" panose="02040503050406030204" pitchFamily="18" charset="0"/>
                                          </a:rPr>
                                          <m:t>𝜃</m:t>
                                        </m:r>
                                      </m:e>
                                      <m:sub>
                                        <m:r>
                                          <a:rPr lang="en-GB" i="1">
                                            <a:solidFill>
                                              <a:schemeClr val="tx1"/>
                                            </a:solidFill>
                                            <a:latin typeface="Cambria Math" panose="02040503050406030204" pitchFamily="18" charset="0"/>
                                          </a:rPr>
                                          <m:t>𝑖</m:t>
                                        </m:r>
                                      </m:sub>
                                    </m:sSub>
                                  </m:num>
                                  <m:den>
                                    <m:sSub>
                                      <m:sSubPr>
                                        <m:ctrlPr>
                                          <a:rPr lang="en-GB" i="1">
                                            <a:solidFill>
                                              <a:schemeClr val="tx1"/>
                                            </a:solidFill>
                                            <a:latin typeface="Cambria Math" panose="02040503050406030204" pitchFamily="18" charset="0"/>
                                          </a:rPr>
                                        </m:ctrlPr>
                                      </m:sSubPr>
                                      <m:e>
                                        <m:r>
                                          <a:rPr lang="en-GB" i="1">
                                            <a:solidFill>
                                              <a:schemeClr val="tx1"/>
                                            </a:solidFill>
                                            <a:latin typeface="Cambria Math" panose="02040503050406030204" pitchFamily="18" charset="0"/>
                                            <a:ea typeface="Cambria Math" panose="02040503050406030204" pitchFamily="18" charset="0"/>
                                          </a:rPr>
                                          <m:t>𝜃</m:t>
                                        </m:r>
                                      </m:e>
                                      <m:sub>
                                        <m:r>
                                          <a:rPr lang="en-GB" i="1">
                                            <a:solidFill>
                                              <a:schemeClr val="tx1"/>
                                            </a:solidFill>
                                            <a:latin typeface="Cambria Math" panose="02040503050406030204" pitchFamily="18" charset="0"/>
                                          </a:rPr>
                                          <m:t>𝑜</m:t>
                                        </m:r>
                                      </m:sub>
                                    </m:sSub>
                                  </m:den>
                                </m:f>
                                <m:r>
                                  <a:rPr lang="en-GB" i="1">
                                    <a:solidFill>
                                      <a:schemeClr val="tx1"/>
                                    </a:solidFill>
                                    <a:latin typeface="Cambria Math" panose="02040503050406030204" pitchFamily="18" charset="0"/>
                                  </a:rPr>
                                  <m:t>−</m:t>
                                </m:r>
                                <m:r>
                                  <a:rPr lang="en-GB" b="0" i="1" smtClean="0">
                                    <a:solidFill>
                                      <a:schemeClr val="tx1"/>
                                    </a:solidFill>
                                    <a:latin typeface="Cambria Math" panose="02040503050406030204" pitchFamily="18" charset="0"/>
                                  </a:rPr>
                                  <m:t>𝐺𝐻</m:t>
                                </m:r>
                              </m:oMath>
                            </m:oMathPara>
                          </a14:m>
                          <a:endParaRPr lang="en-GB" dirty="0" smtClean="0">
                            <a:solidFill>
                              <a:schemeClr val="tx1"/>
                            </a:solidFill>
                          </a:endParaRPr>
                        </a:p>
                      </a:txBody>
                      <a:tcPr>
                        <a:solidFill>
                          <a:schemeClr val="bg1"/>
                        </a:solidFill>
                      </a:tcPr>
                    </a:tc>
                    <a:tc>
                      <a:txBody>
                        <a:bodyPr/>
                        <a:lstStyle/>
                        <a:p>
                          <a:pPr>
                            <a:lnSpc>
                              <a:spcPct val="150000"/>
                            </a:lnSpc>
                          </a:pPr>
                          <a14:m>
                            <m:oMathPara xmlns:m="http://schemas.openxmlformats.org/officeDocument/2006/math">
                              <m:oMathParaPr>
                                <m:jc m:val="centerGroup"/>
                              </m:oMathParaPr>
                              <m:oMath xmlns:m="http://schemas.openxmlformats.org/officeDocument/2006/math">
                                <m:r>
                                  <a:rPr lang="en-GB" i="1">
                                    <a:solidFill>
                                      <a:schemeClr val="tx1"/>
                                    </a:solidFill>
                                    <a:latin typeface="Cambria Math" panose="02040503050406030204" pitchFamily="18" charset="0"/>
                                  </a:rPr>
                                  <m:t>1</m:t>
                                </m:r>
                                <m:r>
                                  <a:rPr lang="en-GB" b="0" i="1" smtClean="0">
                                    <a:solidFill>
                                      <a:schemeClr val="tx1"/>
                                    </a:solidFill>
                                    <a:latin typeface="Cambria Math" panose="02040503050406030204" pitchFamily="18" charset="0"/>
                                  </a:rPr>
                                  <m:t>+</m:t>
                                </m:r>
                                <m:r>
                                  <a:rPr lang="en-GB" i="1">
                                    <a:solidFill>
                                      <a:schemeClr val="tx1"/>
                                    </a:solidFill>
                                    <a:latin typeface="Cambria Math" panose="02040503050406030204" pitchFamily="18" charset="0"/>
                                  </a:rPr>
                                  <m:t>𝐺𝐻</m:t>
                                </m:r>
                                <m:r>
                                  <a:rPr lang="en-GB" i="1">
                                    <a:solidFill>
                                      <a:schemeClr val="tx1"/>
                                    </a:solidFill>
                                    <a:latin typeface="Cambria Math" panose="02040503050406030204" pitchFamily="18" charset="0"/>
                                  </a:rPr>
                                  <m:t>=</m:t>
                                </m:r>
                                <m:f>
                                  <m:fPr>
                                    <m:ctrlPr>
                                      <a:rPr lang="en-GB" i="1">
                                        <a:solidFill>
                                          <a:schemeClr val="tx1"/>
                                        </a:solidFill>
                                        <a:latin typeface="Cambria Math" panose="02040503050406030204" pitchFamily="18" charset="0"/>
                                      </a:rPr>
                                    </m:ctrlPr>
                                  </m:fPr>
                                  <m:num>
                                    <m:sSub>
                                      <m:sSubPr>
                                        <m:ctrlPr>
                                          <a:rPr lang="en-GB" i="1">
                                            <a:solidFill>
                                              <a:schemeClr val="tx1"/>
                                            </a:solidFill>
                                            <a:latin typeface="Cambria Math" panose="02040503050406030204" pitchFamily="18" charset="0"/>
                                          </a:rPr>
                                        </m:ctrlPr>
                                      </m:sSubPr>
                                      <m:e>
                                        <m:r>
                                          <a:rPr lang="en-GB" i="1">
                                            <a:solidFill>
                                              <a:schemeClr val="tx1"/>
                                            </a:solidFill>
                                            <a:latin typeface="Cambria Math" panose="02040503050406030204" pitchFamily="18" charset="0"/>
                                          </a:rPr>
                                          <m:t>𝐺</m:t>
                                        </m:r>
                                        <m:r>
                                          <a:rPr lang="en-GB" i="1">
                                            <a:solidFill>
                                              <a:schemeClr val="tx1"/>
                                            </a:solidFill>
                                            <a:latin typeface="Cambria Math" panose="02040503050406030204" pitchFamily="18" charset="0"/>
                                            <a:ea typeface="Cambria Math" panose="02040503050406030204" pitchFamily="18" charset="0"/>
                                          </a:rPr>
                                          <m:t>𝜃</m:t>
                                        </m:r>
                                      </m:e>
                                      <m:sub>
                                        <m:r>
                                          <a:rPr lang="en-GB" i="1">
                                            <a:solidFill>
                                              <a:schemeClr val="tx1"/>
                                            </a:solidFill>
                                            <a:latin typeface="Cambria Math" panose="02040503050406030204" pitchFamily="18" charset="0"/>
                                          </a:rPr>
                                          <m:t>𝑖</m:t>
                                        </m:r>
                                      </m:sub>
                                    </m:sSub>
                                  </m:num>
                                  <m:den>
                                    <m:sSub>
                                      <m:sSubPr>
                                        <m:ctrlPr>
                                          <a:rPr lang="en-GB" i="1">
                                            <a:solidFill>
                                              <a:schemeClr val="tx1"/>
                                            </a:solidFill>
                                            <a:latin typeface="Cambria Math" panose="02040503050406030204" pitchFamily="18" charset="0"/>
                                          </a:rPr>
                                        </m:ctrlPr>
                                      </m:sSubPr>
                                      <m:e>
                                        <m:r>
                                          <a:rPr lang="en-GB" i="1">
                                            <a:solidFill>
                                              <a:schemeClr val="tx1"/>
                                            </a:solidFill>
                                            <a:latin typeface="Cambria Math" panose="02040503050406030204" pitchFamily="18" charset="0"/>
                                            <a:ea typeface="Cambria Math" panose="02040503050406030204" pitchFamily="18" charset="0"/>
                                          </a:rPr>
                                          <m:t>𝜃</m:t>
                                        </m:r>
                                      </m:e>
                                      <m:sub>
                                        <m:r>
                                          <a:rPr lang="en-GB" i="1">
                                            <a:solidFill>
                                              <a:schemeClr val="tx1"/>
                                            </a:solidFill>
                                            <a:latin typeface="Cambria Math" panose="02040503050406030204" pitchFamily="18" charset="0"/>
                                          </a:rPr>
                                          <m:t>𝑜</m:t>
                                        </m:r>
                                      </m:sub>
                                    </m:sSub>
                                  </m:den>
                                </m:f>
                              </m:oMath>
                            </m:oMathPara>
                          </a14:m>
                          <a:endParaRPr lang="en-GB" dirty="0" smtClean="0">
                            <a:solidFill>
                              <a:schemeClr val="tx1"/>
                            </a:solidFill>
                          </a:endParaRPr>
                        </a:p>
                        <a:p>
                          <a:pPr>
                            <a:lnSpc>
                              <a:spcPct val="150000"/>
                            </a:lnSpc>
                          </a:pPr>
                          <a14:m>
                            <m:oMathPara xmlns:m="http://schemas.openxmlformats.org/officeDocument/2006/math">
                              <m:oMathParaPr>
                                <m:jc m:val="centerGroup"/>
                              </m:oMathParaPr>
                              <m:oMath xmlns:m="http://schemas.openxmlformats.org/officeDocument/2006/math">
                                <m:f>
                                  <m:fPr>
                                    <m:ctrlPr>
                                      <a:rPr lang="en-GB" i="1" smtClean="0">
                                        <a:solidFill>
                                          <a:schemeClr val="tx1"/>
                                        </a:solidFill>
                                        <a:latin typeface="Cambria Math" panose="02040503050406030204" pitchFamily="18" charset="0"/>
                                      </a:rPr>
                                    </m:ctrlPr>
                                  </m:fPr>
                                  <m:num>
                                    <m:r>
                                      <a:rPr lang="en-GB" i="1">
                                        <a:solidFill>
                                          <a:schemeClr val="tx1"/>
                                        </a:solidFill>
                                        <a:latin typeface="Cambria Math" panose="02040503050406030204" pitchFamily="18" charset="0"/>
                                      </a:rPr>
                                      <m:t>1+</m:t>
                                    </m:r>
                                    <m:r>
                                      <a:rPr lang="en-GB" i="1">
                                        <a:solidFill>
                                          <a:schemeClr val="tx1"/>
                                        </a:solidFill>
                                        <a:latin typeface="Cambria Math" panose="02040503050406030204" pitchFamily="18" charset="0"/>
                                      </a:rPr>
                                      <m:t>𝐺𝐻</m:t>
                                    </m:r>
                                  </m:num>
                                  <m:den>
                                    <m:r>
                                      <a:rPr lang="en-GB" b="0" i="1" smtClean="0">
                                        <a:solidFill>
                                          <a:schemeClr val="tx1"/>
                                        </a:solidFill>
                                        <a:latin typeface="Cambria Math" panose="02040503050406030204" pitchFamily="18" charset="0"/>
                                      </a:rPr>
                                      <m:t>𝐺</m:t>
                                    </m:r>
                                  </m:den>
                                </m:f>
                                <m:r>
                                  <a:rPr lang="en-GB" i="1">
                                    <a:solidFill>
                                      <a:schemeClr val="tx1"/>
                                    </a:solidFill>
                                    <a:latin typeface="Cambria Math" panose="02040503050406030204" pitchFamily="18" charset="0"/>
                                  </a:rPr>
                                  <m:t>=</m:t>
                                </m:r>
                                <m:f>
                                  <m:fPr>
                                    <m:ctrlPr>
                                      <a:rPr lang="en-GB" i="1">
                                        <a:solidFill>
                                          <a:schemeClr val="tx1"/>
                                        </a:solidFill>
                                        <a:latin typeface="Cambria Math" panose="02040503050406030204" pitchFamily="18" charset="0"/>
                                      </a:rPr>
                                    </m:ctrlPr>
                                  </m:fPr>
                                  <m:num>
                                    <m:sSub>
                                      <m:sSubPr>
                                        <m:ctrlPr>
                                          <a:rPr lang="en-GB" i="1">
                                            <a:solidFill>
                                              <a:schemeClr val="tx1"/>
                                            </a:solidFill>
                                            <a:latin typeface="Cambria Math" panose="02040503050406030204" pitchFamily="18" charset="0"/>
                                          </a:rPr>
                                        </m:ctrlPr>
                                      </m:sSubPr>
                                      <m:e>
                                        <m:r>
                                          <a:rPr lang="en-GB" i="1">
                                            <a:solidFill>
                                              <a:schemeClr val="tx1"/>
                                            </a:solidFill>
                                            <a:latin typeface="Cambria Math" panose="02040503050406030204" pitchFamily="18" charset="0"/>
                                          </a:rPr>
                                          <m:t>𝐺</m:t>
                                        </m:r>
                                        <m:r>
                                          <a:rPr lang="en-GB" i="1">
                                            <a:solidFill>
                                              <a:schemeClr val="tx1"/>
                                            </a:solidFill>
                                            <a:latin typeface="Cambria Math" panose="02040503050406030204" pitchFamily="18" charset="0"/>
                                            <a:ea typeface="Cambria Math" panose="02040503050406030204" pitchFamily="18" charset="0"/>
                                          </a:rPr>
                                          <m:t>𝜃</m:t>
                                        </m:r>
                                      </m:e>
                                      <m:sub>
                                        <m:r>
                                          <a:rPr lang="en-GB" i="1">
                                            <a:solidFill>
                                              <a:schemeClr val="tx1"/>
                                            </a:solidFill>
                                            <a:latin typeface="Cambria Math" panose="02040503050406030204" pitchFamily="18" charset="0"/>
                                          </a:rPr>
                                          <m:t>𝑖</m:t>
                                        </m:r>
                                      </m:sub>
                                    </m:sSub>
                                  </m:num>
                                  <m:den>
                                    <m:sSub>
                                      <m:sSubPr>
                                        <m:ctrlPr>
                                          <a:rPr lang="en-GB" i="1">
                                            <a:solidFill>
                                              <a:schemeClr val="tx1"/>
                                            </a:solidFill>
                                            <a:latin typeface="Cambria Math" panose="02040503050406030204" pitchFamily="18" charset="0"/>
                                          </a:rPr>
                                        </m:ctrlPr>
                                      </m:sSubPr>
                                      <m:e>
                                        <m:r>
                                          <a:rPr lang="en-GB" b="0" i="1" smtClean="0">
                                            <a:solidFill>
                                              <a:schemeClr val="tx1"/>
                                            </a:solidFill>
                                            <a:latin typeface="Cambria Math" panose="02040503050406030204" pitchFamily="18" charset="0"/>
                                          </a:rPr>
                                          <m:t>𝐺</m:t>
                                        </m:r>
                                        <m:r>
                                          <a:rPr lang="en-GB" i="1">
                                            <a:solidFill>
                                              <a:schemeClr val="tx1"/>
                                            </a:solidFill>
                                            <a:latin typeface="Cambria Math" panose="02040503050406030204" pitchFamily="18" charset="0"/>
                                            <a:ea typeface="Cambria Math" panose="02040503050406030204" pitchFamily="18" charset="0"/>
                                          </a:rPr>
                                          <m:t>𝜃</m:t>
                                        </m:r>
                                      </m:e>
                                      <m:sub>
                                        <m:r>
                                          <a:rPr lang="en-GB" i="1">
                                            <a:solidFill>
                                              <a:schemeClr val="tx1"/>
                                            </a:solidFill>
                                            <a:latin typeface="Cambria Math" panose="02040503050406030204" pitchFamily="18" charset="0"/>
                                          </a:rPr>
                                          <m:t>𝑜</m:t>
                                        </m:r>
                                      </m:sub>
                                    </m:sSub>
                                  </m:den>
                                </m:f>
                              </m:oMath>
                            </m:oMathPara>
                          </a14:m>
                          <a:endParaRPr lang="en-GB" dirty="0">
                            <a:solidFill>
                              <a:schemeClr val="tx1"/>
                            </a:solidFill>
                          </a:endParaRPr>
                        </a:p>
                        <a:p>
                          <a:pPr>
                            <a:lnSpc>
                              <a:spcPct val="150000"/>
                            </a:lnSpc>
                          </a:pPr>
                          <a14:m>
                            <m:oMathPara xmlns:m="http://schemas.openxmlformats.org/officeDocument/2006/math">
                              <m:oMathParaPr>
                                <m:jc m:val="centerGroup"/>
                              </m:oMathParaPr>
                              <m:oMath xmlns:m="http://schemas.openxmlformats.org/officeDocument/2006/math">
                                <m:f>
                                  <m:fPr>
                                    <m:ctrlPr>
                                      <a:rPr lang="en-GB" i="1">
                                        <a:solidFill>
                                          <a:schemeClr val="tx1"/>
                                        </a:solidFill>
                                        <a:latin typeface="Cambria Math" panose="02040503050406030204" pitchFamily="18" charset="0"/>
                                      </a:rPr>
                                    </m:ctrlPr>
                                  </m:fPr>
                                  <m:num>
                                    <m:r>
                                      <a:rPr lang="en-GB" i="1">
                                        <a:solidFill>
                                          <a:schemeClr val="tx1"/>
                                        </a:solidFill>
                                        <a:latin typeface="Cambria Math" panose="02040503050406030204" pitchFamily="18" charset="0"/>
                                      </a:rPr>
                                      <m:t>1+</m:t>
                                    </m:r>
                                    <m:r>
                                      <a:rPr lang="en-GB" i="1">
                                        <a:solidFill>
                                          <a:schemeClr val="tx1"/>
                                        </a:solidFill>
                                        <a:latin typeface="Cambria Math" panose="02040503050406030204" pitchFamily="18" charset="0"/>
                                      </a:rPr>
                                      <m:t>𝐺𝐻</m:t>
                                    </m:r>
                                  </m:num>
                                  <m:den>
                                    <m:r>
                                      <a:rPr lang="en-GB" i="1">
                                        <a:solidFill>
                                          <a:schemeClr val="tx1"/>
                                        </a:solidFill>
                                        <a:latin typeface="Cambria Math" panose="02040503050406030204" pitchFamily="18" charset="0"/>
                                      </a:rPr>
                                      <m:t>𝐺</m:t>
                                    </m:r>
                                  </m:den>
                                </m:f>
                                <m:r>
                                  <a:rPr lang="en-GB" i="1">
                                    <a:solidFill>
                                      <a:schemeClr val="tx1"/>
                                    </a:solidFill>
                                    <a:latin typeface="Cambria Math" panose="02040503050406030204" pitchFamily="18" charset="0"/>
                                  </a:rPr>
                                  <m:t>=</m:t>
                                </m:r>
                                <m:f>
                                  <m:fPr>
                                    <m:ctrlPr>
                                      <a:rPr lang="en-GB" i="1">
                                        <a:solidFill>
                                          <a:schemeClr val="tx1"/>
                                        </a:solidFill>
                                        <a:latin typeface="Cambria Math" panose="02040503050406030204" pitchFamily="18" charset="0"/>
                                      </a:rPr>
                                    </m:ctrlPr>
                                  </m:fPr>
                                  <m:num>
                                    <m:sSub>
                                      <m:sSubPr>
                                        <m:ctrlPr>
                                          <a:rPr lang="en-GB" i="1">
                                            <a:solidFill>
                                              <a:schemeClr val="tx1"/>
                                            </a:solidFill>
                                            <a:latin typeface="Cambria Math" panose="02040503050406030204" pitchFamily="18" charset="0"/>
                                          </a:rPr>
                                        </m:ctrlPr>
                                      </m:sSubPr>
                                      <m:e>
                                        <m:r>
                                          <a:rPr lang="en-GB" i="1">
                                            <a:solidFill>
                                              <a:schemeClr val="tx1"/>
                                            </a:solidFill>
                                            <a:latin typeface="Cambria Math" panose="02040503050406030204" pitchFamily="18" charset="0"/>
                                            <a:ea typeface="Cambria Math" panose="02040503050406030204" pitchFamily="18" charset="0"/>
                                          </a:rPr>
                                          <m:t>𝜃</m:t>
                                        </m:r>
                                      </m:e>
                                      <m:sub>
                                        <m:r>
                                          <a:rPr lang="en-GB" i="1">
                                            <a:solidFill>
                                              <a:schemeClr val="tx1"/>
                                            </a:solidFill>
                                            <a:latin typeface="Cambria Math" panose="02040503050406030204" pitchFamily="18" charset="0"/>
                                          </a:rPr>
                                          <m:t>𝑖</m:t>
                                        </m:r>
                                      </m:sub>
                                    </m:sSub>
                                  </m:num>
                                  <m:den>
                                    <m:sSub>
                                      <m:sSubPr>
                                        <m:ctrlPr>
                                          <a:rPr lang="en-GB" i="1">
                                            <a:solidFill>
                                              <a:schemeClr val="tx1"/>
                                            </a:solidFill>
                                            <a:latin typeface="Cambria Math" panose="02040503050406030204" pitchFamily="18" charset="0"/>
                                          </a:rPr>
                                        </m:ctrlPr>
                                      </m:sSubPr>
                                      <m:e>
                                        <m:r>
                                          <a:rPr lang="en-GB" i="1">
                                            <a:solidFill>
                                              <a:schemeClr val="tx1"/>
                                            </a:solidFill>
                                            <a:latin typeface="Cambria Math" panose="02040503050406030204" pitchFamily="18" charset="0"/>
                                            <a:ea typeface="Cambria Math" panose="02040503050406030204" pitchFamily="18" charset="0"/>
                                          </a:rPr>
                                          <m:t>𝜃</m:t>
                                        </m:r>
                                      </m:e>
                                      <m:sub>
                                        <m:r>
                                          <a:rPr lang="en-GB" i="1">
                                            <a:solidFill>
                                              <a:schemeClr val="tx1"/>
                                            </a:solidFill>
                                            <a:latin typeface="Cambria Math" panose="02040503050406030204" pitchFamily="18" charset="0"/>
                                          </a:rPr>
                                          <m:t>𝑜</m:t>
                                        </m:r>
                                      </m:sub>
                                    </m:sSub>
                                  </m:den>
                                </m:f>
                              </m:oMath>
                            </m:oMathPara>
                          </a14:m>
                          <a:endParaRPr lang="en-GB" b="0" dirty="0" smtClean="0">
                            <a:solidFill>
                              <a:schemeClr val="tx1"/>
                            </a:solidFill>
                          </a:endParaRPr>
                        </a:p>
                        <a:p>
                          <a:pPr>
                            <a:lnSpc>
                              <a:spcPct val="150000"/>
                            </a:lnSpc>
                          </a:pPr>
                          <a14:m>
                            <m:oMathPara xmlns:m="http://schemas.openxmlformats.org/officeDocument/2006/math">
                              <m:oMathParaPr>
                                <m:jc m:val="centerGroup"/>
                              </m:oMathParaPr>
                              <m:oMath xmlns:m="http://schemas.openxmlformats.org/officeDocument/2006/math">
                                <m:f>
                                  <m:fPr>
                                    <m:ctrlPr>
                                      <a:rPr lang="en-GB" i="1">
                                        <a:solidFill>
                                          <a:schemeClr val="tx1"/>
                                        </a:solidFill>
                                        <a:latin typeface="Cambria Math" panose="02040503050406030204" pitchFamily="18" charset="0"/>
                                      </a:rPr>
                                    </m:ctrlPr>
                                  </m:fPr>
                                  <m:num>
                                    <m:r>
                                      <a:rPr lang="en-GB" i="1">
                                        <a:solidFill>
                                          <a:schemeClr val="tx1"/>
                                        </a:solidFill>
                                        <a:latin typeface="Cambria Math" panose="02040503050406030204" pitchFamily="18" charset="0"/>
                                      </a:rPr>
                                      <m:t>𝐺</m:t>
                                    </m:r>
                                  </m:num>
                                  <m:den>
                                    <m:r>
                                      <a:rPr lang="en-GB" i="1">
                                        <a:solidFill>
                                          <a:schemeClr val="tx1"/>
                                        </a:solidFill>
                                        <a:latin typeface="Cambria Math" panose="02040503050406030204" pitchFamily="18" charset="0"/>
                                      </a:rPr>
                                      <m:t>1+</m:t>
                                    </m:r>
                                    <m:r>
                                      <a:rPr lang="en-GB" i="1">
                                        <a:solidFill>
                                          <a:schemeClr val="tx1"/>
                                        </a:solidFill>
                                        <a:latin typeface="Cambria Math" panose="02040503050406030204" pitchFamily="18" charset="0"/>
                                      </a:rPr>
                                      <m:t>𝐺𝐻</m:t>
                                    </m:r>
                                  </m:den>
                                </m:f>
                                <m:r>
                                  <a:rPr lang="en-GB" i="1">
                                    <a:solidFill>
                                      <a:schemeClr val="tx1"/>
                                    </a:solidFill>
                                    <a:latin typeface="Cambria Math" panose="02040503050406030204" pitchFamily="18" charset="0"/>
                                  </a:rPr>
                                  <m:t>=</m:t>
                                </m:r>
                                <m:f>
                                  <m:fPr>
                                    <m:ctrlPr>
                                      <a:rPr lang="en-GB" i="1">
                                        <a:solidFill>
                                          <a:schemeClr val="tx1"/>
                                        </a:solidFill>
                                        <a:latin typeface="Cambria Math" panose="02040503050406030204" pitchFamily="18" charset="0"/>
                                      </a:rPr>
                                    </m:ctrlPr>
                                  </m:fPr>
                                  <m:num>
                                    <m:sSub>
                                      <m:sSubPr>
                                        <m:ctrlPr>
                                          <a:rPr lang="en-GB" i="1">
                                            <a:solidFill>
                                              <a:schemeClr val="tx1"/>
                                            </a:solidFill>
                                            <a:latin typeface="Cambria Math" panose="02040503050406030204" pitchFamily="18" charset="0"/>
                                          </a:rPr>
                                        </m:ctrlPr>
                                      </m:sSubPr>
                                      <m:e>
                                        <m:r>
                                          <a:rPr lang="en-GB" i="1">
                                            <a:solidFill>
                                              <a:schemeClr val="tx1"/>
                                            </a:solidFill>
                                            <a:latin typeface="Cambria Math" panose="02040503050406030204" pitchFamily="18" charset="0"/>
                                            <a:ea typeface="Cambria Math" panose="02040503050406030204" pitchFamily="18" charset="0"/>
                                          </a:rPr>
                                          <m:t>𝜃</m:t>
                                        </m:r>
                                      </m:e>
                                      <m:sub>
                                        <m:r>
                                          <a:rPr lang="en-GB" b="0" i="1" smtClean="0">
                                            <a:solidFill>
                                              <a:schemeClr val="tx1"/>
                                            </a:solidFill>
                                            <a:latin typeface="Cambria Math" panose="02040503050406030204" pitchFamily="18" charset="0"/>
                                          </a:rPr>
                                          <m:t>𝑜</m:t>
                                        </m:r>
                                      </m:sub>
                                    </m:sSub>
                                  </m:num>
                                  <m:den>
                                    <m:sSub>
                                      <m:sSubPr>
                                        <m:ctrlPr>
                                          <a:rPr lang="en-GB" i="1">
                                            <a:solidFill>
                                              <a:schemeClr val="tx1"/>
                                            </a:solidFill>
                                            <a:latin typeface="Cambria Math" panose="02040503050406030204" pitchFamily="18" charset="0"/>
                                          </a:rPr>
                                        </m:ctrlPr>
                                      </m:sSubPr>
                                      <m:e>
                                        <m:r>
                                          <a:rPr lang="en-GB" i="1">
                                            <a:solidFill>
                                              <a:schemeClr val="tx1"/>
                                            </a:solidFill>
                                            <a:latin typeface="Cambria Math" panose="02040503050406030204" pitchFamily="18" charset="0"/>
                                            <a:ea typeface="Cambria Math" panose="02040503050406030204" pitchFamily="18" charset="0"/>
                                          </a:rPr>
                                          <m:t>𝜃</m:t>
                                        </m:r>
                                      </m:e>
                                      <m:sub>
                                        <m:r>
                                          <a:rPr lang="en-GB" b="0" i="1" smtClean="0">
                                            <a:solidFill>
                                              <a:schemeClr val="tx1"/>
                                            </a:solidFill>
                                            <a:latin typeface="Cambria Math" panose="02040503050406030204" pitchFamily="18" charset="0"/>
                                          </a:rPr>
                                          <m:t>𝑖</m:t>
                                        </m:r>
                                      </m:sub>
                                    </m:sSub>
                                  </m:den>
                                </m:f>
                              </m:oMath>
                            </m:oMathPara>
                          </a14:m>
                          <a:endParaRPr lang="en-GB" b="0" dirty="0" smtClean="0">
                            <a:solidFill>
                              <a:schemeClr val="tx1"/>
                            </a:solidFill>
                          </a:endParaRPr>
                        </a:p>
                      </a:txBody>
                      <a:tcPr>
                        <a:solidFill>
                          <a:schemeClr val="bg1"/>
                        </a:solidFill>
                      </a:tcPr>
                    </a:tc>
                    <a:extLst>
                      <a:ext uri="{0D108BD9-81ED-4DB2-BD59-A6C34878D82A}">
                        <a16:rowId xmlns:a16="http://schemas.microsoft.com/office/drawing/2014/main" val="431379453"/>
                      </a:ext>
                    </a:extLst>
                  </a:tr>
                </a:tbl>
              </a:graphicData>
            </a:graphic>
          </p:graphicFrame>
        </mc:Choice>
        <mc:Fallback>
          <p:graphicFrame>
            <p:nvGraphicFramePr>
              <p:cNvPr id="6" name="Table 5"/>
              <p:cNvGraphicFramePr>
                <a:graphicFrameLocks noGrp="1"/>
              </p:cNvGraphicFramePr>
              <p:nvPr>
                <p:extLst/>
              </p:nvPr>
            </p:nvGraphicFramePr>
            <p:xfrm>
              <a:off x="1847528" y="1412776"/>
              <a:ext cx="4632176" cy="3960440"/>
            </p:xfrm>
            <a:graphic>
              <a:graphicData uri="http://schemas.openxmlformats.org/drawingml/2006/table">
                <a:tbl>
                  <a:tblPr firstRow="1" bandRow="1">
                    <a:tableStyleId>{5C22544A-7EE6-4342-B048-85BDC9FD1C3A}</a:tableStyleId>
                  </a:tblPr>
                  <a:tblGrid>
                    <a:gridCol w="2424100">
                      <a:extLst>
                        <a:ext uri="{9D8B030D-6E8A-4147-A177-3AD203B41FA5}">
                          <a16:colId xmlns:a16="http://schemas.microsoft.com/office/drawing/2014/main" val="479884986"/>
                        </a:ext>
                      </a:extLst>
                    </a:gridCol>
                    <a:gridCol w="2208076">
                      <a:extLst>
                        <a:ext uri="{9D8B030D-6E8A-4147-A177-3AD203B41FA5}">
                          <a16:colId xmlns:a16="http://schemas.microsoft.com/office/drawing/2014/main" val="1877458382"/>
                        </a:ext>
                      </a:extLst>
                    </a:gridCol>
                  </a:tblGrid>
                  <a:tr h="3960440">
                    <a:tc>
                      <a:txBody>
                        <a:bodyPr/>
                        <a:lstStyle/>
                        <a:p>
                          <a:endParaRPr lang="en-US"/>
                        </a:p>
                      </a:txBody>
                      <a:tcPr>
                        <a:blipFill>
                          <a:blip r:embed="rId3"/>
                          <a:stretch>
                            <a:fillRect l="-251" t="-154" r="-92211" b="-614"/>
                          </a:stretch>
                        </a:blipFill>
                      </a:tcPr>
                    </a:tc>
                    <a:tc>
                      <a:txBody>
                        <a:bodyPr/>
                        <a:lstStyle/>
                        <a:p>
                          <a:endParaRPr lang="en-US"/>
                        </a:p>
                      </a:txBody>
                      <a:tcPr>
                        <a:blipFill>
                          <a:blip r:embed="rId3"/>
                          <a:stretch>
                            <a:fillRect l="-110221" t="-154" r="-1381" b="-614"/>
                          </a:stretch>
                        </a:blipFill>
                      </a:tcPr>
                    </a:tc>
                    <a:extLst>
                      <a:ext uri="{0D108BD9-81ED-4DB2-BD59-A6C34878D82A}">
                        <a16:rowId xmlns:a16="http://schemas.microsoft.com/office/drawing/2014/main" val="431379453"/>
                      </a:ext>
                    </a:extLst>
                  </a:tr>
                </a:tbl>
              </a:graphicData>
            </a:graphic>
          </p:graphicFrame>
        </mc:Fallback>
      </mc:AlternateContent>
      <p:sp>
        <p:nvSpPr>
          <p:cNvPr id="7" name="Rectangle 6"/>
          <p:cNvSpPr/>
          <p:nvPr/>
        </p:nvSpPr>
        <p:spPr>
          <a:xfrm>
            <a:off x="4583832" y="4149080"/>
            <a:ext cx="1584176" cy="792088"/>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37942931"/>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NSWER" val="D"/>
  <p:tag name="POLL" val="False"/>
  <p:tag name="QUESTION" val="2_1"/>
</p:tagLst>
</file>

<file path=ppt/tags/tag2.xml><?xml version="1.0" encoding="utf-8"?>
<p:tagLst xmlns:a="http://schemas.openxmlformats.org/drawingml/2006/main" xmlns:r="http://schemas.openxmlformats.org/officeDocument/2006/relationships" xmlns:p="http://schemas.openxmlformats.org/presentationml/2006/main">
  <p:tag name="NAME" val="#A#"/>
</p:tagLst>
</file>

<file path=ppt/tags/tag3.xml><?xml version="1.0" encoding="utf-8"?>
<p:tagLst xmlns:a="http://schemas.openxmlformats.org/drawingml/2006/main" xmlns:r="http://schemas.openxmlformats.org/officeDocument/2006/relationships" xmlns:p="http://schemas.openxmlformats.org/presentationml/2006/main">
  <p:tag name="NAME" val="#A#"/>
</p:tagLst>
</file>

<file path=ppt/tags/tag4.xml><?xml version="1.0" encoding="utf-8"?>
<p:tagLst xmlns:a="http://schemas.openxmlformats.org/drawingml/2006/main" xmlns:r="http://schemas.openxmlformats.org/officeDocument/2006/relationships" xmlns:p="http://schemas.openxmlformats.org/presentationml/2006/main">
  <p:tag name="NAME" val="#A#"/>
</p:tagLst>
</file>

<file path=ppt/tags/tag5.xml><?xml version="1.0" encoding="utf-8"?>
<p:tagLst xmlns:a="http://schemas.openxmlformats.org/drawingml/2006/main" xmlns:r="http://schemas.openxmlformats.org/officeDocument/2006/relationships" xmlns:p="http://schemas.openxmlformats.org/presentationml/2006/main">
  <p:tag name="NAME" val="#A#"/>
</p:tagLst>
</file>

<file path=ppt/tags/tag6.xml><?xml version="1.0" encoding="utf-8"?>
<p:tagLst xmlns:a="http://schemas.openxmlformats.org/drawingml/2006/main" xmlns:r="http://schemas.openxmlformats.org/officeDocument/2006/relationships" xmlns:p="http://schemas.openxmlformats.org/presentationml/2006/main">
  <p:tag name="NAME" val="#Q#"/>
</p:tagLst>
</file>

<file path=ppt/tags/tag7.xml><?xml version="1.0" encoding="utf-8"?>
<p:tagLst xmlns:a="http://schemas.openxmlformats.org/drawingml/2006/main" xmlns:r="http://schemas.openxmlformats.org/officeDocument/2006/relationships" xmlns:p="http://schemas.openxmlformats.org/presentationml/2006/main">
  <p:tag name="ANSWER" val="D"/>
  <p:tag name="POLL" val="False"/>
  <p:tag name="QUESTION" val="2_1"/>
</p:tagLst>
</file>

<file path=ppt/tags/tag8.xml><?xml version="1.0" encoding="utf-8"?>
<p:tagLst xmlns:a="http://schemas.openxmlformats.org/drawingml/2006/main" xmlns:r="http://schemas.openxmlformats.org/officeDocument/2006/relationships" xmlns:p="http://schemas.openxmlformats.org/presentationml/2006/main">
  <p:tag name="NAME" val="#Q#"/>
</p:tagLst>
</file>

<file path=ppt/tags/tag9.xml><?xml version="1.0" encoding="utf-8"?>
<p:tagLst xmlns:a="http://schemas.openxmlformats.org/drawingml/2006/main" xmlns:r="http://schemas.openxmlformats.org/officeDocument/2006/relationships" xmlns:p="http://schemas.openxmlformats.org/presentationml/2006/main">
  <p:tag name="NAME" val="#A#"/>
</p:tagLst>
</file>

<file path=ppt/tags/tag10.xml><?xml version="1.0" encoding="utf-8"?>
<p:tagLst xmlns:a="http://schemas.openxmlformats.org/drawingml/2006/main" xmlns:r="http://schemas.openxmlformats.org/officeDocument/2006/relationships" xmlns:p="http://schemas.openxmlformats.org/presentationml/2006/main">
  <p:tag name="NAME" val="#A#"/>
</p:tagLst>
</file>

<file path=ppt/tags/tag11.xml><?xml version="1.0" encoding="utf-8"?>
<p:tagLst xmlns:a="http://schemas.openxmlformats.org/drawingml/2006/main" xmlns:r="http://schemas.openxmlformats.org/officeDocument/2006/relationships" xmlns:p="http://schemas.openxmlformats.org/presentationml/2006/main">
  <p:tag name="NAME" val="#A#"/>
</p:tagLst>
</file>

<file path=ppt/tags/tag12.xml><?xml version="1.0" encoding="utf-8"?>
<p:tagLst xmlns:a="http://schemas.openxmlformats.org/drawingml/2006/main" xmlns:r="http://schemas.openxmlformats.org/officeDocument/2006/relationships" xmlns:p="http://schemas.openxmlformats.org/presentationml/2006/main">
  <p:tag name="NAME" val="#A#"/>
</p:tagLst>
</file>

<file path=ppt/tags/tag13.xml><?xml version="1.0" encoding="utf-8"?>
<p:tagLst xmlns:a="http://schemas.openxmlformats.org/drawingml/2006/main" xmlns:r="http://schemas.openxmlformats.org/officeDocument/2006/relationships" xmlns:p="http://schemas.openxmlformats.org/presentationml/2006/main">
  <p:tag name="ANSWER" val="D"/>
  <p:tag name="POLL" val="False"/>
  <p:tag name="QUESTION" val="2_1"/>
</p:tagLst>
</file>

<file path=ppt/tags/tag14.xml><?xml version="1.0" encoding="utf-8"?>
<p:tagLst xmlns:a="http://schemas.openxmlformats.org/drawingml/2006/main" xmlns:r="http://schemas.openxmlformats.org/officeDocument/2006/relationships" xmlns:p="http://schemas.openxmlformats.org/presentationml/2006/main">
  <p:tag name="NAME" val="#A#"/>
</p:tagLst>
</file>

<file path=ppt/tags/tag15.xml><?xml version="1.0" encoding="utf-8"?>
<p:tagLst xmlns:a="http://schemas.openxmlformats.org/drawingml/2006/main" xmlns:r="http://schemas.openxmlformats.org/officeDocument/2006/relationships" xmlns:p="http://schemas.openxmlformats.org/presentationml/2006/main">
  <p:tag name="NAME" val="#Q#"/>
</p:tagLst>
</file>

<file path=ppt/tags/tag16.xml><?xml version="1.0" encoding="utf-8"?>
<p:tagLst xmlns:a="http://schemas.openxmlformats.org/drawingml/2006/main" xmlns:r="http://schemas.openxmlformats.org/officeDocument/2006/relationships" xmlns:p="http://schemas.openxmlformats.org/presentationml/2006/main">
  <p:tag name="ANSWER" val="D"/>
  <p:tag name="POLL" val="False"/>
  <p:tag name="QUESTION" val="2_1"/>
</p:tagLst>
</file>

<file path=ppt/tags/tag17.xml><?xml version="1.0" encoding="utf-8"?>
<p:tagLst xmlns:a="http://schemas.openxmlformats.org/drawingml/2006/main" xmlns:r="http://schemas.openxmlformats.org/officeDocument/2006/relationships" xmlns:p="http://schemas.openxmlformats.org/presentationml/2006/main">
  <p:tag name="NAME" val="#A#"/>
</p:tagLst>
</file>

<file path=ppt/tags/tag18.xml><?xml version="1.0" encoding="utf-8"?>
<p:tagLst xmlns:a="http://schemas.openxmlformats.org/drawingml/2006/main" xmlns:r="http://schemas.openxmlformats.org/officeDocument/2006/relationships" xmlns:p="http://schemas.openxmlformats.org/presentationml/2006/main">
  <p:tag name="NAME" val="#Q#"/>
</p:tagLst>
</file>

<file path=ppt/tags/tag19.xml><?xml version="1.0" encoding="utf-8"?>
<p:tagLst xmlns:a="http://schemas.openxmlformats.org/drawingml/2006/main" xmlns:r="http://schemas.openxmlformats.org/officeDocument/2006/relationships" xmlns:p="http://schemas.openxmlformats.org/presentationml/2006/main">
  <p:tag name="ANSWER" val="D"/>
  <p:tag name="POLL" val="False"/>
  <p:tag name="QUESTION" val="2_1"/>
</p:tagLst>
</file>

<file path=ppt/tags/tag20.xml><?xml version="1.0" encoding="utf-8"?>
<p:tagLst xmlns:a="http://schemas.openxmlformats.org/drawingml/2006/main" xmlns:r="http://schemas.openxmlformats.org/officeDocument/2006/relationships" xmlns:p="http://schemas.openxmlformats.org/presentationml/2006/main">
  <p:tag name="NAME" val="#A#"/>
</p:tagLst>
</file>

<file path=ppt/tags/tag21.xml><?xml version="1.0" encoding="utf-8"?>
<p:tagLst xmlns:a="http://schemas.openxmlformats.org/drawingml/2006/main" xmlns:r="http://schemas.openxmlformats.org/officeDocument/2006/relationships" xmlns:p="http://schemas.openxmlformats.org/presentationml/2006/main">
  <p:tag name="NAME" val="#A#"/>
</p:tagLst>
</file>

<file path=ppt/tags/tag22.xml><?xml version="1.0" encoding="utf-8"?>
<p:tagLst xmlns:a="http://schemas.openxmlformats.org/drawingml/2006/main" xmlns:r="http://schemas.openxmlformats.org/officeDocument/2006/relationships" xmlns:p="http://schemas.openxmlformats.org/presentationml/2006/main">
  <p:tag name="NAME" val="#A#"/>
</p:tagLst>
</file>

<file path=ppt/tags/tag23.xml><?xml version="1.0" encoding="utf-8"?>
<p:tagLst xmlns:a="http://schemas.openxmlformats.org/drawingml/2006/main" xmlns:r="http://schemas.openxmlformats.org/officeDocument/2006/relationships" xmlns:p="http://schemas.openxmlformats.org/presentationml/2006/main">
  <p:tag name="NAME" val="#A#"/>
</p:tagLst>
</file>

<file path=ppt/tags/tag24.xml><?xml version="1.0" encoding="utf-8"?>
<p:tagLst xmlns:a="http://schemas.openxmlformats.org/drawingml/2006/main" xmlns:r="http://schemas.openxmlformats.org/officeDocument/2006/relationships" xmlns:p="http://schemas.openxmlformats.org/presentationml/2006/main">
  <p:tag name="NAME" val="#Q#"/>
</p:tagLst>
</file>

<file path=ppt/tags/tag25.xml><?xml version="1.0" encoding="utf-8"?>
<p:tagLst xmlns:a="http://schemas.openxmlformats.org/drawingml/2006/main" xmlns:r="http://schemas.openxmlformats.org/officeDocument/2006/relationships" xmlns:p="http://schemas.openxmlformats.org/presentationml/2006/main">
  <p:tag name="ANSWER" val="D"/>
  <p:tag name="POLL" val="False"/>
  <p:tag name="QUESTION" val="2_1"/>
</p:tagLst>
</file>

<file path=ppt/tags/tag26.xml><?xml version="1.0" encoding="utf-8"?>
<p:tagLst xmlns:a="http://schemas.openxmlformats.org/drawingml/2006/main" xmlns:r="http://schemas.openxmlformats.org/officeDocument/2006/relationships" xmlns:p="http://schemas.openxmlformats.org/presentationml/2006/main">
  <p:tag name="NAME" val="#A#"/>
</p:tagLst>
</file>

<file path=ppt/tags/tag27.xml><?xml version="1.0" encoding="utf-8"?>
<p:tagLst xmlns:a="http://schemas.openxmlformats.org/drawingml/2006/main" xmlns:r="http://schemas.openxmlformats.org/officeDocument/2006/relationships" xmlns:p="http://schemas.openxmlformats.org/presentationml/2006/main">
  <p:tag name="NAME" val="#A#"/>
</p:tagLst>
</file>

<file path=ppt/tags/tag28.xml><?xml version="1.0" encoding="utf-8"?>
<p:tagLst xmlns:a="http://schemas.openxmlformats.org/drawingml/2006/main" xmlns:r="http://schemas.openxmlformats.org/officeDocument/2006/relationships" xmlns:p="http://schemas.openxmlformats.org/presentationml/2006/main">
  <p:tag name="NAME" val="#A#"/>
</p:tagLst>
</file>

<file path=ppt/tags/tag29.xml><?xml version="1.0" encoding="utf-8"?>
<p:tagLst xmlns:a="http://schemas.openxmlformats.org/drawingml/2006/main" xmlns:r="http://schemas.openxmlformats.org/officeDocument/2006/relationships" xmlns:p="http://schemas.openxmlformats.org/presentationml/2006/main">
  <p:tag name="NAME" val="#A#"/>
</p:tagLst>
</file>

<file path=ppt/tags/tag30.xml><?xml version="1.0" encoding="utf-8"?>
<p:tagLst xmlns:a="http://schemas.openxmlformats.org/drawingml/2006/main" xmlns:r="http://schemas.openxmlformats.org/officeDocument/2006/relationships" xmlns:p="http://schemas.openxmlformats.org/presentationml/2006/main">
  <p:tag name="NAME" val="#Q#"/>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PowerPoint Presentation Template.potx" id="{013D1B17-E047-448B-BB2D-EF6591305638}" vid="{271D05B8-AE56-469F-BB9F-571E53852B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PowerPoint Presentation Template</Template>
  <TotalTime>6</TotalTime>
  <Words>1424</Words>
  <Application>Microsoft Office PowerPoint</Application>
  <PresentationFormat>Widescreen</PresentationFormat>
  <Paragraphs>199</Paragraphs>
  <Slides>27</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27</vt:i4>
      </vt:variant>
    </vt:vector>
  </HeadingPairs>
  <TitlesOfParts>
    <vt:vector size="33" baseType="lpstr">
      <vt:lpstr>Arial</vt:lpstr>
      <vt:lpstr>Calibri</vt:lpstr>
      <vt:lpstr>Cambria Math</vt:lpstr>
      <vt:lpstr>Myriad Pro</vt:lpstr>
      <vt:lpstr>Wingdings</vt:lpstr>
      <vt:lpstr>20140311PresentationUWTSDTemplate</vt:lpstr>
      <vt:lpstr>Control Mechanisms</vt:lpstr>
      <vt:lpstr>What is a Control System?</vt:lpstr>
      <vt:lpstr>Types of Control</vt:lpstr>
      <vt:lpstr>Open Loop</vt:lpstr>
      <vt:lpstr>Open Loop</vt:lpstr>
      <vt:lpstr>Closed Loop</vt:lpstr>
      <vt:lpstr>Closed Loop</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Modelling of Control Systems</vt:lpstr>
      <vt:lpstr>Transfer Function</vt:lpstr>
      <vt:lpstr>Transfer Function</vt:lpstr>
      <vt:lpstr>Open Loop Transfer Function</vt:lpstr>
      <vt:lpstr>Closed Loop Transfer Function</vt:lpstr>
      <vt:lpstr>Closed Loop Transfer Function</vt:lpstr>
      <vt:lpstr>Transfer Function Derivation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Control Mechanisms</dc:title>
  <dc:creator>Stephen Mosey</dc:creator>
  <cp:lastModifiedBy>Stephen Mosey</cp:lastModifiedBy>
  <cp:revision>2</cp:revision>
  <dcterms:created xsi:type="dcterms:W3CDTF">2020-02-10T11:31:21Z</dcterms:created>
  <dcterms:modified xsi:type="dcterms:W3CDTF">2020-02-10T11:37:22Z</dcterms:modified>
</cp:coreProperties>
</file>