
<file path=[Content_Types].xml><?xml version="1.0" encoding="utf-8"?>
<Types xmlns="http://schemas.openxmlformats.org/package/2006/content-types"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hoebe Dunne (1708255)" initials="PD(" lastIdx="9" clrIdx="0">
    <p:extLst>
      <p:ext uri="{19B8F6BF-5375-455C-9EA6-DF929625EA0E}">
        <p15:presenceInfo xmlns:p15="http://schemas.microsoft.com/office/powerpoint/2012/main" userId="Phoebe Dunne (1708255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A4E86-6F3E-4F4E-84C4-1B0CD4B778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E8905-8F38-491E-94E1-6A935AE851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13384-11CF-42BD-B7F5-CF88EAAC2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8732B-D9DD-4641-8C88-F8C655A87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A550F-50F8-492F-8627-FAD00BA72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03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5B8FC-BC04-4161-B9C8-BAE58EB45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22EDA-AE91-46DF-8D0E-513F0A46E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DAE733-C864-4D45-A489-DD26195C8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55D5D-0C1E-49B4-8292-CAB4566AA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94AE5-57B8-481A-90A1-90A42A2AA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291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69CE5-A0C1-4DDC-A76B-4C053D9C3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186554-E454-44A4-BE29-701DDB68E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113D4-7B0D-480B-A738-902F10294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8E778-1B4F-452A-8146-F15BC64A6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62740-1F73-4A12-B294-95821CE8D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809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6A6C8-B692-4BF3-8D0F-184BC9826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0EE8B-AAEC-4090-8507-3407057080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CA126-1DD8-4459-9712-4E149EEA16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FEE07-EE1A-45B5-8328-3632004E4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1AD4A2-4655-430A-89AE-EC65E5CF4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51CE44-EAAB-42A0-92E6-AF5615DD1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234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292E4-370B-45EC-A522-D2532571F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8B866-4398-4E21-B67D-8CF6B86B5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1DD6F-6FA2-4DF9-B623-A40A36D476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1FCE79-7688-425E-A3D2-1E3D3D9C74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5D52EB-131C-4F8E-B1DA-D91C25DFE0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CDDAD3-A894-4832-B814-E55515DEE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DBBD1D-C099-4336-A875-0DBFEAE7D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525553-6C07-48D0-ABF8-1F66CD56B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479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CCF1E-C7D5-44A2-B237-1350FAE8D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9C0728-606D-439C-AD55-CAE3A9EBE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3AA26C-3563-407E-9008-E76967B70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49DFAB-2EAA-4964-A464-1549E6CE4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760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715A3C-D3CC-42A3-A732-1E9B1A38C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290449-12E3-4E61-97A8-E507A2392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415778-EC3E-48AC-BFD3-1C57CC2D7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27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83469-C862-4F70-8AAE-C7D12A46A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087DB-C40D-4407-BD3B-D100218CB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998734-B8B9-4D0F-BAED-8A9E124208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453200-750E-45E1-ABE8-F439B4EDA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E51FE9-8A42-4A96-BBB2-3A26ED656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3DA1E9-7D69-4FC2-B536-EFF8B423F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50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86741-33C5-4F86-A647-A8E811EBF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CC8545-3AD6-4762-92F1-ADD72C80DA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C7D1B0-DCA6-49E5-9F7E-442C9129F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CD9BDE-A272-401F-AD4D-20E88CF75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DDA1BE-7985-4707-9D3A-8163B690E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438063-C9CC-4C5E-ABCD-0DAFA1F08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216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B7605-7E2F-4BCB-AC96-C363E49D9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CA16FD-43D9-4FC6-B1F2-2768C28C4F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9160D-D43F-4D00-A1A2-B76634316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9243D-FCF9-40A7-84AB-DAAA01A23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3DA48-24F1-40ED-B600-AFAA6EDC8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7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AB0200-803F-4C1E-8316-997809F094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829954-7706-495B-8DF4-B22D7E3B5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CA49D-D81F-4680-BF2C-FC9BDD692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B99FB-2685-4D16-8FB1-1FD656988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E2E0F-3E48-4067-8918-B6DD55A93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87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9ECE48-53F5-4EE0-A219-52CFE4E1A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9FA54-E46E-4764-B179-31059E85C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2064B-32EF-4CCE-9903-1353198A44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3C7C2-81E9-41A6-8321-CF3912ED1F01}" type="datetimeFigureOut">
              <a:rPr lang="en-GB" smtClean="0"/>
              <a:t>20/07/2019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B1068-6341-4045-87B0-9136D1D908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0218B-5F09-4F73-9208-010895270E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C3B61-266C-423A-A843-AD4A916DC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992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8.m4a"/><Relationship Id="rId7" Type="http://schemas.openxmlformats.org/officeDocument/2006/relationships/image" Target="../media/image9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4a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0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ie/en/press-release/d4d975-public-consultation-launched-on-personal-possession-of-illegal-drugs/" TargetMode="External"/><Relationship Id="rId3" Type="http://schemas.openxmlformats.org/officeDocument/2006/relationships/hyperlink" Target="https://www.nhs.uk/conditions/medical-cannabis/" TargetMode="External"/><Relationship Id="rId7" Type="http://schemas.openxmlformats.org/officeDocument/2006/relationships/hyperlink" Target="https://www.talktofrank.com/drug/cannabis" TargetMode="External"/><Relationship Id="rId2" Type="http://schemas.openxmlformats.org/officeDocument/2006/relationships/hyperlink" Target="https://www.nhs.uk/live-well/healthy-body/cannabis-the-fac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news/medication/cannabis-safe-to-treat-pain-but-no-proof-it-helps/" TargetMode="External"/><Relationship Id="rId5" Type="http://schemas.openxmlformats.org/officeDocument/2006/relationships/hyperlink" Target="https://www.bbc.co.uk/news/uk-44531112" TargetMode="External"/><Relationship Id="rId4" Type="http://schemas.openxmlformats.org/officeDocument/2006/relationships/hyperlink" Target="https://www.thelawyerportal.com/blog/how-close-is-the-uk-to-legalising-cannabis" TargetMode="External"/><Relationship Id="rId9" Type="http://schemas.openxmlformats.org/officeDocument/2006/relationships/hyperlink" Target="https://www.fda.gov/news-events/public-health-focus/fda-regulation-cannabis-and-cannabis-derived-products-questions-and-answ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6C924B-25E7-4BF5-99C3-327C2BAED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Hot Topics – legalisation of cannabis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522B7F-E0F5-4CEE-8C46-E8F08BCCED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Phoebe Dunne (1708255)</a:t>
            </a:r>
          </a:p>
        </p:txBody>
      </p:sp>
      <p:pic>
        <p:nvPicPr>
          <p:cNvPr id="4" name="slide one">
            <a:hlinkClick r:id="" action="ppaction://media"/>
            <a:extLst>
              <a:ext uri="{FF2B5EF4-FFF2-40B4-BE49-F238E27FC236}">
                <a16:creationId xmlns:a16="http://schemas.microsoft.com/office/drawing/2014/main" id="{9895411A-4E3B-4D82-BAC4-E22669763B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867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67427-0658-4C7D-98FA-0D8373CA8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0430"/>
            <a:ext cx="8263597" cy="17025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cannabis? </a:t>
            </a: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AF1E5E62-9EB9-408E-AE53-A04A4C811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F2CA93-3BFB-4207-88DA-D289DC6F37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404" r="16171" b="1"/>
          <a:stretch/>
        </p:blipFill>
        <p:spPr>
          <a:xfrm>
            <a:off x="6278592" y="633124"/>
            <a:ext cx="5079851" cy="3409875"/>
          </a:xfrm>
          <a:prstGeom prst="rect">
            <a:avLst/>
          </a:prstGeom>
        </p:spPr>
      </p:pic>
      <p:sp>
        <p:nvSpPr>
          <p:cNvPr id="18" name="Freeform 7">
            <a:extLst>
              <a:ext uri="{FF2B5EF4-FFF2-40B4-BE49-F238E27FC236}">
                <a16:creationId xmlns:a16="http://schemas.microsoft.com/office/drawing/2014/main" id="{9C5704B2-7C5B-4738-AF0D-4A2756A6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3319"/>
            <a:ext cx="5925190" cy="2174681"/>
          </a:xfrm>
          <a:custGeom>
            <a:avLst/>
            <a:gdLst>
              <a:gd name="connsiteX0" fmla="*/ 1007162 w 5925190"/>
              <a:gd name="connsiteY0" fmla="*/ 0 h 2174681"/>
              <a:gd name="connsiteX1" fmla="*/ 5925190 w 5925190"/>
              <a:gd name="connsiteY1" fmla="*/ 0 h 2174681"/>
              <a:gd name="connsiteX2" fmla="*/ 5925190 w 5925190"/>
              <a:gd name="connsiteY2" fmla="*/ 2174681 h 2174681"/>
              <a:gd name="connsiteX3" fmla="*/ 0 w 5925190"/>
              <a:gd name="connsiteY3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4681">
                <a:moveTo>
                  <a:pt x="1007162" y="0"/>
                </a:moveTo>
                <a:lnTo>
                  <a:pt x="5925190" y="0"/>
                </a:lnTo>
                <a:lnTo>
                  <a:pt x="5925190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DFB36DC4-A410-4DF1-8453-1D85743F5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683319"/>
            <a:ext cx="7092887" cy="2174681"/>
          </a:xfrm>
          <a:custGeom>
            <a:avLst/>
            <a:gdLst>
              <a:gd name="connsiteX0" fmla="*/ 0 w 7092887"/>
              <a:gd name="connsiteY0" fmla="*/ 0 h 2174681"/>
              <a:gd name="connsiteX1" fmla="*/ 7092887 w 7092887"/>
              <a:gd name="connsiteY1" fmla="*/ 0 h 2174681"/>
              <a:gd name="connsiteX2" fmla="*/ 6085725 w 7092887"/>
              <a:gd name="connsiteY2" fmla="*/ 2174681 h 2174681"/>
              <a:gd name="connsiteX3" fmla="*/ 1524000 w 7092887"/>
              <a:gd name="connsiteY3" fmla="*/ 2174681 h 2174681"/>
              <a:gd name="connsiteX4" fmla="*/ 1200418 w 7092887"/>
              <a:gd name="connsiteY4" fmla="*/ 2174681 h 2174681"/>
              <a:gd name="connsiteX5" fmla="*/ 0 w 7092887"/>
              <a:gd name="connsiteY5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92887" h="2174681">
                <a:moveTo>
                  <a:pt x="0" y="0"/>
                </a:moveTo>
                <a:lnTo>
                  <a:pt x="7092887" y="0"/>
                </a:lnTo>
                <a:lnTo>
                  <a:pt x="6085725" y="2174681"/>
                </a:lnTo>
                <a:lnTo>
                  <a:pt x="1524000" y="2174681"/>
                </a:lnTo>
                <a:lnTo>
                  <a:pt x="1200418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B2B2B2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B2B2B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77440C-C4A6-4EF9-AC76-2688607D76C5}"/>
              </a:ext>
            </a:extLst>
          </p:cNvPr>
          <p:cNvSpPr txBox="1"/>
          <p:nvPr/>
        </p:nvSpPr>
        <p:spPr>
          <a:xfrm>
            <a:off x="8631382" y="5070764"/>
            <a:ext cx="29648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Cited on BBC , 2018 </a:t>
            </a:r>
          </a:p>
          <a:p>
            <a:r>
              <a:rPr lang="en-GB" dirty="0"/>
              <a:t> NHS , 2019</a:t>
            </a:r>
          </a:p>
          <a:p>
            <a:r>
              <a:rPr lang="en-GB" dirty="0"/>
              <a:t>Talktofrank.com. (2019) </a:t>
            </a:r>
          </a:p>
          <a:p>
            <a:endParaRPr lang="en-GB" dirty="0"/>
          </a:p>
        </p:txBody>
      </p:sp>
      <p:pic>
        <p:nvPicPr>
          <p:cNvPr id="3" name="slide 2 what is cannabis">
            <a:hlinkClick r:id="" action="ppaction://media"/>
            <a:extLst>
              <a:ext uri="{FF2B5EF4-FFF2-40B4-BE49-F238E27FC236}">
                <a16:creationId xmlns:a16="http://schemas.microsoft.com/office/drawing/2014/main" id="{8A539846-355E-4CA8-B63D-4D3C70906E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2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8DF5E-8402-479C-A02D-8E9825974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class is this drug?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1697C6E-F8C2-4DCB-8AA0-C54185002C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3433" y="975392"/>
            <a:ext cx="6183934" cy="46379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C22A49-F6A2-4922-827F-14E432E275CD}"/>
              </a:ext>
            </a:extLst>
          </p:cNvPr>
          <p:cNvSpPr txBox="1"/>
          <p:nvPr/>
        </p:nvSpPr>
        <p:spPr>
          <a:xfrm>
            <a:off x="5671562" y="5613342"/>
            <a:ext cx="3394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Cited on BBC , 2018</a:t>
            </a:r>
          </a:p>
          <a:p>
            <a:r>
              <a:rPr lang="en-GB" dirty="0"/>
              <a:t>Cited on The Lawyer Portal , 2019</a:t>
            </a:r>
          </a:p>
        </p:txBody>
      </p:sp>
      <p:pic>
        <p:nvPicPr>
          <p:cNvPr id="3" name="slide 3 what claass is this drug">
            <a:hlinkClick r:id="" action="ppaction://media"/>
            <a:extLst>
              <a:ext uri="{FF2B5EF4-FFF2-40B4-BE49-F238E27FC236}">
                <a16:creationId xmlns:a16="http://schemas.microsoft.com/office/drawing/2014/main" id="{52D6D57B-F888-411F-BAC4-8CC0DC777F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24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3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E4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8A669-AE85-49C2-95B4-31EA8661A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medicinal cannabis? </a:t>
            </a:r>
          </a:p>
        </p:txBody>
      </p:sp>
      <p:pic>
        <p:nvPicPr>
          <p:cNvPr id="4" name="Picture 3" descr="Food on a table&#10;&#10;Description automatically generated">
            <a:extLst>
              <a:ext uri="{FF2B5EF4-FFF2-40B4-BE49-F238E27FC236}">
                <a16:creationId xmlns:a16="http://schemas.microsoft.com/office/drawing/2014/main" id="{B8BA0710-0C24-4B38-AD09-B3C0704801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8600" y="1405625"/>
            <a:ext cx="7188199" cy="40433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E9C1B0-5276-4117-A9A6-E19AF26E362E}"/>
              </a:ext>
            </a:extLst>
          </p:cNvPr>
          <p:cNvSpPr txBox="1"/>
          <p:nvPr/>
        </p:nvSpPr>
        <p:spPr>
          <a:xfrm>
            <a:off x="8562109" y="5666509"/>
            <a:ext cx="3297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Cited on BBC , 2018</a:t>
            </a:r>
          </a:p>
          <a:p>
            <a:r>
              <a:rPr lang="en-US" dirty="0"/>
              <a:t>Lawn, W and Furlong , S (2019)</a:t>
            </a:r>
          </a:p>
          <a:p>
            <a:r>
              <a:rPr lang="en-US" dirty="0"/>
              <a:t>NHS , 2019</a:t>
            </a:r>
            <a:endParaRPr lang="en-GB" dirty="0"/>
          </a:p>
        </p:txBody>
      </p:sp>
      <p:pic>
        <p:nvPicPr>
          <p:cNvPr id="3" name="SLIDE 4 MEDICAL CANNABIS">
            <a:hlinkClick r:id="" action="ppaction://media"/>
            <a:extLst>
              <a:ext uri="{FF2B5EF4-FFF2-40B4-BE49-F238E27FC236}">
                <a16:creationId xmlns:a16="http://schemas.microsoft.com/office/drawing/2014/main" id="{D0453131-B404-41C4-BB05-E260AAA39C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74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8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lowchart: Document 2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3654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77DC5-FCDE-4E65-A4D2-B369AF4F5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recreational cannabis?</a:t>
            </a:r>
          </a:p>
        </p:txBody>
      </p:sp>
      <p:pic>
        <p:nvPicPr>
          <p:cNvPr id="4" name="Picture 3" descr="A picture containing table, food&#10;&#10;Description automatically generated">
            <a:extLst>
              <a:ext uri="{FF2B5EF4-FFF2-40B4-BE49-F238E27FC236}">
                <a16:creationId xmlns:a16="http://schemas.microsoft.com/office/drawing/2014/main" id="{41C08F0D-4608-4405-9C7E-C861287588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7933" y="1069092"/>
            <a:ext cx="7347537" cy="472079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AB657C-757E-4D58-9EF2-C41E57C9D2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26327" y="3517757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E44DE9-7CFE-47BE-9C30-BC442E2E972B}"/>
              </a:ext>
            </a:extLst>
          </p:cNvPr>
          <p:cNvSpPr txBox="1"/>
          <p:nvPr/>
        </p:nvSpPr>
        <p:spPr>
          <a:xfrm>
            <a:off x="401782" y="5237018"/>
            <a:ext cx="29371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Cited in BBC,2018 </a:t>
            </a:r>
          </a:p>
          <a:p>
            <a:r>
              <a:rPr lang="en-US" dirty="0"/>
              <a:t>Lawn, W and Furlong ,s 2019 </a:t>
            </a:r>
          </a:p>
          <a:p>
            <a:r>
              <a:rPr lang="en-US" dirty="0" err="1"/>
              <a:t>Jhaveri</a:t>
            </a:r>
            <a:r>
              <a:rPr lang="en-US" dirty="0"/>
              <a:t>, s (2005) </a:t>
            </a:r>
          </a:p>
        </p:txBody>
      </p:sp>
    </p:spTree>
    <p:extLst>
      <p:ext uri="{BB962C8B-B14F-4D97-AF65-F5344CB8AC3E}">
        <p14:creationId xmlns:p14="http://schemas.microsoft.com/office/powerpoint/2010/main" val="323954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3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5ADBB-ACA4-41F2-8654-A1CA62AAA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0430"/>
            <a:ext cx="4245429" cy="22063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the effects of cannabis? </a:t>
            </a: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AF1E5E62-9EB9-408E-AE53-A04A4C811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9C5704B2-7C5B-4738-AF0D-4A2756A6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3319"/>
            <a:ext cx="5925190" cy="2174681"/>
          </a:xfrm>
          <a:custGeom>
            <a:avLst/>
            <a:gdLst>
              <a:gd name="connsiteX0" fmla="*/ 1007162 w 5925190"/>
              <a:gd name="connsiteY0" fmla="*/ 0 h 2174681"/>
              <a:gd name="connsiteX1" fmla="*/ 5925190 w 5925190"/>
              <a:gd name="connsiteY1" fmla="*/ 0 h 2174681"/>
              <a:gd name="connsiteX2" fmla="*/ 5925190 w 5925190"/>
              <a:gd name="connsiteY2" fmla="*/ 2174681 h 2174681"/>
              <a:gd name="connsiteX3" fmla="*/ 0 w 5925190"/>
              <a:gd name="connsiteY3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4681">
                <a:moveTo>
                  <a:pt x="1007162" y="0"/>
                </a:moveTo>
                <a:lnTo>
                  <a:pt x="5925190" y="0"/>
                </a:lnTo>
                <a:lnTo>
                  <a:pt x="5925190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DFB36DC4-A410-4DF1-8453-1D85743F5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683319"/>
            <a:ext cx="7092887" cy="2174681"/>
          </a:xfrm>
          <a:custGeom>
            <a:avLst/>
            <a:gdLst>
              <a:gd name="connsiteX0" fmla="*/ 0 w 7092887"/>
              <a:gd name="connsiteY0" fmla="*/ 0 h 2174681"/>
              <a:gd name="connsiteX1" fmla="*/ 7092887 w 7092887"/>
              <a:gd name="connsiteY1" fmla="*/ 0 h 2174681"/>
              <a:gd name="connsiteX2" fmla="*/ 6085725 w 7092887"/>
              <a:gd name="connsiteY2" fmla="*/ 2174681 h 2174681"/>
              <a:gd name="connsiteX3" fmla="*/ 1524000 w 7092887"/>
              <a:gd name="connsiteY3" fmla="*/ 2174681 h 2174681"/>
              <a:gd name="connsiteX4" fmla="*/ 1200418 w 7092887"/>
              <a:gd name="connsiteY4" fmla="*/ 2174681 h 2174681"/>
              <a:gd name="connsiteX5" fmla="*/ 0 w 7092887"/>
              <a:gd name="connsiteY5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92887" h="2174681">
                <a:moveTo>
                  <a:pt x="0" y="0"/>
                </a:moveTo>
                <a:lnTo>
                  <a:pt x="7092887" y="0"/>
                </a:lnTo>
                <a:lnTo>
                  <a:pt x="6085725" y="2174681"/>
                </a:lnTo>
                <a:lnTo>
                  <a:pt x="1524000" y="2174681"/>
                </a:lnTo>
                <a:lnTo>
                  <a:pt x="1200418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B2B2B2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B2B2B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A046D0-1A95-4F3B-9C7A-BADA140F3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4073" y="1207026"/>
            <a:ext cx="2951451" cy="22107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841818-36CE-4BAB-811B-275E9EB789F2}"/>
              </a:ext>
            </a:extLst>
          </p:cNvPr>
          <p:cNvSpPr txBox="1"/>
          <p:nvPr/>
        </p:nvSpPr>
        <p:spPr>
          <a:xfrm>
            <a:off x="8892209" y="5274365"/>
            <a:ext cx="2332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, 2019</a:t>
            </a:r>
          </a:p>
          <a:p>
            <a:r>
              <a:rPr lang="en-GB" dirty="0"/>
              <a:t>Talktofrank.com. (2019) </a:t>
            </a:r>
          </a:p>
        </p:txBody>
      </p:sp>
      <p:pic>
        <p:nvPicPr>
          <p:cNvPr id="4" name="side 6 effects of cannabis">
            <a:hlinkClick r:id="" action="ppaction://media"/>
            <a:extLst>
              <a:ext uri="{FF2B5EF4-FFF2-40B4-BE49-F238E27FC236}">
                <a16:creationId xmlns:a16="http://schemas.microsoft.com/office/drawing/2014/main" id="{5E329D3A-0833-476D-B226-F81C79553F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09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0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46D03-104D-477F-ADDB-CC8034D01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Why are some calling for a law change? </a:t>
            </a:r>
          </a:p>
        </p:txBody>
      </p:sp>
      <p:cxnSp>
        <p:nvCxnSpPr>
          <p:cNvPr id="28" name="Straight Connector 22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D7D7ED6A-E11C-41B9-AA98-73D53BC480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567" y="2891160"/>
            <a:ext cx="5455917" cy="3068953"/>
          </a:xfrm>
          <a:prstGeom prst="rect">
            <a:avLst/>
          </a:prstGeom>
        </p:spPr>
      </p:pic>
      <p:cxnSp>
        <p:nvCxnSpPr>
          <p:cNvPr id="29" name="Straight Connector 24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plant&#10;&#10;Description automatically generated">
            <a:extLst>
              <a:ext uri="{FF2B5EF4-FFF2-40B4-BE49-F238E27FC236}">
                <a16:creationId xmlns:a16="http://schemas.microsoft.com/office/drawing/2014/main" id="{F4F529E2-1520-4157-8C41-F4AA358973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5073" y="3068477"/>
            <a:ext cx="5455917" cy="271431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B798BB-F196-4DBB-AA4A-7E6798B67B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236501" y="1973001"/>
            <a:ext cx="609600" cy="6096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5C4723-6A55-45DF-A928-24F68261BFF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86800" y="2328621"/>
            <a:ext cx="609600" cy="6096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D8C9C97-352D-46AA-92FF-D1D6E35EC926}"/>
              </a:ext>
            </a:extLst>
          </p:cNvPr>
          <p:cNvSpPr/>
          <p:nvPr/>
        </p:nvSpPr>
        <p:spPr>
          <a:xfrm>
            <a:off x="1639845" y="195470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8CC998-02DC-493E-87F1-C39D9C3721BD}"/>
              </a:ext>
            </a:extLst>
          </p:cNvPr>
          <p:cNvSpPr/>
          <p:nvPr/>
        </p:nvSpPr>
        <p:spPr>
          <a:xfrm>
            <a:off x="8033841" y="2157199"/>
            <a:ext cx="351047" cy="95244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98657A-ECBA-44AD-B70B-E6CE2880F7E6}"/>
              </a:ext>
            </a:extLst>
          </p:cNvPr>
          <p:cNvSpPr txBox="1"/>
          <p:nvPr/>
        </p:nvSpPr>
        <p:spPr>
          <a:xfrm>
            <a:off x="7827820" y="5960113"/>
            <a:ext cx="3602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Cited on BBC , 2018</a:t>
            </a:r>
          </a:p>
          <a:p>
            <a:r>
              <a:rPr lang="en-US" dirty="0"/>
              <a:t>Lawn, W and Furlong , S (2019)</a:t>
            </a:r>
          </a:p>
          <a:p>
            <a:r>
              <a:rPr lang="en-GB" dirty="0"/>
              <a:t>IEA (2018)</a:t>
            </a:r>
          </a:p>
        </p:txBody>
      </p:sp>
    </p:spTree>
    <p:extLst>
      <p:ext uri="{BB962C8B-B14F-4D97-AF65-F5344CB8AC3E}">
        <p14:creationId xmlns:p14="http://schemas.microsoft.com/office/powerpoint/2010/main" val="385161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2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443A-8232-45D1-9DD9-FE6460FE6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Positives of legalizing cannabis </a:t>
            </a:r>
            <a:endParaRPr lang="en-US" sz="4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4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C67829-C221-4E6F-AC4A-B900DC6306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2087" y="301851"/>
            <a:ext cx="2143125" cy="214312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01C1C5-3DF3-4303-884F-1DD2C3CB7D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602705" y="1957549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1447A3-E0A4-43DE-8ACD-E46057C26A5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599467" y="3759296"/>
            <a:ext cx="609600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D6EDE6-3E2E-405F-BA24-E268B6181043}"/>
              </a:ext>
            </a:extLst>
          </p:cNvPr>
          <p:cNvSpPr txBox="1"/>
          <p:nvPr/>
        </p:nvSpPr>
        <p:spPr>
          <a:xfrm>
            <a:off x="8414903" y="5971235"/>
            <a:ext cx="2978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IEA (2018) </a:t>
            </a:r>
          </a:p>
          <a:p>
            <a:r>
              <a:rPr lang="en-GB" dirty="0" err="1"/>
              <a:t>Kollewe</a:t>
            </a:r>
            <a:r>
              <a:rPr lang="en-GB" dirty="0"/>
              <a:t> , J (2018) </a:t>
            </a:r>
          </a:p>
          <a:p>
            <a:r>
              <a:rPr lang="en-GB" dirty="0" err="1"/>
              <a:t>Jhaveri</a:t>
            </a:r>
            <a:r>
              <a:rPr lang="en-GB" dirty="0"/>
              <a:t>, s (2005</a:t>
            </a:r>
          </a:p>
        </p:txBody>
      </p:sp>
    </p:spTree>
    <p:extLst>
      <p:ext uri="{BB962C8B-B14F-4D97-AF65-F5344CB8AC3E}">
        <p14:creationId xmlns:p14="http://schemas.microsoft.com/office/powerpoint/2010/main" val="112862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94586-3167-473F-AFD9-70BE7CC14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0430"/>
            <a:ext cx="4245429" cy="22063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other countries do?</a:t>
            </a: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AF1E5E62-9EB9-408E-AE53-A04A4C811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flag flying in the air&#10;&#10;Description automatically generated">
            <a:extLst>
              <a:ext uri="{FF2B5EF4-FFF2-40B4-BE49-F238E27FC236}">
                <a16:creationId xmlns:a16="http://schemas.microsoft.com/office/drawing/2014/main" id="{618CBED9-00CA-468B-8125-4A0E7F4BB5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5115" y="981588"/>
            <a:ext cx="5466806" cy="3061411"/>
          </a:xfrm>
          <a:prstGeom prst="rect">
            <a:avLst/>
          </a:prstGeom>
        </p:spPr>
      </p:pic>
      <p:sp>
        <p:nvSpPr>
          <p:cNvPr id="23" name="Freeform 7">
            <a:extLst>
              <a:ext uri="{FF2B5EF4-FFF2-40B4-BE49-F238E27FC236}">
                <a16:creationId xmlns:a16="http://schemas.microsoft.com/office/drawing/2014/main" id="{9C5704B2-7C5B-4738-AF0D-4A2756A6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3319"/>
            <a:ext cx="5925190" cy="2174681"/>
          </a:xfrm>
          <a:custGeom>
            <a:avLst/>
            <a:gdLst>
              <a:gd name="connsiteX0" fmla="*/ 1007162 w 5925190"/>
              <a:gd name="connsiteY0" fmla="*/ 0 h 2174681"/>
              <a:gd name="connsiteX1" fmla="*/ 5925190 w 5925190"/>
              <a:gd name="connsiteY1" fmla="*/ 0 h 2174681"/>
              <a:gd name="connsiteX2" fmla="*/ 5925190 w 5925190"/>
              <a:gd name="connsiteY2" fmla="*/ 2174681 h 2174681"/>
              <a:gd name="connsiteX3" fmla="*/ 0 w 5925190"/>
              <a:gd name="connsiteY3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4681">
                <a:moveTo>
                  <a:pt x="1007162" y="0"/>
                </a:moveTo>
                <a:lnTo>
                  <a:pt x="5925190" y="0"/>
                </a:lnTo>
                <a:lnTo>
                  <a:pt x="5925190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DFB36DC4-A410-4DF1-8453-1D85743F5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683319"/>
            <a:ext cx="7092887" cy="2174681"/>
          </a:xfrm>
          <a:custGeom>
            <a:avLst/>
            <a:gdLst>
              <a:gd name="connsiteX0" fmla="*/ 0 w 7092887"/>
              <a:gd name="connsiteY0" fmla="*/ 0 h 2174681"/>
              <a:gd name="connsiteX1" fmla="*/ 7092887 w 7092887"/>
              <a:gd name="connsiteY1" fmla="*/ 0 h 2174681"/>
              <a:gd name="connsiteX2" fmla="*/ 6085725 w 7092887"/>
              <a:gd name="connsiteY2" fmla="*/ 2174681 h 2174681"/>
              <a:gd name="connsiteX3" fmla="*/ 1524000 w 7092887"/>
              <a:gd name="connsiteY3" fmla="*/ 2174681 h 2174681"/>
              <a:gd name="connsiteX4" fmla="*/ 1200418 w 7092887"/>
              <a:gd name="connsiteY4" fmla="*/ 2174681 h 2174681"/>
              <a:gd name="connsiteX5" fmla="*/ 0 w 7092887"/>
              <a:gd name="connsiteY5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92887" h="2174681">
                <a:moveTo>
                  <a:pt x="0" y="0"/>
                </a:moveTo>
                <a:lnTo>
                  <a:pt x="7092887" y="0"/>
                </a:lnTo>
                <a:lnTo>
                  <a:pt x="6085725" y="2174681"/>
                </a:lnTo>
                <a:lnTo>
                  <a:pt x="1524000" y="2174681"/>
                </a:lnTo>
                <a:lnTo>
                  <a:pt x="1200418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B2B2B2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B2B2B2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1053F3-B6AA-4B9D-8C27-591318C925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3580" y="3178535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DBE3F9-1D2F-45D2-91F1-166B4FC6C601}"/>
              </a:ext>
            </a:extLst>
          </p:cNvPr>
          <p:cNvSpPr txBox="1"/>
          <p:nvPr/>
        </p:nvSpPr>
        <p:spPr>
          <a:xfrm>
            <a:off x="7408917" y="5308994"/>
            <a:ext cx="3640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BBC , 2018 </a:t>
            </a:r>
          </a:p>
          <a:p>
            <a:r>
              <a:rPr lang="en-US" dirty="0"/>
              <a:t>U.S. Food and Drug Administration. (2019). </a:t>
            </a:r>
          </a:p>
          <a:p>
            <a:r>
              <a:rPr lang="en-GB" dirty="0"/>
              <a:t>Gov.ie. (2019). </a:t>
            </a:r>
          </a:p>
        </p:txBody>
      </p:sp>
    </p:spTree>
    <p:extLst>
      <p:ext uri="{BB962C8B-B14F-4D97-AF65-F5344CB8AC3E}">
        <p14:creationId xmlns:p14="http://schemas.microsoft.com/office/powerpoint/2010/main" val="345319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8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2DF69-FB5A-45EF-80A8-DA3A44A93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8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4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02A9A8-AC7E-4E1A-8EBC-EDBD1EFB03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6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1FD5E-9AD0-48DC-929E-E07A95DAE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509" y="277515"/>
            <a:ext cx="10515600" cy="61854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89F275-EF2F-4BA8-9942-8AED0DF85F73}"/>
              </a:ext>
            </a:extLst>
          </p:cNvPr>
          <p:cNvSpPr txBox="1"/>
          <p:nvPr/>
        </p:nvSpPr>
        <p:spPr>
          <a:xfrm>
            <a:off x="713509" y="1223675"/>
            <a:ext cx="100053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Nhs.uk (2019) </a:t>
            </a:r>
            <a:r>
              <a:rPr lang="en-GB" sz="1400" i="1" dirty="0"/>
              <a:t>Cannabis: the facts  </a:t>
            </a:r>
            <a:r>
              <a:rPr lang="en-GB" sz="1400" dirty="0"/>
              <a:t>available at: </a:t>
            </a:r>
            <a:r>
              <a:rPr lang="en-US" sz="1400" dirty="0">
                <a:hlinkClick r:id="rId2"/>
              </a:rPr>
              <a:t>https://www.nhs.uk/live-well/healthy-body/cannabis-the-facts/</a:t>
            </a:r>
            <a:r>
              <a:rPr lang="en-US" sz="1400" dirty="0"/>
              <a:t>  (Accessed 7 Jul. 2019)</a:t>
            </a:r>
          </a:p>
          <a:p>
            <a:endParaRPr lang="en-US" sz="1400" dirty="0"/>
          </a:p>
          <a:p>
            <a:r>
              <a:rPr lang="en-US" sz="1400" dirty="0"/>
              <a:t>nhs.uk. (2019) </a:t>
            </a:r>
            <a:r>
              <a:rPr lang="en-US" sz="1400" i="1" dirty="0"/>
              <a:t>Medical cannabis (cannabis oil) </a:t>
            </a:r>
            <a:r>
              <a:rPr lang="en-US" sz="1400" dirty="0"/>
              <a:t>Available at: </a:t>
            </a:r>
            <a:r>
              <a:rPr lang="en-US" sz="1400" dirty="0">
                <a:hlinkClick r:id="rId3"/>
              </a:rPr>
              <a:t>https://www.nhs.uk/conditions/medical-cannabis/</a:t>
            </a:r>
            <a:r>
              <a:rPr lang="en-US" sz="1400" dirty="0"/>
              <a:t>  (Accessed 7 Jul. 2019)</a:t>
            </a:r>
          </a:p>
          <a:p>
            <a:endParaRPr lang="en-US" sz="1400" dirty="0"/>
          </a:p>
          <a:p>
            <a:r>
              <a:rPr lang="en-US" sz="1400" dirty="0"/>
              <a:t>The Lawyer Portal (2019) </a:t>
            </a:r>
            <a:r>
              <a:rPr lang="en-US" sz="1400" i="1" dirty="0"/>
              <a:t>How Close Is The UK To </a:t>
            </a:r>
            <a:r>
              <a:rPr lang="en-US" sz="1400" i="1" dirty="0" err="1"/>
              <a:t>Legalising</a:t>
            </a:r>
            <a:r>
              <a:rPr lang="en-US" sz="1400" i="1" dirty="0"/>
              <a:t> Cannabis? An Analysis </a:t>
            </a:r>
            <a:r>
              <a:rPr lang="en-US" sz="1400" dirty="0"/>
              <a:t>Available at: </a:t>
            </a:r>
            <a:r>
              <a:rPr lang="en-US" sz="1400" dirty="0">
                <a:hlinkClick r:id="rId4"/>
              </a:rPr>
              <a:t>https://www.thelawyerportal.com/blog/how-close-is-the-uk-to-legalising-cannabis</a:t>
            </a:r>
            <a:r>
              <a:rPr lang="en-US" sz="1400" dirty="0"/>
              <a:t> (Accessed 7 Jul. 2019)</a:t>
            </a:r>
          </a:p>
          <a:p>
            <a:endParaRPr lang="en-US" sz="1400" dirty="0"/>
          </a:p>
          <a:p>
            <a:r>
              <a:rPr lang="en-US" sz="1400" dirty="0"/>
              <a:t>BBC News (2019) </a:t>
            </a:r>
            <a:r>
              <a:rPr lang="en-US" sz="1400" i="1" dirty="0"/>
              <a:t>Cannabis debate: What you need to know </a:t>
            </a:r>
            <a:r>
              <a:rPr lang="en-US" sz="1400" dirty="0"/>
              <a:t>Available at: </a:t>
            </a:r>
            <a:r>
              <a:rPr lang="en-US" sz="1400" dirty="0">
                <a:hlinkClick r:id="rId5"/>
              </a:rPr>
              <a:t>https://www.bbc.co.uk/news/uk-44531112</a:t>
            </a:r>
            <a:r>
              <a:rPr lang="en-US" sz="1400" dirty="0"/>
              <a:t> (Accessed 7 Jul. 2019) </a:t>
            </a:r>
          </a:p>
          <a:p>
            <a:endParaRPr lang="en-US" sz="1400" dirty="0"/>
          </a:p>
          <a:p>
            <a:r>
              <a:rPr lang="en-US" sz="1400" dirty="0"/>
              <a:t>nhs.uk. (2019) </a:t>
            </a:r>
            <a:r>
              <a:rPr lang="en-US" sz="1400" i="1" dirty="0"/>
              <a:t>Cannabis 'safe to treat pain' but no proof it helps </a:t>
            </a:r>
            <a:r>
              <a:rPr lang="en-US" sz="1400" dirty="0"/>
              <a:t>Available at: </a:t>
            </a:r>
            <a:r>
              <a:rPr lang="en-US" sz="1400" dirty="0">
                <a:hlinkClick r:id="rId6"/>
              </a:rPr>
              <a:t>https://www.nhs.uk/news/medication/cannabis-safe-to-treat-pain-but-no-proof-it-helps/</a:t>
            </a:r>
            <a:r>
              <a:rPr lang="en-US" sz="1400" dirty="0"/>
              <a:t>  (Accessed 7 Jul. 2019) </a:t>
            </a:r>
          </a:p>
          <a:p>
            <a:endParaRPr lang="en-US" sz="1400" dirty="0"/>
          </a:p>
          <a:p>
            <a:r>
              <a:rPr lang="en-US" sz="1400" dirty="0"/>
              <a:t>Talktofrank.com. (2019</a:t>
            </a:r>
            <a:r>
              <a:rPr lang="en-US" sz="1400" i="1" dirty="0"/>
              <a:t>). Cannabis | FRANK</a:t>
            </a:r>
            <a:r>
              <a:rPr lang="en-US" sz="1400" dirty="0"/>
              <a:t> Available at: </a:t>
            </a:r>
            <a:r>
              <a:rPr lang="en-US" sz="1400" dirty="0">
                <a:hlinkClick r:id="rId7"/>
              </a:rPr>
              <a:t>https://www.talktofrank.com/drug/cannabis</a:t>
            </a:r>
            <a:r>
              <a:rPr lang="en-US" sz="1400" dirty="0"/>
              <a:t>  (Accessed 17 Jul. 2019) </a:t>
            </a:r>
          </a:p>
          <a:p>
            <a:endParaRPr lang="en-US" sz="1400" dirty="0"/>
          </a:p>
          <a:p>
            <a:r>
              <a:rPr lang="en-US" sz="1400" dirty="0"/>
              <a:t>Gov.ie. (2019). Gov.ie -</a:t>
            </a:r>
            <a:r>
              <a:rPr lang="en-US" sz="1400" i="1" dirty="0"/>
              <a:t> Public Consultation launched on Personal Possession of Illegal Drugs </a:t>
            </a:r>
            <a:r>
              <a:rPr lang="en-US" sz="1400" dirty="0"/>
              <a:t>Available at: </a:t>
            </a:r>
            <a:r>
              <a:rPr lang="en-US" sz="1400" dirty="0">
                <a:hlinkClick r:id="rId8"/>
              </a:rPr>
              <a:t>https://www.gov.ie/en/press-release/d4d975-public-consultation-launched-on-personal-possession-of-illegal-drugs/</a:t>
            </a:r>
            <a:r>
              <a:rPr lang="en-US" sz="1400" dirty="0"/>
              <a:t>  (Accessed 17 Jul. 2019) </a:t>
            </a:r>
          </a:p>
          <a:p>
            <a:endParaRPr lang="en-US" sz="1400" dirty="0"/>
          </a:p>
          <a:p>
            <a:r>
              <a:rPr lang="en-GB" sz="1400" dirty="0"/>
              <a:t> </a:t>
            </a:r>
            <a:r>
              <a:rPr lang="en-GB" sz="1400" i="1" dirty="0"/>
              <a:t> </a:t>
            </a:r>
          </a:p>
          <a:p>
            <a:r>
              <a:rPr lang="en-US" sz="1400" dirty="0"/>
              <a:t>U.S. Food and Drug Administration. (2019). </a:t>
            </a:r>
            <a:r>
              <a:rPr lang="en-US" sz="1400" i="1" dirty="0"/>
              <a:t>FDA Regulation of Cannabis and Cannabis-Derived Products: Q&amp;A. </a:t>
            </a:r>
            <a:r>
              <a:rPr lang="en-US" sz="1400" dirty="0"/>
              <a:t>Available at: </a:t>
            </a:r>
            <a:r>
              <a:rPr lang="en-US" sz="1400" i="1" dirty="0">
                <a:hlinkClick r:id="rId9"/>
              </a:rPr>
              <a:t>https://www.fda.gov/news-events/public-health-focus/fda-regulation-cannabis-and-cannabis-derived-products-questions-and-answers</a:t>
            </a:r>
            <a:r>
              <a:rPr lang="en-US" sz="1400" i="1" dirty="0"/>
              <a:t>  (</a:t>
            </a:r>
            <a:r>
              <a:rPr lang="en-US" sz="1400" dirty="0"/>
              <a:t>Accessed 17 Jul. 2019)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8620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1292</TotalTime>
  <Words>497</Words>
  <Application>Microsoft Office PowerPoint</Application>
  <PresentationFormat>Widescreen</PresentationFormat>
  <Paragraphs>52</Paragraphs>
  <Slides>11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Hot Topics – legalisation of cannabis </vt:lpstr>
      <vt:lpstr>What is cannabis? </vt:lpstr>
      <vt:lpstr>What class is this drug?</vt:lpstr>
      <vt:lpstr> What is medicinal cannabis? </vt:lpstr>
      <vt:lpstr>What is recreational cannabis?</vt:lpstr>
      <vt:lpstr>What are the effects of cannabis? </vt:lpstr>
      <vt:lpstr>Why are some calling for a law change? </vt:lpstr>
      <vt:lpstr>Positives of legalizing cannabis </vt:lpstr>
      <vt:lpstr>What do other countries do?</vt:lpstr>
      <vt:lpstr>Conclusion </vt:lpstr>
      <vt:lpstr>Reference list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 Topics – legalisation of cannabis</dc:title>
  <dc:creator>Phoebe Dunne (1708255)</dc:creator>
  <cp:lastModifiedBy>Phoebe Dunne (1708255)</cp:lastModifiedBy>
  <cp:revision>16</cp:revision>
  <dcterms:created xsi:type="dcterms:W3CDTF">2019-05-08T18:47:43Z</dcterms:created>
  <dcterms:modified xsi:type="dcterms:W3CDTF">2019-07-20T12:46:58Z</dcterms:modified>
</cp:coreProperties>
</file>