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 id="278" r:id="rId23"/>
    <p:sldId id="279" r:id="rId24"/>
    <p:sldId id="280"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11" d="100"/>
          <a:sy n="111" d="100"/>
        </p:scale>
        <p:origin x="-192" y="-21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0FA611CD-5247-C941-9B92-819187AAD414}" type="datetimeFigureOut">
              <a:rPr lang="en-US" smtClean="0"/>
              <a:t>27/04/17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3148988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0FA611CD-5247-C941-9B92-819187AAD414}" type="datetimeFigureOut">
              <a:rPr lang="en-US" smtClean="0"/>
              <a:t>27/04/17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2440758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0FA611CD-5247-C941-9B92-819187AAD414}" type="datetimeFigureOut">
              <a:rPr lang="en-US" smtClean="0"/>
              <a:t>27/04/17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177903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0FA611CD-5247-C941-9B92-819187AAD414}" type="datetimeFigureOut">
              <a:rPr lang="en-US" smtClean="0"/>
              <a:t>27/04/17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1223886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0FA611CD-5247-C941-9B92-819187AAD414}" type="datetimeFigureOut">
              <a:rPr lang="en-US" smtClean="0"/>
              <a:t>27/04/17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2133129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0FA611CD-5247-C941-9B92-819187AAD414}" type="datetimeFigureOut">
              <a:rPr lang="en-US" smtClean="0"/>
              <a:t>27/04/17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778571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A611CD-5247-C941-9B92-819187AAD414}" type="datetimeFigureOut">
              <a:rPr lang="en-US" smtClean="0"/>
              <a:t>27/04/17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1867253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0FA611CD-5247-C941-9B92-819187AAD414}" type="datetimeFigureOut">
              <a:rPr lang="en-US" smtClean="0"/>
              <a:t>27/04/17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3018769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0FA611CD-5247-C941-9B92-819187AAD414}" type="datetimeFigureOut">
              <a:rPr lang="en-US" smtClean="0"/>
              <a:t>27/04/17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25626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0FA611CD-5247-C941-9B92-819187AAD414}" type="datetimeFigureOut">
              <a:rPr lang="en-US" smtClean="0"/>
              <a:t>27/04/17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4203062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0FA611CD-5247-C941-9B92-819187AAD414}" type="datetimeFigureOut">
              <a:rPr lang="en-US" smtClean="0"/>
              <a:t>27/04/17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C24F15-42B0-2B49-B483-DC0683669D43}" type="slidenum">
              <a:rPr lang="en-US" smtClean="0"/>
              <a:t>‹#›</a:t>
            </a:fld>
            <a:endParaRPr lang="en-US"/>
          </a:p>
        </p:txBody>
      </p:sp>
    </p:spTree>
    <p:extLst>
      <p:ext uri="{BB962C8B-B14F-4D97-AF65-F5344CB8AC3E}">
        <p14:creationId xmlns:p14="http://schemas.microsoft.com/office/powerpoint/2010/main" val="353362985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A611CD-5247-C941-9B92-819187AAD414}" type="datetimeFigureOut">
              <a:rPr lang="en-US" smtClean="0"/>
              <a:t>27/04/17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C24F15-42B0-2B49-B483-DC0683669D43}" type="slidenum">
              <a:rPr lang="en-US" smtClean="0"/>
              <a:t>‹#›</a:t>
            </a:fld>
            <a:endParaRPr lang="en-US"/>
          </a:p>
        </p:txBody>
      </p:sp>
    </p:spTree>
    <p:extLst>
      <p:ext uri="{BB962C8B-B14F-4D97-AF65-F5344CB8AC3E}">
        <p14:creationId xmlns:p14="http://schemas.microsoft.com/office/powerpoint/2010/main" val="24833668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 Id="rId3" Type="http://schemas.openxmlformats.org/officeDocument/2006/relationships/image" Target="../media/image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e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content.iskcon.org/icj/2_2/beckford.html"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owc.lamp.ac.uk/OWA/redir.aspx?C=4467a65da4fd475999bdc025cde88397&amp;URL=http://www.jstor.org/stable/3512177"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guardian.co.uk/commentisfree/belief/2010/jan/19/religion-media-bbc" TargetMode="External"/><Relationship Id="rId4" Type="http://schemas.openxmlformats.org/officeDocument/2006/relationships/hyperlink" Target="http://faculty.gvc.edu/swinzenburg/sitcoms_excerpts.pdf" TargetMode="External"/><Relationship Id="rId1" Type="http://schemas.openxmlformats.org/officeDocument/2006/relationships/slideLayout" Target="../slideLayouts/slideLayout2.xml"/><Relationship Id="rId2" Type="http://schemas.openxmlformats.org/officeDocument/2006/relationships/hyperlink" Target="http://www.religion-online.org/showarticle.asp?title=2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The Satanic Panic</a:t>
            </a:r>
            <a:endParaRPr lang="en-US"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Subtitle 2"/>
          <p:cNvSpPr>
            <a:spLocks noGrp="1"/>
          </p:cNvSpPr>
          <p:nvPr>
            <p:ph type="subTitle" idx="1"/>
          </p:nvPr>
        </p:nvSpPr>
        <p:spPr/>
        <p:txBody>
          <a:bodyPr/>
          <a:lstStyle/>
          <a:p>
            <a:r>
              <a:rPr lang="en-US" dirty="0" smtClean="0"/>
              <a:t>Satan and His World of Darkness</a:t>
            </a:r>
          </a:p>
          <a:p>
            <a:r>
              <a:rPr lang="en-US" dirty="0" smtClean="0"/>
              <a:t>TRRS6020</a:t>
            </a:r>
            <a:endParaRPr lang="en-US" dirty="0"/>
          </a:p>
        </p:txBody>
      </p:sp>
    </p:spTree>
    <p:extLst>
      <p:ext uri="{BB962C8B-B14F-4D97-AF65-F5344CB8AC3E}">
        <p14:creationId xmlns:p14="http://schemas.microsoft.com/office/powerpoint/2010/main" val="3751156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GB" dirty="0"/>
              <a:t>Lewis (641</a:t>
            </a:r>
            <a:r>
              <a:rPr lang="en-GB" dirty="0" smtClean="0"/>
              <a:t>): the </a:t>
            </a:r>
            <a:r>
              <a:rPr lang="en-GB" dirty="0"/>
              <a:t>so-called “satanic panic” of the 1980s and 1990s was “a Christian urban legend based on fear</a:t>
            </a:r>
            <a:r>
              <a:rPr lang="en-GB" dirty="0" smtClean="0"/>
              <a:t>”.  </a:t>
            </a:r>
          </a:p>
          <a:p>
            <a:r>
              <a:rPr lang="en-GB" dirty="0"/>
              <a:t>Ellis (2000) notes the important distinction between folklore </a:t>
            </a:r>
            <a:r>
              <a:rPr lang="en-GB" u="sng" dirty="0"/>
              <a:t>of</a:t>
            </a:r>
            <a:r>
              <a:rPr lang="en-GB" dirty="0"/>
              <a:t> Satanists and folklore </a:t>
            </a:r>
            <a:r>
              <a:rPr lang="en-GB" u="sng" dirty="0"/>
              <a:t>about</a:t>
            </a:r>
            <a:r>
              <a:rPr lang="en-GB" dirty="0"/>
              <a:t> Satanists.  </a:t>
            </a:r>
          </a:p>
          <a:p>
            <a:r>
              <a:rPr lang="en-GB" dirty="0"/>
              <a:t>“Though none had ever seen a Satanist ritual or met a real Satanist, these Christian writers described their practices in great detail.  That is to say, the Satanist tradition was created and sustained by generation after generation of anti-Satanist writers</a:t>
            </a:r>
            <a:r>
              <a:rPr lang="en-GB" dirty="0" smtClean="0"/>
              <a:t>” (Melton in Barrett, 168). </a:t>
            </a:r>
            <a:endParaRPr lang="en-US" dirty="0"/>
          </a:p>
        </p:txBody>
      </p:sp>
    </p:spTree>
    <p:extLst>
      <p:ext uri="{BB962C8B-B14F-4D97-AF65-F5344CB8AC3E}">
        <p14:creationId xmlns:p14="http://schemas.microsoft.com/office/powerpoint/2010/main" val="1654602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0855" y="114420"/>
            <a:ext cx="6875877" cy="3741507"/>
          </a:xfrm>
        </p:spPr>
        <p:txBody>
          <a:bodyPr>
            <a:normAutofit/>
          </a:bodyPr>
          <a:lstStyle/>
          <a:p>
            <a:r>
              <a:rPr lang="en-GB" dirty="0"/>
              <a:t>H. A. Maxwell Whyte (1908 1988)  - deliverance ministry – </a:t>
            </a:r>
          </a:p>
          <a:p>
            <a:pPr marL="0" indent="0">
              <a:buNone/>
            </a:pPr>
            <a:r>
              <a:rPr lang="en-GB" dirty="0" smtClean="0"/>
              <a:t>Led </a:t>
            </a:r>
            <a:r>
              <a:rPr lang="en-GB" dirty="0"/>
              <a:t>by the Holy Spirit to battle the forces of Satan</a:t>
            </a:r>
          </a:p>
          <a:p>
            <a:pPr marL="0" indent="0">
              <a:buNone/>
            </a:pPr>
            <a:r>
              <a:rPr lang="en-GB" dirty="0"/>
              <a:t>Reading scripture we can see the need for deliverance</a:t>
            </a:r>
          </a:p>
          <a:p>
            <a:endParaRPr lang="en-US" dirty="0"/>
          </a:p>
        </p:txBody>
      </p:sp>
      <p:pic>
        <p:nvPicPr>
          <p:cNvPr id="5" name="Picture 4" descr="whyt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013568" cy="2738452"/>
          </a:xfrm>
          <a:prstGeom prst="rect">
            <a:avLst/>
          </a:prstGeom>
        </p:spPr>
      </p:pic>
      <p:pic>
        <p:nvPicPr>
          <p:cNvPr id="7" name="Picture 6" descr="kurt_e-_koch.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0450" y="4543425"/>
            <a:ext cx="1733550" cy="2314575"/>
          </a:xfrm>
          <a:prstGeom prst="rect">
            <a:avLst/>
          </a:prstGeom>
        </p:spPr>
      </p:pic>
      <p:sp>
        <p:nvSpPr>
          <p:cNvPr id="8" name="TextBox 7"/>
          <p:cNvSpPr txBox="1"/>
          <p:nvPr/>
        </p:nvSpPr>
        <p:spPr>
          <a:xfrm>
            <a:off x="217375" y="3855928"/>
            <a:ext cx="6852994" cy="2339102"/>
          </a:xfrm>
          <a:prstGeom prst="rect">
            <a:avLst/>
          </a:prstGeom>
          <a:noFill/>
        </p:spPr>
        <p:txBody>
          <a:bodyPr wrap="square" rtlCol="0">
            <a:spAutoFit/>
          </a:bodyPr>
          <a:lstStyle/>
          <a:p>
            <a:r>
              <a:rPr lang="en-GB" sz="3200" dirty="0" smtClean="0"/>
              <a:t>KURT E KOCH (1913 </a:t>
            </a:r>
            <a:r>
              <a:rPr lang="mr-IN" sz="3200" dirty="0" smtClean="0"/>
              <a:t>–</a:t>
            </a:r>
            <a:r>
              <a:rPr lang="en-GB" sz="3200" dirty="0" smtClean="0"/>
              <a:t> 1987) – early 20</a:t>
            </a:r>
            <a:r>
              <a:rPr lang="en-GB" sz="3200" baseline="30000" dirty="0" smtClean="0"/>
              <a:t>th</a:t>
            </a:r>
            <a:r>
              <a:rPr lang="en-GB" sz="3200" dirty="0" smtClean="0"/>
              <a:t> century Protestant theologian – demons cause physical and mental illness. Published manuals.</a:t>
            </a:r>
          </a:p>
          <a:p>
            <a:endParaRPr lang="en-US" dirty="0"/>
          </a:p>
        </p:txBody>
      </p:sp>
    </p:spTree>
    <p:extLst>
      <p:ext uri="{BB962C8B-B14F-4D97-AF65-F5344CB8AC3E}">
        <p14:creationId xmlns:p14="http://schemas.microsoft.com/office/powerpoint/2010/main" val="3810422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“Careless journalists” who lump together paganism, Satanism and others “haven’t done their homework – or, if they have, have decided not to let the facts get in the way of a good story” (Barrett, 163). </a:t>
            </a:r>
            <a:endParaRPr lang="en-US" dirty="0"/>
          </a:p>
        </p:txBody>
      </p:sp>
    </p:spTree>
    <p:extLst>
      <p:ext uri="{BB962C8B-B14F-4D97-AF65-F5344CB8AC3E}">
        <p14:creationId xmlns:p14="http://schemas.microsoft.com/office/powerpoint/2010/main" val="2895334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Paganism</a:t>
            </a:r>
            <a:br>
              <a:rPr lang="en-GB" dirty="0"/>
            </a:br>
            <a:endParaRPr lang="en-US" dirty="0"/>
          </a:p>
        </p:txBody>
      </p:sp>
      <p:sp>
        <p:nvSpPr>
          <p:cNvPr id="3" name="Content Placeholder 2"/>
          <p:cNvSpPr>
            <a:spLocks noGrp="1"/>
          </p:cNvSpPr>
          <p:nvPr>
            <p:ph idx="1"/>
          </p:nvPr>
        </p:nvSpPr>
        <p:spPr/>
        <p:txBody>
          <a:bodyPr>
            <a:normAutofit fontScale="85000" lnSpcReduction="10000"/>
          </a:bodyPr>
          <a:lstStyle/>
          <a:p>
            <a:r>
              <a:rPr lang="en-GB" dirty="0"/>
              <a:t>The Pagan Federation says that Paganism is a</a:t>
            </a:r>
            <a:r>
              <a:rPr lang="en-US" dirty="0"/>
              <a:t> polytheistic or pantheistic nature-worshipping religion.  </a:t>
            </a:r>
            <a:r>
              <a:rPr lang="en-GB" dirty="0"/>
              <a:t>Its adherents venerate Nature and worship many deities, both goddesses and gods.  </a:t>
            </a:r>
            <a:endParaRPr lang="en-GB" dirty="0" smtClean="0"/>
          </a:p>
          <a:p>
            <a:r>
              <a:rPr lang="en-GB" dirty="0"/>
              <a:t>Harvey (2000, 155) “Paganism is a religion centrally concerned with celebrating Nature…there are many different sorts of Pagan (e.g. Druids, Witches and Heathens) and all celebrate Nature in one way or another.  Few offer systematic definitions of their religion or of ‘Nature’, and they are rarely dogmatic about how to celebrate”.</a:t>
            </a:r>
          </a:p>
          <a:p>
            <a:endParaRPr lang="en-GB" dirty="0"/>
          </a:p>
          <a:p>
            <a:endParaRPr lang="en-US" dirty="0"/>
          </a:p>
        </p:txBody>
      </p:sp>
    </p:spTree>
    <p:extLst>
      <p:ext uri="{BB962C8B-B14F-4D97-AF65-F5344CB8AC3E}">
        <p14:creationId xmlns:p14="http://schemas.microsoft.com/office/powerpoint/2010/main" val="3818495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GB" dirty="0"/>
              <a:t>Partridge (2002): “Just as the term ‘Hinduism’ refers not to a single religion, but to a diverse and complex network of traditions of Indian origin, so ‘Paganism’ refers to a broad range of nature-venerating religious traditions”. </a:t>
            </a:r>
          </a:p>
          <a:p>
            <a:r>
              <a:rPr lang="en-GB" dirty="0" err="1"/>
              <a:t>Vivianne</a:t>
            </a:r>
            <a:r>
              <a:rPr lang="en-GB" dirty="0"/>
              <a:t> Crowley ‘In recent years, Paganism has been undergoing a revival in the Western world.  This has been part of a wide spiritual movement which has sought to find religious and spiritual answers outside and beyond the established religions’ (1994, 51).</a:t>
            </a:r>
          </a:p>
          <a:p>
            <a:endParaRPr lang="en-US" dirty="0"/>
          </a:p>
        </p:txBody>
      </p:sp>
    </p:spTree>
    <p:extLst>
      <p:ext uri="{BB962C8B-B14F-4D97-AF65-F5344CB8AC3E}">
        <p14:creationId xmlns:p14="http://schemas.microsoft.com/office/powerpoint/2010/main" val="1027573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Themes in Wicca (Richardson, 76):</a:t>
            </a:r>
          </a:p>
          <a:p>
            <a:pPr marL="0" indent="0">
              <a:buNone/>
            </a:pPr>
            <a:r>
              <a:rPr lang="en-GB" dirty="0"/>
              <a:t>1 rejection of dominant culture</a:t>
            </a:r>
            <a:br>
              <a:rPr lang="en-GB" dirty="0"/>
            </a:br>
            <a:r>
              <a:rPr lang="en-GB" dirty="0"/>
              <a:t>2 focus on nature and ecology</a:t>
            </a:r>
            <a:br>
              <a:rPr lang="en-GB" dirty="0"/>
            </a:br>
            <a:r>
              <a:rPr lang="en-GB" dirty="0"/>
              <a:t>3 feminism</a:t>
            </a:r>
          </a:p>
          <a:p>
            <a:endParaRPr lang="en-US" dirty="0"/>
          </a:p>
        </p:txBody>
      </p:sp>
    </p:spTree>
    <p:extLst>
      <p:ext uri="{BB962C8B-B14F-4D97-AF65-F5344CB8AC3E}">
        <p14:creationId xmlns:p14="http://schemas.microsoft.com/office/powerpoint/2010/main" val="2099557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Joanne Pearson (1998) “we are not Satanists”.  </a:t>
            </a:r>
          </a:p>
          <a:p>
            <a:endParaRPr lang="en-US" dirty="0"/>
          </a:p>
        </p:txBody>
      </p:sp>
      <p:pic>
        <p:nvPicPr>
          <p:cNvPr id="4" name="Picture 3" descr="pagan-rittua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74162" y="2495150"/>
            <a:ext cx="4185049" cy="4185049"/>
          </a:xfrm>
          <a:prstGeom prst="rect">
            <a:avLst/>
          </a:prstGeom>
        </p:spPr>
      </p:pic>
    </p:spTree>
    <p:extLst>
      <p:ext uri="{BB962C8B-B14F-4D97-AF65-F5344CB8AC3E}">
        <p14:creationId xmlns:p14="http://schemas.microsoft.com/office/powerpoint/2010/main" val="1677603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1951 saw the Fraudulent Mediums Act (the Repeal of the Witchcraft Act of 1735).  Faber (1996, 178) says that after that witches ‘came out of the closet’. </a:t>
            </a:r>
            <a:endParaRPr lang="en-US" dirty="0"/>
          </a:p>
        </p:txBody>
      </p:sp>
    </p:spTree>
    <p:extLst>
      <p:ext uri="{BB962C8B-B14F-4D97-AF65-F5344CB8AC3E}">
        <p14:creationId xmlns:p14="http://schemas.microsoft.com/office/powerpoint/2010/main" val="537905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0000"/>
                </a:solidFill>
              </a:rPr>
              <a:t>Satanic Ritual Abuse (SRA)</a:t>
            </a:r>
            <a:br>
              <a:rPr lang="en-GB" dirty="0">
                <a:solidFill>
                  <a:srgbClr val="FF0000"/>
                </a:solidFill>
              </a:rPr>
            </a:br>
            <a:endParaRPr lang="en-US" dirty="0">
              <a:solidFill>
                <a:srgbClr val="FF0000"/>
              </a:solidFill>
            </a:endParaRPr>
          </a:p>
        </p:txBody>
      </p:sp>
      <p:sp>
        <p:nvSpPr>
          <p:cNvPr id="3" name="Content Placeholder 2"/>
          <p:cNvSpPr>
            <a:spLocks noGrp="1"/>
          </p:cNvSpPr>
          <p:nvPr>
            <p:ph idx="1"/>
          </p:nvPr>
        </p:nvSpPr>
        <p:spPr/>
        <p:txBody>
          <a:bodyPr>
            <a:normAutofit/>
          </a:bodyPr>
          <a:lstStyle/>
          <a:p>
            <a:r>
              <a:rPr lang="en-GB" dirty="0"/>
              <a:t>James Lewis (2002, 635) SRA – abusing someone ritually as a way of worshipping Satan.  Either through a one-off act, or grooming them for continued abuse. </a:t>
            </a:r>
            <a:endParaRPr lang="en-GB" dirty="0" smtClean="0"/>
          </a:p>
          <a:p>
            <a:r>
              <a:rPr lang="en-GB" dirty="0"/>
              <a:t>The “satanic panic” of the 1980s and 1990s involved social workers, police, counsellors, Christian ministers.  </a:t>
            </a:r>
            <a:endParaRPr lang="en-US" dirty="0"/>
          </a:p>
        </p:txBody>
      </p:sp>
    </p:spTree>
    <p:extLst>
      <p:ext uri="{BB962C8B-B14F-4D97-AF65-F5344CB8AC3E}">
        <p14:creationId xmlns:p14="http://schemas.microsoft.com/office/powerpoint/2010/main" val="4077026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lnSpcReduction="10000"/>
          </a:bodyPr>
          <a:lstStyle/>
          <a:p>
            <a:r>
              <a:rPr lang="en-GB" dirty="0" smtClean="0"/>
              <a:t>“</a:t>
            </a:r>
            <a:r>
              <a:rPr lang="en-GB" dirty="0"/>
              <a:t>By asking leading questions, they were able to find evidence for their beliefs in the testimony of abused children.  These included being locked in a cage, being buried in the ground in a coffin or box, </a:t>
            </a:r>
            <a:r>
              <a:rPr lang="en-GB" dirty="0" smtClean="0"/>
              <a:t>being </a:t>
            </a:r>
            <a:r>
              <a:rPr lang="en-GB" dirty="0"/>
              <a:t>tied upside down or hung from a pole or book, participating in a mock marriage, seeing children or babies killed, having blood poured over them, and being taken to churches and graveyards for ritual abuse” (Lewis, 637). </a:t>
            </a:r>
            <a:endParaRPr lang="en-US" dirty="0"/>
          </a:p>
        </p:txBody>
      </p:sp>
    </p:spTree>
    <p:extLst>
      <p:ext uri="{BB962C8B-B14F-4D97-AF65-F5344CB8AC3E}">
        <p14:creationId xmlns:p14="http://schemas.microsoft.com/office/powerpoint/2010/main" val="1246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GB" dirty="0" smtClean="0"/>
              <a:t>The </a:t>
            </a:r>
            <a:r>
              <a:rPr lang="en-GB" dirty="0"/>
              <a:t>Witch Hunts in the Middle Ages, </a:t>
            </a:r>
            <a:r>
              <a:rPr lang="en-GB" dirty="0" smtClean="0"/>
              <a:t>	publication of </a:t>
            </a:r>
            <a:r>
              <a:rPr lang="en-GB" i="1" dirty="0" smtClean="0"/>
              <a:t>Michelle </a:t>
            </a:r>
            <a:r>
              <a:rPr lang="en-GB" i="1" dirty="0"/>
              <a:t>Remembers</a:t>
            </a:r>
            <a:r>
              <a:rPr lang="en-GB" dirty="0"/>
              <a:t>, </a:t>
            </a:r>
            <a:r>
              <a:rPr lang="en-GB" dirty="0" smtClean="0"/>
              <a:t>the Anti-Cult Movement and NRMs ‘controversy’, the Media</a:t>
            </a:r>
            <a:endParaRPr lang="en-GB" dirty="0"/>
          </a:p>
          <a:p>
            <a:r>
              <a:rPr lang="en-GB" dirty="0"/>
              <a:t>Malleus </a:t>
            </a:r>
            <a:r>
              <a:rPr lang="en-GB" dirty="0" err="1"/>
              <a:t>Maleficarum</a:t>
            </a:r>
            <a:r>
              <a:rPr lang="en-GB" dirty="0"/>
              <a:t> (1486) </a:t>
            </a:r>
            <a:r>
              <a:rPr lang="en-GB" dirty="0" smtClean="0"/>
              <a:t>Roman Catholic </a:t>
            </a:r>
            <a:r>
              <a:rPr lang="en-GB" dirty="0"/>
              <a:t>minister, Germany </a:t>
            </a:r>
            <a:r>
              <a:rPr lang="en-GB" dirty="0" smtClean="0"/>
              <a:t>(‘Hammer </a:t>
            </a:r>
            <a:r>
              <a:rPr lang="en-GB" dirty="0"/>
              <a:t>of </a:t>
            </a:r>
            <a:r>
              <a:rPr lang="en-GB" dirty="0" smtClean="0"/>
              <a:t>Witches’)</a:t>
            </a:r>
            <a:endParaRPr lang="en-GB" dirty="0"/>
          </a:p>
          <a:p>
            <a:r>
              <a:rPr lang="en-GB" dirty="0"/>
              <a:t>Witch-hunter’s manual… (Lewis, 2001, 241) ‘…with our spells we kill them in their cradles or even when they are sleeping by their parents’ side… Then we secretly take them from their graves, and cook them in a cauldron… to make a soup…’</a:t>
            </a:r>
          </a:p>
          <a:p>
            <a:endParaRPr lang="en-US" dirty="0"/>
          </a:p>
        </p:txBody>
      </p:sp>
    </p:spTree>
    <p:extLst>
      <p:ext uri="{BB962C8B-B14F-4D97-AF65-F5344CB8AC3E}">
        <p14:creationId xmlns:p14="http://schemas.microsoft.com/office/powerpoint/2010/main" val="3295498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1960s, conservative Christians concerned about the breakdown of society as the counterculture took hold.  </a:t>
            </a:r>
            <a:r>
              <a:rPr lang="en-GB" i="1" dirty="0"/>
              <a:t>Rosemary’s Baby</a:t>
            </a:r>
            <a:r>
              <a:rPr lang="en-GB" dirty="0"/>
              <a:t>, </a:t>
            </a:r>
            <a:r>
              <a:rPr lang="en-GB" dirty="0" smtClean="0"/>
              <a:t>Anton </a:t>
            </a:r>
            <a:r>
              <a:rPr lang="en-GB" dirty="0" err="1"/>
              <a:t>L</a:t>
            </a:r>
            <a:r>
              <a:rPr lang="en-GB" dirty="0" err="1" smtClean="0"/>
              <a:t>aVey</a:t>
            </a:r>
            <a:r>
              <a:rPr lang="en-GB" dirty="0" smtClean="0"/>
              <a:t> and the Church of Satan, Manson Family </a:t>
            </a:r>
            <a:r>
              <a:rPr lang="en-GB" dirty="0"/>
              <a:t>as a real satanic group.  </a:t>
            </a:r>
          </a:p>
          <a:p>
            <a:endParaRPr lang="en-US" dirty="0"/>
          </a:p>
        </p:txBody>
      </p:sp>
    </p:spTree>
    <p:extLst>
      <p:ext uri="{BB962C8B-B14F-4D97-AF65-F5344CB8AC3E}">
        <p14:creationId xmlns:p14="http://schemas.microsoft.com/office/powerpoint/2010/main" val="2481131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1600200"/>
            <a:ext cx="5372100" cy="4525963"/>
          </a:xfrm>
        </p:spPr>
        <p:txBody>
          <a:bodyPr/>
          <a:lstStyle/>
          <a:p>
            <a:r>
              <a:rPr lang="en-GB" dirty="0"/>
              <a:t>Mike </a:t>
            </a:r>
            <a:r>
              <a:rPr lang="en-GB" dirty="0" err="1"/>
              <a:t>Warnke’s</a:t>
            </a:r>
            <a:r>
              <a:rPr lang="en-GB" dirty="0"/>
              <a:t> </a:t>
            </a:r>
            <a:r>
              <a:rPr lang="en-GB" i="1" dirty="0"/>
              <a:t>The Satan Seller</a:t>
            </a:r>
            <a:r>
              <a:rPr lang="en-GB" dirty="0"/>
              <a:t> published in 1972. </a:t>
            </a:r>
            <a:endParaRPr lang="en-GB" dirty="0" smtClean="0"/>
          </a:p>
          <a:p>
            <a:r>
              <a:rPr lang="en-GB" dirty="0"/>
              <a:t>Lewis (2001, 242) </a:t>
            </a:r>
            <a:r>
              <a:rPr lang="en-GB" dirty="0" smtClean="0"/>
              <a:t>later </a:t>
            </a:r>
            <a:r>
              <a:rPr lang="en-GB" dirty="0" err="1" smtClean="0"/>
              <a:t>Warnke</a:t>
            </a:r>
            <a:r>
              <a:rPr lang="en-GB" dirty="0" smtClean="0"/>
              <a:t> ‘</a:t>
            </a:r>
            <a:r>
              <a:rPr lang="en-GB" dirty="0"/>
              <a:t>changed his tune and began to claim that “devil cults” yearly sacrifice 2 million children’.  </a:t>
            </a:r>
          </a:p>
          <a:p>
            <a:endParaRPr lang="en-US" dirty="0"/>
          </a:p>
        </p:txBody>
      </p:sp>
      <p:pic>
        <p:nvPicPr>
          <p:cNvPr id="4" name="Picture 3" descr="warnk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29300" y="2307441"/>
            <a:ext cx="2857500" cy="4394200"/>
          </a:xfrm>
          <a:prstGeom prst="rect">
            <a:avLst/>
          </a:prstGeom>
        </p:spPr>
      </p:pic>
    </p:spTree>
    <p:extLst>
      <p:ext uri="{BB962C8B-B14F-4D97-AF65-F5344CB8AC3E}">
        <p14:creationId xmlns:p14="http://schemas.microsoft.com/office/powerpoint/2010/main" val="436217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ichelle.jpg"/>
          <p:cNvPicPr>
            <a:picLocks noGrp="1" noChangeAspect="1"/>
          </p:cNvPicPr>
          <p:nvPr>
            <p:ph idx="1"/>
          </p:nvPr>
        </p:nvPicPr>
        <p:blipFill>
          <a:blip r:embed="rId2">
            <a:extLst>
              <a:ext uri="{28A0092B-C50C-407E-A947-70E740481C1C}">
                <a14:useLocalDpi xmlns:a14="http://schemas.microsoft.com/office/drawing/2010/main" val="0"/>
              </a:ext>
            </a:extLst>
          </a:blip>
          <a:srcRect l="-96996" r="-96996"/>
          <a:stretch>
            <a:fillRect/>
          </a:stretch>
        </p:blipFill>
        <p:spPr>
          <a:xfrm>
            <a:off x="3935609" y="2137970"/>
            <a:ext cx="7840185" cy="4525963"/>
          </a:xfrm>
        </p:spPr>
      </p:pic>
      <p:sp>
        <p:nvSpPr>
          <p:cNvPr id="5" name="TextBox 4"/>
          <p:cNvSpPr txBox="1"/>
          <p:nvPr/>
        </p:nvSpPr>
        <p:spPr>
          <a:xfrm>
            <a:off x="617799" y="2013778"/>
            <a:ext cx="5754685" cy="5355313"/>
          </a:xfrm>
          <a:prstGeom prst="rect">
            <a:avLst/>
          </a:prstGeom>
          <a:noFill/>
        </p:spPr>
        <p:txBody>
          <a:bodyPr wrap="square" rtlCol="0">
            <a:spAutoFit/>
          </a:bodyPr>
          <a:lstStyle/>
          <a:p>
            <a:r>
              <a:rPr lang="en-US" i="1" dirty="0" smtClean="0"/>
              <a:t>Michelle Remembers</a:t>
            </a:r>
            <a:r>
              <a:rPr lang="en-US" dirty="0" smtClean="0"/>
              <a:t>, Michelle Smith and </a:t>
            </a:r>
            <a:r>
              <a:rPr lang="en-US" dirty="0" err="1" smtClean="0"/>
              <a:t>Lawrance</a:t>
            </a:r>
            <a:r>
              <a:rPr lang="en-US" dirty="0" smtClean="0"/>
              <a:t> </a:t>
            </a:r>
            <a:r>
              <a:rPr lang="en-US" dirty="0" err="1" smtClean="0"/>
              <a:t>Pazder</a:t>
            </a:r>
            <a:endParaRPr lang="en-US" dirty="0" smtClean="0"/>
          </a:p>
          <a:p>
            <a:endParaRPr lang="en-US" i="1" dirty="0"/>
          </a:p>
          <a:p>
            <a:r>
              <a:rPr lang="en-US" dirty="0" err="1" smtClean="0"/>
              <a:t>Wenegrat</a:t>
            </a:r>
            <a:r>
              <a:rPr lang="en-US" dirty="0" smtClean="0"/>
              <a:t> (2001, 191) - </a:t>
            </a:r>
            <a:r>
              <a:rPr lang="en-GB" dirty="0"/>
              <a:t>Michelle didn’t want her time with </a:t>
            </a:r>
            <a:r>
              <a:rPr lang="en-GB" dirty="0" err="1"/>
              <a:t>Pazder</a:t>
            </a:r>
            <a:r>
              <a:rPr lang="en-GB" dirty="0"/>
              <a:t> to end so made up these things to keep him interested. </a:t>
            </a:r>
            <a:endParaRPr lang="en-GB" dirty="0" smtClean="0"/>
          </a:p>
          <a:p>
            <a:endParaRPr lang="en-GB" dirty="0"/>
          </a:p>
          <a:p>
            <a:r>
              <a:rPr lang="en-GB" dirty="0"/>
              <a:t>Recovered Memory Therapy (RMT) – dormant (quick to recall) </a:t>
            </a:r>
            <a:r>
              <a:rPr lang="en-GB" dirty="0" err="1"/>
              <a:t>vs</a:t>
            </a:r>
            <a:r>
              <a:rPr lang="en-GB" dirty="0"/>
              <a:t> recovered (created from pieces during RMT</a:t>
            </a:r>
            <a:r>
              <a:rPr lang="en-GB" dirty="0" smtClean="0"/>
              <a:t>)</a:t>
            </a:r>
          </a:p>
          <a:p>
            <a:endParaRPr lang="en-GB" dirty="0"/>
          </a:p>
          <a:p>
            <a:r>
              <a:rPr lang="en-US" dirty="0" smtClean="0"/>
              <a:t>False Memory Syndrome</a:t>
            </a:r>
          </a:p>
          <a:p>
            <a:endParaRPr lang="en-US" dirty="0"/>
          </a:p>
          <a:p>
            <a:r>
              <a:rPr lang="en-US" dirty="0" smtClean="0"/>
              <a:t>‘Stranger Danger’ 1950s and 1950s</a:t>
            </a:r>
          </a:p>
          <a:p>
            <a:endParaRPr lang="en-GB" dirty="0" smtClean="0"/>
          </a:p>
          <a:p>
            <a:r>
              <a:rPr lang="en-GB" dirty="0"/>
              <a:t>Book 1987 Rebecca Brown </a:t>
            </a:r>
            <a:r>
              <a:rPr lang="en-GB" i="1" dirty="0"/>
              <a:t>Prepare for War</a:t>
            </a:r>
            <a:r>
              <a:rPr lang="en-GB" dirty="0"/>
              <a:t>, ‘doorways’, things that could potentially lead to Satanism (Lewis, 2001, 244) such as fortune tellers, horoscopes, vegetarianism, yoga, karate, homosexuality, D&amp;G, rock music.  </a:t>
            </a:r>
          </a:p>
          <a:p>
            <a:endParaRPr lang="en-GB" dirty="0"/>
          </a:p>
          <a:p>
            <a:endParaRPr lang="en-US" dirty="0"/>
          </a:p>
        </p:txBody>
      </p:sp>
      <p:pic>
        <p:nvPicPr>
          <p:cNvPr id="7" name="Picture 6" descr="smith and pazd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2467" y="1"/>
            <a:ext cx="2779500" cy="1865634"/>
          </a:xfrm>
          <a:prstGeom prst="rect">
            <a:avLst/>
          </a:prstGeom>
        </p:spPr>
      </p:pic>
    </p:spTree>
    <p:extLst>
      <p:ext uri="{BB962C8B-B14F-4D97-AF65-F5344CB8AC3E}">
        <p14:creationId xmlns:p14="http://schemas.microsoft.com/office/powerpoint/2010/main" val="2731264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784939"/>
            <a:ext cx="5205530" cy="4210626"/>
          </a:xfrm>
        </p:spPr>
        <p:txBody>
          <a:bodyPr/>
          <a:lstStyle/>
          <a:p>
            <a:r>
              <a:rPr lang="en-GB" dirty="0"/>
              <a:t>Key document, Lewis points out, leading to the demise of SRA being under criminal investigation was the 1992 FBI report.  Kenneth V Lanning ‘Investigation’s Guide to Allegations of “Ritual Child Abuse”’. </a:t>
            </a:r>
            <a:endParaRPr lang="en-US" dirty="0"/>
          </a:p>
        </p:txBody>
      </p:sp>
      <p:pic>
        <p:nvPicPr>
          <p:cNvPr id="4" name="Picture 3" descr="FBI report.pd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52403" y="135634"/>
            <a:ext cx="4091597" cy="5257800"/>
          </a:xfrm>
          <a:prstGeom prst="rect">
            <a:avLst/>
          </a:prstGeom>
        </p:spPr>
      </p:pic>
    </p:spTree>
    <p:extLst>
      <p:ext uri="{BB962C8B-B14F-4D97-AF65-F5344CB8AC3E}">
        <p14:creationId xmlns:p14="http://schemas.microsoft.com/office/powerpoint/2010/main" val="2944466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If people believe something to be real there will be real consequences (Richardson, 69). </a:t>
            </a:r>
          </a:p>
          <a:p>
            <a:r>
              <a:rPr lang="en-GB" dirty="0" smtClean="0"/>
              <a:t>1612 Pendle witch trial</a:t>
            </a:r>
            <a:endParaRPr lang="en-US" dirty="0" smtClean="0"/>
          </a:p>
          <a:p>
            <a:r>
              <a:rPr lang="en-GB" dirty="0" smtClean="0"/>
              <a:t>1692 Salem </a:t>
            </a:r>
            <a:r>
              <a:rPr lang="en-GB" dirty="0"/>
              <a:t>witch </a:t>
            </a:r>
            <a:r>
              <a:rPr lang="en-GB" dirty="0" smtClean="0"/>
              <a:t>trials</a:t>
            </a:r>
          </a:p>
          <a:p>
            <a:r>
              <a:rPr lang="en-GB" dirty="0" smtClean="0"/>
              <a:t> </a:t>
            </a:r>
            <a:endParaRPr lang="en-US" dirty="0"/>
          </a:p>
        </p:txBody>
      </p:sp>
      <p:pic>
        <p:nvPicPr>
          <p:cNvPr id="4" name="Picture 3" descr="sale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7300" y="4091719"/>
            <a:ext cx="3406095" cy="2257973"/>
          </a:xfrm>
          <a:prstGeom prst="rect">
            <a:avLst/>
          </a:prstGeom>
        </p:spPr>
      </p:pic>
    </p:spTree>
    <p:extLst>
      <p:ext uri="{BB962C8B-B14F-4D97-AF65-F5344CB8AC3E}">
        <p14:creationId xmlns:p14="http://schemas.microsoft.com/office/powerpoint/2010/main" val="1116884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0000" lnSpcReduction="20000"/>
          </a:bodyPr>
          <a:lstStyle/>
          <a:p>
            <a:r>
              <a:rPr lang="en-GB" dirty="0" smtClean="0"/>
              <a:t>Richardson (70) when “</a:t>
            </a:r>
            <a:r>
              <a:rPr lang="en-GB" dirty="0"/>
              <a:t>moral entrepreneurs</a:t>
            </a:r>
            <a:r>
              <a:rPr lang="en-GB" dirty="0" smtClean="0"/>
              <a:t>”/claim</a:t>
            </a:r>
            <a:r>
              <a:rPr lang="en-GB" dirty="0"/>
              <a:t>-makers” (Richardson, 70) are successful, a panic can follow.  </a:t>
            </a:r>
          </a:p>
          <a:p>
            <a:pPr marL="0" indent="0">
              <a:buNone/>
            </a:pPr>
            <a:r>
              <a:rPr lang="en-GB" dirty="0" smtClean="0"/>
              <a:t>The </a:t>
            </a:r>
            <a:r>
              <a:rPr lang="en-GB" dirty="0"/>
              <a:t>Satanism scare happened when certain factors came together at the right time and place:</a:t>
            </a:r>
          </a:p>
          <a:p>
            <a:r>
              <a:rPr lang="en-GB" dirty="0"/>
              <a:t>1 Some Satanic groups do exist, </a:t>
            </a:r>
            <a:r>
              <a:rPr lang="en-GB" dirty="0" err="1"/>
              <a:t>eg</a:t>
            </a:r>
            <a:r>
              <a:rPr lang="en-GB" dirty="0"/>
              <a:t> the Church of Satan. </a:t>
            </a:r>
          </a:p>
          <a:p>
            <a:r>
              <a:rPr lang="en-GB" dirty="0"/>
              <a:t>2 Rise of Christian fundamentalism. </a:t>
            </a:r>
          </a:p>
          <a:p>
            <a:r>
              <a:rPr lang="en-GB" dirty="0"/>
              <a:t>3 Increased concern of the welfare of children.  </a:t>
            </a:r>
          </a:p>
          <a:p>
            <a:r>
              <a:rPr lang="en-GB" dirty="0"/>
              <a:t>4 Repressed memory movement </a:t>
            </a:r>
          </a:p>
          <a:p>
            <a:r>
              <a:rPr lang="en-GB" dirty="0"/>
              <a:t>5 Anti Cult Movement. </a:t>
            </a:r>
          </a:p>
          <a:p>
            <a:r>
              <a:rPr lang="en-GB" dirty="0"/>
              <a:t>6 The rise of feminism has contributed to concern over </a:t>
            </a:r>
            <a:r>
              <a:rPr lang="en-GB" dirty="0" err="1"/>
              <a:t>satanism</a:t>
            </a:r>
            <a:r>
              <a:rPr lang="en-GB" dirty="0"/>
              <a:t>. </a:t>
            </a:r>
          </a:p>
          <a:p>
            <a:r>
              <a:rPr lang="en-GB" dirty="0"/>
              <a:t>7 Requirements for staff development in certain occupations (police, social workers, </a:t>
            </a:r>
            <a:r>
              <a:rPr lang="en-GB" dirty="0" err="1"/>
              <a:t>etc</a:t>
            </a:r>
            <a:r>
              <a:rPr lang="en-GB" dirty="0"/>
              <a:t>) </a:t>
            </a:r>
          </a:p>
          <a:p>
            <a:endParaRPr lang="en-US" dirty="0"/>
          </a:p>
        </p:txBody>
      </p:sp>
    </p:spTree>
    <p:extLst>
      <p:ext uri="{BB962C8B-B14F-4D97-AF65-F5344CB8AC3E}">
        <p14:creationId xmlns:p14="http://schemas.microsoft.com/office/powerpoint/2010/main" val="151969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0000"/>
                </a:solidFill>
              </a:rPr>
              <a:t>The Media</a:t>
            </a:r>
            <a:br>
              <a:rPr lang="en-GB" dirty="0">
                <a:solidFill>
                  <a:srgbClr val="FF0000"/>
                </a:solidFill>
              </a:rPr>
            </a:br>
            <a:endParaRPr lang="en-US" dirty="0">
              <a:solidFill>
                <a:srgbClr val="FF0000"/>
              </a:solidFill>
            </a:endParaRPr>
          </a:p>
        </p:txBody>
      </p:sp>
      <p:sp>
        <p:nvSpPr>
          <p:cNvPr id="3" name="Content Placeholder 2"/>
          <p:cNvSpPr>
            <a:spLocks noGrp="1"/>
          </p:cNvSpPr>
          <p:nvPr>
            <p:ph idx="1"/>
          </p:nvPr>
        </p:nvSpPr>
        <p:spPr/>
        <p:txBody>
          <a:bodyPr>
            <a:normAutofit fontScale="92500" lnSpcReduction="10000"/>
          </a:bodyPr>
          <a:lstStyle/>
          <a:p>
            <a:r>
              <a:rPr lang="en-GB" dirty="0"/>
              <a:t>“Television is a cultural reference point for most of us…” (</a:t>
            </a:r>
            <a:r>
              <a:rPr lang="en-GB" dirty="0" err="1"/>
              <a:t>Wizenburg</a:t>
            </a:r>
            <a:r>
              <a:rPr lang="en-GB" dirty="0"/>
              <a:t>, 2004)</a:t>
            </a:r>
            <a:endParaRPr lang="en-GB" b="1" dirty="0"/>
          </a:p>
          <a:p>
            <a:r>
              <a:rPr lang="en-GB" dirty="0"/>
              <a:t>“All history begins with television”.  </a:t>
            </a:r>
          </a:p>
          <a:p>
            <a:r>
              <a:rPr lang="en-GB" dirty="0"/>
              <a:t>Eileen Barker (1992, viii</a:t>
            </a:r>
            <a:r>
              <a:rPr lang="en-GB" baseline="30000" dirty="0"/>
              <a:t> </a:t>
            </a:r>
            <a:r>
              <a:rPr lang="en-GB" dirty="0"/>
              <a:t>): “There are several organisations that are concerned primarily to warn the public about the ‘cults’”, and that one of these is the media.  </a:t>
            </a:r>
          </a:p>
          <a:p>
            <a:r>
              <a:rPr lang="en-GB" dirty="0"/>
              <a:t>The media can “deform” an NRM – turn them into something that they would not otherwise have become (Richardson, 1995).</a:t>
            </a:r>
          </a:p>
          <a:p>
            <a:endParaRPr lang="en-US" dirty="0"/>
          </a:p>
        </p:txBody>
      </p:sp>
    </p:spTree>
    <p:extLst>
      <p:ext uri="{BB962C8B-B14F-4D97-AF65-F5344CB8AC3E}">
        <p14:creationId xmlns:p14="http://schemas.microsoft.com/office/powerpoint/2010/main" val="11259883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2551" y="133680"/>
            <a:ext cx="6192729" cy="6594168"/>
          </a:xfrm>
        </p:spPr>
        <p:txBody>
          <a:bodyPr/>
          <a:lstStyle/>
          <a:p>
            <a:r>
              <a:rPr lang="en-GB" dirty="0"/>
              <a:t>Alan Wilson (2012): “In the British media, almost uniquely out-of-touch with the world of religion, sneering is too often a poor substitute for analysis”.  Further, he writes about the “bourgeois conventions of much English journalism” and “Almost alone in the world, it just doesn't do God, doesn't know how to, or want to know how to”.</a:t>
            </a:r>
          </a:p>
          <a:p>
            <a:endParaRPr lang="en-US" dirty="0"/>
          </a:p>
        </p:txBody>
      </p:sp>
      <p:pic>
        <p:nvPicPr>
          <p:cNvPr id="4" name="Picture 3" descr="The-Sun-Front-Pag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9617" y="3429000"/>
            <a:ext cx="5842000" cy="3505200"/>
          </a:xfrm>
          <a:prstGeom prst="rect">
            <a:avLst/>
          </a:prstGeom>
        </p:spPr>
      </p:pic>
    </p:spTree>
    <p:extLst>
      <p:ext uri="{BB962C8B-B14F-4D97-AF65-F5344CB8AC3E}">
        <p14:creationId xmlns:p14="http://schemas.microsoft.com/office/powerpoint/2010/main" val="21068814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62500" lnSpcReduction="20000"/>
          </a:bodyPr>
          <a:lstStyle/>
          <a:p>
            <a:pPr lvl="0"/>
            <a:r>
              <a:rPr lang="en-GB" dirty="0"/>
              <a:t>Adler, Margot (1996) </a:t>
            </a:r>
            <a:r>
              <a:rPr lang="en-GB" i="1" dirty="0"/>
              <a:t>Drawing Down the Moon: </a:t>
            </a:r>
            <a:r>
              <a:rPr lang="en-GB" dirty="0"/>
              <a:t>: Witches, Druids, Goddess-Worshippers, and Other Pagans in America, London: Penguin.  </a:t>
            </a:r>
            <a:r>
              <a:rPr lang="en-GB" i="1" dirty="0"/>
              <a:t> </a:t>
            </a:r>
            <a:endParaRPr lang="en-GB" b="1" dirty="0"/>
          </a:p>
          <a:p>
            <a:pPr lvl="0"/>
            <a:r>
              <a:rPr lang="en-GB" dirty="0"/>
              <a:t>Barker, Eileen (1985) </a:t>
            </a:r>
            <a:r>
              <a:rPr lang="en-GB" i="1" dirty="0"/>
              <a:t>The Making of a Moonie</a:t>
            </a:r>
            <a:r>
              <a:rPr lang="en-GB" dirty="0"/>
              <a:t>, Oxford: Basil Blackwell Ltd. </a:t>
            </a:r>
          </a:p>
          <a:p>
            <a:pPr lvl="0"/>
            <a:r>
              <a:rPr lang="en-GB" dirty="0"/>
              <a:t>Barrett, David., </a:t>
            </a:r>
            <a:r>
              <a:rPr lang="en-GB" i="1" dirty="0"/>
              <a:t>Sects, ‘Cults’ and Alternative Religions </a:t>
            </a:r>
            <a:r>
              <a:rPr lang="en-GB" dirty="0"/>
              <a:t>(London: </a:t>
            </a:r>
            <a:r>
              <a:rPr lang="en-GB" dirty="0" err="1"/>
              <a:t>Blandford</a:t>
            </a:r>
            <a:r>
              <a:rPr lang="en-GB" dirty="0"/>
              <a:t>, 1998). </a:t>
            </a:r>
          </a:p>
          <a:p>
            <a:pPr lvl="0"/>
            <a:r>
              <a:rPr lang="en-GB" dirty="0"/>
              <a:t>Beckford, James A (1994) “The Mass Media and New Religious Movements” </a:t>
            </a:r>
            <a:r>
              <a:rPr lang="en-GB" i="1" dirty="0"/>
              <a:t>ISKCON Communications Journal</a:t>
            </a:r>
            <a:r>
              <a:rPr lang="en-GB" dirty="0"/>
              <a:t>, </a:t>
            </a:r>
            <a:r>
              <a:rPr lang="en-GB" dirty="0" err="1"/>
              <a:t>Vol</a:t>
            </a:r>
            <a:r>
              <a:rPr lang="en-GB" dirty="0"/>
              <a:t> 2, No 2, available at </a:t>
            </a:r>
            <a:r>
              <a:rPr lang="en-GB" u="sng" dirty="0">
                <a:hlinkClick r:id="rId2"/>
              </a:rPr>
              <a:t>http://content.iskcon.org/icj/2_2/beckford.html</a:t>
            </a:r>
            <a:r>
              <a:rPr lang="en-GB" dirty="0"/>
              <a:t>  accessed 21.10.12</a:t>
            </a:r>
          </a:p>
          <a:p>
            <a:pPr lvl="0"/>
            <a:r>
              <a:rPr lang="en-GB" dirty="0"/>
              <a:t>Beckford, James A “The mass media and New Religious Movements” in Wilson, B &amp; J </a:t>
            </a:r>
            <a:r>
              <a:rPr lang="en-GB" dirty="0" err="1"/>
              <a:t>Cresswell</a:t>
            </a:r>
            <a:r>
              <a:rPr lang="en-GB" dirty="0"/>
              <a:t> (1999) </a:t>
            </a:r>
            <a:r>
              <a:rPr lang="en-GB" i="1" dirty="0"/>
              <a:t>New Religious Movements, Challenge and Response</a:t>
            </a:r>
            <a:r>
              <a:rPr lang="en-GB" dirty="0"/>
              <a:t>, London, </a:t>
            </a:r>
            <a:r>
              <a:rPr lang="en-GB" dirty="0" err="1"/>
              <a:t>Routledge</a:t>
            </a:r>
            <a:r>
              <a:rPr lang="en-GB" dirty="0"/>
              <a:t>.  </a:t>
            </a:r>
          </a:p>
          <a:p>
            <a:pPr lvl="0"/>
            <a:r>
              <a:rPr lang="en-GB" dirty="0"/>
              <a:t>Crowley, </a:t>
            </a:r>
            <a:r>
              <a:rPr lang="en-GB" dirty="0" err="1"/>
              <a:t>Vivianne</a:t>
            </a:r>
            <a:r>
              <a:rPr lang="en-GB" dirty="0"/>
              <a:t> (1994) </a:t>
            </a:r>
            <a:r>
              <a:rPr lang="en-GB" i="1" dirty="0"/>
              <a:t>Phoenix from the Flame: Pagan Spirituality in the Western World</a:t>
            </a:r>
            <a:r>
              <a:rPr lang="en-GB" dirty="0"/>
              <a:t>, London: </a:t>
            </a:r>
            <a:r>
              <a:rPr lang="en-GB" dirty="0" err="1"/>
              <a:t>Thorsons</a:t>
            </a:r>
            <a:r>
              <a:rPr lang="en-GB" dirty="0"/>
              <a:t>.</a:t>
            </a:r>
          </a:p>
          <a:p>
            <a:endParaRPr lang="en-US" dirty="0"/>
          </a:p>
        </p:txBody>
      </p:sp>
    </p:spTree>
    <p:extLst>
      <p:ext uri="{BB962C8B-B14F-4D97-AF65-F5344CB8AC3E}">
        <p14:creationId xmlns:p14="http://schemas.microsoft.com/office/powerpoint/2010/main" val="4279523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pPr lvl="0"/>
            <a:r>
              <a:rPr lang="en-GB" dirty="0"/>
              <a:t>Dawson, Lorne (1998) </a:t>
            </a:r>
            <a:r>
              <a:rPr lang="en-GB" i="1" dirty="0"/>
              <a:t>Comprehending Cults</a:t>
            </a:r>
            <a:r>
              <a:rPr lang="en-GB" dirty="0"/>
              <a:t>, Oxford: OUP.</a:t>
            </a:r>
          </a:p>
          <a:p>
            <a:pPr lvl="0"/>
            <a:r>
              <a:rPr lang="en-GB" dirty="0"/>
              <a:t>Ellis, Bill (2000) </a:t>
            </a:r>
            <a:r>
              <a:rPr lang="en-GB" i="1" dirty="0"/>
              <a:t>Raising the Devil.  Satanism, New Religions, and the </a:t>
            </a:r>
            <a:r>
              <a:rPr lang="en-GB" dirty="0"/>
              <a:t>Media, Kentucky: University Press of Kentucky.</a:t>
            </a:r>
          </a:p>
          <a:p>
            <a:pPr lvl="0"/>
            <a:r>
              <a:rPr lang="en-GB" dirty="0"/>
              <a:t>Faber, MD (1996) </a:t>
            </a:r>
            <a:r>
              <a:rPr lang="en-GB" i="1" dirty="0"/>
              <a:t>New Age Thinking: </a:t>
            </a:r>
            <a:r>
              <a:rPr lang="en-GB" dirty="0"/>
              <a:t>A Psychoanalytic Critique, Ottawa: University of Ottawa Press.</a:t>
            </a:r>
          </a:p>
          <a:p>
            <a:pPr lvl="0"/>
            <a:r>
              <a:rPr lang="en-GB" dirty="0"/>
              <a:t>Graham Harvey, “Boggarts and Books: Towards an Appreciation of Pagan Spirituality”, in Sutcliffe, Steven &amp; Marion Bowman </a:t>
            </a:r>
            <a:r>
              <a:rPr lang="en-GB" dirty="0" err="1"/>
              <a:t>eds</a:t>
            </a:r>
            <a:r>
              <a:rPr lang="en-GB" dirty="0"/>
              <a:t> (2000) </a:t>
            </a:r>
            <a:r>
              <a:rPr lang="en-GB" i="1" dirty="0"/>
              <a:t>Beyond New Age: Exploring Alternative Spirituality</a:t>
            </a:r>
            <a:r>
              <a:rPr lang="en-GB" dirty="0"/>
              <a:t>, Edinburgh: Edinburgh University Press.</a:t>
            </a:r>
          </a:p>
          <a:p>
            <a:pPr lvl="0"/>
            <a:r>
              <a:rPr lang="en-GB" dirty="0"/>
              <a:t>Lanning, Kenneth V, ‘Investigation’s Guide to Allegations of “Ritual Child Abuse”’, FBI, 1992</a:t>
            </a:r>
          </a:p>
          <a:p>
            <a:pPr lvl="0"/>
            <a:r>
              <a:rPr lang="en-GB" dirty="0"/>
              <a:t>Lewis, James R  (2001) </a:t>
            </a:r>
            <a:r>
              <a:rPr lang="en-GB" i="1" dirty="0"/>
              <a:t>Satanism Today</a:t>
            </a:r>
            <a:r>
              <a:rPr lang="en-GB" dirty="0"/>
              <a:t>, Santa Barbara: ABC-CLIO</a:t>
            </a:r>
          </a:p>
          <a:p>
            <a:pPr lvl="0"/>
            <a:r>
              <a:rPr lang="en-GB" dirty="0"/>
              <a:t>Lewis, James R </a:t>
            </a:r>
            <a:r>
              <a:rPr lang="en-GB" dirty="0" err="1"/>
              <a:t>ed</a:t>
            </a:r>
            <a:r>
              <a:rPr lang="en-GB" dirty="0"/>
              <a:t>, </a:t>
            </a:r>
            <a:r>
              <a:rPr lang="en-GB" i="1" dirty="0" err="1"/>
              <a:t>Encyclopedia</a:t>
            </a:r>
            <a:r>
              <a:rPr lang="en-GB" i="1" dirty="0"/>
              <a:t> of Cults, Sects, and New Religions</a:t>
            </a:r>
            <a:r>
              <a:rPr lang="en-GB" dirty="0"/>
              <a:t>, (New York: Prometheus Books, 2002)</a:t>
            </a:r>
          </a:p>
          <a:p>
            <a:pPr lvl="0"/>
            <a:r>
              <a:rPr lang="en-GB" dirty="0"/>
              <a:t>Lynch, Gordon and </a:t>
            </a:r>
            <a:r>
              <a:rPr lang="en-GB" dirty="0" err="1"/>
              <a:t>Joylon</a:t>
            </a:r>
            <a:r>
              <a:rPr lang="en-GB" dirty="0"/>
              <a:t> Mitchell </a:t>
            </a:r>
            <a:r>
              <a:rPr lang="en-GB" dirty="0" err="1"/>
              <a:t>eds</a:t>
            </a:r>
            <a:r>
              <a:rPr lang="en-GB" dirty="0"/>
              <a:t> (2012) </a:t>
            </a:r>
            <a:r>
              <a:rPr lang="en-GB" i="1" dirty="0"/>
              <a:t>Religion, Media and Culture: A Reader </a:t>
            </a:r>
            <a:r>
              <a:rPr lang="en-GB" dirty="0"/>
              <a:t>London: </a:t>
            </a:r>
            <a:r>
              <a:rPr lang="en-GB" dirty="0" err="1"/>
              <a:t>Routledge</a:t>
            </a:r>
            <a:r>
              <a:rPr lang="en-GB" dirty="0"/>
              <a:t>.</a:t>
            </a:r>
          </a:p>
          <a:p>
            <a:endParaRPr lang="en-US" dirty="0"/>
          </a:p>
        </p:txBody>
      </p:sp>
    </p:spTree>
    <p:extLst>
      <p:ext uri="{BB962C8B-B14F-4D97-AF65-F5344CB8AC3E}">
        <p14:creationId xmlns:p14="http://schemas.microsoft.com/office/powerpoint/2010/main" val="4096568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pPr lvl="0"/>
            <a:r>
              <a:rPr lang="en-GB" dirty="0"/>
              <a:t>Petersen, </a:t>
            </a:r>
            <a:r>
              <a:rPr lang="en-GB" dirty="0" err="1"/>
              <a:t>Jesper</a:t>
            </a:r>
            <a:r>
              <a:rPr lang="en-GB" dirty="0"/>
              <a:t> </a:t>
            </a:r>
            <a:r>
              <a:rPr lang="en-GB" dirty="0" err="1"/>
              <a:t>Aagaard</a:t>
            </a:r>
            <a:r>
              <a:rPr lang="en-GB" dirty="0"/>
              <a:t>,  “Modern Satanism: Dark Doctrines and Black Flames”, in Lewis, James R and </a:t>
            </a:r>
            <a:r>
              <a:rPr lang="en-GB" dirty="0" err="1"/>
              <a:t>Jesper</a:t>
            </a:r>
            <a:r>
              <a:rPr lang="en-GB" dirty="0"/>
              <a:t> </a:t>
            </a:r>
            <a:r>
              <a:rPr lang="en-GB" dirty="0" err="1"/>
              <a:t>Aagaard</a:t>
            </a:r>
            <a:r>
              <a:rPr lang="en-GB" dirty="0"/>
              <a:t> Petersen </a:t>
            </a:r>
            <a:r>
              <a:rPr lang="en-GB" dirty="0" err="1"/>
              <a:t>eds</a:t>
            </a:r>
            <a:r>
              <a:rPr lang="en-GB" dirty="0"/>
              <a:t>, </a:t>
            </a:r>
            <a:r>
              <a:rPr lang="en-GB" i="1" dirty="0"/>
              <a:t>Controversial New Religions</a:t>
            </a:r>
            <a:r>
              <a:rPr lang="en-GB" dirty="0"/>
              <a:t>, (New York: Oxford University Press, 2005)</a:t>
            </a:r>
          </a:p>
          <a:p>
            <a:pPr lvl="0"/>
            <a:r>
              <a:rPr lang="en-GB" dirty="0"/>
              <a:t>Petersen, J.A., (</a:t>
            </a:r>
            <a:r>
              <a:rPr lang="en-GB" dirty="0" err="1"/>
              <a:t>ed</a:t>
            </a:r>
            <a:r>
              <a:rPr lang="en-GB" dirty="0"/>
              <a:t>) , </a:t>
            </a:r>
            <a:r>
              <a:rPr lang="en-GB" i="1" dirty="0"/>
              <a:t>Contemporary Religious Satanism: A Critical Anthology</a:t>
            </a:r>
            <a:r>
              <a:rPr lang="en-GB" dirty="0"/>
              <a:t> (Controversial New Religions Series. London: </a:t>
            </a:r>
            <a:r>
              <a:rPr lang="en-GB" dirty="0" err="1"/>
              <a:t>Ashgate</a:t>
            </a:r>
            <a:r>
              <a:rPr lang="en-GB" dirty="0"/>
              <a:t>, 2009)</a:t>
            </a:r>
          </a:p>
          <a:p>
            <a:pPr lvl="0"/>
            <a:r>
              <a:rPr lang="en-GB" dirty="0"/>
              <a:t>Richardson, James 1995 "Manufacturing Consent about Koresh: The Role of the Media in the Waco Tragedy", 153-176 in S. Wright (ed.), </a:t>
            </a:r>
            <a:r>
              <a:rPr lang="en-GB" i="1" dirty="0"/>
              <a:t>Armageddon in Waco: Critical Perspectives on the Branch </a:t>
            </a:r>
            <a:r>
              <a:rPr lang="en-GB" i="1" dirty="0" err="1"/>
              <a:t>Davidian</a:t>
            </a:r>
            <a:r>
              <a:rPr lang="en-GB" i="1" dirty="0"/>
              <a:t> Conflict, </a:t>
            </a:r>
            <a:r>
              <a:rPr lang="en-GB" dirty="0"/>
              <a:t>Chicago: University of Chicago Press, in  Richardson, James T and </a:t>
            </a:r>
            <a:r>
              <a:rPr lang="en-GB" dirty="0" err="1"/>
              <a:t>Barend</a:t>
            </a:r>
            <a:r>
              <a:rPr lang="en-GB" dirty="0"/>
              <a:t> van </a:t>
            </a:r>
            <a:r>
              <a:rPr lang="en-GB" dirty="0" err="1"/>
              <a:t>Driel</a:t>
            </a:r>
            <a:r>
              <a:rPr lang="en-GB" dirty="0"/>
              <a:t> (1997) “Journalists' Attitudes toward New Religious Movements” </a:t>
            </a:r>
            <a:r>
              <a:rPr lang="en-GB" i="1" dirty="0"/>
              <a:t>Review of Religious Research, </a:t>
            </a:r>
            <a:r>
              <a:rPr lang="en-GB" dirty="0"/>
              <a:t>Vol. 39, No.2 </a:t>
            </a:r>
            <a:r>
              <a:rPr lang="en-GB" u="sng" dirty="0">
                <a:hlinkClick r:id="rId2"/>
              </a:rPr>
              <a:t>http://www.jstor.org/stable/3512177</a:t>
            </a:r>
            <a:endParaRPr lang="en-GB" dirty="0"/>
          </a:p>
          <a:p>
            <a:pPr lvl="0"/>
            <a:r>
              <a:rPr lang="en-GB" dirty="0"/>
              <a:t>Richardson, James T and </a:t>
            </a:r>
            <a:r>
              <a:rPr lang="en-GB" dirty="0" err="1"/>
              <a:t>Barend</a:t>
            </a:r>
            <a:r>
              <a:rPr lang="en-GB" dirty="0"/>
              <a:t> van </a:t>
            </a:r>
            <a:r>
              <a:rPr lang="en-GB" dirty="0" err="1"/>
              <a:t>Driel</a:t>
            </a:r>
            <a:r>
              <a:rPr lang="en-GB" dirty="0"/>
              <a:t> (1997) “Journalists' Attitudes toward New Religious Movements” </a:t>
            </a:r>
            <a:r>
              <a:rPr lang="en-GB" i="1" dirty="0"/>
              <a:t>Review of Religious Research, </a:t>
            </a:r>
            <a:r>
              <a:rPr lang="en-GB" dirty="0"/>
              <a:t>Vol. 39, No. 2, pp. 116-136 </a:t>
            </a:r>
            <a:r>
              <a:rPr lang="en-GB" u="sng" dirty="0">
                <a:hlinkClick r:id="rId2"/>
              </a:rPr>
              <a:t>http://www.jstor.org/stable/3512177</a:t>
            </a:r>
            <a:endParaRPr lang="en-GB" dirty="0"/>
          </a:p>
          <a:p>
            <a:endParaRPr lang="en-US" dirty="0"/>
          </a:p>
        </p:txBody>
      </p:sp>
    </p:spTree>
    <p:extLst>
      <p:ext uri="{BB962C8B-B14F-4D97-AF65-F5344CB8AC3E}">
        <p14:creationId xmlns:p14="http://schemas.microsoft.com/office/powerpoint/2010/main" val="3409003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0000" lnSpcReduction="20000"/>
          </a:bodyPr>
          <a:lstStyle/>
          <a:p>
            <a:pPr lvl="0"/>
            <a:r>
              <a:rPr lang="en-GB" dirty="0"/>
              <a:t>Richardson, James T, “Satanism and Witchcraft: Social Construction of a Melded but Mistaken Identity” in Davis, DH &amp; B Hankins </a:t>
            </a:r>
            <a:r>
              <a:rPr lang="en-GB" dirty="0" err="1"/>
              <a:t>eds</a:t>
            </a:r>
            <a:r>
              <a:rPr lang="en-GB" dirty="0"/>
              <a:t> (2003) </a:t>
            </a:r>
            <a:r>
              <a:rPr lang="en-GB" i="1" dirty="0"/>
              <a:t>New Religious Movements and Religious Liberty in </a:t>
            </a:r>
            <a:r>
              <a:rPr lang="en-GB" dirty="0"/>
              <a:t>America, Texas: Baylor University Press, 69-77.</a:t>
            </a:r>
          </a:p>
          <a:p>
            <a:pPr lvl="0"/>
            <a:r>
              <a:rPr lang="en-GB" dirty="0"/>
              <a:t>Valle, Carlos A. “Religion and the Media”,   </a:t>
            </a:r>
            <a:r>
              <a:rPr lang="en-GB" i="1" dirty="0"/>
              <a:t>Media Development</a:t>
            </a:r>
            <a:r>
              <a:rPr lang="en-GB" dirty="0"/>
              <a:t>, World Association for Christian Communication, London, 1992, </a:t>
            </a:r>
            <a:r>
              <a:rPr lang="en-GB" u="sng" dirty="0">
                <a:hlinkClick r:id="rId2"/>
              </a:rPr>
              <a:t>http://www.religion-online.org/showarticle.asp?title=273</a:t>
            </a:r>
            <a:endParaRPr lang="en-GB" dirty="0"/>
          </a:p>
          <a:p>
            <a:pPr lvl="0"/>
            <a:r>
              <a:rPr lang="en-GB" dirty="0" err="1"/>
              <a:t>Wenegrat</a:t>
            </a:r>
            <a:r>
              <a:rPr lang="en-GB" dirty="0"/>
              <a:t>, Brant (2001)</a:t>
            </a:r>
            <a:r>
              <a:rPr lang="en-GB" i="1" dirty="0"/>
              <a:t> </a:t>
            </a:r>
            <a:r>
              <a:rPr lang="en-GB" i="1" dirty="0" err="1"/>
              <a:t>Theater</a:t>
            </a:r>
            <a:r>
              <a:rPr lang="en-GB" i="1" dirty="0"/>
              <a:t> of Disorder: Patients, Doctors, and the Construction of Illness</a:t>
            </a:r>
            <a:r>
              <a:rPr lang="en-GB" dirty="0"/>
              <a:t>, Oxford, OUP</a:t>
            </a:r>
          </a:p>
          <a:p>
            <a:pPr lvl="0"/>
            <a:r>
              <a:rPr lang="en-GB" dirty="0"/>
              <a:t>Wilson, Alan “The media's trouble with religion</a:t>
            </a:r>
            <a:r>
              <a:rPr lang="en-GB" b="1" dirty="0"/>
              <a:t>”, </a:t>
            </a:r>
            <a:r>
              <a:rPr lang="en-GB" i="1" dirty="0"/>
              <a:t>The </a:t>
            </a:r>
            <a:r>
              <a:rPr lang="en-GB" dirty="0"/>
              <a:t>Guardian, 19 January 2010, </a:t>
            </a:r>
            <a:r>
              <a:rPr lang="en-GB" u="sng" dirty="0">
                <a:hlinkClick r:id="rId3"/>
              </a:rPr>
              <a:t>http://www.guardian.co.uk/commentisfree/belief/2010/jan/19/religion-media-bbc</a:t>
            </a:r>
            <a:endParaRPr lang="en-GB" dirty="0"/>
          </a:p>
          <a:p>
            <a:pPr lvl="0"/>
            <a:r>
              <a:rPr lang="en-GB" dirty="0" err="1"/>
              <a:t>Winzenburg</a:t>
            </a:r>
            <a:r>
              <a:rPr lang="en-GB" dirty="0"/>
              <a:t>, Stephen 2004, “TV’S Most Influential Sitcoms” </a:t>
            </a:r>
            <a:r>
              <a:rPr lang="en-GB" u="sng" dirty="0">
                <a:hlinkClick r:id="rId4"/>
              </a:rPr>
              <a:t>http://faculty.gvc.edu/swinzenburg/sitcoms_excerpts.pdf</a:t>
            </a:r>
            <a:endParaRPr lang="en-GB" dirty="0"/>
          </a:p>
          <a:p>
            <a:endParaRPr lang="en-US" dirty="0"/>
          </a:p>
        </p:txBody>
      </p:sp>
    </p:spTree>
    <p:extLst>
      <p:ext uri="{BB962C8B-B14F-4D97-AF65-F5344CB8AC3E}">
        <p14:creationId xmlns:p14="http://schemas.microsoft.com/office/powerpoint/2010/main" val="16188076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30</TotalTime>
  <Words>1688</Words>
  <Application>Microsoft Macintosh PowerPoint</Application>
  <PresentationFormat>On-screen Show (4:3)</PresentationFormat>
  <Paragraphs>85</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The Satanic Panic</vt:lpstr>
      <vt:lpstr>PowerPoint Presentation</vt:lpstr>
      <vt:lpstr>PowerPoint Presentation</vt:lpstr>
      <vt:lpstr>PowerPoint Presentation</vt:lpstr>
      <vt:lpstr>Paganism </vt:lpstr>
      <vt:lpstr>PowerPoint Presentation</vt:lpstr>
      <vt:lpstr>PowerPoint Presentation</vt:lpstr>
      <vt:lpstr>PowerPoint Presentation</vt:lpstr>
      <vt:lpstr>PowerPoint Presentation</vt:lpstr>
      <vt:lpstr>Satanic Ritual Abuse (SRA)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Media </vt:lpstr>
      <vt:lpstr>PowerPoint Presentation</vt:lpstr>
      <vt:lpstr>Bibliography</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Satanic Panic</dc:title>
  <dc:creator>Sarah</dc:creator>
  <cp:lastModifiedBy>Sarah</cp:lastModifiedBy>
  <cp:revision>5</cp:revision>
  <dcterms:created xsi:type="dcterms:W3CDTF">2017-04-27T00:20:28Z</dcterms:created>
  <dcterms:modified xsi:type="dcterms:W3CDTF">2017-04-27T00:52:36Z</dcterms:modified>
</cp:coreProperties>
</file>