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tags/tag13.xml" ContentType="application/vnd.openxmlformats-officedocument.presentationml.tags+xml"/>
  <Override PartName="/ppt/notesSlides/notesSlide10.xml" ContentType="application/vnd.openxmlformats-officedocument.presentationml.notesSlide+xml"/>
  <Override PartName="/ppt/tags/tag14.xml" ContentType="application/vnd.openxmlformats-officedocument.presentationml.tags+xml"/>
  <Override PartName="/ppt/notesSlides/notesSlide11.xml" ContentType="application/vnd.openxmlformats-officedocument.presentationml.notesSlide+xml"/>
  <Override PartName="/ppt/tags/tag15.xml" ContentType="application/vnd.openxmlformats-officedocument.presentationml.tags+xml"/>
  <Override PartName="/ppt/notesSlides/notesSlide12.xml" ContentType="application/vnd.openxmlformats-officedocument.presentationml.notesSlide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tags/tag17.xml" ContentType="application/vnd.openxmlformats-officedocument.presentationml.tags+xml"/>
  <Override PartName="/ppt/notesSlides/notesSlide14.xml" ContentType="application/vnd.openxmlformats-officedocument.presentationml.notesSlide+xml"/>
  <Override PartName="/ppt/tags/tag18.xml" ContentType="application/vnd.openxmlformats-officedocument.presentationml.tags+xml"/>
  <Override PartName="/ppt/notesSlides/notesSlide15.xml" ContentType="application/vnd.openxmlformats-officedocument.presentationml.notesSlide+xml"/>
  <Override PartName="/ppt/tags/tag19.xml" ContentType="application/vnd.openxmlformats-officedocument.presentationml.tags+xml"/>
  <Override PartName="/ppt/notesSlides/notesSlide16.xml" ContentType="application/vnd.openxmlformats-officedocument.presentationml.notesSlide+xml"/>
  <Override PartName="/ppt/tags/tag20.xml" ContentType="application/vnd.openxmlformats-officedocument.presentationml.tags+xml"/>
  <Override PartName="/ppt/notesSlides/notesSlide17.xml" ContentType="application/vnd.openxmlformats-officedocument.presentationml.notesSlide+xml"/>
  <Override PartName="/ppt/tags/tag21.xml" ContentType="application/vnd.openxmlformats-officedocument.presentationml.tags+xml"/>
  <Override PartName="/ppt/notesSlides/notesSlide18.xml" ContentType="application/vnd.openxmlformats-officedocument.presentationml.notesSlide+xml"/>
  <Override PartName="/ppt/tags/tag22.xml" ContentType="application/vnd.openxmlformats-officedocument.presentationml.tags+xml"/>
  <Override PartName="/ppt/notesSlides/notesSlide19.xml" ContentType="application/vnd.openxmlformats-officedocument.presentationml.notesSlide+xml"/>
  <Override PartName="/ppt/tags/tag23.xml" ContentType="application/vnd.openxmlformats-officedocument.presentationml.tags+xml"/>
  <Override PartName="/ppt/notesSlides/notesSlide20.xml" ContentType="application/vnd.openxmlformats-officedocument.presentationml.notesSlide+xml"/>
  <Override PartName="/ppt/tags/tag24.xml" ContentType="application/vnd.openxmlformats-officedocument.presentationml.tags+xml"/>
  <Override PartName="/ppt/notesSlides/notesSlide21.xml" ContentType="application/vnd.openxmlformats-officedocument.presentationml.notesSlide+xml"/>
  <Override PartName="/ppt/tags/tag25.xml" ContentType="application/vnd.openxmlformats-officedocument.presentationml.tags+xml"/>
  <Override PartName="/ppt/notesSlides/notesSlide22.xml" ContentType="application/vnd.openxmlformats-officedocument.presentationml.notesSlide+xml"/>
  <Override PartName="/ppt/tags/tag26.xml" ContentType="application/vnd.openxmlformats-officedocument.presentationml.tags+xml"/>
  <Override PartName="/ppt/notesSlides/notesSlide23.xml" ContentType="application/vnd.openxmlformats-officedocument.presentationml.notesSlide+xml"/>
  <Override PartName="/ppt/tags/tag27.xml" ContentType="application/vnd.openxmlformats-officedocument.presentationml.tags+xml"/>
  <Override PartName="/ppt/notesSlides/notesSlide24.xml" ContentType="application/vnd.openxmlformats-officedocument.presentationml.notesSlide+xml"/>
  <Override PartName="/ppt/tags/tag28.xml" ContentType="application/vnd.openxmlformats-officedocument.presentationml.tags+xml"/>
  <Override PartName="/ppt/notesSlides/notesSlide25.xml" ContentType="application/vnd.openxmlformats-officedocument.presentationml.notesSlide+xml"/>
  <Override PartName="/ppt/tags/tag29.xml" ContentType="application/vnd.openxmlformats-officedocument.presentationml.tags+xml"/>
  <Override PartName="/ppt/notesSlides/notesSlide26.xml" ContentType="application/vnd.openxmlformats-officedocument.presentationml.notesSlide+xml"/>
  <Override PartName="/ppt/tags/tag30.xml" ContentType="application/vnd.openxmlformats-officedocument.presentationml.tags+xml"/>
  <Override PartName="/ppt/notesSlides/notesSlide27.xml" ContentType="application/vnd.openxmlformats-officedocument.presentationml.notesSlide+xml"/>
  <Override PartName="/ppt/tags/tag31.xml" ContentType="application/vnd.openxmlformats-officedocument.presentationml.tags+xml"/>
  <Override PartName="/ppt/notesSlides/notesSlide28.xml" ContentType="application/vnd.openxmlformats-officedocument.presentationml.notesSlide+xml"/>
  <Override PartName="/ppt/tags/tag32.xml" ContentType="application/vnd.openxmlformats-officedocument.presentationml.tags+xml"/>
  <Override PartName="/ppt/notesSlides/notesSlide29.xml" ContentType="application/vnd.openxmlformats-officedocument.presentationml.notesSlide+xml"/>
  <Override PartName="/ppt/tags/tag33.xml" ContentType="application/vnd.openxmlformats-officedocument.presentationml.tags+xml"/>
  <Override PartName="/ppt/notesSlides/notesSlide30.xml" ContentType="application/vnd.openxmlformats-officedocument.presentationml.notesSlide+xml"/>
  <Override PartName="/ppt/tags/tag34.xml" ContentType="application/vnd.openxmlformats-officedocument.presentationml.tags+xml"/>
  <Override PartName="/ppt/notesSlides/notesSlide31.xml" ContentType="application/vnd.openxmlformats-officedocument.presentationml.notesSlide+xml"/>
  <Override PartName="/ppt/tags/tag35.xml" ContentType="application/vnd.openxmlformats-officedocument.presentationml.tags+xml"/>
  <Override PartName="/ppt/notesSlides/notesSlide32.xml" ContentType="application/vnd.openxmlformats-officedocument.presentationml.notesSlide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notesSlides/notesSlide33.xml" ContentType="application/vnd.openxmlformats-officedocument.presentationml.notesSlide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notesSlides/notesSlide34.xml" ContentType="application/vnd.openxmlformats-officedocument.presentationml.notesSlide+xml"/>
  <Override PartName="/ppt/tags/tag4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68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9841A-ABCA-4BED-A644-0FA3A9E73A65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9EAF8A-A0C6-4B0D-A95E-A2D3095BC6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918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6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8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9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0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2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3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4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5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6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7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8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9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0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8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2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3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4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5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6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7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8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9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0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1.xml"/></Relationships>
</file>

<file path=ppt/notesSlides/_rels/notesSlide2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8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2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3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4.xml"/></Relationships>
</file>

<file path=ppt/notesSlides/_rels/notesSlide3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5.xml"/></Relationships>
</file>

<file path=ppt/notesSlides/_rels/notesSlide3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6.xml"/></Relationships>
</file>

<file path=ppt/notesSlides/_rels/notesSlide3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8.xml"/></Relationships>
</file>

<file path=ppt/notesSlides/_rels/notesSlide3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89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917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435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73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37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293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4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394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158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960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63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291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4355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Shape 502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03" name="Shape 503"/>
          <p:cNvSpPr txBox="1"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79768" y="4715154"/>
            <a:ext cx="5438100" cy="44669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04" name="Shape 504"/>
          <p:cNvSpPr txBox="1">
            <a:spLocks noGrp="1"/>
          </p:cNvSpPr>
          <p:nvPr>
            <p:ph type="sldNum" idx="12"/>
          </p:nvPr>
        </p:nvSpPr>
        <p:spPr>
          <a:xfrm>
            <a:off x="3850443" y="9428582"/>
            <a:ext cx="2945699" cy="496199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426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3851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851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612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271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59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4448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5079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338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3046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1291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275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en-GB" dirty="0" smtClean="0"/>
              <a:t>Orange = intrusion</a:t>
            </a:r>
          </a:p>
          <a:p>
            <a:r>
              <a:rPr lang="en-GB" dirty="0" smtClean="0"/>
              <a:t>Green = avoidance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95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12364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737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2644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684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6191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52093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5677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980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692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6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48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886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83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93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679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943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26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301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4918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1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78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717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545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86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A4AC2E18-5D38-47E8-B7FF-89D427E0564D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1AA2D943-E970-4F78-ABC5-899DE1824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1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7.xml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9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1432418"/>
            <a:ext cx="7651918" cy="2550877"/>
          </a:xfrm>
        </p:spPr>
        <p:txBody>
          <a:bodyPr/>
          <a:lstStyle/>
          <a:p>
            <a:pPr algn="ctr"/>
            <a:r>
              <a:rPr lang="en-GB" dirty="0" smtClean="0"/>
              <a:t>Research </a:t>
            </a:r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7459413" cy="86142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 smtClean="0"/>
              <a:t>Lecture 3</a:t>
            </a:r>
          </a:p>
          <a:p>
            <a:pPr algn="ctr"/>
            <a:r>
              <a:rPr lang="en-GB" sz="2800" b="1" dirty="0" smtClean="0"/>
              <a:t>Validity </a:t>
            </a:r>
            <a:r>
              <a:rPr lang="en-GB" sz="2800" b="1" dirty="0"/>
              <a:t>in Psychological Research</a:t>
            </a:r>
            <a:endParaRPr lang="en-GB" sz="28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3908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153653"/>
            <a:ext cx="8002892" cy="3866147"/>
          </a:xfrm>
        </p:spPr>
        <p:txBody>
          <a:bodyPr>
            <a:noAutofit/>
          </a:bodyPr>
          <a:lstStyle/>
          <a:p>
            <a:r>
              <a:rPr lang="en-GB" sz="2400" dirty="0" smtClean="0"/>
              <a:t>Choosing appropriate measures for your study is another vital aspect of study design</a:t>
            </a:r>
          </a:p>
          <a:p>
            <a:endParaRPr lang="en-GB" sz="2400" dirty="0"/>
          </a:p>
          <a:p>
            <a:r>
              <a:rPr lang="en-GB" sz="2400" dirty="0" smtClean="0"/>
              <a:t>Need to think carefully about what it is you 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actually</a:t>
            </a:r>
            <a:r>
              <a:rPr lang="en-GB" sz="2400" dirty="0" smtClean="0"/>
              <a:t> want to measure (think about your operational definition!) and what the best way of measuring this is…</a:t>
            </a:r>
          </a:p>
          <a:p>
            <a:pPr marL="402336" lvl="1" indent="0">
              <a:buNone/>
            </a:pPr>
            <a:r>
              <a:rPr lang="en-GB" sz="2000" dirty="0" smtClean="0"/>
              <a:t>E.g.,</a:t>
            </a:r>
          </a:p>
          <a:p>
            <a:pPr lvl="1"/>
            <a:r>
              <a:rPr lang="en-GB" sz="2000" dirty="0" smtClean="0"/>
              <a:t>Stress </a:t>
            </a:r>
          </a:p>
          <a:p>
            <a:pPr lvl="1"/>
            <a:r>
              <a:rPr lang="en-GB" sz="2000" dirty="0" smtClean="0"/>
              <a:t>Memory</a:t>
            </a:r>
          </a:p>
          <a:p>
            <a:pPr lvl="1"/>
            <a:r>
              <a:rPr lang="en-GB" sz="2000" dirty="0" smtClean="0"/>
              <a:t>Intelligence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481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2949630" cy="353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Measures capturing psychological constructs are expected to be 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reliable and valid</a:t>
            </a:r>
            <a:endParaRPr lang="en-GB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0178" y="2489200"/>
            <a:ext cx="4178969" cy="387760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3516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Psychological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1" y="2322095"/>
            <a:ext cx="7906639" cy="3697705"/>
          </a:xfrm>
        </p:spPr>
        <p:txBody>
          <a:bodyPr>
            <a:noAutofit/>
          </a:bodyPr>
          <a:lstStyle/>
          <a:p>
            <a:r>
              <a:rPr lang="en-GB" sz="2400" dirty="0" smtClean="0"/>
              <a:t>Psychometric tests</a:t>
            </a:r>
          </a:p>
          <a:p>
            <a:pPr lvl="1"/>
            <a:r>
              <a:rPr lang="en-GB" sz="2000" dirty="0" smtClean="0"/>
              <a:t>IQ test</a:t>
            </a:r>
          </a:p>
          <a:p>
            <a:pPr lvl="1"/>
            <a:r>
              <a:rPr lang="en-GB" sz="2000" dirty="0" smtClean="0"/>
              <a:t>Personality tests</a:t>
            </a:r>
          </a:p>
          <a:p>
            <a:pPr lvl="2"/>
            <a:r>
              <a:rPr lang="en-GB" sz="1800" dirty="0" smtClean="0"/>
              <a:t>Five Factor Personality Test</a:t>
            </a:r>
          </a:p>
          <a:p>
            <a:pPr lvl="3"/>
            <a:r>
              <a:rPr lang="en-GB" sz="1600" dirty="0" smtClean="0"/>
              <a:t>Openness to experience, Conscientiousness, Extraversion, Agreeableness, Neuroticism</a:t>
            </a:r>
          </a:p>
          <a:p>
            <a:endParaRPr lang="en-GB" sz="2400" dirty="0"/>
          </a:p>
          <a:p>
            <a:r>
              <a:rPr lang="en-GB" sz="2400" dirty="0" smtClean="0"/>
              <a:t>Questionnaire measuring psychological distress</a:t>
            </a:r>
          </a:p>
          <a:p>
            <a:endParaRPr lang="en-GB" sz="2400" dirty="0"/>
          </a:p>
          <a:p>
            <a:r>
              <a:rPr lang="en-GB" sz="2400" dirty="0" smtClean="0"/>
              <a:t>Questionnaire measuring attachment style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5221705" y="2165685"/>
            <a:ext cx="3705726" cy="1371600"/>
          </a:xfrm>
          <a:prstGeom prst="wedgeEllipseCallout">
            <a:avLst>
              <a:gd name="adj1" fmla="val -96482"/>
              <a:gd name="adj2" fmla="val 142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Psycho = Mind</a:t>
            </a:r>
          </a:p>
          <a:p>
            <a:pPr algn="ctr"/>
            <a:r>
              <a:rPr lang="en-GB" dirty="0" smtClean="0"/>
              <a:t>Metric = Measure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8601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Psychometric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5970" y="2225842"/>
            <a:ext cx="7846481" cy="4186990"/>
          </a:xfrm>
        </p:spPr>
        <p:txBody>
          <a:bodyPr>
            <a:noAutofit/>
          </a:bodyPr>
          <a:lstStyle/>
          <a:p>
            <a:r>
              <a:rPr lang="en-GB" sz="2400" dirty="0" smtClean="0"/>
              <a:t>Key measurement concepts:</a:t>
            </a:r>
          </a:p>
          <a:p>
            <a:endParaRPr lang="en-GB" sz="2400" dirty="0"/>
          </a:p>
          <a:p>
            <a:pPr>
              <a:buAutoNum type="arabicParenR"/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RELIABILITY:</a:t>
            </a:r>
          </a:p>
          <a:p>
            <a:pPr lvl="1"/>
            <a:r>
              <a:rPr lang="en-GB" sz="2000" dirty="0" smtClean="0"/>
              <a:t>Is the measure consistent and stable over time?</a:t>
            </a:r>
          </a:p>
          <a:p>
            <a:pPr lvl="1"/>
            <a:endParaRPr lang="en-GB" sz="2000" dirty="0"/>
          </a:p>
          <a:p>
            <a:pPr>
              <a:buFont typeface="+mj-lt"/>
              <a:buAutoNum type="arabicParenR"/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VALIDITY:</a:t>
            </a:r>
          </a:p>
          <a:p>
            <a:pPr lvl="1"/>
            <a:r>
              <a:rPr lang="en-GB" sz="2000" dirty="0" smtClean="0"/>
              <a:t>Is it an accurate and precise measure?</a:t>
            </a:r>
          </a:p>
          <a:p>
            <a:pPr lvl="2"/>
            <a:r>
              <a:rPr lang="en-GB" sz="1800" dirty="0" smtClean="0"/>
              <a:t>i.e., does it measure what is claims to measure?</a:t>
            </a:r>
          </a:p>
          <a:p>
            <a:pPr lvl="2"/>
            <a:endParaRPr lang="en-GB" sz="1800" dirty="0"/>
          </a:p>
          <a:p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STANDARDISATION</a:t>
            </a:r>
          </a:p>
        </p:txBody>
      </p:sp>
    </p:spTree>
    <p:extLst>
      <p:ext uri="{BB962C8B-B14F-4D97-AF65-F5344CB8AC3E}">
        <p14:creationId xmlns:p14="http://schemas.microsoft.com/office/powerpoint/2010/main" val="288386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e.g., exploring fear of stats in students…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68683" y="2662327"/>
            <a:ext cx="982707" cy="12935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077" y="2392460"/>
            <a:ext cx="1929063" cy="1929063"/>
          </a:xfrm>
          <a:prstGeom prst="rect">
            <a:avLst/>
          </a:prstGeom>
        </p:spPr>
      </p:pic>
      <p:sp>
        <p:nvSpPr>
          <p:cNvPr id="6" name="Shape 121"/>
          <p:cNvSpPr/>
          <p:nvPr/>
        </p:nvSpPr>
        <p:spPr>
          <a:xfrm>
            <a:off x="5627140" y="4981255"/>
            <a:ext cx="3345065" cy="1728191"/>
          </a:xfrm>
          <a:prstGeom prst="wedgeEllipseCallout">
            <a:avLst>
              <a:gd name="adj1" fmla="val -67830"/>
              <a:gd name="adj2" fmla="val -100691"/>
            </a:avLst>
          </a:prstGeom>
          <a:solidFill>
            <a:schemeClr val="accent2">
              <a:lumMod val="60000"/>
              <a:lumOff val="40000"/>
            </a:schemeClr>
          </a:solidFill>
          <a:ln w="25400" cap="flat" cmpd="sng">
            <a:solidFill>
              <a:srgbClr val="46568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How could you explore this issue?</a:t>
            </a:r>
          </a:p>
        </p:txBody>
      </p:sp>
      <p:sp>
        <p:nvSpPr>
          <p:cNvPr id="7" name="Shape 122"/>
          <p:cNvSpPr/>
          <p:nvPr/>
        </p:nvSpPr>
        <p:spPr>
          <a:xfrm>
            <a:off x="547936" y="4661519"/>
            <a:ext cx="3478941" cy="1800199"/>
          </a:xfrm>
          <a:prstGeom prst="wedgeEllipseCallout">
            <a:avLst>
              <a:gd name="adj1" fmla="val 52735"/>
              <a:gd name="adj2" fmla="val -97554"/>
            </a:avLst>
          </a:prstGeom>
          <a:solidFill>
            <a:schemeClr val="accent2">
              <a:lumMod val="60000"/>
              <a:lumOff val="40000"/>
            </a:schemeClr>
          </a:solidFill>
          <a:ln w="25400" cap="flat" cmpd="sng">
            <a:solidFill>
              <a:srgbClr val="46568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Arial"/>
                <a:ea typeface="Arial"/>
                <a:cs typeface="Arial"/>
                <a:sym typeface="Arial"/>
              </a:rPr>
              <a:t>Which would be the most reliable/valid way?</a:t>
            </a: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5232" y="2710209"/>
            <a:ext cx="982707" cy="129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476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298031"/>
            <a:ext cx="7882576" cy="407870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Choosing an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 existing </a:t>
            </a:r>
            <a:r>
              <a:rPr lang="en-GB" sz="2400" dirty="0" smtClean="0"/>
              <a:t>reliable and valid scale is always the best option: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You know that you are measuring something in a robust way (you haven’t just made it up!)</a:t>
            </a:r>
          </a:p>
          <a:p>
            <a:pPr lvl="1"/>
            <a:r>
              <a:rPr lang="en-GB" sz="2000" dirty="0" smtClean="0"/>
              <a:t>You have existing data from other studies to compare your findings with</a:t>
            </a:r>
          </a:p>
          <a:p>
            <a:pPr lvl="1"/>
            <a:r>
              <a:rPr lang="en-GB" sz="2000" dirty="0" smtClean="0"/>
              <a:t>Sensitive to change within studies (if appropriate)</a:t>
            </a:r>
          </a:p>
          <a:p>
            <a:pPr lvl="1"/>
            <a:r>
              <a:rPr lang="en-GB" sz="2000" dirty="0" smtClean="0"/>
              <a:t>Allows for stronger statistical analyses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58700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715" y="270863"/>
            <a:ext cx="6343672" cy="709865"/>
          </a:xfrm>
        </p:spPr>
        <p:txBody>
          <a:bodyPr/>
          <a:lstStyle/>
          <a:p>
            <a:r>
              <a:rPr lang="en-GB" sz="2000" dirty="0" smtClean="0"/>
              <a:t>Impact of Event Scale (Horowitz et al., 1979)</a:t>
            </a:r>
            <a:endParaRPr lang="en-GB" sz="2000" dirty="0"/>
          </a:p>
        </p:txBody>
      </p:sp>
      <p:graphicFrame>
        <p:nvGraphicFramePr>
          <p:cNvPr id="4" name="Shape 133"/>
          <p:cNvGraphicFramePr/>
          <p:nvPr>
            <p:extLst>
              <p:ext uri="{D42A27DB-BD31-4B8C-83A1-F6EECF244321}">
                <p14:modId xmlns:p14="http://schemas.microsoft.com/office/powerpoint/2010/main" val="1051765320"/>
              </p:ext>
            </p:extLst>
          </p:nvPr>
        </p:nvGraphicFramePr>
        <p:xfrm>
          <a:off x="324147" y="980728"/>
          <a:ext cx="8352925" cy="57361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752525"/>
                <a:gridCol w="864100"/>
                <a:gridCol w="936100"/>
                <a:gridCol w="1080125"/>
                <a:gridCol w="720075"/>
              </a:tblGrid>
              <a:tr h="813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(</a:t>
                      </a:r>
                      <a:r>
                        <a:rPr lang="en-GB" sz="105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Tick</a:t>
                      </a: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one box from each row)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Not at all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Rarely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Sometimes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100" b="1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Often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thought about it when I didn’t mean to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avoided letting myself get upset when I thought about it or was reminded of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tried to remove it from my memory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4599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had trouble falling asleep or staying asleep, because of pictures or thoughts about it that came into my mind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had waves of strong feelings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had dreams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stayed away from reminders of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felt as if it hadn’t happened or wasn’t real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tried not to talk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Pictures about it popped into my mind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Other things kept making me think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4599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was aware that I still had a lot of feelings about it, but I didn’t deal with them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 tried not to think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Any reminder brought back feelings about it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  <a:tr h="321800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bg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My feelings about it were kind of numb 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050" u="none" strike="noStrike" cap="none" dirty="0">
                          <a:solidFill>
                            <a:schemeClr val="bg1"/>
                          </a:solidFill>
                          <a:latin typeface="Noto Sans Symbols"/>
                          <a:ea typeface="Noto Sans Symbols"/>
                          <a:cs typeface="Noto Sans Symbols"/>
                          <a:sym typeface="Noto Sans Symbols"/>
                        </a:rPr>
                        <a:t>□</a:t>
                      </a:r>
                    </a:p>
                  </a:txBody>
                  <a:tcPr marL="54175" marR="541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dk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786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502" y="1968830"/>
            <a:ext cx="3090672" cy="3020344"/>
          </a:xfrm>
        </p:spPr>
        <p:txBody>
          <a:bodyPr/>
          <a:lstStyle/>
          <a:p>
            <a:pPr algn="ctr"/>
            <a:r>
              <a:rPr lang="en-GB" sz="3600" b="1" dirty="0" smtClean="0"/>
              <a:t>RELIABILITY</a:t>
            </a:r>
            <a:endParaRPr lang="en-GB" sz="36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/>
              <a:t>CONSISTENCY OR STABILITY OF A MEASURE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85303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Test-retest reliability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569" y="2286000"/>
            <a:ext cx="8662736" cy="42832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u="sng" dirty="0" smtClean="0">
                <a:solidFill>
                  <a:schemeClr val="accent2">
                    <a:lumMod val="75000"/>
                  </a:schemeClr>
                </a:solidFill>
              </a:rPr>
              <a:t>CONSISTENCY OF MEASUREMENT OVER TIME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Assessed by administering the measure to the same group of participants on two or more separate occasions and correlating the sets of scores</a:t>
            </a:r>
          </a:p>
          <a:p>
            <a:pPr lvl="1"/>
            <a:r>
              <a:rPr lang="en-GB" sz="2000" dirty="0" smtClean="0"/>
              <a:t>If the construct being measured is stable, scores should be consistent over time</a:t>
            </a:r>
          </a:p>
          <a:p>
            <a:pPr lvl="1"/>
            <a:endParaRPr lang="en-GB" sz="2000" dirty="0"/>
          </a:p>
          <a:p>
            <a:pPr lvl="2"/>
            <a:r>
              <a:rPr lang="en-GB" sz="1800" dirty="0" smtClean="0"/>
              <a:t>E.g., you would not expect the results of a test of IQ or personality traits to be different if measured more than once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4048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The Big Five Inventory Personality measure</a:t>
            </a:r>
            <a:endParaRPr lang="en-GB" dirty="0"/>
          </a:p>
        </p:txBody>
      </p:sp>
      <p:graphicFrame>
        <p:nvGraphicFramePr>
          <p:cNvPr id="5" name="Shape 149"/>
          <p:cNvGraphicFramePr/>
          <p:nvPr>
            <p:extLst>
              <p:ext uri="{D42A27DB-BD31-4B8C-83A1-F6EECF244321}">
                <p14:modId xmlns:p14="http://schemas.microsoft.com/office/powerpoint/2010/main" val="2101290044"/>
              </p:ext>
            </p:extLst>
          </p:nvPr>
        </p:nvGraphicFramePr>
        <p:xfrm>
          <a:off x="191452" y="1978078"/>
          <a:ext cx="8784950" cy="476472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600400"/>
                <a:gridCol w="1008100"/>
                <a:gridCol w="1008100"/>
                <a:gridCol w="1368150"/>
                <a:gridCol w="936100"/>
                <a:gridCol w="864100"/>
              </a:tblGrid>
              <a:tr h="855050">
                <a:tc>
                  <a:txBody>
                    <a:bodyPr/>
                    <a:lstStyle/>
                    <a:p>
                      <a:pPr marL="24130" marR="0" lvl="0" indent="-1143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Disagree</a:t>
                      </a: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Strongly</a:t>
                      </a: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Disagree</a:t>
                      </a:r>
                    </a:p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 little</a:t>
                      </a: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Neither agree</a:t>
                      </a:r>
                    </a:p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nor disagree</a:t>
                      </a: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Agree</a:t>
                      </a:r>
                    </a:p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 little</a:t>
                      </a: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Agree</a:t>
                      </a:r>
                    </a:p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strongly</a:t>
                      </a:r>
                    </a:p>
                  </a:txBody>
                  <a:tcPr marL="66325" marR="66325" marT="0" marB="0" anchor="b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100">
                <a:tc>
                  <a:txBody>
                    <a:bodyPr/>
                    <a:lstStyle/>
                    <a:p>
                      <a:pPr marL="24130" marR="0" lvl="0" indent="-1143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i="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 General, I am someone who…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4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GB" sz="1600" b="1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5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talkative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Tends to find fault with others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Does a thorough job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depressed, blue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original, comes up with new ideas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reserved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helpful and unselfish with others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Can be somewhat careless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relaxed, handles stress well.  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curious about many different things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full of energy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Starts quarrels with others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75">
                <a:tc>
                  <a:txBody>
                    <a:bodyPr/>
                    <a:lstStyle/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ct val="25000"/>
                        <a:buFont typeface="Allerta"/>
                        <a:buNone/>
                      </a:pPr>
                      <a:r>
                        <a:rPr lang="en-GB" sz="1600" u="none" strike="noStrike" cap="none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Is a reliable worker</a:t>
                      </a:r>
                    </a:p>
                  </a:txBody>
                  <a:tcPr marL="66325" marR="66325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69" marR="0" lvl="0" indent="-26669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endParaRPr sz="1600" u="none" strike="noStrike" cap="none" dirty="0">
                        <a:solidFill>
                          <a:schemeClr val="tx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6325" marR="6632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377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Consistency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011" y="2334126"/>
            <a:ext cx="8410073" cy="41268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200" b="1" dirty="0" smtClean="0">
                <a:solidFill>
                  <a:schemeClr val="accent2">
                    <a:lumMod val="75000"/>
                  </a:schemeClr>
                </a:solidFill>
              </a:rPr>
              <a:t>CONSISTENCY OF MEASUREMENT WITHIN THE TEST ITSELF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200" dirty="0" smtClean="0"/>
              <a:t>All items on a test should measure the same thing</a:t>
            </a:r>
          </a:p>
          <a:p>
            <a:r>
              <a:rPr lang="en-GB" sz="2200" dirty="0" smtClean="0"/>
              <a:t>Items should correlate highly with each other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 smtClean="0"/>
              <a:t>Measure of  </a:t>
            </a:r>
            <a:r>
              <a:rPr lang="en-GB" sz="2200" dirty="0"/>
              <a:t>the </a:t>
            </a:r>
            <a:r>
              <a:rPr lang="en-GB" sz="2200" i="1" u="sng" dirty="0">
                <a:solidFill>
                  <a:schemeClr val="accent2">
                    <a:lumMod val="75000"/>
                  </a:schemeClr>
                </a:solidFill>
              </a:rPr>
              <a:t>homogeneity</a:t>
            </a:r>
            <a:r>
              <a:rPr lang="en-GB" sz="2200" dirty="0"/>
              <a:t> of the test - i.e., the degree to which the various parts of an instrument measure the same variable</a:t>
            </a:r>
          </a:p>
          <a:p>
            <a:endParaRPr lang="en-GB" sz="2200" dirty="0"/>
          </a:p>
          <a:p>
            <a:r>
              <a:rPr lang="en-GB" sz="2200" dirty="0" smtClean="0"/>
              <a:t>Cronbach’s alpha – response to teach item is correlated with the response to every other item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6203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A scale of Extraversion</a:t>
            </a:r>
            <a:endParaRPr lang="en-GB" dirty="0"/>
          </a:p>
        </p:txBody>
      </p:sp>
      <p:sp>
        <p:nvSpPr>
          <p:cNvPr id="4" name="Shape 160"/>
          <p:cNvSpPr/>
          <p:nvPr/>
        </p:nvSpPr>
        <p:spPr>
          <a:xfrm>
            <a:off x="395536" y="2317393"/>
            <a:ext cx="8352928" cy="433965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3886200" marR="0" lvl="8" indent="-22860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GB" sz="1200" b="1" i="0" u="none" strike="noStrike" cap="none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Very much so    Moderately so   Somewhat so   Not at all so</a:t>
            </a:r>
          </a:p>
          <a:p>
            <a:pPr marL="3886200" marR="0" lvl="8" indent="-22860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>
              <a:solidFill>
                <a:schemeClr val="tx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886200" marR="0" lvl="8" indent="-22860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i="0" u="none" strike="noStrike" cap="none">
              <a:solidFill>
                <a:schemeClr val="tx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 b="0" i="0" u="none" strike="noStrike" cap="none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I feel at ease with people.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 b="0" i="0" u="none" strike="noStrike" cap="none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I start conversations.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take charge.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am the life of the party.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am skilled in handling social situations.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make friends easily.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talk to a lot of different people at parties.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know how to captivate people.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 I do not mind being the centre of attention.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AutoNum type="arabicPeriod"/>
            </a:pPr>
            <a:r>
              <a:rPr lang="en-GB" sz="1600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I feel comfortable around other people. </a:t>
            </a: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Quattrocento"/>
              <a:buNone/>
            </a:pPr>
            <a:endParaRPr sz="2000" b="0" i="0" u="none" strike="noStrike" cap="none">
              <a:solidFill>
                <a:schemeClr val="tx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tx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GB" sz="2000" i="1">
                <a:solidFill>
                  <a:schemeClr val="tx1"/>
                </a:solidFill>
                <a:latin typeface="Arial"/>
                <a:ea typeface="Arial"/>
                <a:cs typeface="Arial"/>
                <a:sym typeface="Arial"/>
              </a:rPr>
              <a:t>Response to each item should be correlated with the response to every other item – otherwise not tapping into the same thing</a:t>
            </a:r>
          </a:p>
        </p:txBody>
      </p:sp>
    </p:spTree>
    <p:extLst>
      <p:ext uri="{BB962C8B-B14F-4D97-AF65-F5344CB8AC3E}">
        <p14:creationId xmlns:p14="http://schemas.microsoft.com/office/powerpoint/2010/main" val="307743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Shape 499"/>
          <p:cNvSpPr txBox="1">
            <a:spLocks noGrp="1"/>
          </p:cNvSpPr>
          <p:nvPr>
            <p:ph type="title"/>
          </p:nvPr>
        </p:nvSpPr>
        <p:spPr>
          <a:xfrm>
            <a:off x="757989" y="297097"/>
            <a:ext cx="5791200" cy="13715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 dirty="0"/>
              <a:t>Reliability</a:t>
            </a:r>
          </a:p>
        </p:txBody>
      </p:sp>
      <p:sp>
        <p:nvSpPr>
          <p:cNvPr id="500" name="Shape 500"/>
          <p:cNvSpPr txBox="1">
            <a:spLocks noGrp="1"/>
          </p:cNvSpPr>
          <p:nvPr>
            <p:ph type="body" idx="1"/>
          </p:nvPr>
        </p:nvSpPr>
        <p:spPr>
          <a:xfrm>
            <a:off x="457200" y="2273968"/>
            <a:ext cx="8566484" cy="3852332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algn="ctr" rtl="0">
              <a:spcBef>
                <a:spcPts val="0"/>
              </a:spcBef>
              <a:buNone/>
            </a:pPr>
            <a:r>
              <a:rPr lang="en-GB" sz="2400" dirty="0"/>
              <a:t>Interpretation of Cronbach’s Alpha</a:t>
            </a:r>
          </a:p>
          <a:p>
            <a:pPr rtl="0">
              <a:spcBef>
                <a:spcPts val="0"/>
              </a:spcBef>
              <a:buNone/>
            </a:pPr>
            <a:endParaRPr sz="2400" dirty="0"/>
          </a:p>
          <a:p>
            <a:pPr rtl="0">
              <a:spcBef>
                <a:spcPts val="0"/>
              </a:spcBef>
              <a:buNone/>
            </a:pPr>
            <a:r>
              <a:rPr lang="en-GB" sz="2400" b="0" dirty="0"/>
              <a:t>Certain benchmark values have been proposed in order to interpret Cronbach’s </a:t>
            </a:r>
            <a:r>
              <a:rPr lang="en-GB" sz="2400" b="0" dirty="0" smtClean="0"/>
              <a:t>alpha:</a:t>
            </a:r>
            <a:endParaRPr lang="en-GB" sz="2400" b="0" dirty="0"/>
          </a:p>
          <a:p>
            <a:pPr rtl="0">
              <a:spcBef>
                <a:spcPts val="0"/>
              </a:spcBef>
              <a:buNone/>
            </a:pPr>
            <a:endParaRPr sz="2400" dirty="0"/>
          </a:p>
          <a:p>
            <a:pPr rtl="0">
              <a:spcBef>
                <a:spcPts val="0"/>
              </a:spcBef>
              <a:buNone/>
            </a:pPr>
            <a:r>
              <a:rPr lang="en-GB" sz="2800" b="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α &lt; .60 = poor!</a:t>
            </a:r>
          </a:p>
          <a:p>
            <a:pPr lvl="0" rtl="0">
              <a:spcBef>
                <a:spcPts val="0"/>
              </a:spcBef>
              <a:buNone/>
            </a:pPr>
            <a:r>
              <a:rPr lang="en-GB" sz="2800" b="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.60 &lt; α &lt; .70 = adequate</a:t>
            </a:r>
          </a:p>
          <a:p>
            <a:pPr lvl="0" rtl="0">
              <a:spcBef>
                <a:spcPts val="0"/>
              </a:spcBef>
              <a:buNone/>
            </a:pPr>
            <a:r>
              <a:rPr lang="en-GB" sz="2800" b="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.70 &lt; α &lt; .80 = good</a:t>
            </a:r>
          </a:p>
          <a:p>
            <a:pPr lvl="0" rtl="0">
              <a:spcBef>
                <a:spcPts val="0"/>
              </a:spcBef>
              <a:buNone/>
            </a:pPr>
            <a:r>
              <a:rPr lang="en-GB" sz="2800" b="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.80 &lt; α &lt; .90 = very good!</a:t>
            </a:r>
          </a:p>
          <a:p>
            <a:pPr lvl="0">
              <a:spcBef>
                <a:spcPts val="0"/>
              </a:spcBef>
              <a:buClr>
                <a:schemeClr val="dk1"/>
              </a:buClr>
              <a:buSzPct val="45833"/>
              <a:buFont typeface="Arial"/>
              <a:buNone/>
            </a:pPr>
            <a:r>
              <a:rPr lang="en-GB" sz="2800" b="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α &gt; .90 = perhaps too good...</a:t>
            </a:r>
          </a:p>
        </p:txBody>
      </p:sp>
    </p:spTree>
    <p:extLst>
      <p:ext uri="{BB962C8B-B14F-4D97-AF65-F5344CB8AC3E}">
        <p14:creationId xmlns:p14="http://schemas.microsoft.com/office/powerpoint/2010/main" val="4239136652"/>
      </p:ext>
    </p:extLst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forms of reliability…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853" y="2489200"/>
            <a:ext cx="8410073" cy="3530600"/>
          </a:xfrm>
        </p:spPr>
        <p:txBody>
          <a:bodyPr>
            <a:normAutofit/>
          </a:bodyPr>
          <a:lstStyle/>
          <a:p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SPLIT-HALF RELIABILITY</a:t>
            </a:r>
          </a:p>
          <a:p>
            <a:pPr lvl="1"/>
            <a:r>
              <a:rPr lang="en-GB" sz="1800" dirty="0" smtClean="0"/>
              <a:t>Items divided randomly</a:t>
            </a:r>
          </a:p>
          <a:p>
            <a:pPr lvl="1"/>
            <a:r>
              <a:rPr lang="en-GB" sz="1800" dirty="0" smtClean="0"/>
              <a:t>Internal consistency between two sets of scores</a:t>
            </a:r>
          </a:p>
          <a:p>
            <a:pPr lvl="1"/>
            <a:endParaRPr lang="en-GB" sz="1800" dirty="0"/>
          </a:p>
          <a:p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INTER-RATER RELIABILITY</a:t>
            </a:r>
          </a:p>
          <a:p>
            <a:pPr lvl="1"/>
            <a:r>
              <a:rPr lang="en-GB" sz="1800" dirty="0" smtClean="0"/>
              <a:t>Extent to which two different </a:t>
            </a:r>
            <a:r>
              <a:rPr lang="en-GB" sz="1800" dirty="0" err="1" smtClean="0"/>
              <a:t>raters</a:t>
            </a:r>
            <a:r>
              <a:rPr lang="en-GB" sz="1800" dirty="0" smtClean="0"/>
              <a:t> agree in their evaluations</a:t>
            </a:r>
          </a:p>
          <a:p>
            <a:pPr lvl="1"/>
            <a:r>
              <a:rPr lang="en-GB" sz="1800" dirty="0" smtClean="0"/>
              <a:t>Consistency of measurement when different people observe the same event or score the same test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82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408" y="2016957"/>
            <a:ext cx="3090672" cy="3020344"/>
          </a:xfrm>
        </p:spPr>
        <p:txBody>
          <a:bodyPr/>
          <a:lstStyle/>
          <a:p>
            <a:pPr algn="ctr"/>
            <a:r>
              <a:rPr lang="en-GB" sz="3600" b="1" dirty="0" smtClean="0"/>
              <a:t>VALIDITY</a:t>
            </a:r>
            <a:endParaRPr lang="en-GB" sz="36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/>
              <a:t>HOW WELL A TEST ACTUALLY MEASURES WHAT IT IS DESIGNED TO MEASURE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91352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663" y="2489200"/>
            <a:ext cx="8361947" cy="35306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b="1" u="sng" dirty="0" smtClean="0">
                <a:solidFill>
                  <a:schemeClr val="accent2">
                    <a:lumMod val="75000"/>
                  </a:schemeClr>
                </a:solidFill>
              </a:rPr>
              <a:t>The test looks plausible at face value</a:t>
            </a:r>
          </a:p>
          <a:p>
            <a:pPr marL="0" indent="0" algn="ctr">
              <a:buNone/>
            </a:pPr>
            <a:endParaRPr lang="en-GB" sz="2000" b="1" u="sng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/>
            <a:r>
              <a:rPr lang="en-GB" dirty="0" smtClean="0"/>
              <a:t>i.e., does it 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look like </a:t>
            </a:r>
            <a:r>
              <a:rPr lang="en-GB" dirty="0" smtClean="0"/>
              <a:t>it is measuring what is claims to be measuring?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E.g., Life Orientation Test (</a:t>
            </a:r>
            <a:r>
              <a:rPr lang="en-GB" dirty="0" err="1" smtClean="0"/>
              <a:t>Scheier</a:t>
            </a:r>
            <a:r>
              <a:rPr lang="en-GB" dirty="0" smtClean="0"/>
              <a:t> &amp; Carver, 1985); a measure of dispositional optimism</a:t>
            </a:r>
          </a:p>
          <a:p>
            <a:pPr lvl="1"/>
            <a:endParaRPr lang="en-GB" dirty="0"/>
          </a:p>
          <a:p>
            <a:r>
              <a:rPr lang="en-GB" dirty="0" smtClean="0"/>
              <a:t>In uncertain times I usually expect the best</a:t>
            </a:r>
          </a:p>
          <a:p>
            <a:r>
              <a:rPr lang="en-GB" dirty="0" smtClean="0"/>
              <a:t>If something can go wrong for me it will</a:t>
            </a:r>
          </a:p>
          <a:p>
            <a:r>
              <a:rPr lang="en-GB" dirty="0" smtClean="0"/>
              <a:t>I’m always optimistic about my future</a:t>
            </a:r>
          </a:p>
          <a:p>
            <a:r>
              <a:rPr lang="en-GB" dirty="0" smtClean="0"/>
              <a:t>I hardly ever expect things to go my 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44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2286001"/>
            <a:ext cx="8650704" cy="427121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000" b="1" u="sng" dirty="0" smtClean="0">
                <a:solidFill>
                  <a:schemeClr val="accent2">
                    <a:lumMod val="75000"/>
                  </a:schemeClr>
                </a:solidFill>
              </a:rPr>
              <a:t>Does the test successfully measure the psychological construct it is designed to measure?</a:t>
            </a:r>
          </a:p>
          <a:p>
            <a:pPr marL="0" indent="0" algn="ctr">
              <a:buNone/>
            </a:pPr>
            <a:endParaRPr lang="en-GB" sz="2400" b="1" u="sng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/>
            <a:r>
              <a:rPr lang="en-GB" sz="2000" dirty="0" smtClean="0"/>
              <a:t>E.g., intelligence</a:t>
            </a:r>
          </a:p>
          <a:p>
            <a:pPr lvl="1"/>
            <a:endParaRPr lang="en-GB" sz="2000" dirty="0" smtClean="0"/>
          </a:p>
          <a:p>
            <a:r>
              <a:rPr lang="en-GB" sz="2400" dirty="0" smtClean="0"/>
              <a:t>Assessed by looking at the relationship between test scores and other behaviours that it should be related to</a:t>
            </a:r>
          </a:p>
          <a:p>
            <a:pPr lvl="1"/>
            <a:r>
              <a:rPr lang="en-GB" sz="2000" dirty="0" smtClean="0"/>
              <a:t>Do scores on a new IQ test relate to academic performance?</a:t>
            </a:r>
          </a:p>
          <a:p>
            <a:pPr lvl="1"/>
            <a:r>
              <a:rPr lang="en-GB" sz="2000" dirty="0" smtClean="0"/>
              <a:t>Does a measure of psychological distress report similar scores to a psychiatric interview?</a:t>
            </a:r>
          </a:p>
          <a:p>
            <a:pPr lvl="1"/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202256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7834450" cy="35306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Should be related to measures of the same construct – </a:t>
            </a:r>
            <a:r>
              <a:rPr lang="en-GB" sz="2400" b="1" i="1" dirty="0" smtClean="0">
                <a:solidFill>
                  <a:schemeClr val="accent2">
                    <a:lumMod val="75000"/>
                  </a:schemeClr>
                </a:solidFill>
              </a:rPr>
              <a:t>convergent validity</a:t>
            </a:r>
          </a:p>
          <a:p>
            <a:endParaRPr lang="en-GB" sz="2400" dirty="0"/>
          </a:p>
          <a:p>
            <a:r>
              <a:rPr lang="en-GB" sz="2400" dirty="0" smtClean="0"/>
              <a:t>Should be unrelated to measures of unrelated constructs – </a:t>
            </a:r>
            <a:r>
              <a:rPr lang="en-GB" sz="2400" b="1" i="1" dirty="0" smtClean="0">
                <a:solidFill>
                  <a:schemeClr val="accent2">
                    <a:lumMod val="75000"/>
                  </a:schemeClr>
                </a:solidFill>
              </a:rPr>
              <a:t>discriminant validity</a:t>
            </a:r>
            <a:endParaRPr lang="en-GB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20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0160" y="2537326"/>
            <a:ext cx="7786323" cy="35306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Whether the items on a test measure all the knowledge or skills that are assumed to underlie the construct of interest</a:t>
            </a:r>
          </a:p>
          <a:p>
            <a:endParaRPr lang="en-GB" sz="2400" dirty="0"/>
          </a:p>
          <a:p>
            <a:r>
              <a:rPr lang="en-GB" sz="2400" dirty="0" smtClean="0"/>
              <a:t>E.g., does a measure of intelligence capture all types of intelligence or just certain types?</a:t>
            </a:r>
          </a:p>
          <a:p>
            <a:pPr lvl="1"/>
            <a:r>
              <a:rPr lang="en-GB" sz="2000" dirty="0" smtClean="0"/>
              <a:t>E.g., problem-solving ability; numerical reasoning?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621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Criterion-related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5" y="2489199"/>
            <a:ext cx="8277726" cy="4007853"/>
          </a:xfrm>
        </p:spPr>
        <p:txBody>
          <a:bodyPr/>
          <a:lstStyle/>
          <a:p>
            <a:pPr marL="0" indent="0" algn="ctr">
              <a:buNone/>
            </a:pPr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The ability of test scores to correlate with meaningful criterion measures</a:t>
            </a:r>
          </a:p>
          <a:p>
            <a:pPr lvl="1"/>
            <a:r>
              <a:rPr lang="en-GB" sz="1800" dirty="0" smtClean="0"/>
              <a:t>Are they able to predict future outcomes?</a:t>
            </a:r>
          </a:p>
          <a:p>
            <a:pPr lvl="1"/>
            <a:r>
              <a:rPr lang="en-GB" sz="1800" dirty="0" smtClean="0"/>
              <a:t>The test should predict present or future outcomes that are influenced by the construct being measured!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 smtClean="0"/>
              <a:t>E.g., does a measure of IQ successfully predict future performance/success in that job?</a:t>
            </a:r>
          </a:p>
          <a:p>
            <a:pPr lvl="1"/>
            <a:r>
              <a:rPr lang="en-GB" sz="1800" dirty="0" smtClean="0"/>
              <a:t>E.g., do scores on a measure of conscientiousness predict future academic performance?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2796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Measures and data…..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3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Recap: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298031"/>
            <a:ext cx="7882576" cy="407870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Choosing an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 existing </a:t>
            </a:r>
            <a:r>
              <a:rPr lang="en-GB" sz="2400" dirty="0" smtClean="0"/>
              <a:t>reliable and valid scale is always the best option: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You know that you are measuring something in a robust way (you haven’t just made it up!)</a:t>
            </a:r>
          </a:p>
          <a:p>
            <a:pPr lvl="1"/>
            <a:r>
              <a:rPr lang="en-GB" sz="2000" dirty="0" smtClean="0"/>
              <a:t>You have existing data from other studies to compare your findings with</a:t>
            </a:r>
          </a:p>
          <a:p>
            <a:pPr lvl="1"/>
            <a:r>
              <a:rPr lang="en-GB" sz="2000" dirty="0" smtClean="0"/>
              <a:t>Sensitive to change within studies (if appropriate)</a:t>
            </a:r>
          </a:p>
          <a:p>
            <a:pPr lvl="1"/>
            <a:r>
              <a:rPr lang="en-GB" sz="2000" dirty="0" smtClean="0"/>
              <a:t>Allows for stronger statistical analyses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7742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BEWARE!: Scales and sub-scales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1" y="2489200"/>
            <a:ext cx="7750229" cy="35306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Some psychological measures may include sub-scales</a:t>
            </a:r>
          </a:p>
          <a:p>
            <a:endParaRPr lang="en-GB" sz="2000" dirty="0"/>
          </a:p>
          <a:p>
            <a:r>
              <a:rPr lang="en-GB" sz="2000" dirty="0" smtClean="0"/>
              <a:t>Sometimes we can either add up all the items for a total score, or create separate sub-scales for each</a:t>
            </a:r>
          </a:p>
          <a:p>
            <a:endParaRPr lang="en-GB" sz="2000" dirty="0"/>
          </a:p>
          <a:p>
            <a:r>
              <a:rPr lang="en-GB" sz="2000" dirty="0" smtClean="0"/>
              <a:t>Sometimes we </a:t>
            </a:r>
            <a:r>
              <a:rPr lang="en-GB" sz="2000" i="1" u="sng" dirty="0" smtClean="0"/>
              <a:t>have</a:t>
            </a:r>
            <a:r>
              <a:rPr lang="en-GB" sz="2000" dirty="0" smtClean="0"/>
              <a:t> to keep each sub-scale </a:t>
            </a:r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separate</a:t>
            </a:r>
            <a:r>
              <a:rPr lang="en-GB" sz="2000" dirty="0" smtClean="0"/>
              <a:t> from the others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2295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e.g., Impact of Event Scale (Horowitz et al., 1979)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33" y="2489200"/>
            <a:ext cx="8289756" cy="3530600"/>
          </a:xfrm>
        </p:spPr>
        <p:txBody>
          <a:bodyPr>
            <a:normAutofit/>
          </a:bodyPr>
          <a:lstStyle/>
          <a:p>
            <a:r>
              <a:rPr lang="en-GB" sz="2000" b="1" u="sng" dirty="0" smtClean="0">
                <a:solidFill>
                  <a:schemeClr val="accent2">
                    <a:lumMod val="75000"/>
                  </a:schemeClr>
                </a:solidFill>
              </a:rPr>
              <a:t>INTRUSION SUB-SCALE:</a:t>
            </a:r>
            <a:r>
              <a:rPr lang="en-GB" sz="2000" dirty="0" smtClean="0"/>
              <a:t> Seven items measure intrusive thoughts – “Intrusion” about a stressful event (0-35)</a:t>
            </a:r>
          </a:p>
          <a:p>
            <a:pPr marL="402336" lvl="1" indent="0">
              <a:buNone/>
            </a:pPr>
            <a:r>
              <a:rPr lang="en-GB" sz="1800" i="1" dirty="0" smtClean="0"/>
              <a:t>“I thought about it when I didn’t meant to…”</a:t>
            </a:r>
          </a:p>
          <a:p>
            <a:pPr marL="402336" lvl="1" indent="0">
              <a:buNone/>
            </a:pPr>
            <a:endParaRPr lang="en-GB" sz="1800" i="1" dirty="0" smtClean="0"/>
          </a:p>
          <a:p>
            <a:r>
              <a:rPr lang="en-GB" sz="2000" b="1" u="sng" dirty="0" smtClean="0">
                <a:solidFill>
                  <a:schemeClr val="accent2">
                    <a:lumMod val="75000"/>
                  </a:schemeClr>
                </a:solidFill>
              </a:rPr>
              <a:t>AVOIDANCE SUB-SCALE: </a:t>
            </a:r>
            <a:r>
              <a:rPr lang="en-GB" sz="2000" dirty="0" smtClean="0"/>
              <a:t>Eight items measure attempts to avoid those thought – “Avoidance” (0-40)</a:t>
            </a:r>
          </a:p>
          <a:p>
            <a:pPr marL="402336" lvl="1" indent="0">
              <a:buNone/>
            </a:pPr>
            <a:r>
              <a:rPr lang="en-GB" sz="1800" i="1" dirty="0" smtClean="0"/>
              <a:t>“I stayed away from reminders of it”</a:t>
            </a:r>
          </a:p>
          <a:p>
            <a:pPr marL="402336" lvl="1" indent="0">
              <a:buNone/>
            </a:pPr>
            <a:endParaRPr lang="en-GB" sz="1800" i="1" dirty="0"/>
          </a:p>
          <a:p>
            <a:r>
              <a:rPr lang="en-GB" sz="2000" dirty="0" smtClean="0"/>
              <a:t>Can be combined to create a “</a:t>
            </a:r>
            <a:r>
              <a:rPr lang="en-GB" sz="2000" i="1" dirty="0" smtClean="0"/>
              <a:t>Global Distress Scale” </a:t>
            </a:r>
            <a:r>
              <a:rPr lang="en-GB" sz="2000" dirty="0" smtClean="0"/>
              <a:t>(0-75)</a:t>
            </a:r>
          </a:p>
        </p:txBody>
      </p:sp>
    </p:spTree>
    <p:extLst>
      <p:ext uri="{BB962C8B-B14F-4D97-AF65-F5344CB8AC3E}">
        <p14:creationId xmlns:p14="http://schemas.microsoft.com/office/powerpoint/2010/main" val="378817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63" y="188553"/>
            <a:ext cx="8522947" cy="604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4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BEWARE (AGAIN…)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023" y="2429041"/>
            <a:ext cx="8520251" cy="4260517"/>
          </a:xfrm>
        </p:spPr>
        <p:txBody>
          <a:bodyPr>
            <a:noAutofit/>
          </a:bodyPr>
          <a:lstStyle/>
          <a:p>
            <a:r>
              <a:rPr lang="en-GB" dirty="0" smtClean="0"/>
              <a:t>Some scales contain items which are negatively worded and need to be </a:t>
            </a:r>
            <a:r>
              <a:rPr lang="en-GB" b="1" dirty="0" smtClean="0"/>
              <a:t>reverse-coded </a:t>
            </a:r>
            <a:r>
              <a:rPr lang="en-GB" dirty="0" smtClean="0"/>
              <a:t>prior to analysis (to prevent demand characteristics/lazy responses)</a:t>
            </a:r>
          </a:p>
          <a:p>
            <a:endParaRPr lang="en-GB" dirty="0"/>
          </a:p>
          <a:p>
            <a:pPr lvl="1"/>
            <a:r>
              <a:rPr lang="en-GB" dirty="0" smtClean="0"/>
              <a:t>E.g., Life Orientation Test (</a:t>
            </a:r>
            <a:r>
              <a:rPr lang="en-GB" dirty="0" err="1" smtClean="0"/>
              <a:t>Scheier</a:t>
            </a:r>
            <a:r>
              <a:rPr lang="en-GB" dirty="0" smtClean="0"/>
              <a:t> &amp; Carver, 1985): a measure of dispositional optimism</a:t>
            </a:r>
          </a:p>
          <a:p>
            <a:pPr lvl="1"/>
            <a:endParaRPr lang="en-GB" dirty="0"/>
          </a:p>
          <a:p>
            <a:r>
              <a:rPr lang="en-GB" dirty="0"/>
              <a:t>In uncertain times I usually expect the best</a:t>
            </a:r>
          </a:p>
          <a:p>
            <a:r>
              <a:rPr lang="en-GB" dirty="0"/>
              <a:t>If something can go wrong for me it </a:t>
            </a:r>
            <a:r>
              <a:rPr lang="en-GB" dirty="0" smtClean="0"/>
              <a:t>will</a:t>
            </a:r>
            <a:endParaRPr lang="en-GB" dirty="0"/>
          </a:p>
          <a:p>
            <a:r>
              <a:rPr lang="en-GB" dirty="0"/>
              <a:t>I’m always optimistic about my future</a:t>
            </a:r>
          </a:p>
          <a:p>
            <a:r>
              <a:rPr lang="en-GB" dirty="0"/>
              <a:t>I hardly ever expect things to go my way</a:t>
            </a:r>
          </a:p>
          <a:p>
            <a:pPr lvl="1"/>
            <a:endParaRPr lang="en-GB" dirty="0" smtClean="0"/>
          </a:p>
          <a:p>
            <a:pPr lvl="3"/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5281863" y="5402179"/>
            <a:ext cx="1824789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>
            <a:off x="5402179" y="6216317"/>
            <a:ext cx="1730542" cy="40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7132721" y="4944978"/>
            <a:ext cx="1600200" cy="1540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Negatively worded items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23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295" y="2489200"/>
            <a:ext cx="8398041" cy="3530600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Consideration of the type of data is important in study design</a:t>
            </a:r>
          </a:p>
          <a:p>
            <a:pPr lvl="1"/>
            <a:endParaRPr lang="en-GB" sz="1800" dirty="0" smtClean="0"/>
          </a:p>
          <a:p>
            <a:pPr lvl="1"/>
            <a:endParaRPr lang="en-GB" sz="1800" dirty="0"/>
          </a:p>
          <a:p>
            <a:r>
              <a:rPr lang="en-GB" sz="2000" dirty="0" smtClean="0"/>
              <a:t>Can often measure your operational definition through </a:t>
            </a:r>
            <a:r>
              <a:rPr lang="en-GB" sz="2000" dirty="0" smtClean="0"/>
              <a:t>one of two types</a:t>
            </a:r>
          </a:p>
          <a:p>
            <a:pPr lvl="1"/>
            <a:r>
              <a:rPr lang="en-GB" dirty="0" smtClean="0"/>
              <a:t>Categorical</a:t>
            </a:r>
          </a:p>
          <a:p>
            <a:pPr lvl="1"/>
            <a:r>
              <a:rPr lang="en-GB" dirty="0" smtClean="0"/>
              <a:t>Continuous </a:t>
            </a:r>
            <a:endParaRPr lang="en-GB" dirty="0" smtClean="0"/>
          </a:p>
          <a:p>
            <a:endParaRPr lang="en-GB" sz="2000" dirty="0"/>
          </a:p>
          <a:p>
            <a:r>
              <a:rPr lang="en-GB" sz="2000" dirty="0" smtClean="0"/>
              <a:t>So… How do you decide??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661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79" y="2129589"/>
            <a:ext cx="8626641" cy="4499811"/>
          </a:xfrm>
        </p:spPr>
        <p:txBody>
          <a:bodyPr>
            <a:noAutofit/>
          </a:bodyPr>
          <a:lstStyle/>
          <a:p>
            <a:r>
              <a:rPr lang="en-GB" sz="2400" dirty="0" smtClean="0"/>
              <a:t>Two broad types of data:</a:t>
            </a:r>
          </a:p>
          <a:p>
            <a:endParaRPr lang="en-GB" sz="2400" dirty="0"/>
          </a:p>
          <a:p>
            <a:pPr lvl="1"/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Categorical</a:t>
            </a:r>
          </a:p>
          <a:p>
            <a:pPr lvl="2"/>
            <a:r>
              <a:rPr lang="en-GB" sz="1800" dirty="0" smtClean="0"/>
              <a:t>E.g., gender, personality type</a:t>
            </a:r>
          </a:p>
          <a:p>
            <a:pPr lvl="2"/>
            <a:r>
              <a:rPr lang="en-GB" sz="1800" dirty="0" smtClean="0"/>
              <a:t>Limited number of groups to which people can belong/can only belong to one group</a:t>
            </a:r>
          </a:p>
          <a:p>
            <a:pPr lvl="2"/>
            <a:endParaRPr lang="en-GB" sz="1800" dirty="0"/>
          </a:p>
          <a:p>
            <a:pPr lvl="1"/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Continuous</a:t>
            </a:r>
          </a:p>
          <a:p>
            <a:pPr lvl="2"/>
            <a:r>
              <a:rPr lang="en-GB" sz="1800" dirty="0" smtClean="0"/>
              <a:t>E.g., age, scores on a stress scale, seconds taken to complete a task</a:t>
            </a:r>
          </a:p>
          <a:p>
            <a:pPr lvl="2"/>
            <a:r>
              <a:rPr lang="en-GB" sz="1800" dirty="0" smtClean="0"/>
              <a:t>Can take a vast range of values often from zero to an infinite numbed of different values</a:t>
            </a:r>
            <a:endParaRPr lang="en-GB" sz="1800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4944980" y="2334126"/>
            <a:ext cx="4042609" cy="1395663"/>
          </a:xfrm>
          <a:prstGeom prst="wedgeRoundRectCallout">
            <a:avLst>
              <a:gd name="adj1" fmla="val -29762"/>
              <a:gd name="adj2" fmla="val 16077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You </a:t>
            </a:r>
            <a:r>
              <a:rPr lang="en-GB" b="1" dirty="0" smtClean="0"/>
              <a:t>can turn continuous data into categorical but not vice versa!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6409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matter?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7870544" cy="397175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Will influence </a:t>
            </a:r>
          </a:p>
          <a:p>
            <a:endParaRPr lang="en-GB" sz="2400" dirty="0"/>
          </a:p>
          <a:p>
            <a:pPr lvl="1"/>
            <a:r>
              <a:rPr lang="en-GB" sz="2000" dirty="0"/>
              <a:t>T</a:t>
            </a:r>
            <a:r>
              <a:rPr lang="en-GB" sz="2000" dirty="0" smtClean="0"/>
              <a:t>he quality of your results, </a:t>
            </a:r>
          </a:p>
          <a:p>
            <a:pPr lvl="1"/>
            <a:r>
              <a:rPr lang="en-GB" sz="2000" dirty="0"/>
              <a:t>T</a:t>
            </a:r>
            <a:r>
              <a:rPr lang="en-GB" sz="2000" dirty="0" smtClean="0"/>
              <a:t>he type of conclusions you are able to draw from your results </a:t>
            </a:r>
          </a:p>
          <a:p>
            <a:pPr lvl="1"/>
            <a:r>
              <a:rPr lang="en-GB" sz="2000" dirty="0" smtClean="0"/>
              <a:t>The type of statistical analysis you are able to conduct (as you will learn in the next few weeks and beyond…)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1356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 into to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2821" y="2489200"/>
            <a:ext cx="8542421" cy="3530600"/>
          </a:xfrm>
        </p:spPr>
        <p:txBody>
          <a:bodyPr>
            <a:noAutofit/>
          </a:bodyPr>
          <a:lstStyle/>
          <a:p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Categorical data</a:t>
            </a:r>
          </a:p>
          <a:p>
            <a:pPr lvl="1"/>
            <a:r>
              <a:rPr lang="en-GB" sz="1800" dirty="0" smtClean="0"/>
              <a:t>The results showed that a higher proportion of people in Group B (60%) were anxious compared to those in Group A (10%)</a:t>
            </a:r>
          </a:p>
          <a:p>
            <a:pPr lvl="1"/>
            <a:endParaRPr lang="en-GB" sz="1800" dirty="0"/>
          </a:p>
          <a:p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Continuous data</a:t>
            </a:r>
          </a:p>
          <a:p>
            <a:pPr lvl="1"/>
            <a:r>
              <a:rPr lang="en-GB" sz="1800" dirty="0" smtClean="0"/>
              <a:t>Can use mean scores</a:t>
            </a:r>
          </a:p>
          <a:p>
            <a:pPr lvl="1"/>
            <a:r>
              <a:rPr lang="en-GB" sz="1800" dirty="0" smtClean="0"/>
              <a:t>The results showed that the mean anxiety score of participants in Group A was 2,3 and in Group B was 24.7 (measured on a scale of 0-30)</a:t>
            </a:r>
          </a:p>
          <a:p>
            <a:pPr lvl="1"/>
            <a:r>
              <a:rPr lang="en-GB" sz="1800" dirty="0" smtClean="0"/>
              <a:t>Enables more sophisticated option for statistical analyses</a:t>
            </a:r>
          </a:p>
        </p:txBody>
      </p:sp>
    </p:spTree>
    <p:extLst>
      <p:ext uri="{BB962C8B-B14F-4D97-AF65-F5344CB8AC3E}">
        <p14:creationId xmlns:p14="http://schemas.microsoft.com/office/powerpoint/2010/main" val="262592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Scales of measurement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558327"/>
              </p:ext>
            </p:extLst>
          </p:nvPr>
        </p:nvGraphicFramePr>
        <p:xfrm>
          <a:off x="598905" y="2116221"/>
          <a:ext cx="8039768" cy="44770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1023"/>
                <a:gridCol w="5458745"/>
              </a:tblGrid>
              <a:tr h="428345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Scale Type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Properties</a:t>
                      </a:r>
                      <a:r>
                        <a:rPr lang="en-GB" sz="1400" baseline="0" dirty="0" smtClean="0"/>
                        <a:t> of Scale</a:t>
                      </a:r>
                      <a:endParaRPr lang="en-GB" sz="1400" dirty="0"/>
                    </a:p>
                  </a:txBody>
                  <a:tcPr/>
                </a:tc>
              </a:tr>
              <a:tr h="774541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NOMINAL</a:t>
                      </a:r>
                      <a:endParaRPr lang="en-GB" sz="1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Records differences</a:t>
                      </a:r>
                    </a:p>
                    <a:p>
                      <a:r>
                        <a:rPr lang="en-GB" sz="1400" i="1" dirty="0" smtClean="0"/>
                        <a:t>A is red,</a:t>
                      </a:r>
                      <a:r>
                        <a:rPr lang="en-GB" sz="1400" i="1" baseline="0" dirty="0" smtClean="0"/>
                        <a:t> B is blue</a:t>
                      </a:r>
                    </a:p>
                    <a:p>
                      <a:r>
                        <a:rPr lang="en-GB" sz="1400" i="1" baseline="0" dirty="0" smtClean="0"/>
                        <a:t>A is extravert, B is introvert</a:t>
                      </a:r>
                      <a:endParaRPr lang="en-GB" sz="1400" i="1" dirty="0"/>
                    </a:p>
                  </a:txBody>
                  <a:tcPr/>
                </a:tc>
              </a:tr>
              <a:tr h="98578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ORDINAL</a:t>
                      </a:r>
                      <a:endParaRPr lang="en-GB" sz="1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Records</a:t>
                      </a:r>
                      <a:r>
                        <a:rPr lang="en-GB" sz="1500" baseline="0" dirty="0" smtClean="0"/>
                        <a:t> differences and magnitudes</a:t>
                      </a:r>
                    </a:p>
                    <a:p>
                      <a:r>
                        <a:rPr lang="en-GB" sz="1400" i="1" dirty="0" smtClean="0"/>
                        <a:t>A is larger than B</a:t>
                      </a:r>
                    </a:p>
                    <a:p>
                      <a:r>
                        <a:rPr lang="en-GB" sz="1400" i="1" dirty="0" smtClean="0"/>
                        <a:t>1</a:t>
                      </a:r>
                      <a:r>
                        <a:rPr lang="en-GB" sz="1400" i="1" baseline="30000" dirty="0" smtClean="0"/>
                        <a:t>st</a:t>
                      </a:r>
                      <a:r>
                        <a:rPr lang="en-GB" sz="1400" i="1" dirty="0" smtClean="0"/>
                        <a:t>, 2</a:t>
                      </a:r>
                      <a:r>
                        <a:rPr lang="en-GB" sz="1400" i="1" baseline="30000" dirty="0" smtClean="0"/>
                        <a:t>nd</a:t>
                      </a:r>
                      <a:r>
                        <a:rPr lang="en-GB" sz="1400" i="1" dirty="0" smtClean="0"/>
                        <a:t>,</a:t>
                      </a:r>
                      <a:r>
                        <a:rPr lang="en-GB" sz="1400" i="1" baseline="0" dirty="0" smtClean="0"/>
                        <a:t> 3</a:t>
                      </a:r>
                      <a:r>
                        <a:rPr lang="en-GB" sz="1400" i="1" baseline="30000" dirty="0" smtClean="0"/>
                        <a:t>rd</a:t>
                      </a:r>
                      <a:r>
                        <a:rPr lang="en-GB" sz="1400" i="1" baseline="0" dirty="0" smtClean="0"/>
                        <a:t> place (but not how many seconds between each place)</a:t>
                      </a:r>
                      <a:endParaRPr lang="en-GB" sz="1400" i="1" dirty="0"/>
                    </a:p>
                  </a:txBody>
                  <a:tcPr/>
                </a:tc>
              </a:tr>
              <a:tr h="1020986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INTERVAL</a:t>
                      </a:r>
                      <a:endParaRPr lang="en-GB" sz="1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Records</a:t>
                      </a:r>
                      <a:r>
                        <a:rPr lang="en-GB" sz="1500" baseline="0" dirty="0" smtClean="0"/>
                        <a:t> differences and magnitudes and has equal intervals</a:t>
                      </a:r>
                    </a:p>
                    <a:p>
                      <a:r>
                        <a:rPr lang="en-GB" sz="1400" i="1" baseline="0" dirty="0" smtClean="0"/>
                        <a:t>A is two units larger than B</a:t>
                      </a:r>
                    </a:p>
                    <a:p>
                      <a:r>
                        <a:rPr lang="en-GB" sz="1400" i="1" baseline="0" dirty="0" smtClean="0"/>
                        <a:t>Temperature – equal units of measurement</a:t>
                      </a:r>
                      <a:endParaRPr lang="en-GB" sz="1400" i="1" dirty="0"/>
                    </a:p>
                  </a:txBody>
                  <a:tcPr/>
                </a:tc>
              </a:tr>
              <a:tr h="1267431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RATIO</a:t>
                      </a:r>
                      <a:endParaRPr lang="en-GB" sz="1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 smtClean="0"/>
                        <a:t>Records</a:t>
                      </a:r>
                      <a:r>
                        <a:rPr lang="en-GB" sz="1500" baseline="0" dirty="0" smtClean="0"/>
                        <a:t> differences and magnitudes, has equal intervals and a true zero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 baseline="0" dirty="0" smtClean="0"/>
                        <a:t>A is twice as large as B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 baseline="0" dirty="0" smtClean="0"/>
                        <a:t>Race finish times – timed from a real zero mark</a:t>
                      </a:r>
                    </a:p>
                    <a:p>
                      <a:endParaRPr lang="en-GB" sz="15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664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663" y="2213811"/>
            <a:ext cx="8746957" cy="3805989"/>
          </a:xfrm>
        </p:spPr>
        <p:txBody>
          <a:bodyPr>
            <a:normAutofit/>
          </a:bodyPr>
          <a:lstStyle/>
          <a:p>
            <a:r>
              <a:rPr lang="en-GB" sz="2000" dirty="0"/>
              <a:t>Choosing appropriate measures for your study is another vital aspect of study design</a:t>
            </a:r>
          </a:p>
          <a:p>
            <a:r>
              <a:rPr lang="en-GB" sz="2000" dirty="0"/>
              <a:t>Choosing an</a:t>
            </a: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</a:rPr>
              <a:t> existing </a:t>
            </a:r>
            <a:r>
              <a:rPr lang="en-GB" sz="2000" dirty="0"/>
              <a:t>reliable and valid scale is always the best </a:t>
            </a:r>
            <a:r>
              <a:rPr lang="en-GB" sz="2000" dirty="0" smtClean="0"/>
              <a:t>option</a:t>
            </a:r>
          </a:p>
          <a:p>
            <a:r>
              <a:rPr lang="en-GB" sz="2000" dirty="0" smtClean="0"/>
              <a:t>Scales should aim to be reliable and valid</a:t>
            </a:r>
          </a:p>
          <a:p>
            <a:r>
              <a:rPr lang="en-GB" sz="2000" dirty="0" smtClean="0"/>
              <a:t>Beware scales and sub-scales</a:t>
            </a:r>
          </a:p>
          <a:p>
            <a:r>
              <a:rPr lang="en-GB" sz="2000" dirty="0" smtClean="0"/>
              <a:t>And beware negatively worded items!</a:t>
            </a:r>
          </a:p>
          <a:p>
            <a:r>
              <a:rPr lang="en-GB" sz="2000" dirty="0" smtClean="0"/>
              <a:t>Choose your scale and, subsequently, type of</a:t>
            </a:r>
            <a:br>
              <a:rPr lang="en-GB" sz="2000" dirty="0" smtClean="0"/>
            </a:br>
            <a:r>
              <a:rPr lang="en-GB" sz="2000" dirty="0" smtClean="0"/>
              <a:t>data carefully…</a:t>
            </a:r>
          </a:p>
          <a:p>
            <a:endParaRPr lang="en-GB" sz="20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6458" y="3408946"/>
            <a:ext cx="2743436" cy="16082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8490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00604" y="2809207"/>
            <a:ext cx="1866900" cy="24574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197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109</TotalTime>
  <Words>1917</Words>
  <Application>Microsoft Office PowerPoint</Application>
  <PresentationFormat>On-screen Show (4:3)</PresentationFormat>
  <Paragraphs>377</Paragraphs>
  <Slides>34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Allerta</vt:lpstr>
      <vt:lpstr>Arial</vt:lpstr>
      <vt:lpstr>Calibri</vt:lpstr>
      <vt:lpstr>Century Gothic</vt:lpstr>
      <vt:lpstr>Noto Sans Symbols</vt:lpstr>
      <vt:lpstr>Quattrocento</vt:lpstr>
      <vt:lpstr>Times New Roman</vt:lpstr>
      <vt:lpstr>Wingdings 3</vt:lpstr>
      <vt:lpstr>Ion Boardroom</vt:lpstr>
      <vt:lpstr>Research Methods</vt:lpstr>
      <vt:lpstr>Measures</vt:lpstr>
      <vt:lpstr>Measures</vt:lpstr>
      <vt:lpstr>Examples of Psychological Measures</vt:lpstr>
      <vt:lpstr>Psychometric Standards</vt:lpstr>
      <vt:lpstr>e.g., exploring fear of stats in students…</vt:lpstr>
      <vt:lpstr>Measures</vt:lpstr>
      <vt:lpstr>Impact of Event Scale (Horowitz et al., 1979)</vt:lpstr>
      <vt:lpstr>RELIABILITY</vt:lpstr>
      <vt:lpstr>Test-retest reliability</vt:lpstr>
      <vt:lpstr>Examples of The Big Five Inventory Personality measure</vt:lpstr>
      <vt:lpstr>Internal Consistency</vt:lpstr>
      <vt:lpstr>Example: A scale of Extraversion</vt:lpstr>
      <vt:lpstr>Reliability</vt:lpstr>
      <vt:lpstr>Other forms of reliability…</vt:lpstr>
      <vt:lpstr>VALIDITY</vt:lpstr>
      <vt:lpstr>Face Validity</vt:lpstr>
      <vt:lpstr>Construct Validity</vt:lpstr>
      <vt:lpstr>Construct Validity</vt:lpstr>
      <vt:lpstr>Content Validity</vt:lpstr>
      <vt:lpstr>Criterion-related Validity</vt:lpstr>
      <vt:lpstr>Measures and data…..</vt:lpstr>
      <vt:lpstr>Recap: Measures</vt:lpstr>
      <vt:lpstr>BUT BEWARE!: Scales and sub-scales</vt:lpstr>
      <vt:lpstr>e.g., Impact of Event Scale (Horowitz et al., 1979)</vt:lpstr>
      <vt:lpstr>PowerPoint Presentation</vt:lpstr>
      <vt:lpstr>BUT BEWARE (AGAIN…)</vt:lpstr>
      <vt:lpstr>Types of data</vt:lpstr>
      <vt:lpstr>Types of data</vt:lpstr>
      <vt:lpstr>Why does it matter?</vt:lpstr>
      <vt:lpstr>Brief into to data</vt:lpstr>
      <vt:lpstr>Scales of measurement</vt:lpstr>
      <vt:lpstr>Summary</vt:lpstr>
      <vt:lpstr>Questions?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and Research Methods</dc:title>
  <dc:creator>Stacey Coleman</dc:creator>
  <cp:lastModifiedBy>Stacey Coleman</cp:lastModifiedBy>
  <cp:revision>5</cp:revision>
  <dcterms:created xsi:type="dcterms:W3CDTF">2016-03-07T08:44:01Z</dcterms:created>
  <dcterms:modified xsi:type="dcterms:W3CDTF">2018-02-07T15:12:10Z</dcterms:modified>
</cp:coreProperties>
</file>