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B1BE"/>
    <a:srgbClr val="B2ACA8"/>
    <a:srgbClr val="49C5B1"/>
    <a:srgbClr val="99B1DD"/>
    <a:srgbClr val="EFEADE"/>
    <a:srgbClr val="BDD9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varScale="1">
        <p:scale>
          <a:sx n="84" d="100"/>
          <a:sy n="84" d="100"/>
        </p:scale>
        <p:origin x="30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3590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ability to communicate is among the topmost skills that one would need in health and social care practice. It is about the transmission as well as reception of messages in an accurate and clear manner so that the messages can be received and understood in a proper way. Healthcare professionals employ both verbal and non-verbal communication when addressing patients, body language, and facial expression, respectively, as well as written communication when they document the plan of care and patient records. Effective communication makes professionals build trust, and good relationships with the service users. It also makes sure that the vital information is relayed properly among the healthcare team members. In case of lack of communication, misunderstandings are possible, resulting in decreased quality of care and possible risks to patient safety. Thus, communication is believed to be a key professional skill (Kourkouta and Papathanasiou, 2014).</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essential in ensuring high standards of care are maintained. When medical workers talk to their patients in a friendly and respectful manner, patients will feel more relaxed and assured. Communication enables professionals to know the concerns of their patients, offer explanations of treatment and to offer emotional support. It is also important in ensuring patient safety by minimizing the chances of making an error due to insufficient or inaccurate information. In healthcare organisations, multidisciplinary teams are quite common. Communication assists in making sure that people in the care of a patient comprehend their roles and are provided with equal information. Consequently, good communication enhances care outcome, patient satisfaction and facilitates safe and coordinated healthcare provision (Shrivastava, Chong and Bobhate, 2025).</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all communications, there is almost a universal effect on nursing practice. Nurses need to collect the information of patients, clarify process and assurance of patients in stressful conditions. They also liaise frequently with doctors and pharmacists, and other medical workers to coordinate and ensure appropriate care of participants by ensuring correct treatment plan is followed. Effective communication helps in the positive decision making process and it helps the health care team identify and correct the errors in a timely manner. In these cases, e.g. when the state of a patient worsens, the nurses have to address the issues as soon as possible and transparently, to resort to the timely intervention. Communication skills will therefore promote more safe care, better patient care and communication experiences, and better collaboration. Are also professional and accountable in health care environment (Al Khaqani 2025).</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SBAR communication model is widely used in health care organizations because it's easy to use and highly effective in sharing critical information. Future! – The Situation section identifies the issue. Background provides and informative background of the patients medical history. Assessment includes observation of the situation as well as the healthcare professional's assessment. Recommendation is used for elaborating the following activities to resolve the problem. SBAR will help reduce the number of communication mistakes by ensuring the most critical information is consistently communicated and systematic. Evidence-based practice and NHS guidelines have proved that SBAR improves clarity, working together and the safety of patients—particularly during handovers and emergencies. It therefore becomes an important tool for professional healthcare communications (NHS England, 2017).</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nurse that communicates patient deterioration indicators is one of the best examples of communication used in the health field. Using SBAR, the nurse communicates the problem, provides background information, includes the results of the tests and recommends medical consultations as early as possible. It is a systematic procedure which will allow the physician to learn of the problem quickly, and make relevant decisions about treatment. Here, communication will improve the safety of the patient, and reduce the risk for complications. When thinking about communication skills I've got as a person, active listening, empathy and respect come to mind as the primary assets. However, I would also like to build my confidence in difficult situations and build my own communicative abilities during challenging conversation situations. This professional development is complemented with continuous learning, and experiences (Fernández et al., 2022).</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E3B38"/>
        </a:solidFill>
        <a:effectLst/>
      </p:bgPr>
    </p:bg>
    <p:spTree>
      <p:nvGrpSpPr>
        <p:cNvPr id="1" name=""/>
        <p:cNvGrpSpPr/>
        <p:nvPr/>
      </p:nvGrpSpPr>
      <p:grpSpPr>
        <a:xfrm>
          <a:off x="0" y="0"/>
          <a:ext cx="0" cy="0"/>
          <a:chOff x="0" y="0"/>
          <a:chExt cx="0" cy="0"/>
        </a:xfrm>
      </p:grpSpPr>
      <p:pic>
        <p:nvPicPr>
          <p:cNvPr id="2" name="Image 0" descr="/home/claude/build/img/image1.jpeg"/>
          <p:cNvPicPr>
            <a:picLocks noChangeAspect="1"/>
          </p:cNvPicPr>
          <p:nvPr/>
        </p:nvPicPr>
        <p:blipFill>
          <a:blip r:embed="rId3"/>
          <a:srcRect/>
          <a:stretch/>
        </p:blipFill>
        <p:spPr>
          <a:xfrm>
            <a:off x="5876694" y="0"/>
            <a:ext cx="6315002" cy="6858000"/>
          </a:xfrm>
          <a:prstGeom prst="rect">
            <a:avLst/>
          </a:prstGeom>
        </p:spPr>
      </p:pic>
      <p:sp>
        <p:nvSpPr>
          <p:cNvPr id="3" name="Shape 0"/>
          <p:cNvSpPr/>
          <p:nvPr/>
        </p:nvSpPr>
        <p:spPr>
          <a:xfrm flipH="1">
            <a:off x="5834286" y="0"/>
            <a:ext cx="441655" cy="6858000"/>
          </a:xfrm>
          <a:prstGeom prst="rect">
            <a:avLst/>
          </a:prstGeom>
          <a:solidFill>
            <a:srgbClr val="0E3B38">
              <a:alpha val="45000"/>
            </a:srgbClr>
          </a:solidFill>
          <a:ln/>
        </p:spPr>
      </p:sp>
      <p:sp>
        <p:nvSpPr>
          <p:cNvPr id="4" name="Shape 1"/>
          <p:cNvSpPr/>
          <p:nvPr/>
        </p:nvSpPr>
        <p:spPr>
          <a:xfrm>
            <a:off x="193440" y="0"/>
            <a:ext cx="2301612" cy="2219092"/>
          </a:xfrm>
          <a:prstGeom prst="ellipse">
            <a:avLst/>
          </a:prstGeom>
          <a:solidFill>
            <a:srgbClr val="2E8F88">
              <a:alpha val="22000"/>
            </a:srgbClr>
          </a:solidFill>
          <a:ln/>
        </p:spPr>
      </p:sp>
      <p:sp>
        <p:nvSpPr>
          <p:cNvPr id="5" name="Shape 2"/>
          <p:cNvSpPr/>
          <p:nvPr/>
        </p:nvSpPr>
        <p:spPr>
          <a:xfrm>
            <a:off x="3954780" y="4343400"/>
            <a:ext cx="2377440" cy="2377440"/>
          </a:xfrm>
          <a:prstGeom prst="ellipse">
            <a:avLst/>
          </a:prstGeom>
          <a:solidFill>
            <a:srgbClr val="DE7A3C">
              <a:alpha val="18000"/>
            </a:srgbClr>
          </a:solidFill>
          <a:ln/>
        </p:spPr>
      </p:sp>
      <p:sp>
        <p:nvSpPr>
          <p:cNvPr id="6" name="Text 3"/>
          <p:cNvSpPr/>
          <p:nvPr/>
        </p:nvSpPr>
        <p:spPr>
          <a:xfrm>
            <a:off x="777240" y="868680"/>
            <a:ext cx="5099453" cy="365760"/>
          </a:xfrm>
          <a:prstGeom prst="rect">
            <a:avLst/>
          </a:prstGeom>
          <a:noFill/>
          <a:ln/>
        </p:spPr>
        <p:txBody>
          <a:bodyPr wrap="square" lIns="0" tIns="0" rIns="0" bIns="0" rtlCol="0" anchor="ctr"/>
          <a:lstStyle/>
          <a:p>
            <a:pPr marL="0" indent="0">
              <a:buNone/>
            </a:pPr>
            <a:r>
              <a:rPr lang="en-US" sz="1350" b="1" kern="0" spc="200" dirty="0">
                <a:solidFill>
                  <a:srgbClr val="DE7A3C"/>
                </a:solidFill>
                <a:latin typeface="Times New Roman" pitchFamily="34" charset="0"/>
                <a:ea typeface="Times New Roman" pitchFamily="34" charset="-122"/>
                <a:cs typeface="Times New Roman" pitchFamily="34" charset="-120"/>
              </a:rPr>
              <a:t>PROFESSIONAL DEVELOPMENT  ·  SELF-AWARENESS</a:t>
            </a:r>
            <a:endParaRPr lang="en-US" sz="1350" dirty="0"/>
          </a:p>
        </p:txBody>
      </p:sp>
      <p:sp>
        <p:nvSpPr>
          <p:cNvPr id="7" name="Text 4"/>
          <p:cNvSpPr/>
          <p:nvPr/>
        </p:nvSpPr>
        <p:spPr>
          <a:xfrm>
            <a:off x="777240" y="1325880"/>
            <a:ext cx="5394960" cy="2286000"/>
          </a:xfrm>
          <a:prstGeom prst="rect">
            <a:avLst/>
          </a:prstGeom>
          <a:noFill/>
          <a:ln/>
        </p:spPr>
        <p:txBody>
          <a:bodyPr wrap="square" lIns="0" tIns="0" rIns="0" bIns="0" rtlCol="0" anchor="t"/>
          <a:lstStyle/>
          <a:p>
            <a:pPr marL="0" indent="0" algn="l">
              <a:lnSpc>
                <a:spcPct val="102000"/>
              </a:lnSpc>
              <a:buNone/>
            </a:pPr>
            <a:r>
              <a:rPr lang="en-US" sz="3700" b="1" dirty="0">
                <a:solidFill>
                  <a:srgbClr val="FFFFFF"/>
                </a:solidFill>
                <a:latin typeface="Times New Roman" pitchFamily="34" charset="0"/>
                <a:ea typeface="Times New Roman" pitchFamily="34" charset="-122"/>
                <a:cs typeface="Times New Roman" pitchFamily="34" charset="-120"/>
              </a:rPr>
              <a:t>Communication as a Key Professional Skill in Health and Social Care</a:t>
            </a:r>
            <a:endParaRPr lang="en-US" sz="3700" dirty="0"/>
          </a:p>
        </p:txBody>
      </p:sp>
      <p:sp>
        <p:nvSpPr>
          <p:cNvPr id="8" name="Text 5"/>
          <p:cNvSpPr/>
          <p:nvPr/>
        </p:nvSpPr>
        <p:spPr>
          <a:xfrm>
            <a:off x="777240" y="3657600"/>
            <a:ext cx="6583680" cy="457200"/>
          </a:xfrm>
          <a:prstGeom prst="rect">
            <a:avLst/>
          </a:prstGeom>
          <a:noFill/>
          <a:ln/>
        </p:spPr>
        <p:txBody>
          <a:bodyPr wrap="square" lIns="0" tIns="0" rIns="0" bIns="0" rtlCol="0" anchor="ctr"/>
          <a:lstStyle/>
          <a:p>
            <a:pPr marL="0" indent="0">
              <a:buNone/>
            </a:pPr>
            <a:r>
              <a:rPr lang="en-US" sz="2100" i="1" dirty="0">
                <a:solidFill>
                  <a:srgbClr val="DCEDEB"/>
                </a:solidFill>
                <a:latin typeface="Times New Roman" pitchFamily="34" charset="0"/>
                <a:ea typeface="Times New Roman" pitchFamily="34" charset="-122"/>
                <a:cs typeface="Times New Roman" pitchFamily="34" charset="-120"/>
              </a:rPr>
              <a:t>Self-Awareness Presentation</a:t>
            </a:r>
            <a:endParaRPr lang="en-US" sz="2100" dirty="0"/>
          </a:p>
        </p:txBody>
      </p:sp>
      <p:sp>
        <p:nvSpPr>
          <p:cNvPr id="9" name="Shape 6"/>
          <p:cNvSpPr/>
          <p:nvPr/>
        </p:nvSpPr>
        <p:spPr>
          <a:xfrm>
            <a:off x="777240" y="4343400"/>
            <a:ext cx="4921033" cy="2057400"/>
          </a:xfrm>
          <a:prstGeom prst="roundRect">
            <a:avLst>
              <a:gd name="adj" fmla="val 4444"/>
            </a:avLst>
          </a:prstGeom>
          <a:solidFill>
            <a:srgbClr val="0B302E"/>
          </a:solidFill>
          <a:ln w="12700">
            <a:solidFill>
              <a:srgbClr val="2E8F88"/>
            </a:solidFill>
            <a:prstDash val="solid"/>
          </a:ln>
        </p:spPr>
        <p:txBody>
          <a:bodyPr/>
          <a:lstStyle/>
          <a:p>
            <a:r>
              <a:rPr lang="en-GB" dirty="0"/>
              <a:t>Name:Chanelle </a:t>
            </a:r>
            <a:r>
              <a:rPr lang="en-GB"/>
              <a:t>hay   Student number:2505019</a:t>
            </a:r>
            <a:endParaRPr lang="en-GB" dirty="0"/>
          </a:p>
          <a:p>
            <a:endParaRPr lang="en-GB" dirty="0"/>
          </a:p>
        </p:txBody>
      </p:sp>
      <p:sp>
        <p:nvSpPr>
          <p:cNvPr id="10" name="Text 7"/>
          <p:cNvSpPr/>
          <p:nvPr/>
        </p:nvSpPr>
        <p:spPr>
          <a:xfrm>
            <a:off x="1051560" y="4526280"/>
            <a:ext cx="4434840" cy="1691640"/>
          </a:xfrm>
          <a:prstGeom prst="rect">
            <a:avLst/>
          </a:prstGeom>
          <a:noFill/>
          <a:ln/>
        </p:spPr>
        <p:txBody>
          <a:bodyPr wrap="square" lIns="0" tIns="0" rIns="0" bIns="0" rtlCol="0" anchor="ctr"/>
          <a:lstStyle/>
          <a:p>
            <a:pPr marL="0" indent="0" algn="l">
              <a:lnSpc>
                <a:spcPct val="100000"/>
              </a:lnSpc>
              <a:buNone/>
            </a:pPr>
            <a:r>
              <a:rPr lang="en-US" sz="1400" b="1" dirty="0">
                <a:solidFill>
                  <a:srgbClr val="DE7A3C"/>
                </a:solidFill>
                <a:latin typeface="Times New Roman" pitchFamily="34" charset="0"/>
                <a:ea typeface="Times New Roman" pitchFamily="34" charset="-122"/>
                <a:cs typeface="Times New Roman" pitchFamily="34" charset="-120"/>
              </a:rPr>
              <a:t>Module:  </a:t>
            </a:r>
            <a:r>
              <a:rPr lang="en-US" sz="1400" dirty="0">
                <a:solidFill>
                  <a:srgbClr val="DCEDEB"/>
                </a:solidFill>
                <a:latin typeface="Times New Roman" pitchFamily="34" charset="0"/>
                <a:ea typeface="Times New Roman" pitchFamily="34" charset="-122"/>
                <a:cs typeface="Times New Roman" pitchFamily="34" charset="-120"/>
              </a:rPr>
              <a:t>Professional Development within Health and Social Care (LCHS4009)</a:t>
            </a:r>
            <a:endParaRPr lang="en-US" sz="1400" dirty="0"/>
          </a:p>
          <a:p>
            <a:pPr marL="0" indent="0" algn="l">
              <a:lnSpc>
                <a:spcPct val="100000"/>
              </a:lnSpc>
              <a:buNone/>
            </a:pPr>
            <a:r>
              <a:rPr lang="en-US" sz="1400" b="1" dirty="0">
                <a:solidFill>
                  <a:srgbClr val="DE7A3C"/>
                </a:solidFill>
                <a:latin typeface="Times New Roman" pitchFamily="34" charset="0"/>
                <a:ea typeface="Times New Roman" pitchFamily="34" charset="-122"/>
                <a:cs typeface="Times New Roman" pitchFamily="34" charset="-120"/>
              </a:rPr>
              <a:t>Chosen Skill:  </a:t>
            </a:r>
            <a:r>
              <a:rPr lang="en-US" sz="1400" dirty="0">
                <a:solidFill>
                  <a:srgbClr val="DCEDEB"/>
                </a:solidFill>
                <a:latin typeface="Times New Roman" pitchFamily="34" charset="0"/>
                <a:ea typeface="Times New Roman" pitchFamily="34" charset="-122"/>
                <a:cs typeface="Times New Roman" pitchFamily="34" charset="-120"/>
              </a:rPr>
              <a:t>Communication</a:t>
            </a:r>
            <a:endParaRPr lang="en-US" sz="1400" dirty="0"/>
          </a:p>
          <a:p>
            <a:pPr marL="0" indent="0" algn="l">
              <a:lnSpc>
                <a:spcPct val="100000"/>
              </a:lnSpc>
              <a:buNone/>
            </a:pPr>
            <a:r>
              <a:rPr lang="en-US" sz="1400" b="1" dirty="0">
                <a:solidFill>
                  <a:srgbClr val="DE7A3C"/>
                </a:solidFill>
                <a:latin typeface="Times New Roman" pitchFamily="34" charset="0"/>
                <a:ea typeface="Times New Roman" pitchFamily="34" charset="-122"/>
                <a:cs typeface="Times New Roman" pitchFamily="34" charset="-120"/>
              </a:rPr>
              <a:t>Chosen Role:  </a:t>
            </a:r>
            <a:r>
              <a:rPr lang="en-US" sz="1400" dirty="0">
                <a:solidFill>
                  <a:srgbClr val="DCEDEB"/>
                </a:solidFill>
                <a:latin typeface="Times New Roman" pitchFamily="34" charset="0"/>
                <a:ea typeface="Times New Roman" pitchFamily="34" charset="-122"/>
                <a:cs typeface="Times New Roman" pitchFamily="34" charset="-120"/>
              </a:rPr>
              <a:t>Registered Nurse</a:t>
            </a:r>
            <a:endParaRPr lang="en-US" sz="1400" dirty="0"/>
          </a:p>
          <a:p>
            <a:pPr marL="0" indent="0" algn="l">
              <a:lnSpc>
                <a:spcPct val="100000"/>
              </a:lnSpc>
              <a:buNone/>
            </a:pPr>
            <a:r>
              <a:rPr lang="en-US" sz="1400" b="1" dirty="0">
                <a:solidFill>
                  <a:srgbClr val="DE7A3C"/>
                </a:solidFill>
                <a:latin typeface="Times New Roman" pitchFamily="34" charset="0"/>
                <a:ea typeface="Times New Roman" pitchFamily="34" charset="-122"/>
                <a:cs typeface="Times New Roman" pitchFamily="34" charset="-120"/>
              </a:rPr>
              <a:t>Communication Model:  </a:t>
            </a:r>
            <a:r>
              <a:rPr lang="en-US" sz="1400" dirty="0">
                <a:solidFill>
                  <a:srgbClr val="DCEDEB"/>
                </a:solidFill>
                <a:latin typeface="Times New Roman" pitchFamily="34" charset="0"/>
                <a:ea typeface="Times New Roman" pitchFamily="34" charset="-122"/>
                <a:cs typeface="Times New Roman" pitchFamily="34" charset="-120"/>
              </a:rPr>
              <a:t>SBAR (Situation, Background, Assessment, Recommendation)</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2F8F7"/>
        </a:solidFill>
        <a:effectLst/>
      </p:bgPr>
    </p:bg>
    <p:spTree>
      <p:nvGrpSpPr>
        <p:cNvPr id="1" name=""/>
        <p:cNvGrpSpPr/>
        <p:nvPr/>
      </p:nvGrpSpPr>
      <p:grpSpPr>
        <a:xfrm>
          <a:off x="0" y="0"/>
          <a:ext cx="0" cy="0"/>
          <a:chOff x="0" y="0"/>
          <a:chExt cx="0" cy="0"/>
        </a:xfrm>
      </p:grpSpPr>
      <p:sp>
        <p:nvSpPr>
          <p:cNvPr id="2" name="Shape 0"/>
          <p:cNvSpPr/>
          <p:nvPr/>
        </p:nvSpPr>
        <p:spPr>
          <a:xfrm>
            <a:off x="566928" y="502920"/>
            <a:ext cx="749808" cy="749808"/>
          </a:xfrm>
          <a:prstGeom prst="ellipse">
            <a:avLst/>
          </a:prstGeom>
          <a:solidFill>
            <a:srgbClr val="0E5C57"/>
          </a:solidFill>
          <a:ln/>
          <a:effectLst>
            <a:outerShdw blurRad="88900" dist="25400" dir="5400000" algn="bl" rotWithShape="0">
              <a:srgbClr val="0E3B38">
                <a:alpha val="22000"/>
              </a:srgbClr>
            </a:outerShdw>
          </a:effectLst>
        </p:spPr>
      </p:sp>
      <p:sp>
        <p:nvSpPr>
          <p:cNvPr id="3" name="Text 1"/>
          <p:cNvSpPr/>
          <p:nvPr/>
        </p:nvSpPr>
        <p:spPr>
          <a:xfrm>
            <a:off x="566928" y="502920"/>
            <a:ext cx="749808" cy="749808"/>
          </a:xfrm>
          <a:prstGeom prst="rect">
            <a:avLst/>
          </a:prstGeom>
          <a:noFill/>
          <a:ln/>
        </p:spPr>
        <p:txBody>
          <a:bodyPr wrap="square" lIns="0" tIns="0" rIns="0" bIns="0" rtlCol="0" anchor="ctr"/>
          <a:lstStyle/>
          <a:p>
            <a:pPr marL="0" indent="0" algn="ctr">
              <a:buNone/>
            </a:pPr>
            <a:r>
              <a:rPr lang="en-US" sz="2600" b="1" dirty="0">
                <a:solidFill>
                  <a:srgbClr val="FFFFFF"/>
                </a:solidFill>
                <a:latin typeface="Times New Roman" pitchFamily="34" charset="0"/>
                <a:ea typeface="Times New Roman" pitchFamily="34" charset="-122"/>
                <a:cs typeface="Times New Roman" pitchFamily="34" charset="-120"/>
              </a:rPr>
              <a:t>2</a:t>
            </a:r>
            <a:endParaRPr lang="en-US" sz="2600" dirty="0"/>
          </a:p>
        </p:txBody>
      </p:sp>
      <p:sp>
        <p:nvSpPr>
          <p:cNvPr id="4" name="Text 2"/>
          <p:cNvSpPr/>
          <p:nvPr/>
        </p:nvSpPr>
        <p:spPr>
          <a:xfrm>
            <a:off x="1517904" y="457200"/>
            <a:ext cx="9418320" cy="841248"/>
          </a:xfrm>
          <a:prstGeom prst="rect">
            <a:avLst/>
          </a:prstGeom>
          <a:noFill/>
          <a:ln/>
        </p:spPr>
        <p:txBody>
          <a:bodyPr wrap="square" lIns="0" tIns="0" rIns="0" bIns="0" rtlCol="0" anchor="ctr"/>
          <a:lstStyle/>
          <a:p>
            <a:pPr marL="0" indent="0" algn="l">
              <a:lnSpc>
                <a:spcPct val="95000"/>
              </a:lnSpc>
              <a:buNone/>
            </a:pPr>
            <a:r>
              <a:rPr lang="en-US" sz="2900" b="1" dirty="0">
                <a:solidFill>
                  <a:srgbClr val="0E5C57"/>
                </a:solidFill>
                <a:latin typeface="Times New Roman" pitchFamily="34" charset="0"/>
                <a:ea typeface="Times New Roman" pitchFamily="34" charset="-122"/>
                <a:cs typeface="Times New Roman" pitchFamily="34" charset="-120"/>
              </a:rPr>
              <a:t>What is Communication?</a:t>
            </a:r>
            <a:endParaRPr lang="en-US" sz="2900" dirty="0"/>
          </a:p>
        </p:txBody>
      </p:sp>
      <p:sp>
        <p:nvSpPr>
          <p:cNvPr id="5" name="Shape 3"/>
          <p:cNvSpPr/>
          <p:nvPr/>
        </p:nvSpPr>
        <p:spPr>
          <a:xfrm>
            <a:off x="566928" y="1554480"/>
            <a:ext cx="6355080" cy="4633856"/>
          </a:xfrm>
          <a:prstGeom prst="roundRect">
            <a:avLst>
              <a:gd name="adj" fmla="val 2330"/>
            </a:avLst>
          </a:prstGeom>
          <a:solidFill>
            <a:srgbClr val="BDD9EB"/>
          </a:solidFill>
          <a:ln/>
          <a:effectLst>
            <a:outerShdw blurRad="114300" dist="25400" dir="5400000" algn="bl" rotWithShape="0">
              <a:srgbClr val="0E3B38">
                <a:alpha val="13000"/>
              </a:srgbClr>
            </a:outerShdw>
          </a:effectLst>
        </p:spPr>
      </p:sp>
      <p:sp>
        <p:nvSpPr>
          <p:cNvPr id="6" name="Text 4"/>
          <p:cNvSpPr/>
          <p:nvPr/>
        </p:nvSpPr>
        <p:spPr>
          <a:xfrm>
            <a:off x="886968" y="1810512"/>
            <a:ext cx="5715000" cy="4197096"/>
          </a:xfrm>
          <a:prstGeom prst="rect">
            <a:avLst/>
          </a:prstGeom>
          <a:noFill/>
          <a:ln/>
        </p:spPr>
        <p:txBody>
          <a:bodyPr wrap="square" lIns="0" tIns="0" rIns="0" bIns="0" rtlCol="0" anchor="ctr"/>
          <a:lstStyle/>
          <a:p>
            <a:pPr marL="228600" indent="-228600" algn="l">
              <a:lnSpc>
                <a:spcPct val="104000"/>
              </a:lnSpc>
              <a:spcAft>
                <a:spcPts val="1300"/>
              </a:spcAft>
              <a:buSzPct val="100000"/>
              <a:buChar char="•"/>
            </a:pPr>
            <a:r>
              <a:rPr lang="en-US" sz="1550" dirty="0">
                <a:solidFill>
                  <a:srgbClr val="23302E"/>
                </a:solidFill>
                <a:latin typeface="Times New Roman" pitchFamily="34" charset="0"/>
                <a:ea typeface="Times New Roman" pitchFamily="34" charset="-122"/>
                <a:cs typeface="Times New Roman" pitchFamily="34" charset="-120"/>
              </a:rPr>
              <a:t>Communication is the process of exchanging information, ideas, feelings and instructions between individuals to achieve shared understanding and effective interaction within health and social care environments.</a:t>
            </a:r>
            <a:endParaRPr lang="en-US" sz="1550" dirty="0"/>
          </a:p>
          <a:p>
            <a:pPr marL="228600" indent="-228600" algn="l">
              <a:lnSpc>
                <a:spcPct val="104000"/>
              </a:lnSpc>
              <a:spcAft>
                <a:spcPts val="1300"/>
              </a:spcAft>
              <a:buSzPct val="100000"/>
              <a:buChar char="•"/>
            </a:pPr>
            <a:r>
              <a:rPr lang="en-US" sz="1550" dirty="0">
                <a:solidFill>
                  <a:srgbClr val="23302E"/>
                </a:solidFill>
                <a:latin typeface="Times New Roman" pitchFamily="34" charset="0"/>
                <a:ea typeface="Times New Roman" pitchFamily="34" charset="-122"/>
                <a:cs typeface="Times New Roman" pitchFamily="34" charset="-120"/>
              </a:rPr>
              <a:t>Effective communication includes verbal, non-verbal and written methods and enables healthcare professionals to build positive relationships, deliver person-centred care and support patient wellbeing.</a:t>
            </a:r>
            <a:endParaRPr lang="en-US" sz="1550" dirty="0"/>
          </a:p>
          <a:p>
            <a:pPr marL="228600" indent="-228600" algn="l">
              <a:lnSpc>
                <a:spcPct val="104000"/>
              </a:lnSpc>
              <a:buSzPct val="100000"/>
              <a:buChar char="•"/>
            </a:pPr>
            <a:r>
              <a:rPr lang="en-US" sz="1550" dirty="0">
                <a:solidFill>
                  <a:srgbClr val="23302E"/>
                </a:solidFill>
                <a:latin typeface="Times New Roman" pitchFamily="34" charset="0"/>
                <a:ea typeface="Times New Roman" pitchFamily="34" charset="-122"/>
                <a:cs typeface="Times New Roman" pitchFamily="34" charset="-120"/>
              </a:rPr>
              <a:t>Strong communication skills help professionals listen actively, provide accurate information and respond appropriately to the needs of patients, families and colleagues (Kourkouta and Papathanasiou, 2014).</a:t>
            </a:r>
            <a:endParaRPr lang="en-US" sz="1550" dirty="0"/>
          </a:p>
        </p:txBody>
      </p:sp>
      <p:sp>
        <p:nvSpPr>
          <p:cNvPr id="7" name="Shape 5"/>
          <p:cNvSpPr/>
          <p:nvPr/>
        </p:nvSpPr>
        <p:spPr>
          <a:xfrm>
            <a:off x="7178040" y="1479176"/>
            <a:ext cx="4434840" cy="4709160"/>
          </a:xfrm>
          <a:prstGeom prst="roundRect">
            <a:avLst>
              <a:gd name="adj" fmla="val 2887"/>
            </a:avLst>
          </a:prstGeom>
          <a:solidFill>
            <a:srgbClr val="BDD9EB"/>
          </a:solidFill>
          <a:ln/>
          <a:effectLst>
            <a:outerShdw blurRad="139700" dist="38100" dir="5400000" algn="bl" rotWithShape="0">
              <a:srgbClr val="0E3B38">
                <a:alpha val="18000"/>
              </a:srgbClr>
            </a:outerShdw>
          </a:effectLst>
        </p:spPr>
      </p:sp>
      <p:pic>
        <p:nvPicPr>
          <p:cNvPr id="8" name="Image 0" descr="/home/claude/build/img/image2.png"/>
          <p:cNvPicPr>
            <a:picLocks noChangeAspect="1"/>
          </p:cNvPicPr>
          <p:nvPr/>
        </p:nvPicPr>
        <p:blipFill>
          <a:blip r:embed="rId3"/>
          <a:stretch>
            <a:fillRect/>
          </a:stretch>
        </p:blipFill>
        <p:spPr>
          <a:xfrm>
            <a:off x="7172661" y="1702932"/>
            <a:ext cx="4440219" cy="419709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2F8F7"/>
        </a:solidFill>
        <a:effectLst/>
      </p:bgPr>
    </p:bg>
    <p:spTree>
      <p:nvGrpSpPr>
        <p:cNvPr id="1" name=""/>
        <p:cNvGrpSpPr/>
        <p:nvPr/>
      </p:nvGrpSpPr>
      <p:grpSpPr>
        <a:xfrm>
          <a:off x="0" y="0"/>
          <a:ext cx="0" cy="0"/>
          <a:chOff x="0" y="0"/>
          <a:chExt cx="0" cy="0"/>
        </a:xfrm>
      </p:grpSpPr>
      <p:sp>
        <p:nvSpPr>
          <p:cNvPr id="2" name="Shape 0"/>
          <p:cNvSpPr/>
          <p:nvPr/>
        </p:nvSpPr>
        <p:spPr>
          <a:xfrm>
            <a:off x="566928" y="502920"/>
            <a:ext cx="749808" cy="749808"/>
          </a:xfrm>
          <a:prstGeom prst="ellipse">
            <a:avLst/>
          </a:prstGeom>
          <a:solidFill>
            <a:srgbClr val="0E5C57"/>
          </a:solidFill>
          <a:ln/>
          <a:effectLst>
            <a:outerShdw blurRad="88900" dist="25400" dir="5400000" algn="bl" rotWithShape="0">
              <a:srgbClr val="0E3B38">
                <a:alpha val="22000"/>
              </a:srgbClr>
            </a:outerShdw>
          </a:effectLst>
        </p:spPr>
      </p:sp>
      <p:sp>
        <p:nvSpPr>
          <p:cNvPr id="3" name="Text 1"/>
          <p:cNvSpPr/>
          <p:nvPr/>
        </p:nvSpPr>
        <p:spPr>
          <a:xfrm>
            <a:off x="566928" y="502920"/>
            <a:ext cx="749808" cy="749808"/>
          </a:xfrm>
          <a:prstGeom prst="rect">
            <a:avLst/>
          </a:prstGeom>
          <a:noFill/>
          <a:ln/>
        </p:spPr>
        <p:txBody>
          <a:bodyPr wrap="square" lIns="0" tIns="0" rIns="0" bIns="0" rtlCol="0" anchor="ctr"/>
          <a:lstStyle/>
          <a:p>
            <a:pPr marL="0" indent="0" algn="ctr">
              <a:buNone/>
            </a:pPr>
            <a:r>
              <a:rPr lang="en-US" sz="2600" b="1" dirty="0">
                <a:solidFill>
                  <a:srgbClr val="FFFFFF"/>
                </a:solidFill>
                <a:latin typeface="Times New Roman" pitchFamily="34" charset="0"/>
                <a:ea typeface="Times New Roman" pitchFamily="34" charset="-122"/>
                <a:cs typeface="Times New Roman" pitchFamily="34" charset="-120"/>
              </a:rPr>
              <a:t>3</a:t>
            </a:r>
            <a:endParaRPr lang="en-US" sz="2600" dirty="0"/>
          </a:p>
        </p:txBody>
      </p:sp>
      <p:sp>
        <p:nvSpPr>
          <p:cNvPr id="4" name="Text 2"/>
          <p:cNvSpPr/>
          <p:nvPr/>
        </p:nvSpPr>
        <p:spPr>
          <a:xfrm>
            <a:off x="1517904" y="457200"/>
            <a:ext cx="9418320" cy="841248"/>
          </a:xfrm>
          <a:prstGeom prst="rect">
            <a:avLst/>
          </a:prstGeom>
          <a:noFill/>
          <a:ln/>
        </p:spPr>
        <p:txBody>
          <a:bodyPr wrap="square" lIns="0" tIns="0" rIns="0" bIns="0" rtlCol="0" anchor="ctr"/>
          <a:lstStyle/>
          <a:p>
            <a:pPr marL="0" indent="0" algn="l">
              <a:lnSpc>
                <a:spcPct val="95000"/>
              </a:lnSpc>
              <a:buNone/>
            </a:pPr>
            <a:r>
              <a:rPr lang="en-US" sz="2900" b="1" dirty="0">
                <a:solidFill>
                  <a:srgbClr val="0E5C57"/>
                </a:solidFill>
                <a:latin typeface="Times New Roman" pitchFamily="34" charset="0"/>
                <a:ea typeface="Times New Roman" pitchFamily="34" charset="-122"/>
                <a:cs typeface="Times New Roman" pitchFamily="34" charset="-120"/>
              </a:rPr>
              <a:t>Importance of Communication in Health and Social Care</a:t>
            </a:r>
            <a:endParaRPr lang="en-US" sz="2900" dirty="0"/>
          </a:p>
        </p:txBody>
      </p:sp>
      <p:sp>
        <p:nvSpPr>
          <p:cNvPr id="5" name="Shape 3"/>
          <p:cNvSpPr/>
          <p:nvPr/>
        </p:nvSpPr>
        <p:spPr>
          <a:xfrm>
            <a:off x="566928" y="1554480"/>
            <a:ext cx="4754880" cy="4709160"/>
          </a:xfrm>
          <a:prstGeom prst="roundRect">
            <a:avLst>
              <a:gd name="adj" fmla="val 2718"/>
            </a:avLst>
          </a:prstGeom>
          <a:solidFill>
            <a:srgbClr val="EFEADE"/>
          </a:solidFill>
          <a:ln/>
          <a:effectLst>
            <a:outerShdw blurRad="139700" dist="38100" dir="5400000" algn="bl" rotWithShape="0">
              <a:srgbClr val="0E3B38">
                <a:alpha val="18000"/>
              </a:srgbClr>
            </a:outerShdw>
          </a:effectLst>
        </p:spPr>
      </p:sp>
      <p:pic>
        <p:nvPicPr>
          <p:cNvPr id="6" name="Image 0" descr="/home/claude/build/img/image3.png"/>
          <p:cNvPicPr>
            <a:picLocks noChangeAspect="1"/>
          </p:cNvPicPr>
          <p:nvPr/>
        </p:nvPicPr>
        <p:blipFill>
          <a:blip r:embed="rId3"/>
          <a:stretch>
            <a:fillRect/>
          </a:stretch>
        </p:blipFill>
        <p:spPr>
          <a:xfrm>
            <a:off x="566928" y="1692178"/>
            <a:ext cx="4800599" cy="4450751"/>
          </a:xfrm>
          <a:prstGeom prst="rect">
            <a:avLst/>
          </a:prstGeom>
        </p:spPr>
      </p:pic>
      <p:sp>
        <p:nvSpPr>
          <p:cNvPr id="7" name="Shape 4"/>
          <p:cNvSpPr/>
          <p:nvPr/>
        </p:nvSpPr>
        <p:spPr>
          <a:xfrm>
            <a:off x="5577840" y="1591056"/>
            <a:ext cx="6035040" cy="1444752"/>
          </a:xfrm>
          <a:prstGeom prst="roundRect">
            <a:avLst>
              <a:gd name="adj" fmla="val 6329"/>
            </a:avLst>
          </a:prstGeom>
          <a:solidFill>
            <a:srgbClr val="EFEADE"/>
          </a:solidFill>
          <a:ln/>
          <a:effectLst>
            <a:outerShdw blurRad="101600" dist="25400" dir="5400000" algn="bl" rotWithShape="0">
              <a:srgbClr val="0E3B38">
                <a:alpha val="13000"/>
              </a:srgbClr>
            </a:outerShdw>
          </a:effectLst>
        </p:spPr>
      </p:sp>
      <p:sp>
        <p:nvSpPr>
          <p:cNvPr id="8" name="Shape 5"/>
          <p:cNvSpPr/>
          <p:nvPr/>
        </p:nvSpPr>
        <p:spPr>
          <a:xfrm>
            <a:off x="5833872" y="1956816"/>
            <a:ext cx="713232" cy="713232"/>
          </a:xfrm>
          <a:prstGeom prst="ellipse">
            <a:avLst/>
          </a:prstGeom>
          <a:solidFill>
            <a:srgbClr val="0E5C57"/>
          </a:solidFill>
          <a:ln/>
        </p:spPr>
      </p:sp>
      <p:pic>
        <p:nvPicPr>
          <p:cNvPr id="9" name="Image 1" descr="preencoded.png"/>
          <p:cNvPicPr>
            <a:picLocks noChangeAspect="1"/>
          </p:cNvPicPr>
          <p:nvPr/>
        </p:nvPicPr>
        <p:blipFill>
          <a:blip r:embed="rId4"/>
          <a:stretch>
            <a:fillRect/>
          </a:stretch>
        </p:blipFill>
        <p:spPr>
          <a:xfrm>
            <a:off x="6016752" y="2139696"/>
            <a:ext cx="347472" cy="347472"/>
          </a:xfrm>
          <a:prstGeom prst="rect">
            <a:avLst/>
          </a:prstGeom>
        </p:spPr>
      </p:pic>
      <p:sp>
        <p:nvSpPr>
          <p:cNvPr id="10" name="Text 6"/>
          <p:cNvSpPr/>
          <p:nvPr/>
        </p:nvSpPr>
        <p:spPr>
          <a:xfrm>
            <a:off x="6784848" y="1700784"/>
            <a:ext cx="4617720" cy="1225296"/>
          </a:xfrm>
          <a:prstGeom prst="rect">
            <a:avLst/>
          </a:prstGeom>
          <a:noFill/>
          <a:ln/>
        </p:spPr>
        <p:txBody>
          <a:bodyPr wrap="square" lIns="0" tIns="0" rIns="0" bIns="0" rtlCol="0" anchor="ctr"/>
          <a:lstStyle/>
          <a:p>
            <a:pPr marL="0" indent="0" algn="l">
              <a:lnSpc>
                <a:spcPct val="100000"/>
              </a:lnSpc>
              <a:buNone/>
            </a:pPr>
            <a:r>
              <a:rPr lang="en-US" sz="1450" dirty="0">
                <a:solidFill>
                  <a:srgbClr val="23302E"/>
                </a:solidFill>
                <a:latin typeface="Times New Roman" pitchFamily="34" charset="0"/>
                <a:ea typeface="Times New Roman" pitchFamily="34" charset="-122"/>
                <a:cs typeface="Times New Roman" pitchFamily="34" charset="-120"/>
              </a:rPr>
              <a:t>Effective communication promotes trust, dignity, respect and person-centred care by ensuring that patients feel listened to, valued and actively involved in decisions regarding their treatment and support.</a:t>
            </a:r>
            <a:endParaRPr lang="en-US" sz="1450" dirty="0"/>
          </a:p>
        </p:txBody>
      </p:sp>
      <p:sp>
        <p:nvSpPr>
          <p:cNvPr id="11" name="Shape 7"/>
          <p:cNvSpPr/>
          <p:nvPr/>
        </p:nvSpPr>
        <p:spPr>
          <a:xfrm>
            <a:off x="5577840" y="3227832"/>
            <a:ext cx="6035040" cy="1444752"/>
          </a:xfrm>
          <a:prstGeom prst="roundRect">
            <a:avLst>
              <a:gd name="adj" fmla="val 6329"/>
            </a:avLst>
          </a:prstGeom>
          <a:solidFill>
            <a:srgbClr val="EFEADE"/>
          </a:solidFill>
          <a:ln/>
          <a:effectLst>
            <a:outerShdw blurRad="101600" dist="25400" dir="5400000" algn="bl" rotWithShape="0">
              <a:srgbClr val="0E3B38">
                <a:alpha val="13000"/>
              </a:srgbClr>
            </a:outerShdw>
          </a:effectLst>
        </p:spPr>
      </p:sp>
      <p:sp>
        <p:nvSpPr>
          <p:cNvPr id="12" name="Shape 8"/>
          <p:cNvSpPr/>
          <p:nvPr/>
        </p:nvSpPr>
        <p:spPr>
          <a:xfrm>
            <a:off x="5833872" y="3593592"/>
            <a:ext cx="713232" cy="713232"/>
          </a:xfrm>
          <a:prstGeom prst="ellipse">
            <a:avLst/>
          </a:prstGeom>
          <a:solidFill>
            <a:srgbClr val="DE7A3C"/>
          </a:solidFill>
          <a:ln/>
        </p:spPr>
      </p:sp>
      <p:pic>
        <p:nvPicPr>
          <p:cNvPr id="13" name="Image 2" descr="preencoded.png"/>
          <p:cNvPicPr>
            <a:picLocks noChangeAspect="1"/>
          </p:cNvPicPr>
          <p:nvPr/>
        </p:nvPicPr>
        <p:blipFill>
          <a:blip r:embed="rId5"/>
          <a:stretch>
            <a:fillRect/>
          </a:stretch>
        </p:blipFill>
        <p:spPr>
          <a:xfrm>
            <a:off x="6016752" y="3776472"/>
            <a:ext cx="347472" cy="347472"/>
          </a:xfrm>
          <a:prstGeom prst="rect">
            <a:avLst/>
          </a:prstGeom>
        </p:spPr>
      </p:pic>
      <p:sp>
        <p:nvSpPr>
          <p:cNvPr id="14" name="Text 9"/>
          <p:cNvSpPr/>
          <p:nvPr/>
        </p:nvSpPr>
        <p:spPr>
          <a:xfrm>
            <a:off x="6784848" y="3337560"/>
            <a:ext cx="4617720" cy="1225296"/>
          </a:xfrm>
          <a:prstGeom prst="rect">
            <a:avLst/>
          </a:prstGeom>
          <a:noFill/>
          <a:ln/>
        </p:spPr>
        <p:txBody>
          <a:bodyPr wrap="square" lIns="0" tIns="0" rIns="0" bIns="0" rtlCol="0" anchor="ctr"/>
          <a:lstStyle/>
          <a:p>
            <a:pPr marL="0" indent="0" algn="l">
              <a:lnSpc>
                <a:spcPct val="100000"/>
              </a:lnSpc>
              <a:buNone/>
            </a:pPr>
            <a:r>
              <a:rPr lang="en-US" sz="1450" dirty="0">
                <a:solidFill>
                  <a:srgbClr val="23302E"/>
                </a:solidFill>
                <a:latin typeface="Times New Roman" pitchFamily="34" charset="0"/>
                <a:ea typeface="Times New Roman" pitchFamily="34" charset="-122"/>
                <a:cs typeface="Times New Roman" pitchFamily="34" charset="-120"/>
              </a:rPr>
              <a:t>Clear communication reduces misunderstandings, prevents errors and supports patient safety by ensuring that healthcare professionals share accurate and timely information.</a:t>
            </a:r>
            <a:endParaRPr lang="en-US" sz="1450" dirty="0"/>
          </a:p>
        </p:txBody>
      </p:sp>
      <p:sp>
        <p:nvSpPr>
          <p:cNvPr id="15" name="Shape 10"/>
          <p:cNvSpPr/>
          <p:nvPr/>
        </p:nvSpPr>
        <p:spPr>
          <a:xfrm>
            <a:off x="5577840" y="4864608"/>
            <a:ext cx="6035040" cy="1444752"/>
          </a:xfrm>
          <a:prstGeom prst="roundRect">
            <a:avLst>
              <a:gd name="adj" fmla="val 6329"/>
            </a:avLst>
          </a:prstGeom>
          <a:solidFill>
            <a:srgbClr val="EFEADE"/>
          </a:solidFill>
          <a:ln/>
          <a:effectLst>
            <a:outerShdw blurRad="101600" dist="25400" dir="5400000" algn="bl" rotWithShape="0">
              <a:srgbClr val="0E3B38">
                <a:alpha val="13000"/>
              </a:srgbClr>
            </a:outerShdw>
          </a:effectLst>
        </p:spPr>
      </p:sp>
      <p:sp>
        <p:nvSpPr>
          <p:cNvPr id="16" name="Shape 11"/>
          <p:cNvSpPr/>
          <p:nvPr/>
        </p:nvSpPr>
        <p:spPr>
          <a:xfrm>
            <a:off x="5833872" y="5230368"/>
            <a:ext cx="713232" cy="713232"/>
          </a:xfrm>
          <a:prstGeom prst="ellipse">
            <a:avLst/>
          </a:prstGeom>
          <a:solidFill>
            <a:srgbClr val="2E8F88"/>
          </a:solidFill>
          <a:ln/>
        </p:spPr>
      </p:sp>
      <p:pic>
        <p:nvPicPr>
          <p:cNvPr id="17" name="Image 3" descr="preencoded.png"/>
          <p:cNvPicPr>
            <a:picLocks noChangeAspect="1"/>
          </p:cNvPicPr>
          <p:nvPr/>
        </p:nvPicPr>
        <p:blipFill>
          <a:blip r:embed="rId6"/>
          <a:stretch>
            <a:fillRect/>
          </a:stretch>
        </p:blipFill>
        <p:spPr>
          <a:xfrm>
            <a:off x="6016752" y="5413248"/>
            <a:ext cx="347472" cy="347472"/>
          </a:xfrm>
          <a:prstGeom prst="rect">
            <a:avLst/>
          </a:prstGeom>
        </p:spPr>
      </p:pic>
      <p:sp>
        <p:nvSpPr>
          <p:cNvPr id="18" name="Text 12"/>
          <p:cNvSpPr/>
          <p:nvPr/>
        </p:nvSpPr>
        <p:spPr>
          <a:xfrm>
            <a:off x="6784848" y="4974336"/>
            <a:ext cx="4617720" cy="1225296"/>
          </a:xfrm>
          <a:prstGeom prst="rect">
            <a:avLst/>
          </a:prstGeom>
          <a:noFill/>
          <a:ln/>
        </p:spPr>
        <p:txBody>
          <a:bodyPr wrap="square" lIns="0" tIns="0" rIns="0" bIns="0" rtlCol="0" anchor="ctr"/>
          <a:lstStyle/>
          <a:p>
            <a:pPr marL="0" indent="0" algn="l">
              <a:lnSpc>
                <a:spcPct val="100000"/>
              </a:lnSpc>
              <a:buNone/>
            </a:pPr>
            <a:r>
              <a:rPr lang="en-US" sz="1450" dirty="0">
                <a:solidFill>
                  <a:srgbClr val="23302E"/>
                </a:solidFill>
                <a:latin typeface="Times New Roman" pitchFamily="34" charset="0"/>
                <a:ea typeface="Times New Roman" pitchFamily="34" charset="-122"/>
                <a:cs typeface="Times New Roman" pitchFamily="34" charset="-120"/>
              </a:rPr>
              <a:t>Communication also improves teamwork, collaboration and continuity of care across multidisciplinary healthcare settings (Shrivastava, Chong and Bobhate, 2025).</a:t>
            </a:r>
            <a:endParaRPr lang="en-US" sz="14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2F8F7"/>
        </a:solidFill>
        <a:effectLst/>
      </p:bgPr>
    </p:bg>
    <p:spTree>
      <p:nvGrpSpPr>
        <p:cNvPr id="1" name=""/>
        <p:cNvGrpSpPr/>
        <p:nvPr/>
      </p:nvGrpSpPr>
      <p:grpSpPr>
        <a:xfrm>
          <a:off x="0" y="0"/>
          <a:ext cx="0" cy="0"/>
          <a:chOff x="0" y="0"/>
          <a:chExt cx="0" cy="0"/>
        </a:xfrm>
      </p:grpSpPr>
      <p:sp>
        <p:nvSpPr>
          <p:cNvPr id="2" name="Shape 0"/>
          <p:cNvSpPr/>
          <p:nvPr/>
        </p:nvSpPr>
        <p:spPr>
          <a:xfrm>
            <a:off x="566928" y="502920"/>
            <a:ext cx="749808" cy="749808"/>
          </a:xfrm>
          <a:prstGeom prst="ellipse">
            <a:avLst/>
          </a:prstGeom>
          <a:solidFill>
            <a:srgbClr val="0E5C57"/>
          </a:solidFill>
          <a:ln/>
          <a:effectLst>
            <a:outerShdw blurRad="88900" dist="25400" dir="5400000" algn="bl" rotWithShape="0">
              <a:srgbClr val="0E3B38">
                <a:alpha val="22000"/>
              </a:srgbClr>
            </a:outerShdw>
          </a:effectLst>
        </p:spPr>
      </p:sp>
      <p:sp>
        <p:nvSpPr>
          <p:cNvPr id="3" name="Text 1"/>
          <p:cNvSpPr/>
          <p:nvPr/>
        </p:nvSpPr>
        <p:spPr>
          <a:xfrm>
            <a:off x="566928" y="502920"/>
            <a:ext cx="749808" cy="749808"/>
          </a:xfrm>
          <a:prstGeom prst="rect">
            <a:avLst/>
          </a:prstGeom>
          <a:noFill/>
          <a:ln/>
        </p:spPr>
        <p:txBody>
          <a:bodyPr wrap="square" lIns="0" tIns="0" rIns="0" bIns="0" rtlCol="0" anchor="ctr"/>
          <a:lstStyle/>
          <a:p>
            <a:pPr marL="0" indent="0" algn="ctr">
              <a:buNone/>
            </a:pPr>
            <a:r>
              <a:rPr lang="en-US" sz="2600" b="1" dirty="0">
                <a:solidFill>
                  <a:srgbClr val="FFFFFF"/>
                </a:solidFill>
                <a:latin typeface="Times New Roman" pitchFamily="34" charset="0"/>
                <a:ea typeface="Times New Roman" pitchFamily="34" charset="-122"/>
                <a:cs typeface="Times New Roman" pitchFamily="34" charset="-120"/>
              </a:rPr>
              <a:t>4</a:t>
            </a:r>
            <a:endParaRPr lang="en-US" sz="2600" dirty="0"/>
          </a:p>
        </p:txBody>
      </p:sp>
      <p:sp>
        <p:nvSpPr>
          <p:cNvPr id="4" name="Text 2"/>
          <p:cNvSpPr/>
          <p:nvPr/>
        </p:nvSpPr>
        <p:spPr>
          <a:xfrm>
            <a:off x="1517904" y="457200"/>
            <a:ext cx="9418320" cy="841248"/>
          </a:xfrm>
          <a:prstGeom prst="rect">
            <a:avLst/>
          </a:prstGeom>
          <a:noFill/>
          <a:ln/>
        </p:spPr>
        <p:txBody>
          <a:bodyPr wrap="square" lIns="0" tIns="0" rIns="0" bIns="0" rtlCol="0" anchor="ctr"/>
          <a:lstStyle/>
          <a:p>
            <a:pPr marL="0" indent="0" algn="l">
              <a:lnSpc>
                <a:spcPct val="95000"/>
              </a:lnSpc>
              <a:buNone/>
            </a:pPr>
            <a:r>
              <a:rPr lang="en-US" sz="2900" b="1" dirty="0">
                <a:solidFill>
                  <a:srgbClr val="0E5C57"/>
                </a:solidFill>
                <a:latin typeface="Times New Roman" pitchFamily="34" charset="0"/>
                <a:ea typeface="Times New Roman" pitchFamily="34" charset="-122"/>
                <a:cs typeface="Times New Roman" pitchFamily="34" charset="-120"/>
              </a:rPr>
              <a:t>Communication in Professional Practice</a:t>
            </a:r>
            <a:endParaRPr lang="en-US" sz="2900" dirty="0"/>
          </a:p>
        </p:txBody>
      </p:sp>
      <p:sp>
        <p:nvSpPr>
          <p:cNvPr id="5" name="Shape 3"/>
          <p:cNvSpPr/>
          <p:nvPr/>
        </p:nvSpPr>
        <p:spPr>
          <a:xfrm>
            <a:off x="566928" y="1591056"/>
            <a:ext cx="6080760" cy="1444752"/>
          </a:xfrm>
          <a:prstGeom prst="roundRect">
            <a:avLst>
              <a:gd name="adj" fmla="val 6329"/>
            </a:avLst>
          </a:prstGeom>
          <a:solidFill>
            <a:srgbClr val="99B1DD"/>
          </a:solidFill>
          <a:ln/>
          <a:effectLst>
            <a:outerShdw blurRad="101600" dist="25400" dir="5400000" algn="bl" rotWithShape="0">
              <a:srgbClr val="0E3B38">
                <a:alpha val="13000"/>
              </a:srgbClr>
            </a:outerShdw>
          </a:effectLst>
        </p:spPr>
      </p:sp>
      <p:sp>
        <p:nvSpPr>
          <p:cNvPr id="6" name="Shape 4"/>
          <p:cNvSpPr/>
          <p:nvPr/>
        </p:nvSpPr>
        <p:spPr>
          <a:xfrm>
            <a:off x="822960" y="1956816"/>
            <a:ext cx="713232" cy="713232"/>
          </a:xfrm>
          <a:prstGeom prst="ellipse">
            <a:avLst/>
          </a:prstGeom>
          <a:solidFill>
            <a:srgbClr val="0E5C57"/>
          </a:solidFill>
          <a:ln/>
        </p:spPr>
      </p:sp>
      <p:pic>
        <p:nvPicPr>
          <p:cNvPr id="7" name="Image 0" descr="preencoded.png"/>
          <p:cNvPicPr>
            <a:picLocks noChangeAspect="1"/>
          </p:cNvPicPr>
          <p:nvPr/>
        </p:nvPicPr>
        <p:blipFill>
          <a:blip r:embed="rId3"/>
          <a:stretch>
            <a:fillRect/>
          </a:stretch>
        </p:blipFill>
        <p:spPr>
          <a:xfrm>
            <a:off x="1005840" y="2139696"/>
            <a:ext cx="347472" cy="347472"/>
          </a:xfrm>
          <a:prstGeom prst="rect">
            <a:avLst/>
          </a:prstGeom>
        </p:spPr>
      </p:pic>
      <p:sp>
        <p:nvSpPr>
          <p:cNvPr id="8" name="Text 5"/>
          <p:cNvSpPr/>
          <p:nvPr/>
        </p:nvSpPr>
        <p:spPr>
          <a:xfrm>
            <a:off x="1773936" y="1700784"/>
            <a:ext cx="4663440" cy="1225296"/>
          </a:xfrm>
          <a:prstGeom prst="rect">
            <a:avLst/>
          </a:prstGeom>
          <a:noFill/>
          <a:ln/>
        </p:spPr>
        <p:txBody>
          <a:bodyPr wrap="square" lIns="0" tIns="0" rIns="0" bIns="0" rtlCol="0" anchor="ctr"/>
          <a:lstStyle/>
          <a:p>
            <a:pPr marL="0" indent="0" algn="l">
              <a:lnSpc>
                <a:spcPct val="100000"/>
              </a:lnSpc>
              <a:buNone/>
            </a:pPr>
            <a:r>
              <a:rPr lang="en-US" sz="1450" dirty="0">
                <a:solidFill>
                  <a:srgbClr val="23302E"/>
                </a:solidFill>
                <a:latin typeface="Times New Roman" pitchFamily="34" charset="0"/>
                <a:ea typeface="Times New Roman" pitchFamily="34" charset="-122"/>
                <a:cs typeface="Times New Roman" pitchFamily="34" charset="-120"/>
              </a:rPr>
              <a:t>Registered nurses use communication continuously when assessing patients, explaining treatments, documenting care, providing emotional support and collaborating with doctors and other healthcare professionals.</a:t>
            </a:r>
            <a:endParaRPr lang="en-US" sz="1450" dirty="0"/>
          </a:p>
        </p:txBody>
      </p:sp>
      <p:sp>
        <p:nvSpPr>
          <p:cNvPr id="9" name="Shape 6"/>
          <p:cNvSpPr/>
          <p:nvPr/>
        </p:nvSpPr>
        <p:spPr>
          <a:xfrm>
            <a:off x="566928" y="3227832"/>
            <a:ext cx="6080760" cy="1444752"/>
          </a:xfrm>
          <a:prstGeom prst="roundRect">
            <a:avLst>
              <a:gd name="adj" fmla="val 6329"/>
            </a:avLst>
          </a:prstGeom>
          <a:solidFill>
            <a:srgbClr val="99B1DD"/>
          </a:solidFill>
          <a:ln/>
          <a:effectLst>
            <a:outerShdw blurRad="101600" dist="25400" dir="5400000" algn="bl" rotWithShape="0">
              <a:srgbClr val="0E3B38">
                <a:alpha val="13000"/>
              </a:srgbClr>
            </a:outerShdw>
          </a:effectLst>
        </p:spPr>
      </p:sp>
      <p:sp>
        <p:nvSpPr>
          <p:cNvPr id="10" name="Shape 7"/>
          <p:cNvSpPr/>
          <p:nvPr/>
        </p:nvSpPr>
        <p:spPr>
          <a:xfrm>
            <a:off x="822960" y="3593592"/>
            <a:ext cx="713232" cy="713232"/>
          </a:xfrm>
          <a:prstGeom prst="ellipse">
            <a:avLst/>
          </a:prstGeom>
          <a:solidFill>
            <a:srgbClr val="DE7A3C"/>
          </a:solidFill>
          <a:ln/>
        </p:spPr>
      </p:sp>
      <p:pic>
        <p:nvPicPr>
          <p:cNvPr id="11" name="Image 1" descr="preencoded.png"/>
          <p:cNvPicPr>
            <a:picLocks noChangeAspect="1"/>
          </p:cNvPicPr>
          <p:nvPr/>
        </p:nvPicPr>
        <p:blipFill>
          <a:blip r:embed="rId4"/>
          <a:stretch>
            <a:fillRect/>
          </a:stretch>
        </p:blipFill>
        <p:spPr>
          <a:xfrm>
            <a:off x="1005840" y="3776472"/>
            <a:ext cx="347472" cy="347472"/>
          </a:xfrm>
          <a:prstGeom prst="rect">
            <a:avLst/>
          </a:prstGeom>
        </p:spPr>
      </p:pic>
      <p:sp>
        <p:nvSpPr>
          <p:cNvPr id="12" name="Text 8"/>
          <p:cNvSpPr/>
          <p:nvPr/>
        </p:nvSpPr>
        <p:spPr>
          <a:xfrm>
            <a:off x="1773936" y="3337560"/>
            <a:ext cx="4663440" cy="1225296"/>
          </a:xfrm>
          <a:prstGeom prst="rect">
            <a:avLst/>
          </a:prstGeom>
          <a:noFill/>
          <a:ln/>
        </p:spPr>
        <p:txBody>
          <a:bodyPr wrap="square" lIns="0" tIns="0" rIns="0" bIns="0" rtlCol="0" anchor="ctr"/>
          <a:lstStyle/>
          <a:p>
            <a:pPr marL="0" indent="0" algn="l">
              <a:lnSpc>
                <a:spcPct val="100000"/>
              </a:lnSpc>
              <a:buNone/>
            </a:pPr>
            <a:r>
              <a:rPr lang="en-US" sz="1450" dirty="0">
                <a:solidFill>
                  <a:srgbClr val="23302E"/>
                </a:solidFill>
                <a:latin typeface="Times New Roman" pitchFamily="34" charset="0"/>
                <a:ea typeface="Times New Roman" pitchFamily="34" charset="-122"/>
                <a:cs typeface="Times New Roman" pitchFamily="34" charset="-120"/>
              </a:rPr>
              <a:t>Effective communication enables healthcare professionals to respond quickly to changing patient conditions and make informed decisions regarding treatment and care planning.</a:t>
            </a:r>
            <a:endParaRPr lang="en-US" sz="1450" dirty="0"/>
          </a:p>
        </p:txBody>
      </p:sp>
      <p:sp>
        <p:nvSpPr>
          <p:cNvPr id="13" name="Shape 9"/>
          <p:cNvSpPr/>
          <p:nvPr/>
        </p:nvSpPr>
        <p:spPr>
          <a:xfrm>
            <a:off x="566928" y="4864608"/>
            <a:ext cx="6080760" cy="1444752"/>
          </a:xfrm>
          <a:prstGeom prst="roundRect">
            <a:avLst>
              <a:gd name="adj" fmla="val 6329"/>
            </a:avLst>
          </a:prstGeom>
          <a:solidFill>
            <a:srgbClr val="99B1DD"/>
          </a:solidFill>
          <a:ln/>
          <a:effectLst>
            <a:outerShdw blurRad="101600" dist="25400" dir="5400000" algn="bl" rotWithShape="0">
              <a:srgbClr val="0E3B38">
                <a:alpha val="13000"/>
              </a:srgbClr>
            </a:outerShdw>
          </a:effectLst>
        </p:spPr>
      </p:sp>
      <p:sp>
        <p:nvSpPr>
          <p:cNvPr id="14" name="Shape 10"/>
          <p:cNvSpPr/>
          <p:nvPr/>
        </p:nvSpPr>
        <p:spPr>
          <a:xfrm>
            <a:off x="822960" y="5230368"/>
            <a:ext cx="713232" cy="713232"/>
          </a:xfrm>
          <a:prstGeom prst="ellipse">
            <a:avLst/>
          </a:prstGeom>
          <a:solidFill>
            <a:srgbClr val="2E8F88"/>
          </a:solidFill>
          <a:ln/>
        </p:spPr>
      </p:sp>
      <p:pic>
        <p:nvPicPr>
          <p:cNvPr id="15" name="Image 2" descr="preencoded.png"/>
          <p:cNvPicPr>
            <a:picLocks noChangeAspect="1"/>
          </p:cNvPicPr>
          <p:nvPr/>
        </p:nvPicPr>
        <p:blipFill>
          <a:blip r:embed="rId5"/>
          <a:stretch>
            <a:fillRect/>
          </a:stretch>
        </p:blipFill>
        <p:spPr>
          <a:xfrm>
            <a:off x="1005840" y="5413248"/>
            <a:ext cx="347472" cy="347472"/>
          </a:xfrm>
          <a:prstGeom prst="rect">
            <a:avLst/>
          </a:prstGeom>
        </p:spPr>
      </p:pic>
      <p:sp>
        <p:nvSpPr>
          <p:cNvPr id="16" name="Text 11"/>
          <p:cNvSpPr/>
          <p:nvPr/>
        </p:nvSpPr>
        <p:spPr>
          <a:xfrm>
            <a:off x="1773936" y="4974336"/>
            <a:ext cx="4663440" cy="1225296"/>
          </a:xfrm>
          <a:prstGeom prst="rect">
            <a:avLst/>
          </a:prstGeom>
          <a:noFill/>
          <a:ln/>
        </p:spPr>
        <p:txBody>
          <a:bodyPr wrap="square" lIns="0" tIns="0" rIns="0" bIns="0" rtlCol="0" anchor="ctr"/>
          <a:lstStyle/>
          <a:p>
            <a:pPr marL="0" indent="0" algn="l">
              <a:lnSpc>
                <a:spcPct val="100000"/>
              </a:lnSpc>
              <a:buNone/>
            </a:pPr>
            <a:r>
              <a:rPr lang="en-US" sz="1450" dirty="0">
                <a:solidFill>
                  <a:srgbClr val="23302E"/>
                </a:solidFill>
                <a:latin typeface="Times New Roman" pitchFamily="34" charset="0"/>
                <a:ea typeface="Times New Roman" pitchFamily="34" charset="-122"/>
                <a:cs typeface="Times New Roman" pitchFamily="34" charset="-120"/>
              </a:rPr>
              <a:t>Professional communication contributes directly to patient safety, quality care and successful multidisciplinary teamwork (Al Khaqani, 2025).</a:t>
            </a:r>
            <a:endParaRPr lang="en-US" sz="1450" dirty="0"/>
          </a:p>
        </p:txBody>
      </p:sp>
      <p:sp>
        <p:nvSpPr>
          <p:cNvPr id="17" name="Shape 12"/>
          <p:cNvSpPr/>
          <p:nvPr/>
        </p:nvSpPr>
        <p:spPr>
          <a:xfrm>
            <a:off x="6949440" y="1554480"/>
            <a:ext cx="5006340" cy="4926330"/>
          </a:xfrm>
          <a:prstGeom prst="roundRect">
            <a:avLst>
              <a:gd name="adj" fmla="val 2745"/>
            </a:avLst>
          </a:prstGeom>
          <a:solidFill>
            <a:srgbClr val="99B1DD"/>
          </a:solidFill>
          <a:ln/>
          <a:effectLst>
            <a:outerShdw blurRad="139700" dist="38100" dir="5400000" algn="bl" rotWithShape="0">
              <a:srgbClr val="0E3B38">
                <a:alpha val="18000"/>
              </a:srgbClr>
            </a:outerShdw>
          </a:effectLst>
        </p:spPr>
      </p:sp>
      <p:pic>
        <p:nvPicPr>
          <p:cNvPr id="18" name="Image 3" descr="/home/claude/build/img/image4.jpeg"/>
          <p:cNvPicPr>
            <a:picLocks noChangeAspect="1"/>
          </p:cNvPicPr>
          <p:nvPr/>
        </p:nvPicPr>
        <p:blipFill>
          <a:blip r:embed="rId6"/>
          <a:stretch>
            <a:fillRect/>
          </a:stretch>
        </p:blipFill>
        <p:spPr>
          <a:xfrm>
            <a:off x="6995160" y="1637822"/>
            <a:ext cx="4926330" cy="476137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2F8F7"/>
        </a:solidFill>
        <a:effectLst/>
      </p:bgPr>
    </p:bg>
    <p:spTree>
      <p:nvGrpSpPr>
        <p:cNvPr id="1" name=""/>
        <p:cNvGrpSpPr/>
        <p:nvPr/>
      </p:nvGrpSpPr>
      <p:grpSpPr>
        <a:xfrm>
          <a:off x="0" y="0"/>
          <a:ext cx="0" cy="0"/>
          <a:chOff x="0" y="0"/>
          <a:chExt cx="0" cy="0"/>
        </a:xfrm>
      </p:grpSpPr>
      <p:sp>
        <p:nvSpPr>
          <p:cNvPr id="2" name="Shape 0"/>
          <p:cNvSpPr/>
          <p:nvPr/>
        </p:nvSpPr>
        <p:spPr>
          <a:xfrm>
            <a:off x="566928" y="502920"/>
            <a:ext cx="749808" cy="749808"/>
          </a:xfrm>
          <a:prstGeom prst="ellipse">
            <a:avLst/>
          </a:prstGeom>
          <a:solidFill>
            <a:srgbClr val="0E5C57"/>
          </a:solidFill>
          <a:ln/>
          <a:effectLst>
            <a:outerShdw blurRad="88900" dist="25400" dir="5400000" algn="bl" rotWithShape="0">
              <a:srgbClr val="0E3B38">
                <a:alpha val="22000"/>
              </a:srgbClr>
            </a:outerShdw>
          </a:effectLst>
        </p:spPr>
      </p:sp>
      <p:sp>
        <p:nvSpPr>
          <p:cNvPr id="3" name="Text 1"/>
          <p:cNvSpPr/>
          <p:nvPr/>
        </p:nvSpPr>
        <p:spPr>
          <a:xfrm>
            <a:off x="566928" y="502920"/>
            <a:ext cx="749808" cy="749808"/>
          </a:xfrm>
          <a:prstGeom prst="rect">
            <a:avLst/>
          </a:prstGeom>
          <a:noFill/>
          <a:ln/>
        </p:spPr>
        <p:txBody>
          <a:bodyPr wrap="square" lIns="0" tIns="0" rIns="0" bIns="0" rtlCol="0" anchor="ctr"/>
          <a:lstStyle/>
          <a:p>
            <a:pPr marL="0" indent="0" algn="ctr">
              <a:buNone/>
            </a:pPr>
            <a:r>
              <a:rPr lang="en-US" sz="2600" b="1" dirty="0">
                <a:solidFill>
                  <a:srgbClr val="FFFFFF"/>
                </a:solidFill>
                <a:latin typeface="Times New Roman" pitchFamily="34" charset="0"/>
                <a:ea typeface="Times New Roman" pitchFamily="34" charset="-122"/>
                <a:cs typeface="Times New Roman" pitchFamily="34" charset="-120"/>
              </a:rPr>
              <a:t>5</a:t>
            </a:r>
            <a:endParaRPr lang="en-US" sz="2600" dirty="0"/>
          </a:p>
        </p:txBody>
      </p:sp>
      <p:sp>
        <p:nvSpPr>
          <p:cNvPr id="4" name="Text 2"/>
          <p:cNvSpPr/>
          <p:nvPr/>
        </p:nvSpPr>
        <p:spPr>
          <a:xfrm>
            <a:off x="1517904" y="457200"/>
            <a:ext cx="9418320" cy="841248"/>
          </a:xfrm>
          <a:prstGeom prst="rect">
            <a:avLst/>
          </a:prstGeom>
          <a:noFill/>
          <a:ln/>
        </p:spPr>
        <p:txBody>
          <a:bodyPr wrap="square" lIns="0" tIns="0" rIns="0" bIns="0" rtlCol="0" anchor="ctr"/>
          <a:lstStyle/>
          <a:p>
            <a:pPr marL="0" indent="0" algn="l">
              <a:lnSpc>
                <a:spcPct val="95000"/>
              </a:lnSpc>
              <a:buNone/>
            </a:pPr>
            <a:r>
              <a:rPr lang="en-US" sz="2900" b="1" dirty="0">
                <a:solidFill>
                  <a:srgbClr val="0E5C57"/>
                </a:solidFill>
                <a:latin typeface="Times New Roman" pitchFamily="34" charset="0"/>
                <a:ea typeface="Times New Roman" pitchFamily="34" charset="-122"/>
                <a:cs typeface="Times New Roman" pitchFamily="34" charset="-120"/>
              </a:rPr>
              <a:t>SBAR Communication Model</a:t>
            </a:r>
            <a:endParaRPr lang="en-US" sz="2900" dirty="0"/>
          </a:p>
        </p:txBody>
      </p:sp>
      <p:sp>
        <p:nvSpPr>
          <p:cNvPr id="5" name="Shape 3"/>
          <p:cNvSpPr/>
          <p:nvPr/>
        </p:nvSpPr>
        <p:spPr>
          <a:xfrm>
            <a:off x="566928" y="1481328"/>
            <a:ext cx="11064240" cy="914400"/>
          </a:xfrm>
          <a:prstGeom prst="roundRect">
            <a:avLst>
              <a:gd name="adj" fmla="val 10000"/>
            </a:avLst>
          </a:prstGeom>
          <a:solidFill>
            <a:srgbClr val="FFFFFF"/>
          </a:solidFill>
          <a:ln/>
          <a:effectLst>
            <a:outerShdw blurRad="101600" dist="25400" dir="5400000" algn="bl" rotWithShape="0">
              <a:srgbClr val="0E3B38">
                <a:alpha val="12000"/>
              </a:srgbClr>
            </a:outerShdw>
          </a:effectLst>
        </p:spPr>
      </p:sp>
      <p:sp>
        <p:nvSpPr>
          <p:cNvPr id="6" name="Text 4"/>
          <p:cNvSpPr/>
          <p:nvPr/>
        </p:nvSpPr>
        <p:spPr>
          <a:xfrm>
            <a:off x="868680" y="1481328"/>
            <a:ext cx="10515600" cy="914400"/>
          </a:xfrm>
          <a:prstGeom prst="rect">
            <a:avLst/>
          </a:prstGeom>
          <a:noFill/>
          <a:ln/>
        </p:spPr>
        <p:txBody>
          <a:bodyPr wrap="square" lIns="0" tIns="0" rIns="0" bIns="0" rtlCol="0" anchor="ctr"/>
          <a:lstStyle/>
          <a:p>
            <a:pPr marL="0" indent="0" algn="l">
              <a:lnSpc>
                <a:spcPct val="103000"/>
              </a:lnSpc>
              <a:buNone/>
            </a:pPr>
            <a:r>
              <a:rPr lang="en-US" sz="1500" dirty="0">
                <a:solidFill>
                  <a:srgbClr val="23302E"/>
                </a:solidFill>
                <a:latin typeface="Times New Roman" pitchFamily="34" charset="0"/>
                <a:ea typeface="Times New Roman" pitchFamily="34" charset="-122"/>
                <a:cs typeface="Times New Roman" pitchFamily="34" charset="-120"/>
              </a:rPr>
              <a:t>The SBAR model provides a structured communication framework that supports accurate information sharing and improves communication between healthcare professionals during patient handovers and clinical discussions.</a:t>
            </a:r>
            <a:endParaRPr lang="en-US" sz="1500" dirty="0"/>
          </a:p>
        </p:txBody>
      </p:sp>
      <p:sp>
        <p:nvSpPr>
          <p:cNvPr id="7" name="Shape 5"/>
          <p:cNvSpPr/>
          <p:nvPr/>
        </p:nvSpPr>
        <p:spPr>
          <a:xfrm>
            <a:off x="566928" y="2697480"/>
            <a:ext cx="6355080" cy="841248"/>
          </a:xfrm>
          <a:prstGeom prst="roundRect">
            <a:avLst>
              <a:gd name="adj" fmla="val 9783"/>
            </a:avLst>
          </a:prstGeom>
          <a:solidFill>
            <a:srgbClr val="49C5B1"/>
          </a:solidFill>
          <a:ln/>
          <a:effectLst>
            <a:outerShdw blurRad="88900" dist="25400" dir="5400000" algn="bl" rotWithShape="0">
              <a:srgbClr val="0E3B38">
                <a:alpha val="12000"/>
              </a:srgbClr>
            </a:outerShdw>
          </a:effectLst>
        </p:spPr>
      </p:sp>
      <p:sp>
        <p:nvSpPr>
          <p:cNvPr id="8" name="Shape 6"/>
          <p:cNvSpPr/>
          <p:nvPr/>
        </p:nvSpPr>
        <p:spPr>
          <a:xfrm>
            <a:off x="731520" y="2825496"/>
            <a:ext cx="585216" cy="585216"/>
          </a:xfrm>
          <a:prstGeom prst="roundRect">
            <a:avLst>
              <a:gd name="adj" fmla="val 10938"/>
            </a:avLst>
          </a:prstGeom>
          <a:solidFill>
            <a:srgbClr val="DE7A3C"/>
          </a:solidFill>
          <a:ln/>
        </p:spPr>
      </p:sp>
      <p:sp>
        <p:nvSpPr>
          <p:cNvPr id="9" name="Text 7"/>
          <p:cNvSpPr/>
          <p:nvPr/>
        </p:nvSpPr>
        <p:spPr>
          <a:xfrm>
            <a:off x="731520" y="2825496"/>
            <a:ext cx="585216" cy="585216"/>
          </a:xfrm>
          <a:prstGeom prst="rect">
            <a:avLst/>
          </a:prstGeom>
          <a:noFill/>
          <a:ln/>
        </p:spPr>
        <p:txBody>
          <a:bodyPr wrap="square" lIns="0" tIns="0" rIns="0" bIns="0" rtlCol="0" anchor="ctr"/>
          <a:lstStyle/>
          <a:p>
            <a:pPr marL="0" indent="0" algn="ctr">
              <a:buNone/>
            </a:pPr>
            <a:r>
              <a:rPr lang="en-US" sz="2600" b="1" dirty="0">
                <a:solidFill>
                  <a:srgbClr val="FFFFFF"/>
                </a:solidFill>
                <a:latin typeface="Times New Roman" pitchFamily="34" charset="0"/>
                <a:ea typeface="Times New Roman" pitchFamily="34" charset="-122"/>
                <a:cs typeface="Times New Roman" pitchFamily="34" charset="-120"/>
              </a:rPr>
              <a:t>S</a:t>
            </a:r>
            <a:endParaRPr lang="en-US" sz="2600" dirty="0"/>
          </a:p>
        </p:txBody>
      </p:sp>
      <p:sp>
        <p:nvSpPr>
          <p:cNvPr id="10" name="Text 8"/>
          <p:cNvSpPr/>
          <p:nvPr/>
        </p:nvSpPr>
        <p:spPr>
          <a:xfrm>
            <a:off x="1527048" y="2697480"/>
            <a:ext cx="5212080" cy="841248"/>
          </a:xfrm>
          <a:prstGeom prst="rect">
            <a:avLst/>
          </a:prstGeom>
          <a:noFill/>
          <a:ln/>
        </p:spPr>
        <p:txBody>
          <a:bodyPr wrap="square" lIns="0" tIns="0" rIns="0" bIns="0" rtlCol="0" anchor="ctr"/>
          <a:lstStyle/>
          <a:p>
            <a:pPr marL="0" indent="0" algn="l">
              <a:lnSpc>
                <a:spcPct val="98000"/>
              </a:lnSpc>
              <a:buNone/>
            </a:pPr>
            <a:r>
              <a:rPr lang="en-US" sz="1600" b="1" dirty="0">
                <a:solidFill>
                  <a:srgbClr val="DE7A3C"/>
                </a:solidFill>
                <a:latin typeface="Times New Roman" pitchFamily="34" charset="0"/>
                <a:ea typeface="Times New Roman" pitchFamily="34" charset="-122"/>
                <a:cs typeface="Times New Roman" pitchFamily="34" charset="-120"/>
              </a:rPr>
              <a:t>Situation   </a:t>
            </a:r>
            <a:r>
              <a:rPr lang="en-US" sz="1350" dirty="0">
                <a:solidFill>
                  <a:srgbClr val="23302E"/>
                </a:solidFill>
                <a:latin typeface="Times New Roman" pitchFamily="34" charset="0"/>
                <a:ea typeface="Times New Roman" pitchFamily="34" charset="-122"/>
                <a:cs typeface="Times New Roman" pitchFamily="34" charset="-120"/>
              </a:rPr>
              <a:t>What is happening now?</a:t>
            </a:r>
            <a:endParaRPr lang="en-US" sz="1600" dirty="0"/>
          </a:p>
        </p:txBody>
      </p:sp>
      <p:sp>
        <p:nvSpPr>
          <p:cNvPr id="11" name="Shape 9"/>
          <p:cNvSpPr/>
          <p:nvPr/>
        </p:nvSpPr>
        <p:spPr>
          <a:xfrm>
            <a:off x="566928" y="3685032"/>
            <a:ext cx="6355080" cy="841248"/>
          </a:xfrm>
          <a:prstGeom prst="roundRect">
            <a:avLst>
              <a:gd name="adj" fmla="val 9783"/>
            </a:avLst>
          </a:prstGeom>
          <a:solidFill>
            <a:srgbClr val="49C5B1"/>
          </a:solidFill>
          <a:ln/>
          <a:effectLst>
            <a:outerShdw blurRad="88900" dist="25400" dir="5400000" algn="bl" rotWithShape="0">
              <a:srgbClr val="0E3B38">
                <a:alpha val="12000"/>
              </a:srgbClr>
            </a:outerShdw>
          </a:effectLst>
        </p:spPr>
      </p:sp>
      <p:sp>
        <p:nvSpPr>
          <p:cNvPr id="12" name="Shape 10"/>
          <p:cNvSpPr/>
          <p:nvPr/>
        </p:nvSpPr>
        <p:spPr>
          <a:xfrm>
            <a:off x="731520" y="3813048"/>
            <a:ext cx="585216" cy="585216"/>
          </a:xfrm>
          <a:prstGeom prst="roundRect">
            <a:avLst>
              <a:gd name="adj" fmla="val 10938"/>
            </a:avLst>
          </a:prstGeom>
          <a:solidFill>
            <a:srgbClr val="0E5C57"/>
          </a:solidFill>
          <a:ln/>
        </p:spPr>
      </p:sp>
      <p:sp>
        <p:nvSpPr>
          <p:cNvPr id="13" name="Text 11"/>
          <p:cNvSpPr/>
          <p:nvPr/>
        </p:nvSpPr>
        <p:spPr>
          <a:xfrm>
            <a:off x="731520" y="3813048"/>
            <a:ext cx="585216" cy="585216"/>
          </a:xfrm>
          <a:prstGeom prst="rect">
            <a:avLst/>
          </a:prstGeom>
          <a:noFill/>
          <a:ln/>
        </p:spPr>
        <p:txBody>
          <a:bodyPr wrap="square" lIns="0" tIns="0" rIns="0" bIns="0" rtlCol="0" anchor="ctr"/>
          <a:lstStyle/>
          <a:p>
            <a:pPr marL="0" indent="0" algn="ctr">
              <a:buNone/>
            </a:pPr>
            <a:r>
              <a:rPr lang="en-US" sz="2600" b="1" dirty="0">
                <a:solidFill>
                  <a:srgbClr val="FFFFFF"/>
                </a:solidFill>
                <a:latin typeface="Times New Roman" pitchFamily="34" charset="0"/>
                <a:ea typeface="Times New Roman" pitchFamily="34" charset="-122"/>
                <a:cs typeface="Times New Roman" pitchFamily="34" charset="-120"/>
              </a:rPr>
              <a:t>B</a:t>
            </a:r>
            <a:endParaRPr lang="en-US" sz="2600" dirty="0"/>
          </a:p>
        </p:txBody>
      </p:sp>
      <p:sp>
        <p:nvSpPr>
          <p:cNvPr id="14" name="Text 12"/>
          <p:cNvSpPr/>
          <p:nvPr/>
        </p:nvSpPr>
        <p:spPr>
          <a:xfrm>
            <a:off x="1527048" y="3685032"/>
            <a:ext cx="5212080" cy="841248"/>
          </a:xfrm>
          <a:prstGeom prst="rect">
            <a:avLst/>
          </a:prstGeom>
          <a:noFill/>
          <a:ln/>
        </p:spPr>
        <p:txBody>
          <a:bodyPr wrap="square" lIns="0" tIns="0" rIns="0" bIns="0" rtlCol="0" anchor="ctr"/>
          <a:lstStyle/>
          <a:p>
            <a:pPr marL="0" indent="0" algn="l">
              <a:lnSpc>
                <a:spcPct val="98000"/>
              </a:lnSpc>
              <a:buNone/>
            </a:pPr>
            <a:r>
              <a:rPr lang="en-US" sz="1600" b="1" dirty="0">
                <a:solidFill>
                  <a:srgbClr val="0E5C57"/>
                </a:solidFill>
                <a:latin typeface="Times New Roman" pitchFamily="34" charset="0"/>
                <a:ea typeface="Times New Roman" pitchFamily="34" charset="-122"/>
                <a:cs typeface="Times New Roman" pitchFamily="34" charset="-120"/>
              </a:rPr>
              <a:t>Background   </a:t>
            </a:r>
            <a:r>
              <a:rPr lang="en-US" sz="1350" dirty="0">
                <a:solidFill>
                  <a:srgbClr val="23302E"/>
                </a:solidFill>
                <a:latin typeface="Times New Roman" pitchFamily="34" charset="0"/>
                <a:ea typeface="Times New Roman" pitchFamily="34" charset="-122"/>
                <a:cs typeface="Times New Roman" pitchFamily="34" charset="-120"/>
              </a:rPr>
              <a:t>Relevant patient history.</a:t>
            </a:r>
            <a:endParaRPr lang="en-US" sz="1600" dirty="0"/>
          </a:p>
        </p:txBody>
      </p:sp>
      <p:sp>
        <p:nvSpPr>
          <p:cNvPr id="15" name="Shape 13"/>
          <p:cNvSpPr/>
          <p:nvPr/>
        </p:nvSpPr>
        <p:spPr>
          <a:xfrm>
            <a:off x="566928" y="4672584"/>
            <a:ext cx="6355080" cy="841248"/>
          </a:xfrm>
          <a:prstGeom prst="roundRect">
            <a:avLst>
              <a:gd name="adj" fmla="val 9783"/>
            </a:avLst>
          </a:prstGeom>
          <a:solidFill>
            <a:srgbClr val="49C5B1"/>
          </a:solidFill>
          <a:ln/>
          <a:effectLst>
            <a:outerShdw blurRad="88900" dist="25400" dir="5400000" algn="bl" rotWithShape="0">
              <a:srgbClr val="0E3B38">
                <a:alpha val="12000"/>
              </a:srgbClr>
            </a:outerShdw>
          </a:effectLst>
        </p:spPr>
      </p:sp>
      <p:sp>
        <p:nvSpPr>
          <p:cNvPr id="16" name="Shape 14"/>
          <p:cNvSpPr/>
          <p:nvPr/>
        </p:nvSpPr>
        <p:spPr>
          <a:xfrm>
            <a:off x="731520" y="4800600"/>
            <a:ext cx="585216" cy="585216"/>
          </a:xfrm>
          <a:prstGeom prst="roundRect">
            <a:avLst>
              <a:gd name="adj" fmla="val 10938"/>
            </a:avLst>
          </a:prstGeom>
          <a:solidFill>
            <a:srgbClr val="2E8F88"/>
          </a:solidFill>
          <a:ln/>
        </p:spPr>
      </p:sp>
      <p:sp>
        <p:nvSpPr>
          <p:cNvPr id="17" name="Text 15"/>
          <p:cNvSpPr/>
          <p:nvPr/>
        </p:nvSpPr>
        <p:spPr>
          <a:xfrm>
            <a:off x="731520" y="4800600"/>
            <a:ext cx="585216" cy="585216"/>
          </a:xfrm>
          <a:prstGeom prst="rect">
            <a:avLst/>
          </a:prstGeom>
          <a:noFill/>
          <a:ln/>
        </p:spPr>
        <p:txBody>
          <a:bodyPr wrap="square" lIns="0" tIns="0" rIns="0" bIns="0" rtlCol="0" anchor="ctr"/>
          <a:lstStyle/>
          <a:p>
            <a:pPr marL="0" indent="0" algn="ctr">
              <a:buNone/>
            </a:pPr>
            <a:r>
              <a:rPr lang="en-US" sz="2600" b="1" dirty="0">
                <a:solidFill>
                  <a:srgbClr val="FFFFFF"/>
                </a:solidFill>
                <a:latin typeface="Times New Roman" pitchFamily="34" charset="0"/>
                <a:ea typeface="Times New Roman" pitchFamily="34" charset="-122"/>
                <a:cs typeface="Times New Roman" pitchFamily="34" charset="-120"/>
              </a:rPr>
              <a:t>A</a:t>
            </a:r>
            <a:endParaRPr lang="en-US" sz="2600" dirty="0"/>
          </a:p>
        </p:txBody>
      </p:sp>
      <p:sp>
        <p:nvSpPr>
          <p:cNvPr id="18" name="Text 16"/>
          <p:cNvSpPr/>
          <p:nvPr/>
        </p:nvSpPr>
        <p:spPr>
          <a:xfrm>
            <a:off x="1527048" y="4672584"/>
            <a:ext cx="5212080" cy="841248"/>
          </a:xfrm>
          <a:prstGeom prst="rect">
            <a:avLst/>
          </a:prstGeom>
          <a:noFill/>
          <a:ln/>
        </p:spPr>
        <p:txBody>
          <a:bodyPr wrap="square" lIns="0" tIns="0" rIns="0" bIns="0" rtlCol="0" anchor="ctr"/>
          <a:lstStyle/>
          <a:p>
            <a:pPr marL="0" indent="0" algn="l">
              <a:lnSpc>
                <a:spcPct val="98000"/>
              </a:lnSpc>
              <a:buNone/>
            </a:pPr>
            <a:r>
              <a:rPr lang="en-US" sz="1600" b="1" dirty="0">
                <a:solidFill>
                  <a:srgbClr val="2E8F88"/>
                </a:solidFill>
                <a:latin typeface="Times New Roman" pitchFamily="34" charset="0"/>
                <a:ea typeface="Times New Roman" pitchFamily="34" charset="-122"/>
                <a:cs typeface="Times New Roman" pitchFamily="34" charset="-120"/>
              </a:rPr>
              <a:t>Assessment   </a:t>
            </a:r>
            <a:r>
              <a:rPr lang="en-US" sz="1350" dirty="0">
                <a:solidFill>
                  <a:srgbClr val="23302E"/>
                </a:solidFill>
                <a:latin typeface="Times New Roman" pitchFamily="34" charset="0"/>
                <a:ea typeface="Times New Roman" pitchFamily="34" charset="-122"/>
                <a:cs typeface="Times New Roman" pitchFamily="34" charset="-120"/>
              </a:rPr>
              <a:t>Current clinical findings.</a:t>
            </a:r>
            <a:endParaRPr lang="en-US" sz="1600" dirty="0"/>
          </a:p>
        </p:txBody>
      </p:sp>
      <p:sp>
        <p:nvSpPr>
          <p:cNvPr id="19" name="Shape 17"/>
          <p:cNvSpPr/>
          <p:nvPr/>
        </p:nvSpPr>
        <p:spPr>
          <a:xfrm>
            <a:off x="566928" y="5660136"/>
            <a:ext cx="6355080" cy="841248"/>
          </a:xfrm>
          <a:prstGeom prst="roundRect">
            <a:avLst>
              <a:gd name="adj" fmla="val 9783"/>
            </a:avLst>
          </a:prstGeom>
          <a:solidFill>
            <a:srgbClr val="49C5B1"/>
          </a:solidFill>
          <a:ln/>
          <a:effectLst>
            <a:outerShdw blurRad="88900" dist="25400" dir="5400000" algn="bl" rotWithShape="0">
              <a:srgbClr val="0E3B38">
                <a:alpha val="12000"/>
              </a:srgbClr>
            </a:outerShdw>
          </a:effectLst>
        </p:spPr>
      </p:sp>
      <p:sp>
        <p:nvSpPr>
          <p:cNvPr id="20" name="Shape 18"/>
          <p:cNvSpPr/>
          <p:nvPr/>
        </p:nvSpPr>
        <p:spPr>
          <a:xfrm>
            <a:off x="731520" y="5788152"/>
            <a:ext cx="585216" cy="585216"/>
          </a:xfrm>
          <a:prstGeom prst="roundRect">
            <a:avLst>
              <a:gd name="adj" fmla="val 10938"/>
            </a:avLst>
          </a:prstGeom>
          <a:solidFill>
            <a:srgbClr val="C2652B"/>
          </a:solidFill>
          <a:ln/>
        </p:spPr>
      </p:sp>
      <p:sp>
        <p:nvSpPr>
          <p:cNvPr id="21" name="Text 19"/>
          <p:cNvSpPr/>
          <p:nvPr/>
        </p:nvSpPr>
        <p:spPr>
          <a:xfrm>
            <a:off x="731520" y="5788152"/>
            <a:ext cx="585216" cy="585216"/>
          </a:xfrm>
          <a:prstGeom prst="rect">
            <a:avLst/>
          </a:prstGeom>
          <a:noFill/>
          <a:ln/>
        </p:spPr>
        <p:txBody>
          <a:bodyPr wrap="square" lIns="0" tIns="0" rIns="0" bIns="0" rtlCol="0" anchor="ctr"/>
          <a:lstStyle/>
          <a:p>
            <a:pPr marL="0" indent="0" algn="ctr">
              <a:buNone/>
            </a:pPr>
            <a:r>
              <a:rPr lang="en-US" sz="2600" b="1" dirty="0">
                <a:solidFill>
                  <a:srgbClr val="FFFFFF"/>
                </a:solidFill>
                <a:latin typeface="Times New Roman" pitchFamily="34" charset="0"/>
                <a:ea typeface="Times New Roman" pitchFamily="34" charset="-122"/>
                <a:cs typeface="Times New Roman" pitchFamily="34" charset="-120"/>
              </a:rPr>
              <a:t>R</a:t>
            </a:r>
            <a:endParaRPr lang="en-US" sz="2600" dirty="0"/>
          </a:p>
        </p:txBody>
      </p:sp>
      <p:sp>
        <p:nvSpPr>
          <p:cNvPr id="22" name="Text 20"/>
          <p:cNvSpPr/>
          <p:nvPr/>
        </p:nvSpPr>
        <p:spPr>
          <a:xfrm>
            <a:off x="1527048" y="5660136"/>
            <a:ext cx="5212080" cy="841248"/>
          </a:xfrm>
          <a:prstGeom prst="rect">
            <a:avLst/>
          </a:prstGeom>
          <a:noFill/>
          <a:ln/>
        </p:spPr>
        <p:txBody>
          <a:bodyPr wrap="square" lIns="0" tIns="0" rIns="0" bIns="0" rtlCol="0" anchor="ctr"/>
          <a:lstStyle/>
          <a:p>
            <a:pPr marL="0" indent="0" algn="l">
              <a:lnSpc>
                <a:spcPct val="98000"/>
              </a:lnSpc>
              <a:buNone/>
            </a:pPr>
            <a:r>
              <a:rPr lang="en-US" sz="1600" b="1" dirty="0">
                <a:solidFill>
                  <a:srgbClr val="C2652B"/>
                </a:solidFill>
                <a:latin typeface="Times New Roman" pitchFamily="34" charset="0"/>
                <a:ea typeface="Times New Roman" pitchFamily="34" charset="-122"/>
                <a:cs typeface="Times New Roman" pitchFamily="34" charset="-120"/>
              </a:rPr>
              <a:t>Recommendation   </a:t>
            </a:r>
            <a:r>
              <a:rPr lang="en-US" sz="1350" dirty="0">
                <a:solidFill>
                  <a:srgbClr val="23302E"/>
                </a:solidFill>
                <a:latin typeface="Times New Roman" pitchFamily="34" charset="0"/>
                <a:ea typeface="Times New Roman" pitchFamily="34" charset="-122"/>
                <a:cs typeface="Times New Roman" pitchFamily="34" charset="-120"/>
              </a:rPr>
              <a:t>Required action or intervention (NHS England, 2017).</a:t>
            </a:r>
            <a:endParaRPr lang="en-US" sz="1600" dirty="0"/>
          </a:p>
        </p:txBody>
      </p:sp>
      <p:sp>
        <p:nvSpPr>
          <p:cNvPr id="23" name="Shape 21"/>
          <p:cNvSpPr/>
          <p:nvPr/>
        </p:nvSpPr>
        <p:spPr>
          <a:xfrm>
            <a:off x="7196328" y="2592324"/>
            <a:ext cx="4434840" cy="3909060"/>
          </a:xfrm>
          <a:prstGeom prst="roundRect">
            <a:avLst>
              <a:gd name="adj" fmla="val 3608"/>
            </a:avLst>
          </a:prstGeom>
          <a:solidFill>
            <a:srgbClr val="49C5B1"/>
          </a:solidFill>
          <a:ln/>
          <a:effectLst>
            <a:outerShdw blurRad="139700" dist="38100" dir="5400000" algn="bl" rotWithShape="0">
              <a:srgbClr val="0E3B38">
                <a:alpha val="18000"/>
              </a:srgbClr>
            </a:outerShdw>
          </a:effectLst>
        </p:spPr>
      </p:sp>
      <p:pic>
        <p:nvPicPr>
          <p:cNvPr id="24" name="Image 0" descr="/home/claude/build/img/image5.png"/>
          <p:cNvPicPr>
            <a:picLocks noChangeAspect="1"/>
          </p:cNvPicPr>
          <p:nvPr/>
        </p:nvPicPr>
        <p:blipFill>
          <a:blip r:embed="rId3"/>
          <a:stretch>
            <a:fillRect/>
          </a:stretch>
        </p:blipFill>
        <p:spPr>
          <a:xfrm>
            <a:off x="7292340" y="2592324"/>
            <a:ext cx="4229100" cy="390906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2F8F7"/>
        </a:solidFill>
        <a:effectLst/>
      </p:bgPr>
    </p:bg>
    <p:spTree>
      <p:nvGrpSpPr>
        <p:cNvPr id="1" name=""/>
        <p:cNvGrpSpPr/>
        <p:nvPr/>
      </p:nvGrpSpPr>
      <p:grpSpPr>
        <a:xfrm>
          <a:off x="0" y="0"/>
          <a:ext cx="0" cy="0"/>
          <a:chOff x="0" y="0"/>
          <a:chExt cx="0" cy="0"/>
        </a:xfrm>
      </p:grpSpPr>
      <p:sp>
        <p:nvSpPr>
          <p:cNvPr id="2" name="Shape 0"/>
          <p:cNvSpPr/>
          <p:nvPr/>
        </p:nvSpPr>
        <p:spPr>
          <a:xfrm>
            <a:off x="566928" y="502920"/>
            <a:ext cx="749808" cy="749808"/>
          </a:xfrm>
          <a:prstGeom prst="ellipse">
            <a:avLst/>
          </a:prstGeom>
          <a:solidFill>
            <a:srgbClr val="0E5C57"/>
          </a:solidFill>
          <a:ln/>
          <a:effectLst>
            <a:outerShdw blurRad="88900" dist="25400" dir="5400000" algn="bl" rotWithShape="0">
              <a:srgbClr val="0E3B38">
                <a:alpha val="22000"/>
              </a:srgbClr>
            </a:outerShdw>
          </a:effectLst>
        </p:spPr>
      </p:sp>
      <p:sp>
        <p:nvSpPr>
          <p:cNvPr id="3" name="Text 1"/>
          <p:cNvSpPr/>
          <p:nvPr/>
        </p:nvSpPr>
        <p:spPr>
          <a:xfrm>
            <a:off x="566928" y="502920"/>
            <a:ext cx="749808" cy="749808"/>
          </a:xfrm>
          <a:prstGeom prst="rect">
            <a:avLst/>
          </a:prstGeom>
          <a:noFill/>
          <a:ln/>
        </p:spPr>
        <p:txBody>
          <a:bodyPr wrap="square" lIns="0" tIns="0" rIns="0" bIns="0" rtlCol="0" anchor="ctr"/>
          <a:lstStyle/>
          <a:p>
            <a:pPr marL="0" indent="0" algn="ctr">
              <a:buNone/>
            </a:pPr>
            <a:r>
              <a:rPr lang="en-US" sz="2600" b="1" dirty="0">
                <a:solidFill>
                  <a:srgbClr val="FFFFFF"/>
                </a:solidFill>
                <a:latin typeface="Times New Roman" pitchFamily="34" charset="0"/>
                <a:ea typeface="Times New Roman" pitchFamily="34" charset="-122"/>
                <a:cs typeface="Times New Roman" pitchFamily="34" charset="-120"/>
              </a:rPr>
              <a:t>6</a:t>
            </a:r>
            <a:endParaRPr lang="en-US" sz="2600" dirty="0"/>
          </a:p>
        </p:txBody>
      </p:sp>
      <p:sp>
        <p:nvSpPr>
          <p:cNvPr id="4" name="Text 2"/>
          <p:cNvSpPr/>
          <p:nvPr/>
        </p:nvSpPr>
        <p:spPr>
          <a:xfrm>
            <a:off x="1517904" y="457200"/>
            <a:ext cx="9418320" cy="841248"/>
          </a:xfrm>
          <a:prstGeom prst="rect">
            <a:avLst/>
          </a:prstGeom>
          <a:noFill/>
          <a:ln/>
        </p:spPr>
        <p:txBody>
          <a:bodyPr wrap="square" lIns="0" tIns="0" rIns="0" bIns="0" rtlCol="0" anchor="ctr"/>
          <a:lstStyle/>
          <a:p>
            <a:pPr marL="0" indent="0" algn="l">
              <a:lnSpc>
                <a:spcPct val="95000"/>
              </a:lnSpc>
              <a:buNone/>
            </a:pPr>
            <a:r>
              <a:rPr lang="en-US" sz="2900" b="1" dirty="0">
                <a:solidFill>
                  <a:srgbClr val="0E5C57"/>
                </a:solidFill>
                <a:latin typeface="Times New Roman" pitchFamily="34" charset="0"/>
                <a:ea typeface="Times New Roman" pitchFamily="34" charset="-122"/>
                <a:cs typeface="Times New Roman" pitchFamily="34" charset="-120"/>
              </a:rPr>
              <a:t>Practical Example and Personal Development</a:t>
            </a:r>
            <a:endParaRPr lang="en-US" sz="2900" dirty="0"/>
          </a:p>
        </p:txBody>
      </p:sp>
      <p:sp>
        <p:nvSpPr>
          <p:cNvPr id="5" name="Shape 3"/>
          <p:cNvSpPr/>
          <p:nvPr/>
        </p:nvSpPr>
        <p:spPr>
          <a:xfrm>
            <a:off x="445770" y="1554480"/>
            <a:ext cx="4994910" cy="4709160"/>
          </a:xfrm>
          <a:prstGeom prst="roundRect">
            <a:avLst>
              <a:gd name="adj" fmla="val 3107"/>
            </a:avLst>
          </a:prstGeom>
          <a:solidFill>
            <a:srgbClr val="B2ACA8"/>
          </a:solidFill>
          <a:ln/>
          <a:effectLst>
            <a:outerShdw blurRad="152400" dist="50800" dir="5400000" algn="bl" rotWithShape="0">
              <a:srgbClr val="0E3B38">
                <a:alpha val="22000"/>
              </a:srgbClr>
            </a:outerShdw>
          </a:effectLst>
        </p:spPr>
      </p:sp>
      <p:pic>
        <p:nvPicPr>
          <p:cNvPr id="6" name="Image 0" descr="/home/claude/build/img/image6.jpeg"/>
          <p:cNvPicPr>
            <a:picLocks noChangeAspect="1"/>
          </p:cNvPicPr>
          <p:nvPr/>
        </p:nvPicPr>
        <p:blipFill>
          <a:blip r:embed="rId3"/>
          <a:srcRect/>
          <a:stretch/>
        </p:blipFill>
        <p:spPr>
          <a:xfrm>
            <a:off x="566928" y="1618488"/>
            <a:ext cx="4773168" cy="4581144"/>
          </a:xfrm>
          <a:prstGeom prst="rect">
            <a:avLst/>
          </a:prstGeom>
        </p:spPr>
      </p:pic>
      <p:sp>
        <p:nvSpPr>
          <p:cNvPr id="7" name="Shape 4"/>
          <p:cNvSpPr/>
          <p:nvPr/>
        </p:nvSpPr>
        <p:spPr>
          <a:xfrm>
            <a:off x="5577840" y="1591056"/>
            <a:ext cx="6035040" cy="1444752"/>
          </a:xfrm>
          <a:prstGeom prst="roundRect">
            <a:avLst>
              <a:gd name="adj" fmla="val 6329"/>
            </a:avLst>
          </a:prstGeom>
          <a:solidFill>
            <a:srgbClr val="B2ACA8"/>
          </a:solidFill>
          <a:ln/>
          <a:effectLst>
            <a:outerShdw blurRad="101600" dist="25400" dir="5400000" algn="bl" rotWithShape="0">
              <a:srgbClr val="0E3B38">
                <a:alpha val="13000"/>
              </a:srgbClr>
            </a:outerShdw>
          </a:effectLst>
        </p:spPr>
      </p:sp>
      <p:sp>
        <p:nvSpPr>
          <p:cNvPr id="8" name="Shape 5"/>
          <p:cNvSpPr/>
          <p:nvPr/>
        </p:nvSpPr>
        <p:spPr>
          <a:xfrm>
            <a:off x="5833872" y="1956816"/>
            <a:ext cx="713232" cy="713232"/>
          </a:xfrm>
          <a:prstGeom prst="ellipse">
            <a:avLst/>
          </a:prstGeom>
          <a:solidFill>
            <a:srgbClr val="0E5C57"/>
          </a:solidFill>
          <a:ln/>
        </p:spPr>
      </p:sp>
      <p:pic>
        <p:nvPicPr>
          <p:cNvPr id="9" name="Image 1" descr="preencoded.png"/>
          <p:cNvPicPr>
            <a:picLocks noChangeAspect="1"/>
          </p:cNvPicPr>
          <p:nvPr/>
        </p:nvPicPr>
        <p:blipFill>
          <a:blip r:embed="rId4"/>
          <a:stretch>
            <a:fillRect/>
          </a:stretch>
        </p:blipFill>
        <p:spPr>
          <a:xfrm>
            <a:off x="6016752" y="2139696"/>
            <a:ext cx="347472" cy="347472"/>
          </a:xfrm>
          <a:prstGeom prst="rect">
            <a:avLst/>
          </a:prstGeom>
        </p:spPr>
      </p:pic>
      <p:sp>
        <p:nvSpPr>
          <p:cNvPr id="10" name="Text 6"/>
          <p:cNvSpPr/>
          <p:nvPr/>
        </p:nvSpPr>
        <p:spPr>
          <a:xfrm>
            <a:off x="6784848" y="1700784"/>
            <a:ext cx="4617720" cy="1225296"/>
          </a:xfrm>
          <a:prstGeom prst="rect">
            <a:avLst/>
          </a:prstGeom>
          <a:noFill/>
          <a:ln/>
        </p:spPr>
        <p:txBody>
          <a:bodyPr wrap="square" lIns="0" tIns="0" rIns="0" bIns="0" rtlCol="0" anchor="ctr"/>
          <a:lstStyle/>
          <a:p>
            <a:pPr marL="0" indent="0" algn="l">
              <a:lnSpc>
                <a:spcPct val="100000"/>
              </a:lnSpc>
              <a:buNone/>
            </a:pPr>
            <a:r>
              <a:rPr lang="en-US" sz="1450" dirty="0">
                <a:solidFill>
                  <a:srgbClr val="23302E"/>
                </a:solidFill>
                <a:latin typeface="Times New Roman" pitchFamily="34" charset="0"/>
                <a:ea typeface="Times New Roman" pitchFamily="34" charset="-122"/>
                <a:cs typeface="Times New Roman" pitchFamily="34" charset="-120"/>
              </a:rPr>
              <a:t>A nurse caring for a patient with breathing difficulties uses the SBAR framework to communicate urgent concerns to a doctor and request immediate medical review.</a:t>
            </a:r>
            <a:endParaRPr lang="en-US" sz="1450" dirty="0"/>
          </a:p>
        </p:txBody>
      </p:sp>
      <p:sp>
        <p:nvSpPr>
          <p:cNvPr id="11" name="Shape 7"/>
          <p:cNvSpPr/>
          <p:nvPr/>
        </p:nvSpPr>
        <p:spPr>
          <a:xfrm>
            <a:off x="5577840" y="3227832"/>
            <a:ext cx="6035040" cy="1444752"/>
          </a:xfrm>
          <a:prstGeom prst="roundRect">
            <a:avLst>
              <a:gd name="adj" fmla="val 6329"/>
            </a:avLst>
          </a:prstGeom>
          <a:solidFill>
            <a:srgbClr val="B2ACA8"/>
          </a:solidFill>
          <a:ln/>
          <a:effectLst>
            <a:outerShdw blurRad="101600" dist="25400" dir="5400000" algn="bl" rotWithShape="0">
              <a:srgbClr val="0E3B38">
                <a:alpha val="13000"/>
              </a:srgbClr>
            </a:outerShdw>
          </a:effectLst>
        </p:spPr>
      </p:sp>
      <p:sp>
        <p:nvSpPr>
          <p:cNvPr id="12" name="Shape 8"/>
          <p:cNvSpPr/>
          <p:nvPr/>
        </p:nvSpPr>
        <p:spPr>
          <a:xfrm>
            <a:off x="5833872" y="3593592"/>
            <a:ext cx="713232" cy="713232"/>
          </a:xfrm>
          <a:prstGeom prst="ellipse">
            <a:avLst/>
          </a:prstGeom>
          <a:solidFill>
            <a:srgbClr val="DE7A3C"/>
          </a:solidFill>
          <a:ln/>
        </p:spPr>
      </p:sp>
      <p:pic>
        <p:nvPicPr>
          <p:cNvPr id="13" name="Image 2" descr="preencoded.png"/>
          <p:cNvPicPr>
            <a:picLocks noChangeAspect="1"/>
          </p:cNvPicPr>
          <p:nvPr/>
        </p:nvPicPr>
        <p:blipFill>
          <a:blip r:embed="rId5"/>
          <a:stretch>
            <a:fillRect/>
          </a:stretch>
        </p:blipFill>
        <p:spPr>
          <a:xfrm>
            <a:off x="6016752" y="3776472"/>
            <a:ext cx="347472" cy="347472"/>
          </a:xfrm>
          <a:prstGeom prst="rect">
            <a:avLst/>
          </a:prstGeom>
        </p:spPr>
      </p:pic>
      <p:sp>
        <p:nvSpPr>
          <p:cNvPr id="14" name="Text 9"/>
          <p:cNvSpPr/>
          <p:nvPr/>
        </p:nvSpPr>
        <p:spPr>
          <a:xfrm>
            <a:off x="6784848" y="3337560"/>
            <a:ext cx="4617720" cy="1225296"/>
          </a:xfrm>
          <a:prstGeom prst="rect">
            <a:avLst/>
          </a:prstGeom>
          <a:noFill/>
          <a:ln/>
        </p:spPr>
        <p:txBody>
          <a:bodyPr wrap="square" lIns="0" tIns="0" rIns="0" bIns="0" rtlCol="0" anchor="ctr"/>
          <a:lstStyle/>
          <a:p>
            <a:pPr marL="0" indent="0" algn="l">
              <a:lnSpc>
                <a:spcPct val="100000"/>
              </a:lnSpc>
              <a:buNone/>
            </a:pPr>
            <a:r>
              <a:rPr lang="en-US" sz="1450" dirty="0">
                <a:solidFill>
                  <a:srgbClr val="23302E"/>
                </a:solidFill>
                <a:latin typeface="Times New Roman" pitchFamily="34" charset="0"/>
                <a:ea typeface="Times New Roman" pitchFamily="34" charset="-122"/>
                <a:cs typeface="Times New Roman" pitchFamily="34" charset="-120"/>
              </a:rPr>
              <a:t>Effective communication ensures rapid intervention, reduces clinical risks and improves patient outcomes through accurate information sharing.</a:t>
            </a:r>
            <a:endParaRPr lang="en-US" sz="1450" dirty="0"/>
          </a:p>
        </p:txBody>
      </p:sp>
      <p:sp>
        <p:nvSpPr>
          <p:cNvPr id="15" name="Shape 10"/>
          <p:cNvSpPr/>
          <p:nvPr/>
        </p:nvSpPr>
        <p:spPr>
          <a:xfrm>
            <a:off x="5577840" y="4864608"/>
            <a:ext cx="6035040" cy="1444752"/>
          </a:xfrm>
          <a:prstGeom prst="roundRect">
            <a:avLst>
              <a:gd name="adj" fmla="val 6329"/>
            </a:avLst>
          </a:prstGeom>
          <a:solidFill>
            <a:srgbClr val="B2ACA8"/>
          </a:solidFill>
          <a:ln/>
          <a:effectLst>
            <a:outerShdw blurRad="101600" dist="25400" dir="5400000" algn="bl" rotWithShape="0">
              <a:srgbClr val="0E3B38">
                <a:alpha val="13000"/>
              </a:srgbClr>
            </a:outerShdw>
          </a:effectLst>
        </p:spPr>
      </p:sp>
      <p:sp>
        <p:nvSpPr>
          <p:cNvPr id="16" name="Shape 11"/>
          <p:cNvSpPr/>
          <p:nvPr/>
        </p:nvSpPr>
        <p:spPr>
          <a:xfrm>
            <a:off x="5833872" y="5230368"/>
            <a:ext cx="713232" cy="713232"/>
          </a:xfrm>
          <a:prstGeom prst="ellipse">
            <a:avLst/>
          </a:prstGeom>
          <a:solidFill>
            <a:srgbClr val="2E8F88"/>
          </a:solidFill>
          <a:ln/>
        </p:spPr>
      </p:sp>
      <p:pic>
        <p:nvPicPr>
          <p:cNvPr id="17" name="Image 3" descr="preencoded.png"/>
          <p:cNvPicPr>
            <a:picLocks noChangeAspect="1"/>
          </p:cNvPicPr>
          <p:nvPr/>
        </p:nvPicPr>
        <p:blipFill>
          <a:blip r:embed="rId6"/>
          <a:stretch>
            <a:fillRect/>
          </a:stretch>
        </p:blipFill>
        <p:spPr>
          <a:xfrm>
            <a:off x="6016752" y="5413248"/>
            <a:ext cx="347472" cy="347472"/>
          </a:xfrm>
          <a:prstGeom prst="rect">
            <a:avLst/>
          </a:prstGeom>
        </p:spPr>
      </p:pic>
      <p:sp>
        <p:nvSpPr>
          <p:cNvPr id="18" name="Text 12"/>
          <p:cNvSpPr/>
          <p:nvPr/>
        </p:nvSpPr>
        <p:spPr>
          <a:xfrm>
            <a:off x="6784848" y="4974336"/>
            <a:ext cx="4617720" cy="1225296"/>
          </a:xfrm>
          <a:prstGeom prst="rect">
            <a:avLst/>
          </a:prstGeom>
          <a:noFill/>
          <a:ln/>
        </p:spPr>
        <p:txBody>
          <a:bodyPr wrap="square" lIns="0" tIns="0" rIns="0" bIns="0" rtlCol="0" anchor="ctr"/>
          <a:lstStyle/>
          <a:p>
            <a:pPr marL="0" indent="0" algn="l">
              <a:lnSpc>
                <a:spcPct val="100000"/>
              </a:lnSpc>
              <a:buNone/>
            </a:pPr>
            <a:r>
              <a:rPr lang="en-US" sz="1450" dirty="0">
                <a:solidFill>
                  <a:srgbClr val="23302E"/>
                </a:solidFill>
                <a:latin typeface="Times New Roman" pitchFamily="34" charset="0"/>
                <a:ea typeface="Times New Roman" pitchFamily="34" charset="-122"/>
                <a:cs typeface="Times New Roman" pitchFamily="34" charset="-120"/>
              </a:rPr>
              <a:t>Personal strengths include active listening and empathy, while development goals include improving confidence and communication under pressure (Fernández et al., 2022).</a:t>
            </a:r>
            <a:endParaRPr lang="en-US" sz="14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E3B38"/>
        </a:solidFill>
        <a:effectLst/>
      </p:bgPr>
    </p:bg>
    <p:spTree>
      <p:nvGrpSpPr>
        <p:cNvPr id="1" name=""/>
        <p:cNvGrpSpPr/>
        <p:nvPr/>
      </p:nvGrpSpPr>
      <p:grpSpPr>
        <a:xfrm>
          <a:off x="0" y="0"/>
          <a:ext cx="0" cy="0"/>
          <a:chOff x="0" y="0"/>
          <a:chExt cx="0" cy="0"/>
        </a:xfrm>
      </p:grpSpPr>
      <p:sp>
        <p:nvSpPr>
          <p:cNvPr id="2" name="Shape 0"/>
          <p:cNvSpPr/>
          <p:nvPr/>
        </p:nvSpPr>
        <p:spPr>
          <a:xfrm>
            <a:off x="-1371600" y="4754880"/>
            <a:ext cx="3474720" cy="3474720"/>
          </a:xfrm>
          <a:prstGeom prst="ellipse">
            <a:avLst/>
          </a:prstGeom>
          <a:solidFill>
            <a:srgbClr val="2E8F88">
              <a:alpha val="20000"/>
            </a:srgbClr>
          </a:solidFill>
          <a:ln/>
        </p:spPr>
      </p:sp>
      <p:sp>
        <p:nvSpPr>
          <p:cNvPr id="3" name="Shape 1"/>
          <p:cNvSpPr/>
          <p:nvPr/>
        </p:nvSpPr>
        <p:spPr>
          <a:xfrm>
            <a:off x="10424160" y="-1463040"/>
            <a:ext cx="3108960" cy="3108960"/>
          </a:xfrm>
          <a:prstGeom prst="ellipse">
            <a:avLst/>
          </a:prstGeom>
          <a:solidFill>
            <a:srgbClr val="DE7A3C">
              <a:alpha val="18000"/>
            </a:srgbClr>
          </a:solidFill>
          <a:ln/>
        </p:spPr>
      </p:sp>
      <p:sp>
        <p:nvSpPr>
          <p:cNvPr id="4" name="Shape 2"/>
          <p:cNvSpPr/>
          <p:nvPr/>
        </p:nvSpPr>
        <p:spPr>
          <a:xfrm>
            <a:off x="566928" y="566928"/>
            <a:ext cx="749808" cy="749808"/>
          </a:xfrm>
          <a:prstGeom prst="ellipse">
            <a:avLst/>
          </a:prstGeom>
          <a:solidFill>
            <a:srgbClr val="DE7A3C"/>
          </a:solidFill>
          <a:ln/>
          <a:effectLst>
            <a:outerShdw blurRad="88900" dist="25400" dir="5400000" algn="bl" rotWithShape="0">
              <a:srgbClr val="0E3B38">
                <a:alpha val="22000"/>
              </a:srgbClr>
            </a:outerShdw>
          </a:effectLst>
        </p:spPr>
      </p:sp>
      <p:pic>
        <p:nvPicPr>
          <p:cNvPr id="5" name="Image 0" descr="preencoded.png"/>
          <p:cNvPicPr>
            <a:picLocks noChangeAspect="1"/>
          </p:cNvPicPr>
          <p:nvPr/>
        </p:nvPicPr>
        <p:blipFill>
          <a:blip r:embed="rId3"/>
          <a:stretch>
            <a:fillRect/>
          </a:stretch>
        </p:blipFill>
        <p:spPr>
          <a:xfrm>
            <a:off x="758952" y="758952"/>
            <a:ext cx="365760" cy="365760"/>
          </a:xfrm>
          <a:prstGeom prst="rect">
            <a:avLst/>
          </a:prstGeom>
        </p:spPr>
      </p:pic>
      <p:sp>
        <p:nvSpPr>
          <p:cNvPr id="6" name="Text 3"/>
          <p:cNvSpPr/>
          <p:nvPr/>
        </p:nvSpPr>
        <p:spPr>
          <a:xfrm>
            <a:off x="1517904" y="548640"/>
            <a:ext cx="7315200" cy="777240"/>
          </a:xfrm>
          <a:prstGeom prst="rect">
            <a:avLst/>
          </a:prstGeom>
          <a:noFill/>
          <a:ln/>
        </p:spPr>
        <p:txBody>
          <a:bodyPr wrap="square" lIns="0" tIns="0" rIns="0" bIns="0" rtlCol="0" anchor="ctr"/>
          <a:lstStyle/>
          <a:p>
            <a:pPr marL="0" indent="0">
              <a:buNone/>
            </a:pPr>
            <a:r>
              <a:rPr lang="en-US" sz="3300" b="1" dirty="0">
                <a:solidFill>
                  <a:srgbClr val="FFFFFF"/>
                </a:solidFill>
                <a:latin typeface="Times New Roman" pitchFamily="34" charset="0"/>
                <a:ea typeface="Times New Roman" pitchFamily="34" charset="-122"/>
                <a:cs typeface="Times New Roman" pitchFamily="34" charset="-120"/>
              </a:rPr>
              <a:t>Conclusion</a:t>
            </a:r>
            <a:endParaRPr lang="en-US" sz="3300" dirty="0"/>
          </a:p>
        </p:txBody>
      </p:sp>
      <p:sp>
        <p:nvSpPr>
          <p:cNvPr id="7" name="Shape 4"/>
          <p:cNvSpPr/>
          <p:nvPr/>
        </p:nvSpPr>
        <p:spPr>
          <a:xfrm>
            <a:off x="566928" y="1828800"/>
            <a:ext cx="6446520" cy="1828800"/>
          </a:xfrm>
          <a:prstGeom prst="roundRect">
            <a:avLst>
              <a:gd name="adj" fmla="val 6000"/>
            </a:avLst>
          </a:prstGeom>
          <a:solidFill>
            <a:srgbClr val="A9B1BE"/>
          </a:solidFill>
          <a:ln w="12700">
            <a:solidFill>
              <a:srgbClr val="2E8F88"/>
            </a:solidFill>
            <a:prstDash val="solid"/>
          </a:ln>
        </p:spPr>
      </p:sp>
      <p:sp>
        <p:nvSpPr>
          <p:cNvPr id="8" name="Shape 5"/>
          <p:cNvSpPr/>
          <p:nvPr/>
        </p:nvSpPr>
        <p:spPr>
          <a:xfrm>
            <a:off x="868680" y="2121408"/>
            <a:ext cx="640080" cy="640080"/>
          </a:xfrm>
          <a:prstGeom prst="ellipse">
            <a:avLst/>
          </a:prstGeom>
          <a:solidFill>
            <a:srgbClr val="0E5C57"/>
          </a:solidFill>
          <a:ln/>
        </p:spPr>
      </p:sp>
      <p:pic>
        <p:nvPicPr>
          <p:cNvPr id="9" name="Image 1" descr="preencoded.png"/>
          <p:cNvPicPr>
            <a:picLocks noChangeAspect="1"/>
          </p:cNvPicPr>
          <p:nvPr/>
        </p:nvPicPr>
        <p:blipFill>
          <a:blip r:embed="rId4"/>
          <a:stretch>
            <a:fillRect/>
          </a:stretch>
        </p:blipFill>
        <p:spPr>
          <a:xfrm>
            <a:off x="1033272" y="2286000"/>
            <a:ext cx="310896" cy="310896"/>
          </a:xfrm>
          <a:prstGeom prst="rect">
            <a:avLst/>
          </a:prstGeom>
        </p:spPr>
      </p:pic>
      <p:sp>
        <p:nvSpPr>
          <p:cNvPr id="10" name="Text 6"/>
          <p:cNvSpPr/>
          <p:nvPr/>
        </p:nvSpPr>
        <p:spPr>
          <a:xfrm>
            <a:off x="1691640" y="2011680"/>
            <a:ext cx="5074920" cy="1463040"/>
          </a:xfrm>
          <a:prstGeom prst="rect">
            <a:avLst/>
          </a:prstGeom>
          <a:noFill/>
          <a:ln/>
        </p:spPr>
        <p:txBody>
          <a:bodyPr wrap="square" lIns="0" tIns="0" rIns="0" bIns="0" rtlCol="0" anchor="ctr"/>
          <a:lstStyle/>
          <a:p>
            <a:pPr marL="0" indent="0" algn="l">
              <a:lnSpc>
                <a:spcPct val="105000"/>
              </a:lnSpc>
              <a:buNone/>
            </a:pPr>
            <a:r>
              <a:rPr lang="en-US" sz="1650" dirty="0">
                <a:solidFill>
                  <a:srgbClr val="DCEDEB"/>
                </a:solidFill>
                <a:latin typeface="Times New Roman" pitchFamily="34" charset="0"/>
                <a:ea typeface="Times New Roman" pitchFamily="34" charset="-122"/>
                <a:cs typeface="Times New Roman" pitchFamily="34" charset="-120"/>
              </a:rPr>
              <a:t>Communication is an essential professional skill that supports patient safety, person-centred care, teamwork and effective healthcare delivery.</a:t>
            </a:r>
            <a:endParaRPr lang="en-US" sz="1650" dirty="0"/>
          </a:p>
        </p:txBody>
      </p:sp>
      <p:sp>
        <p:nvSpPr>
          <p:cNvPr id="11" name="Shape 7"/>
          <p:cNvSpPr/>
          <p:nvPr/>
        </p:nvSpPr>
        <p:spPr>
          <a:xfrm>
            <a:off x="566928" y="3977640"/>
            <a:ext cx="6446520" cy="1828800"/>
          </a:xfrm>
          <a:prstGeom prst="roundRect">
            <a:avLst>
              <a:gd name="adj" fmla="val 6000"/>
            </a:avLst>
          </a:prstGeom>
          <a:solidFill>
            <a:srgbClr val="A9B1BE"/>
          </a:solidFill>
          <a:ln w="12700">
            <a:solidFill>
              <a:srgbClr val="2E8F88"/>
            </a:solidFill>
            <a:prstDash val="solid"/>
          </a:ln>
        </p:spPr>
      </p:sp>
      <p:sp>
        <p:nvSpPr>
          <p:cNvPr id="12" name="Shape 8"/>
          <p:cNvSpPr/>
          <p:nvPr/>
        </p:nvSpPr>
        <p:spPr>
          <a:xfrm>
            <a:off x="868680" y="4270248"/>
            <a:ext cx="640080" cy="640080"/>
          </a:xfrm>
          <a:prstGeom prst="ellipse">
            <a:avLst/>
          </a:prstGeom>
          <a:solidFill>
            <a:srgbClr val="DE7A3C"/>
          </a:solidFill>
          <a:ln/>
        </p:spPr>
      </p:sp>
      <p:pic>
        <p:nvPicPr>
          <p:cNvPr id="13" name="Image 2" descr="preencoded.png"/>
          <p:cNvPicPr>
            <a:picLocks noChangeAspect="1"/>
          </p:cNvPicPr>
          <p:nvPr/>
        </p:nvPicPr>
        <p:blipFill>
          <a:blip r:embed="rId5"/>
          <a:stretch>
            <a:fillRect/>
          </a:stretch>
        </p:blipFill>
        <p:spPr>
          <a:xfrm>
            <a:off x="1033272" y="4434840"/>
            <a:ext cx="310896" cy="310896"/>
          </a:xfrm>
          <a:prstGeom prst="rect">
            <a:avLst/>
          </a:prstGeom>
        </p:spPr>
      </p:pic>
      <p:sp>
        <p:nvSpPr>
          <p:cNvPr id="14" name="Text 9"/>
          <p:cNvSpPr/>
          <p:nvPr/>
        </p:nvSpPr>
        <p:spPr>
          <a:xfrm>
            <a:off x="1691640" y="4160520"/>
            <a:ext cx="5074920" cy="1463040"/>
          </a:xfrm>
          <a:prstGeom prst="rect">
            <a:avLst/>
          </a:prstGeom>
          <a:noFill/>
          <a:ln/>
        </p:spPr>
        <p:txBody>
          <a:bodyPr wrap="square" lIns="0" tIns="0" rIns="0" bIns="0" rtlCol="0" anchor="ctr"/>
          <a:lstStyle/>
          <a:p>
            <a:pPr marL="0" indent="0" algn="l">
              <a:lnSpc>
                <a:spcPct val="105000"/>
              </a:lnSpc>
              <a:buNone/>
            </a:pPr>
            <a:r>
              <a:rPr lang="en-US" sz="1650" dirty="0">
                <a:solidFill>
                  <a:srgbClr val="DCEDEB"/>
                </a:solidFill>
                <a:latin typeface="Times New Roman" pitchFamily="34" charset="0"/>
                <a:ea typeface="Times New Roman" pitchFamily="34" charset="-122"/>
                <a:cs typeface="Times New Roman" pitchFamily="34" charset="-120"/>
              </a:rPr>
              <a:t>The SBAR model strengthens professional communication and contributes to safer, higher-quality patient outcomes (O’Daniel and Rosenstein, 2018).</a:t>
            </a:r>
            <a:endParaRPr lang="en-US" sz="1650" dirty="0"/>
          </a:p>
        </p:txBody>
      </p:sp>
      <p:sp>
        <p:nvSpPr>
          <p:cNvPr id="15" name="Shape 10"/>
          <p:cNvSpPr/>
          <p:nvPr/>
        </p:nvSpPr>
        <p:spPr>
          <a:xfrm>
            <a:off x="7360920" y="1828800"/>
            <a:ext cx="4251960" cy="3977640"/>
          </a:xfrm>
          <a:prstGeom prst="roundRect">
            <a:avLst>
              <a:gd name="adj" fmla="val 3678"/>
            </a:avLst>
          </a:prstGeom>
          <a:solidFill>
            <a:srgbClr val="FFFFFF"/>
          </a:solidFill>
          <a:ln/>
          <a:effectLst>
            <a:outerShdw blurRad="177800" dist="63500" dir="5400000" algn="bl" rotWithShape="0">
              <a:srgbClr val="0E3B38">
                <a:alpha val="30000"/>
              </a:srgbClr>
            </a:outerShdw>
          </a:effectLst>
        </p:spPr>
      </p:sp>
      <p:pic>
        <p:nvPicPr>
          <p:cNvPr id="16" name="Image 3" descr="/home/claude/build/img/image7.jpeg"/>
          <p:cNvPicPr>
            <a:picLocks noChangeAspect="1"/>
          </p:cNvPicPr>
          <p:nvPr/>
        </p:nvPicPr>
        <p:blipFill>
          <a:blip r:embed="rId6"/>
          <a:srcRect/>
          <a:stretch/>
        </p:blipFill>
        <p:spPr>
          <a:xfrm>
            <a:off x="7424928" y="1892808"/>
            <a:ext cx="4123944" cy="384962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2F8F7"/>
        </a:solidFill>
        <a:effectLst/>
      </p:bgPr>
    </p:bg>
    <p:spTree>
      <p:nvGrpSpPr>
        <p:cNvPr id="1" name=""/>
        <p:cNvGrpSpPr/>
        <p:nvPr/>
      </p:nvGrpSpPr>
      <p:grpSpPr>
        <a:xfrm>
          <a:off x="0" y="0"/>
          <a:ext cx="0" cy="0"/>
          <a:chOff x="0" y="0"/>
          <a:chExt cx="0" cy="0"/>
        </a:xfrm>
      </p:grpSpPr>
      <p:sp>
        <p:nvSpPr>
          <p:cNvPr id="2" name="Shape 0"/>
          <p:cNvSpPr/>
          <p:nvPr/>
        </p:nvSpPr>
        <p:spPr>
          <a:xfrm>
            <a:off x="566928" y="502920"/>
            <a:ext cx="749808" cy="749808"/>
          </a:xfrm>
          <a:prstGeom prst="ellipse">
            <a:avLst/>
          </a:prstGeom>
          <a:solidFill>
            <a:srgbClr val="0E5C57"/>
          </a:solidFill>
          <a:ln/>
          <a:effectLst>
            <a:outerShdw blurRad="88900" dist="25400" dir="5400000" algn="bl" rotWithShape="0">
              <a:srgbClr val="0E3B38">
                <a:alpha val="22000"/>
              </a:srgbClr>
            </a:outerShdw>
          </a:effectLst>
        </p:spPr>
      </p:sp>
      <p:pic>
        <p:nvPicPr>
          <p:cNvPr id="3" name="Image 0" descr="preencoded.png"/>
          <p:cNvPicPr>
            <a:picLocks noChangeAspect="1"/>
          </p:cNvPicPr>
          <p:nvPr/>
        </p:nvPicPr>
        <p:blipFill>
          <a:blip r:embed="rId3"/>
          <a:stretch>
            <a:fillRect/>
          </a:stretch>
        </p:blipFill>
        <p:spPr>
          <a:xfrm>
            <a:off x="758952" y="694944"/>
            <a:ext cx="365760" cy="365760"/>
          </a:xfrm>
          <a:prstGeom prst="rect">
            <a:avLst/>
          </a:prstGeom>
        </p:spPr>
      </p:pic>
      <p:sp>
        <p:nvSpPr>
          <p:cNvPr id="4" name="Text 1"/>
          <p:cNvSpPr/>
          <p:nvPr/>
        </p:nvSpPr>
        <p:spPr>
          <a:xfrm>
            <a:off x="1517904" y="457200"/>
            <a:ext cx="7315200" cy="841248"/>
          </a:xfrm>
          <a:prstGeom prst="rect">
            <a:avLst/>
          </a:prstGeom>
          <a:noFill/>
          <a:ln/>
        </p:spPr>
        <p:txBody>
          <a:bodyPr wrap="square" lIns="0" tIns="0" rIns="0" bIns="0" rtlCol="0" anchor="ctr"/>
          <a:lstStyle/>
          <a:p>
            <a:pPr marL="0" indent="0">
              <a:buNone/>
            </a:pPr>
            <a:r>
              <a:rPr lang="en-US" sz="3000" b="1" dirty="0">
                <a:solidFill>
                  <a:srgbClr val="0E5C57"/>
                </a:solidFill>
                <a:latin typeface="Times New Roman" pitchFamily="34" charset="0"/>
                <a:ea typeface="Times New Roman" pitchFamily="34" charset="-122"/>
                <a:cs typeface="Times New Roman" pitchFamily="34" charset="-120"/>
              </a:rPr>
              <a:t>References</a:t>
            </a:r>
            <a:endParaRPr lang="en-US" sz="3000" dirty="0"/>
          </a:p>
        </p:txBody>
      </p:sp>
      <p:sp>
        <p:nvSpPr>
          <p:cNvPr id="5" name="Shape 2"/>
          <p:cNvSpPr/>
          <p:nvPr/>
        </p:nvSpPr>
        <p:spPr>
          <a:xfrm>
            <a:off x="566928" y="1554480"/>
            <a:ext cx="11064240" cy="4754880"/>
          </a:xfrm>
          <a:prstGeom prst="roundRect">
            <a:avLst>
              <a:gd name="adj" fmla="val 2308"/>
            </a:avLst>
          </a:prstGeom>
          <a:solidFill>
            <a:srgbClr val="FFFFFF"/>
          </a:solidFill>
          <a:ln/>
          <a:effectLst>
            <a:outerShdw blurRad="114300" dist="25400" dir="5400000" algn="bl" rotWithShape="0">
              <a:srgbClr val="0E3B38">
                <a:alpha val="13000"/>
              </a:srgbClr>
            </a:outerShdw>
          </a:effectLst>
        </p:spPr>
      </p:sp>
      <p:sp>
        <p:nvSpPr>
          <p:cNvPr id="6" name="Text 3"/>
          <p:cNvSpPr/>
          <p:nvPr/>
        </p:nvSpPr>
        <p:spPr>
          <a:xfrm>
            <a:off x="914400" y="1783080"/>
            <a:ext cx="10424160" cy="4297680"/>
          </a:xfrm>
          <a:prstGeom prst="rect">
            <a:avLst/>
          </a:prstGeom>
          <a:noFill/>
          <a:ln/>
        </p:spPr>
        <p:txBody>
          <a:bodyPr wrap="square" lIns="0" tIns="0" rIns="0" bIns="0" rtlCol="0" anchor="t"/>
          <a:lstStyle/>
          <a:p>
            <a:pPr marL="203200" indent="-203200" algn="l">
              <a:lnSpc>
                <a:spcPct val="100000"/>
              </a:lnSpc>
              <a:spcAft>
                <a:spcPts val="1100"/>
              </a:spcAft>
              <a:buSzPct val="100000"/>
              <a:buChar char="•"/>
            </a:pPr>
            <a:r>
              <a:rPr lang="en-US" sz="1350" dirty="0">
                <a:solidFill>
                  <a:srgbClr val="23302E"/>
                </a:solidFill>
                <a:latin typeface="Times New Roman" pitchFamily="34" charset="0"/>
                <a:ea typeface="Times New Roman" pitchFamily="34" charset="-122"/>
                <a:cs typeface="Times New Roman" pitchFamily="34" charset="-120"/>
              </a:rPr>
              <a:t>Al Khaqani, A. (2025). Effective Communication in Nursing Clinical Practice. Asian Journal of Medical Research &amp; Health Sciences (A-JMRHS), 1(1), p.1. doi: https://doi.org/10.5455/ajmrhs.20250502.</a:t>
            </a:r>
            <a:endParaRPr lang="en-US" sz="1350" dirty="0"/>
          </a:p>
          <a:p>
            <a:pPr marL="203200" indent="-203200" algn="l">
              <a:lnSpc>
                <a:spcPct val="100000"/>
              </a:lnSpc>
              <a:spcAft>
                <a:spcPts val="1100"/>
              </a:spcAft>
              <a:buSzPct val="100000"/>
              <a:buChar char="•"/>
            </a:pPr>
            <a:r>
              <a:rPr lang="en-US" sz="1350" dirty="0">
                <a:solidFill>
                  <a:srgbClr val="23302E"/>
                </a:solidFill>
                <a:latin typeface="Times New Roman" pitchFamily="34" charset="0"/>
                <a:ea typeface="Times New Roman" pitchFamily="34" charset="-122"/>
                <a:cs typeface="Times New Roman" pitchFamily="34" charset="-120"/>
              </a:rPr>
              <a:t>Fernández, M.C.M., Martín, S.C., Presa, C.L., Martínez, E.F., Gomes, L. and Sanchez, P.M. (2022). SBAR method for improving well-being in the internal medicine unit: Quasi-Experimental research. International Journal of Environmental Research and Public Health, 19(24), pp.1–13. doi: https://doi.org/10.3390/ijerph192416813.</a:t>
            </a:r>
            <a:endParaRPr lang="en-US" sz="1350" dirty="0"/>
          </a:p>
          <a:p>
            <a:pPr marL="203200" indent="-203200" algn="l">
              <a:lnSpc>
                <a:spcPct val="100000"/>
              </a:lnSpc>
              <a:spcAft>
                <a:spcPts val="1100"/>
              </a:spcAft>
              <a:buSzPct val="100000"/>
              <a:buChar char="•"/>
            </a:pPr>
            <a:r>
              <a:rPr lang="en-US" sz="1350" dirty="0">
                <a:solidFill>
                  <a:srgbClr val="23302E"/>
                </a:solidFill>
                <a:latin typeface="Times New Roman" pitchFamily="34" charset="0"/>
                <a:ea typeface="Times New Roman" pitchFamily="34" charset="-122"/>
                <a:cs typeface="Times New Roman" pitchFamily="34" charset="-120"/>
              </a:rPr>
              <a:t>Kourkouta, L. and Papathanasiou, I. (2014). Communication in Nursing Practice. Materia Socio Medica, 26(1), pp.65–67. doi: https://doi.org/10.5455/msm.2014.26.65-67.</a:t>
            </a:r>
            <a:endParaRPr lang="en-US" sz="1350" dirty="0"/>
          </a:p>
          <a:p>
            <a:pPr marL="203200" indent="-203200" algn="l">
              <a:lnSpc>
                <a:spcPct val="100000"/>
              </a:lnSpc>
              <a:spcAft>
                <a:spcPts val="1100"/>
              </a:spcAft>
              <a:buSzPct val="100000"/>
              <a:buChar char="•"/>
            </a:pPr>
            <a:r>
              <a:rPr lang="en-US" sz="1350" dirty="0">
                <a:solidFill>
                  <a:srgbClr val="23302E"/>
                </a:solidFill>
                <a:latin typeface="Times New Roman" pitchFamily="34" charset="0"/>
                <a:ea typeface="Times New Roman" pitchFamily="34" charset="-122"/>
                <a:cs typeface="Times New Roman" pitchFamily="34" charset="-120"/>
              </a:rPr>
              <a:t>NHS England (2017). Safer Care SBAR Situation • Background • Assessment • Recommendation Implementation and Training Guide. [online] NHS England. NHS England. Available at: https://www.england.nhs.uk/improvement-hub/wp-content/uploads/sites/44/2017/11/SBAR-Implementation-and-Training-Guide.pdf.</a:t>
            </a:r>
            <a:endParaRPr lang="en-US" sz="1350" dirty="0"/>
          </a:p>
          <a:p>
            <a:pPr marL="203200" indent="-203200" algn="l">
              <a:lnSpc>
                <a:spcPct val="100000"/>
              </a:lnSpc>
              <a:spcAft>
                <a:spcPts val="1100"/>
              </a:spcAft>
              <a:buSzPct val="100000"/>
              <a:buChar char="•"/>
            </a:pPr>
            <a:r>
              <a:rPr lang="en-US" sz="1350" dirty="0">
                <a:solidFill>
                  <a:srgbClr val="23302E"/>
                </a:solidFill>
                <a:latin typeface="Times New Roman" pitchFamily="34" charset="0"/>
                <a:ea typeface="Times New Roman" pitchFamily="34" charset="-122"/>
                <a:cs typeface="Times New Roman" pitchFamily="34" charset="-120"/>
              </a:rPr>
              <a:t>O’Daniel, M. and Rosenstein, A.H. (2018). Professional Communication and Team Collaboration. [online] National Library of Medicine. Available at: https://www.ncbi.nlm.nih.gov/books/NBK2637/.</a:t>
            </a:r>
            <a:endParaRPr lang="en-US" sz="1350" dirty="0"/>
          </a:p>
          <a:p>
            <a:pPr marL="203200" indent="-203200" algn="l">
              <a:lnSpc>
                <a:spcPct val="100000"/>
              </a:lnSpc>
              <a:buSzPct val="100000"/>
              <a:buChar char="•"/>
            </a:pPr>
            <a:r>
              <a:rPr lang="en-US" sz="1350" dirty="0">
                <a:solidFill>
                  <a:srgbClr val="23302E"/>
                </a:solidFill>
                <a:latin typeface="Times New Roman" pitchFamily="34" charset="0"/>
                <a:ea typeface="Times New Roman" pitchFamily="34" charset="-122"/>
                <a:cs typeface="Times New Roman" pitchFamily="34" charset="-120"/>
              </a:rPr>
              <a:t>Shrivastava, S.R., Chong, S.V. and Bobhate, P.S. (2025). Facilitating effective communication through the adoption of SBAR tool in medical training. Journal of Education and Health Promotion, 14(1). doi: https://doi.org/10.4103/jehp.jehp_1213_24.</a:t>
            </a:r>
            <a:endParaRPr lang="en-US" sz="13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1474</Words>
  <Application>Microsoft Office PowerPoint</Application>
  <PresentationFormat>Widescreen</PresentationFormat>
  <Paragraphs>61</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as a Key Professional Skill in Health and Social Care</dc:title>
  <dc:subject>PptxGenJS Presentation</dc:subject>
  <dc:creator>Self-Awareness Presentation</dc:creator>
  <cp:lastModifiedBy>Chanelle Hay (2505019)</cp:lastModifiedBy>
  <cp:revision>4</cp:revision>
  <dcterms:created xsi:type="dcterms:W3CDTF">2026-06-22T08:15:54Z</dcterms:created>
  <dcterms:modified xsi:type="dcterms:W3CDTF">2026-06-22T08:58:25Z</dcterms:modified>
</cp:coreProperties>
</file>