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6" r:id="rId1"/>
  </p:sldMasterIdLst>
  <p:notesMasterIdLst>
    <p:notesMasterId r:id="rId13"/>
  </p:notesMasterIdLst>
  <p:sldIdLst>
    <p:sldId id="256" r:id="rId2"/>
    <p:sldId id="257" r:id="rId3"/>
    <p:sldId id="258" r:id="rId4"/>
    <p:sldId id="264" r:id="rId5"/>
    <p:sldId id="263" r:id="rId6"/>
    <p:sldId id="259" r:id="rId7"/>
    <p:sldId id="260" r:id="rId8"/>
    <p:sldId id="265" r:id="rId9"/>
    <p:sldId id="261" r:id="rId10"/>
    <p:sldId id="266" r:id="rId11"/>
    <p:sldId id="262"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85141" autoAdjust="0"/>
  </p:normalViewPr>
  <p:slideViewPr>
    <p:cSldViewPr snapToGrid="0">
      <p:cViewPr varScale="1">
        <p:scale>
          <a:sx n="57" d="100"/>
          <a:sy n="57" d="100"/>
        </p:scale>
        <p:origin x="1016" y="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26A54FE-F4E0-4513-8F5A-5852E2D1D09C}" type="datetimeFigureOut">
              <a:rPr lang="en-GB" smtClean="0"/>
              <a:t>13/11/2021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4C24666-7B53-4182-BEBD-7A3A52AF5C80}" type="slidenum">
              <a:rPr lang="en-GB" smtClean="0"/>
              <a:t>‹#›</a:t>
            </a:fld>
            <a:endParaRPr lang="en-GB"/>
          </a:p>
        </p:txBody>
      </p:sp>
    </p:spTree>
    <p:extLst>
      <p:ext uri="{BB962C8B-B14F-4D97-AF65-F5344CB8AC3E}">
        <p14:creationId xmlns:p14="http://schemas.microsoft.com/office/powerpoint/2010/main" val="106205075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4C24666-7B53-4182-BEBD-7A3A52AF5C80}" type="slidenum">
              <a:rPr lang="en-GB" smtClean="0"/>
              <a:t>3</a:t>
            </a:fld>
            <a:endParaRPr lang="en-GB"/>
          </a:p>
        </p:txBody>
      </p:sp>
    </p:spTree>
    <p:extLst>
      <p:ext uri="{BB962C8B-B14F-4D97-AF65-F5344CB8AC3E}">
        <p14:creationId xmlns:p14="http://schemas.microsoft.com/office/powerpoint/2010/main" val="190690134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4C24666-7B53-4182-BEBD-7A3A52AF5C80}" type="slidenum">
              <a:rPr lang="en-GB" smtClean="0"/>
              <a:t>4</a:t>
            </a:fld>
            <a:endParaRPr lang="en-GB"/>
          </a:p>
        </p:txBody>
      </p:sp>
    </p:spTree>
    <p:extLst>
      <p:ext uri="{BB962C8B-B14F-4D97-AF65-F5344CB8AC3E}">
        <p14:creationId xmlns:p14="http://schemas.microsoft.com/office/powerpoint/2010/main" val="267165156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next few slides will look at solutions, using a cause and affect analysis amongst other methods such as a SWOT analysis to gain an understanding into this problem and how to go about solving this issue by implementing an effective plan to reduce stress in the workplace.</a:t>
            </a:r>
          </a:p>
        </p:txBody>
      </p:sp>
      <p:sp>
        <p:nvSpPr>
          <p:cNvPr id="4" name="Slide Number Placeholder 3"/>
          <p:cNvSpPr>
            <a:spLocks noGrp="1"/>
          </p:cNvSpPr>
          <p:nvPr>
            <p:ph type="sldNum" sz="quarter" idx="5"/>
          </p:nvPr>
        </p:nvSpPr>
        <p:spPr/>
        <p:txBody>
          <a:bodyPr/>
          <a:lstStyle/>
          <a:p>
            <a:fld id="{24C24666-7B53-4182-BEBD-7A3A52AF5C80}" type="slidenum">
              <a:rPr lang="en-GB" smtClean="0"/>
              <a:t>5</a:t>
            </a:fld>
            <a:endParaRPr lang="en-GB"/>
          </a:p>
        </p:txBody>
      </p:sp>
    </p:spTree>
    <p:extLst>
      <p:ext uri="{BB962C8B-B14F-4D97-AF65-F5344CB8AC3E}">
        <p14:creationId xmlns:p14="http://schemas.microsoft.com/office/powerpoint/2010/main" val="381323006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My cause and effect analysis is based upon research and surveys conducted to support each of the statements made. From my previous slides I provided many statements supported by research articles and surveys which can be found at the end of the presentation, in the reference slide. </a:t>
            </a:r>
          </a:p>
        </p:txBody>
      </p:sp>
      <p:sp>
        <p:nvSpPr>
          <p:cNvPr id="4" name="Slide Number Placeholder 3"/>
          <p:cNvSpPr>
            <a:spLocks noGrp="1"/>
          </p:cNvSpPr>
          <p:nvPr>
            <p:ph type="sldNum" sz="quarter" idx="5"/>
          </p:nvPr>
        </p:nvSpPr>
        <p:spPr/>
        <p:txBody>
          <a:bodyPr/>
          <a:lstStyle/>
          <a:p>
            <a:fld id="{24C24666-7B53-4182-BEBD-7A3A52AF5C80}" type="slidenum">
              <a:rPr lang="en-GB" smtClean="0"/>
              <a:t>6</a:t>
            </a:fld>
            <a:endParaRPr lang="en-GB"/>
          </a:p>
        </p:txBody>
      </p:sp>
    </p:spTree>
    <p:extLst>
      <p:ext uri="{BB962C8B-B14F-4D97-AF65-F5344CB8AC3E}">
        <p14:creationId xmlns:p14="http://schemas.microsoft.com/office/powerpoint/2010/main" val="415595112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Macro-environmental factors that contribute to the complex problem of stress in the work place. - research and links to secondary data is supplied at the end of the presentation.</a:t>
            </a:r>
          </a:p>
        </p:txBody>
      </p:sp>
      <p:sp>
        <p:nvSpPr>
          <p:cNvPr id="4" name="Slide Number Placeholder 3"/>
          <p:cNvSpPr>
            <a:spLocks noGrp="1"/>
          </p:cNvSpPr>
          <p:nvPr>
            <p:ph type="sldNum" sz="quarter" idx="5"/>
          </p:nvPr>
        </p:nvSpPr>
        <p:spPr/>
        <p:txBody>
          <a:bodyPr/>
          <a:lstStyle/>
          <a:p>
            <a:fld id="{24C24666-7B53-4182-BEBD-7A3A52AF5C80}" type="slidenum">
              <a:rPr lang="en-GB" smtClean="0"/>
              <a:t>7</a:t>
            </a:fld>
            <a:endParaRPr lang="en-GB"/>
          </a:p>
        </p:txBody>
      </p:sp>
    </p:spTree>
    <p:extLst>
      <p:ext uri="{BB962C8B-B14F-4D97-AF65-F5344CB8AC3E}">
        <p14:creationId xmlns:p14="http://schemas.microsoft.com/office/powerpoint/2010/main" val="429430567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SWOT analysis, using some information from my PESTLE analysis to formulate this. </a:t>
            </a:r>
          </a:p>
        </p:txBody>
      </p:sp>
      <p:sp>
        <p:nvSpPr>
          <p:cNvPr id="4" name="Slide Number Placeholder 3"/>
          <p:cNvSpPr>
            <a:spLocks noGrp="1"/>
          </p:cNvSpPr>
          <p:nvPr>
            <p:ph type="sldNum" sz="quarter" idx="5"/>
          </p:nvPr>
        </p:nvSpPr>
        <p:spPr/>
        <p:txBody>
          <a:bodyPr/>
          <a:lstStyle/>
          <a:p>
            <a:fld id="{24C24666-7B53-4182-BEBD-7A3A52AF5C80}" type="slidenum">
              <a:rPr lang="en-GB" smtClean="0"/>
              <a:t>8</a:t>
            </a:fld>
            <a:endParaRPr lang="en-GB"/>
          </a:p>
        </p:txBody>
      </p:sp>
    </p:spTree>
    <p:extLst>
      <p:ext uri="{BB962C8B-B14F-4D97-AF65-F5344CB8AC3E}">
        <p14:creationId xmlns:p14="http://schemas.microsoft.com/office/powerpoint/2010/main" val="31402992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Providing discounts to gyms may encourage employees to take up the gym and improve their health. Research and studies confirm having good health promotes general wellbeing and reduces stress. </a:t>
            </a:r>
            <a:r>
              <a:rPr lang="en-GB" b="0" i="0" dirty="0">
                <a:solidFill>
                  <a:srgbClr val="000000"/>
                </a:solidFill>
                <a:effectLst/>
                <a:latin typeface="Open Sans" panose="020B0606030504020204" pitchFamily="34" charset="0"/>
              </a:rPr>
              <a:t>(Exercising to Relax - Harvard Health Publishing - Harvard Health, 2020).</a:t>
            </a:r>
            <a:endParaRPr lang="en-GB" dirty="0"/>
          </a:p>
          <a:p>
            <a:r>
              <a:rPr lang="en-GB" dirty="0" err="1"/>
              <a:t>Ive</a:t>
            </a:r>
            <a:r>
              <a:rPr lang="en-GB" dirty="0"/>
              <a:t> included points to represent what I think the importance or value of each statement. This will also be able to help me weigh up the pros and cons effectively, proving whether change is necessarily needed.</a:t>
            </a:r>
          </a:p>
        </p:txBody>
      </p:sp>
      <p:sp>
        <p:nvSpPr>
          <p:cNvPr id="4" name="Slide Number Placeholder 3"/>
          <p:cNvSpPr>
            <a:spLocks noGrp="1"/>
          </p:cNvSpPr>
          <p:nvPr>
            <p:ph type="sldNum" sz="quarter" idx="5"/>
          </p:nvPr>
        </p:nvSpPr>
        <p:spPr/>
        <p:txBody>
          <a:bodyPr/>
          <a:lstStyle/>
          <a:p>
            <a:fld id="{24C24666-7B53-4182-BEBD-7A3A52AF5C80}" type="slidenum">
              <a:rPr lang="en-GB" smtClean="0"/>
              <a:t>9</a:t>
            </a:fld>
            <a:endParaRPr lang="en-GB"/>
          </a:p>
        </p:txBody>
      </p:sp>
    </p:spTree>
    <p:extLst>
      <p:ext uri="{BB962C8B-B14F-4D97-AF65-F5344CB8AC3E}">
        <p14:creationId xmlns:p14="http://schemas.microsoft.com/office/powerpoint/2010/main" val="173932014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Providing the gym memberships promotes healthier lifestyles, also the discount reduces the burden of financial stress. The four solutions I have evaluated on are cost effective for most business’s and organizations. Reducing current employees hours, frees up hours which could be allocated to new staff. Simple solutions like feedback and team meeting where employees can share their thoughts whether that be in a group or anonymously can have huge impacts on the wellbeing of staff.</a:t>
            </a:r>
          </a:p>
        </p:txBody>
      </p:sp>
      <p:sp>
        <p:nvSpPr>
          <p:cNvPr id="4" name="Slide Number Placeholder 3"/>
          <p:cNvSpPr>
            <a:spLocks noGrp="1"/>
          </p:cNvSpPr>
          <p:nvPr>
            <p:ph type="sldNum" sz="quarter" idx="5"/>
          </p:nvPr>
        </p:nvSpPr>
        <p:spPr/>
        <p:txBody>
          <a:bodyPr/>
          <a:lstStyle/>
          <a:p>
            <a:fld id="{24C24666-7B53-4182-BEBD-7A3A52AF5C80}" type="slidenum">
              <a:rPr lang="en-GB" smtClean="0"/>
              <a:t>10</a:t>
            </a:fld>
            <a:endParaRPr lang="en-GB"/>
          </a:p>
        </p:txBody>
      </p:sp>
    </p:spTree>
    <p:extLst>
      <p:ext uri="{BB962C8B-B14F-4D97-AF65-F5344CB8AC3E}">
        <p14:creationId xmlns:p14="http://schemas.microsoft.com/office/powerpoint/2010/main" val="8883843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774423" y="802298"/>
            <a:ext cx="8637073" cy="2920713"/>
          </a:xfrm>
        </p:spPr>
        <p:txBody>
          <a:bodyPr bIns="0" anchor="b">
            <a:normAutofit/>
          </a:bodyPr>
          <a:lstStyle>
            <a:lvl1pPr algn="ctr">
              <a:defRPr sz="6600"/>
            </a:lvl1pPr>
          </a:lstStyle>
          <a:p>
            <a:r>
              <a:rPr lang="en-US"/>
              <a:t>Click to edit Master title style</a:t>
            </a:r>
            <a:endParaRPr lang="en-US" dirty="0"/>
          </a:p>
        </p:txBody>
      </p:sp>
      <p:sp>
        <p:nvSpPr>
          <p:cNvPr id="3" name="Subtitle 2"/>
          <p:cNvSpPr>
            <a:spLocks noGrp="1"/>
          </p:cNvSpPr>
          <p:nvPr>
            <p:ph type="subTitle" idx="1"/>
          </p:nvPr>
        </p:nvSpPr>
        <p:spPr>
          <a:xfrm>
            <a:off x="1774424" y="3724074"/>
            <a:ext cx="8637072" cy="977621"/>
          </a:xfrm>
        </p:spPr>
        <p:txBody>
          <a:bodyPr tIns="91440" bIns="91440">
            <a:normAutofit/>
          </a:bodyPr>
          <a:lstStyle>
            <a:lvl1pPr marL="0" indent="0" algn="ctr">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14453F7-4907-4CB7-B679-73800B842E14}" type="datetimeFigureOut">
              <a:rPr lang="en-GB" smtClean="0"/>
              <a:t>13/11/2021</a:t>
            </a:fld>
            <a:endParaRPr lang="en-GB"/>
          </a:p>
        </p:txBody>
      </p:sp>
      <p:sp>
        <p:nvSpPr>
          <p:cNvPr id="5" name="Footer Placeholder 4"/>
          <p:cNvSpPr>
            <a:spLocks noGrp="1"/>
          </p:cNvSpPr>
          <p:nvPr>
            <p:ph type="ftr" sz="quarter" idx="11"/>
          </p:nvPr>
        </p:nvSpPr>
        <p:spPr>
          <a:xfrm>
            <a:off x="1451579" y="329307"/>
            <a:ext cx="5626774" cy="309201"/>
          </a:xfrm>
        </p:spPr>
        <p:txBody>
          <a:bodyPr/>
          <a:lstStyle/>
          <a:p>
            <a:endParaRPr lang="en-GB"/>
          </a:p>
        </p:txBody>
      </p:sp>
      <p:sp>
        <p:nvSpPr>
          <p:cNvPr id="6" name="Slide Number Placeholder 5"/>
          <p:cNvSpPr>
            <a:spLocks noGrp="1"/>
          </p:cNvSpPr>
          <p:nvPr>
            <p:ph type="sldNum" sz="quarter" idx="12"/>
          </p:nvPr>
        </p:nvSpPr>
        <p:spPr>
          <a:xfrm>
            <a:off x="476834" y="798973"/>
            <a:ext cx="811019" cy="503578"/>
          </a:xfrm>
        </p:spPr>
        <p:txBody>
          <a:bodyPr/>
          <a:lstStyle/>
          <a:p>
            <a:fld id="{05DBDE6A-D433-46A9-A104-5CBB84AB2F2A}" type="slidenum">
              <a:rPr lang="en-GB" smtClean="0"/>
              <a:t>‹#›</a:t>
            </a:fld>
            <a:endParaRPr lang="en-GB"/>
          </a:p>
        </p:txBody>
      </p:sp>
    </p:spTree>
    <p:extLst>
      <p:ext uri="{BB962C8B-B14F-4D97-AF65-F5344CB8AC3E}">
        <p14:creationId xmlns:p14="http://schemas.microsoft.com/office/powerpoint/2010/main" val="8522745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14453F7-4907-4CB7-B679-73800B842E14}" type="datetimeFigureOut">
              <a:rPr lang="en-GB" smtClean="0"/>
              <a:t>13/11/2021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5DBDE6A-D433-46A9-A104-5CBB84AB2F2A}" type="slidenum">
              <a:rPr lang="en-GB" smtClean="0"/>
              <a:t>‹#›</a:t>
            </a:fld>
            <a:endParaRPr lang="en-GB"/>
          </a:p>
        </p:txBody>
      </p:sp>
    </p:spTree>
    <p:extLst>
      <p:ext uri="{BB962C8B-B14F-4D97-AF65-F5344CB8AC3E}">
        <p14:creationId xmlns:p14="http://schemas.microsoft.com/office/powerpoint/2010/main" val="13161693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774423" y="1756130"/>
            <a:ext cx="8643154" cy="1969007"/>
          </a:xfrm>
        </p:spPr>
        <p:txBody>
          <a:bodyPr anchor="b">
            <a:normAutofit/>
          </a:bodyPr>
          <a:lstStyle>
            <a:lvl1pPr algn="ctr">
              <a:defRPr sz="3600"/>
            </a:lvl1pPr>
          </a:lstStyle>
          <a:p>
            <a:r>
              <a:rPr lang="en-US"/>
              <a:t>Click to edit Master title style</a:t>
            </a:r>
            <a:endParaRPr lang="en-US" dirty="0"/>
          </a:p>
        </p:txBody>
      </p:sp>
      <p:sp>
        <p:nvSpPr>
          <p:cNvPr id="3" name="Text Placeholder 2"/>
          <p:cNvSpPr>
            <a:spLocks noGrp="1"/>
          </p:cNvSpPr>
          <p:nvPr>
            <p:ph type="body" idx="1"/>
          </p:nvPr>
        </p:nvSpPr>
        <p:spPr>
          <a:xfrm>
            <a:off x="1774423" y="3725137"/>
            <a:ext cx="8643154" cy="1093987"/>
          </a:xfrm>
        </p:spPr>
        <p:txBody>
          <a:bodyPr tIns="91440">
            <a:normAutofit/>
          </a:bodyPr>
          <a:lstStyle>
            <a:lvl1pPr marL="0" indent="0" algn="ctr">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14453F7-4907-4CB7-B679-73800B842E14}" type="datetimeFigureOut">
              <a:rPr lang="en-GB" smtClean="0"/>
              <a:t>13/11/2021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5DBDE6A-D433-46A9-A104-5CBB84AB2F2A}" type="slidenum">
              <a:rPr lang="en-GB" smtClean="0"/>
              <a:t>‹#›</a:t>
            </a:fld>
            <a:endParaRPr lang="en-GB"/>
          </a:p>
        </p:txBody>
      </p:sp>
    </p:spTree>
    <p:extLst>
      <p:ext uri="{BB962C8B-B14F-4D97-AF65-F5344CB8AC3E}">
        <p14:creationId xmlns:p14="http://schemas.microsoft.com/office/powerpoint/2010/main" val="25726208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293577"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488654"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54140" y="2017343"/>
            <a:ext cx="4488654"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14453F7-4907-4CB7-B679-73800B842E14}" type="datetimeFigureOut">
              <a:rPr lang="en-GB" smtClean="0"/>
              <a:t>13/11/2021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5DBDE6A-D433-46A9-A104-5CBB84AB2F2A}" type="slidenum">
              <a:rPr lang="en-GB" smtClean="0"/>
              <a:t>‹#›</a:t>
            </a:fld>
            <a:endParaRPr lang="en-GB"/>
          </a:p>
        </p:txBody>
      </p:sp>
    </p:spTree>
    <p:extLst>
      <p:ext uri="{BB962C8B-B14F-4D97-AF65-F5344CB8AC3E}">
        <p14:creationId xmlns:p14="http://schemas.microsoft.com/office/powerpoint/2010/main" val="13153897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295603"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488794"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488794"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56025" y="2023003"/>
            <a:ext cx="4488794"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56025" y="2821491"/>
            <a:ext cx="4488794"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14453F7-4907-4CB7-B679-73800B842E14}" type="datetimeFigureOut">
              <a:rPr lang="en-GB" smtClean="0"/>
              <a:t>13/11/2021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5DBDE6A-D433-46A9-A104-5CBB84AB2F2A}" type="slidenum">
              <a:rPr lang="en-GB" smtClean="0"/>
              <a:t>‹#›</a:t>
            </a:fld>
            <a:endParaRPr lang="en-GB"/>
          </a:p>
        </p:txBody>
      </p:sp>
    </p:spTree>
    <p:extLst>
      <p:ext uri="{BB962C8B-B14F-4D97-AF65-F5344CB8AC3E}">
        <p14:creationId xmlns:p14="http://schemas.microsoft.com/office/powerpoint/2010/main" val="421937988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14453F7-4907-4CB7-B679-73800B842E14}" type="datetimeFigureOut">
              <a:rPr lang="en-GB" smtClean="0"/>
              <a:t>13/11/2021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5DBDE6A-D433-46A9-A104-5CBB84AB2F2A}" type="slidenum">
              <a:rPr lang="en-GB" smtClean="0"/>
              <a:t>‹#›</a:t>
            </a:fld>
            <a:endParaRPr lang="en-GB"/>
          </a:p>
        </p:txBody>
      </p:sp>
    </p:spTree>
    <p:extLst>
      <p:ext uri="{BB962C8B-B14F-4D97-AF65-F5344CB8AC3E}">
        <p14:creationId xmlns:p14="http://schemas.microsoft.com/office/powerpoint/2010/main" val="22169338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14453F7-4907-4CB7-B679-73800B842E14}" type="datetimeFigureOut">
              <a:rPr lang="en-GB" smtClean="0"/>
              <a:t>13/11/2021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5DBDE6A-D433-46A9-A104-5CBB84AB2F2A}" type="slidenum">
              <a:rPr lang="en-GB" smtClean="0"/>
              <a:t>‹#›</a:t>
            </a:fld>
            <a:endParaRPr lang="en-GB"/>
          </a:p>
        </p:txBody>
      </p:sp>
    </p:spTree>
    <p:extLst>
      <p:ext uri="{BB962C8B-B14F-4D97-AF65-F5344CB8AC3E}">
        <p14:creationId xmlns:p14="http://schemas.microsoft.com/office/powerpoint/2010/main" val="33618213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2961967" cy="2406518"/>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473032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2961967"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14453F7-4907-4CB7-B679-73800B842E14}" type="datetimeFigureOut">
              <a:rPr lang="en-GB" smtClean="0"/>
              <a:t>13/11/2021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5DBDE6A-D433-46A9-A104-5CBB84AB2F2A}" type="slidenum">
              <a:rPr lang="en-GB" smtClean="0"/>
              <a:t>‹#›</a:t>
            </a:fld>
            <a:endParaRPr lang="en-GB"/>
          </a:p>
        </p:txBody>
      </p:sp>
    </p:spTree>
    <p:extLst>
      <p:ext uri="{BB962C8B-B14F-4D97-AF65-F5344CB8AC3E}">
        <p14:creationId xmlns:p14="http://schemas.microsoft.com/office/powerpoint/2010/main" val="33117207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7477387" y="482170"/>
            <a:ext cx="4074533" cy="5149101"/>
            <a:chOff x="7477387" y="482170"/>
            <a:chExt cx="4074533" cy="5149101"/>
          </a:xfrm>
        </p:grpSpPr>
        <p:sp>
          <p:nvSpPr>
            <p:cNvPr id="18" name="Rectangle 17"/>
            <p:cNvSpPr/>
            <p:nvPr/>
          </p:nvSpPr>
          <p:spPr>
            <a:xfrm>
              <a:off x="7477387" y="482170"/>
              <a:ext cx="4074533" cy="5149101"/>
            </a:xfrm>
            <a:prstGeom prst="rect">
              <a:avLst/>
            </a:prstGeom>
            <a:blipFill dpi="0" rotWithShape="1">
              <a:blip r:embed="rId2">
                <a:alphaModFix amt="30000"/>
              </a:blip>
              <a:srcRect/>
              <a:tile tx="0" ty="0" sx="100000" sy="100000" flip="none" algn="ctr"/>
            </a:blip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extrusionH="76200" contourW="12700" prstMaterial="matte">
              <a:bevelT w="152400" h="50800" prst="softRound"/>
              <a:extrusionClr>
                <a:schemeClr val="tx2"/>
              </a:extrusionClr>
              <a:contourClr>
                <a:schemeClr val="bg2"/>
              </a:contourClr>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a:xfrm>
              <a:off x="7790446" y="812506"/>
              <a:ext cx="3450289" cy="4466452"/>
            </a:xfrm>
            <a:prstGeom prst="rect">
              <a:avLst/>
            </a:prstGeom>
            <a:gradFill>
              <a:gsLst>
                <a:gs pos="0">
                  <a:srgbClr val="DADADA"/>
                </a:gs>
                <a:gs pos="100000">
                  <a:srgbClr val="FFFFFE"/>
                </a:gs>
              </a:gsLst>
              <a:lin ang="16200000" scaled="0"/>
            </a:gradFill>
            <a:ln w="38100" cmpd="sng">
              <a:solidFill>
                <a:schemeClr val="tx2">
                  <a:lumMod val="25000"/>
                </a:schemeClr>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2"/>
            <a:ext cx="5532328" cy="1922299"/>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50000"/>
              <a:lumOff val="50000"/>
              <a:alpha val="80000"/>
            </a:schemeClr>
          </a:solidFill>
          <a:ln w="9525" cap="sq">
            <a:noFill/>
            <a:miter lim="800000"/>
          </a:ln>
          <a:effectLst/>
        </p:spPr>
        <p:txBody>
          <a:bodyPr vert="horz" lIns="91440" tIns="45720" rIns="91440" bIns="45720" rtlCol="0" anchor="t">
            <a:normAutofit/>
          </a:bodyPr>
          <a:lstStyle>
            <a:lvl1pPr>
              <a:defRPr lang="en-US" sz="3200" dirty="0"/>
            </a:lvl1pPr>
          </a:lstStyle>
          <a:p>
            <a:pPr lvl="0" algn="ctr"/>
            <a:r>
              <a:rPr lang="en-US"/>
              <a:t>Click icon to add picture</a:t>
            </a:r>
            <a:endParaRPr lang="en-US" dirty="0"/>
          </a:p>
        </p:txBody>
      </p:sp>
      <p:sp>
        <p:nvSpPr>
          <p:cNvPr id="4" name="Text Placeholder 3"/>
          <p:cNvSpPr>
            <a:spLocks noGrp="1"/>
          </p:cNvSpPr>
          <p:nvPr>
            <p:ph type="body" sz="half" idx="2"/>
          </p:nvPr>
        </p:nvSpPr>
        <p:spPr>
          <a:xfrm>
            <a:off x="1450329" y="3059600"/>
            <a:ext cx="5524404" cy="2090134"/>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614453F7-4907-4CB7-B679-73800B842E14}" type="datetimeFigureOut">
              <a:rPr lang="en-GB" smtClean="0"/>
              <a:t>13/11/2021</a:t>
            </a:fld>
            <a:endParaRPr lang="en-GB"/>
          </a:p>
        </p:txBody>
      </p:sp>
      <p:sp>
        <p:nvSpPr>
          <p:cNvPr id="6" name="Footer Placeholder 5"/>
          <p:cNvSpPr>
            <a:spLocks noGrp="1"/>
          </p:cNvSpPr>
          <p:nvPr>
            <p:ph type="ftr" sz="quarter" idx="11"/>
          </p:nvPr>
        </p:nvSpPr>
        <p:spPr>
          <a:xfrm>
            <a:off x="1447382" y="318640"/>
            <a:ext cx="5541004" cy="320931"/>
          </a:xfrm>
        </p:spPr>
        <p:txBody>
          <a:bodyPr/>
          <a:lstStyle/>
          <a:p>
            <a:endParaRPr lang="en-GB"/>
          </a:p>
        </p:txBody>
      </p:sp>
      <p:sp>
        <p:nvSpPr>
          <p:cNvPr id="7" name="Slide Number Placeholder 6"/>
          <p:cNvSpPr>
            <a:spLocks noGrp="1"/>
          </p:cNvSpPr>
          <p:nvPr>
            <p:ph type="sldNum" sz="quarter" idx="12"/>
          </p:nvPr>
        </p:nvSpPr>
        <p:spPr/>
        <p:txBody>
          <a:bodyPr/>
          <a:lstStyle/>
          <a:p>
            <a:fld id="{05DBDE6A-D433-46A9-A104-5CBB84AB2F2A}" type="slidenum">
              <a:rPr lang="en-GB" smtClean="0"/>
              <a:t>‹#›</a:t>
            </a:fld>
            <a:endParaRPr lang="en-GB"/>
          </a:p>
        </p:txBody>
      </p:sp>
    </p:spTree>
    <p:extLst>
      <p:ext uri="{BB962C8B-B14F-4D97-AF65-F5344CB8AC3E}">
        <p14:creationId xmlns:p14="http://schemas.microsoft.com/office/powerpoint/2010/main" val="38230604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14453F7-4907-4CB7-B679-73800B842E14}" type="datetimeFigureOut">
              <a:rPr lang="en-GB" smtClean="0"/>
              <a:t>13/11/2021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5DBDE6A-D433-46A9-A104-5CBB84AB2F2A}" type="slidenum">
              <a:rPr lang="en-GB" smtClean="0"/>
              <a:t>‹#›</a:t>
            </a:fld>
            <a:endParaRPr lang="en-GB"/>
          </a:p>
        </p:txBody>
      </p:sp>
    </p:spTree>
    <p:extLst>
      <p:ext uri="{BB962C8B-B14F-4D97-AF65-F5344CB8AC3E}">
        <p14:creationId xmlns:p14="http://schemas.microsoft.com/office/powerpoint/2010/main" val="2004984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127052"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518654"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14453F7-4907-4CB7-B679-73800B842E14}" type="datetimeFigureOut">
              <a:rPr lang="en-GB" smtClean="0"/>
              <a:t>13/11/2021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5DBDE6A-D433-46A9-A104-5CBB84AB2F2A}" type="slidenum">
              <a:rPr lang="en-GB" smtClean="0"/>
              <a:t>‹#›</a:t>
            </a:fld>
            <a:endParaRPr lang="en-GB"/>
          </a:p>
        </p:txBody>
      </p:sp>
    </p:spTree>
    <p:extLst>
      <p:ext uri="{BB962C8B-B14F-4D97-AF65-F5344CB8AC3E}">
        <p14:creationId xmlns:p14="http://schemas.microsoft.com/office/powerpoint/2010/main" val="6795649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451579" y="804519"/>
            <a:ext cx="9291215" cy="1049235"/>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291215"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42079"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614453F7-4907-4CB7-B679-73800B842E14}" type="datetimeFigureOut">
              <a:rPr lang="en-GB" smtClean="0"/>
              <a:t>13/11/2021</a:t>
            </a:fld>
            <a:endParaRPr lang="en-GB"/>
          </a:p>
        </p:txBody>
      </p:sp>
      <p:sp>
        <p:nvSpPr>
          <p:cNvPr id="5" name="Footer Placeholder 4"/>
          <p:cNvSpPr>
            <a:spLocks noGrp="1"/>
          </p:cNvSpPr>
          <p:nvPr>
            <p:ph type="ftr" sz="quarter" idx="3"/>
          </p:nvPr>
        </p:nvSpPr>
        <p:spPr>
          <a:xfrm>
            <a:off x="1451579" y="329307"/>
            <a:ext cx="5626774"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05DBDE6A-D433-46A9-A104-5CBB84AB2F2A}" type="slidenum">
              <a:rPr lang="en-GB" smtClean="0"/>
              <a:t>‹#›</a:t>
            </a:fld>
            <a:endParaRPr lang="en-GB"/>
          </a:p>
        </p:txBody>
      </p:sp>
      <p:sp>
        <p:nvSpPr>
          <p:cNvPr id="9" name="Rectangle 8"/>
          <p:cNvSpPr/>
          <p:nvPr/>
        </p:nvSpPr>
        <p:spPr>
          <a:xfrm>
            <a:off x="0" y="3622291"/>
            <a:ext cx="12192000" cy="2505984"/>
          </a:xfrm>
          <a:prstGeom prst="rect">
            <a:avLst/>
          </a:prstGeom>
          <a:gradFill flip="none" rotWithShape="1">
            <a:gsLst>
              <a:gs pos="0">
                <a:schemeClr val="bg2">
                  <a:alpha val="0"/>
                </a:schemeClr>
              </a:gs>
              <a:gs pos="100000">
                <a:schemeClr val="bg2">
                  <a:alpha val="80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0" name="Picture 9"/>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a:xfrm>
            <a:off x="0" y="6129338"/>
            <a:ext cx="12192000" cy="742950"/>
          </a:xfrm>
          <a:prstGeom prst="rect">
            <a:avLst/>
          </a:prstGeom>
        </p:spPr>
      </p:pic>
      <p:cxnSp>
        <p:nvCxnSpPr>
          <p:cNvPr id="12" name="Straight Connector 11"/>
          <p:cNvCxnSpPr/>
          <p:nvPr/>
        </p:nvCxnSpPr>
        <p:spPr>
          <a:xfrm>
            <a:off x="0" y="6138142"/>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87992460"/>
      </p:ext>
    </p:extLst>
  </p:cSld>
  <p:clrMap bg1="dk1" tx1="lt1" bg2="dk2" tx2="lt2" accent1="accent1" accent2="accent2" accent3="accent3" accent4="accent4" accent5="accent5" accent6="accent6" hlink="hlink" folHlink="folHlink"/>
  <p:sldLayoutIdLst>
    <p:sldLayoutId id="2147483727" r:id="rId1"/>
    <p:sldLayoutId id="2147483728" r:id="rId2"/>
    <p:sldLayoutId id="2147483729" r:id="rId3"/>
    <p:sldLayoutId id="2147483730" r:id="rId4"/>
    <p:sldLayoutId id="2147483731" r:id="rId5"/>
    <p:sldLayoutId id="2147483732" r:id="rId6"/>
    <p:sldLayoutId id="2147483733" r:id="rId7"/>
    <p:sldLayoutId id="2147483734" r:id="rId8"/>
    <p:sldLayoutId id="2147483735" r:id="rId9"/>
    <p:sldLayoutId id="2147483736" r:id="rId10"/>
    <p:sldLayoutId id="2147483737" r:id="rId11"/>
  </p:sldLayoutIdLst>
  <p:txStyles>
    <p:titleStyle>
      <a:lvl1pPr algn="ctr" defTabSz="914400" rtl="0" eaLnBrk="1" latinLnBrk="0" hangingPunct="1">
        <a:lnSpc>
          <a:spcPct val="90000"/>
        </a:lnSpc>
        <a:spcBef>
          <a:spcPct val="0"/>
        </a:spcBef>
        <a:buNone/>
        <a:defRPr sz="3200" b="0" i="0" kern="1200" cap="all">
          <a:solidFill>
            <a:schemeClr val="accent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C2A5DD-FFF0-4050-9126-80C24AFD8E98}"/>
              </a:ext>
            </a:extLst>
          </p:cNvPr>
          <p:cNvSpPr>
            <a:spLocks noGrp="1"/>
          </p:cNvSpPr>
          <p:nvPr>
            <p:ph type="ctrTitle"/>
          </p:nvPr>
        </p:nvSpPr>
        <p:spPr/>
        <p:txBody>
          <a:bodyPr>
            <a:normAutofit/>
          </a:bodyPr>
          <a:lstStyle/>
          <a:p>
            <a:r>
              <a:rPr lang="en-GB" dirty="0"/>
              <a:t>BMSW4004 </a:t>
            </a:r>
            <a:br>
              <a:rPr lang="en-GB" dirty="0"/>
            </a:br>
            <a:r>
              <a:rPr lang="en-GB" sz="4400" dirty="0"/>
              <a:t>Problem solving and decision making</a:t>
            </a:r>
            <a:endParaRPr lang="en-GB" dirty="0"/>
          </a:p>
        </p:txBody>
      </p:sp>
      <p:sp>
        <p:nvSpPr>
          <p:cNvPr id="3" name="Subtitle 2">
            <a:extLst>
              <a:ext uri="{FF2B5EF4-FFF2-40B4-BE49-F238E27FC236}">
                <a16:creationId xmlns:a16="http://schemas.microsoft.com/office/drawing/2014/main" id="{6FD101AD-3464-4377-87D8-794B832C072E}"/>
              </a:ext>
            </a:extLst>
          </p:cNvPr>
          <p:cNvSpPr>
            <a:spLocks noGrp="1"/>
          </p:cNvSpPr>
          <p:nvPr>
            <p:ph type="subTitle" idx="1"/>
          </p:nvPr>
        </p:nvSpPr>
        <p:spPr/>
        <p:txBody>
          <a:bodyPr/>
          <a:lstStyle/>
          <a:p>
            <a:r>
              <a:rPr lang="en-GB" dirty="0"/>
              <a:t>Khizar Fareed – </a:t>
            </a:r>
            <a:r>
              <a:rPr lang="en-GB" dirty="0">
                <a:solidFill>
                  <a:srgbClr val="FFFF00"/>
                </a:solidFill>
              </a:rPr>
              <a:t>2028871</a:t>
            </a:r>
          </a:p>
        </p:txBody>
      </p:sp>
    </p:spTree>
    <p:extLst>
      <p:ext uri="{BB962C8B-B14F-4D97-AF65-F5344CB8AC3E}">
        <p14:creationId xmlns:p14="http://schemas.microsoft.com/office/powerpoint/2010/main" val="374718316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823A33-F06E-431C-8604-870140FE8FC4}"/>
              </a:ext>
            </a:extLst>
          </p:cNvPr>
          <p:cNvSpPr>
            <a:spLocks noGrp="1"/>
          </p:cNvSpPr>
          <p:nvPr>
            <p:ph type="title"/>
          </p:nvPr>
        </p:nvSpPr>
        <p:spPr/>
        <p:txBody>
          <a:bodyPr/>
          <a:lstStyle/>
          <a:p>
            <a:r>
              <a:rPr lang="en-GB" dirty="0"/>
              <a:t>introduction</a:t>
            </a:r>
          </a:p>
        </p:txBody>
      </p:sp>
      <p:sp>
        <p:nvSpPr>
          <p:cNvPr id="3" name="Content Placeholder 2">
            <a:extLst>
              <a:ext uri="{FF2B5EF4-FFF2-40B4-BE49-F238E27FC236}">
                <a16:creationId xmlns:a16="http://schemas.microsoft.com/office/drawing/2014/main" id="{E0AEA154-76A6-4C5C-91A5-307A4AA291B5}"/>
              </a:ext>
            </a:extLst>
          </p:cNvPr>
          <p:cNvSpPr>
            <a:spLocks noGrp="1"/>
          </p:cNvSpPr>
          <p:nvPr>
            <p:ph idx="1"/>
          </p:nvPr>
        </p:nvSpPr>
        <p:spPr/>
        <p:txBody>
          <a:bodyPr/>
          <a:lstStyle/>
          <a:p>
            <a:r>
              <a:rPr lang="en-GB" dirty="0"/>
              <a:t>This presentation will provide an analysis of a problem using the case study provided, ‘Stress in the UK’. It will discuss:</a:t>
            </a:r>
          </a:p>
          <a:p>
            <a:pPr lvl="1"/>
            <a:r>
              <a:rPr lang="en-GB" dirty="0"/>
              <a:t>Scope and impact of the problem</a:t>
            </a:r>
          </a:p>
          <a:p>
            <a:pPr lvl="1"/>
            <a:r>
              <a:rPr lang="en-GB" dirty="0"/>
              <a:t>Provide a cause and effect analysis</a:t>
            </a:r>
          </a:p>
          <a:p>
            <a:pPr lvl="1"/>
            <a:r>
              <a:rPr lang="en-GB" dirty="0"/>
              <a:t>Provide further analysis of the problem via a SWOT, PESTEL and PMI/grid.</a:t>
            </a:r>
          </a:p>
          <a:p>
            <a:pPr lvl="1"/>
            <a:r>
              <a:rPr lang="en-GB" dirty="0"/>
              <a:t>Provide and evaluation of the problem and ways in which to implement a plan through effective decision making</a:t>
            </a:r>
          </a:p>
        </p:txBody>
      </p:sp>
    </p:spTree>
    <p:extLst>
      <p:ext uri="{BB962C8B-B14F-4D97-AF65-F5344CB8AC3E}">
        <p14:creationId xmlns:p14="http://schemas.microsoft.com/office/powerpoint/2010/main" val="12966614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2BB5E8-7AD6-40D6-927C-0D7D5C504753}"/>
              </a:ext>
            </a:extLst>
          </p:cNvPr>
          <p:cNvSpPr>
            <a:spLocks noGrp="1"/>
          </p:cNvSpPr>
          <p:nvPr>
            <p:ph type="title"/>
          </p:nvPr>
        </p:nvSpPr>
        <p:spPr>
          <a:xfrm>
            <a:off x="993921" y="339222"/>
            <a:ext cx="9293577" cy="1059305"/>
          </a:xfrm>
        </p:spPr>
        <p:txBody>
          <a:bodyPr/>
          <a:lstStyle/>
          <a:p>
            <a:pPr algn="l"/>
            <a:r>
              <a:rPr lang="en-GB" dirty="0"/>
              <a:t>Case Study – scope and </a:t>
            </a:r>
            <a:br>
              <a:rPr lang="en-GB" dirty="0"/>
            </a:br>
            <a:r>
              <a:rPr lang="en-GB" dirty="0"/>
              <a:t>impact</a:t>
            </a:r>
          </a:p>
        </p:txBody>
      </p:sp>
      <p:sp>
        <p:nvSpPr>
          <p:cNvPr id="3" name="Content Placeholder 2">
            <a:extLst>
              <a:ext uri="{FF2B5EF4-FFF2-40B4-BE49-F238E27FC236}">
                <a16:creationId xmlns:a16="http://schemas.microsoft.com/office/drawing/2014/main" id="{34DFDDDD-E78F-4415-84C2-CDC4C90B6D66}"/>
              </a:ext>
            </a:extLst>
          </p:cNvPr>
          <p:cNvSpPr>
            <a:spLocks noGrp="1"/>
          </p:cNvSpPr>
          <p:nvPr>
            <p:ph sz="half" idx="1"/>
          </p:nvPr>
        </p:nvSpPr>
        <p:spPr>
          <a:xfrm>
            <a:off x="1152055" y="1504677"/>
            <a:ext cx="4488654" cy="4236904"/>
          </a:xfrm>
        </p:spPr>
        <p:txBody>
          <a:bodyPr>
            <a:normAutofit fontScale="55000" lnSpcReduction="20000"/>
          </a:bodyPr>
          <a:lstStyle/>
          <a:p>
            <a:r>
              <a:rPr lang="en-GB" dirty="0"/>
              <a:t>Stress can manifest itself in many different ways, such as work related stress, financial stress and family stress, to name a few. </a:t>
            </a:r>
          </a:p>
          <a:p>
            <a:r>
              <a:rPr lang="en-GB" dirty="0"/>
              <a:t>Employees affected by stress, can then lead to many other issues surrounding their work life and health.</a:t>
            </a:r>
          </a:p>
          <a:p>
            <a:r>
              <a:rPr lang="en-GB" dirty="0"/>
              <a:t>It is a strategic problem - this can negatively impact businesses/organizations and productivity.</a:t>
            </a:r>
          </a:p>
          <a:p>
            <a:r>
              <a:rPr lang="en-GB" i="0" dirty="0">
                <a:effectLst/>
                <a:latin typeface="Rockwell" panose="02060603020205020403" pitchFamily="18" charset="0"/>
              </a:rPr>
              <a:t>74% of UK adults have felt so stressed at some point over the last year they felt overwhelmed or unable to cope – as commissioned by the Mental Health Foundation (2018).</a:t>
            </a:r>
          </a:p>
          <a:p>
            <a:r>
              <a:rPr lang="en-GB" dirty="0">
                <a:latin typeface="Rockwell" panose="02060603020205020403" pitchFamily="18" charset="0"/>
              </a:rPr>
              <a:t>The Office for National Statistics (ONS) publishes data from The Labour Force Survey (2019/2020), </a:t>
            </a:r>
            <a:r>
              <a:rPr lang="en-GB" dirty="0" err="1">
                <a:latin typeface="Rockwell" panose="02060603020205020403" pitchFamily="18" charset="0"/>
              </a:rPr>
              <a:t>whcih</a:t>
            </a:r>
            <a:r>
              <a:rPr lang="en-GB" dirty="0">
                <a:latin typeface="Rockwell" panose="02060603020205020403" pitchFamily="18" charset="0"/>
              </a:rPr>
              <a:t> found that 17.9 million working days are lost due to work related stress.  </a:t>
            </a:r>
          </a:p>
          <a:p>
            <a:r>
              <a:rPr lang="en-GB" dirty="0">
                <a:latin typeface="Rockwell" panose="02060603020205020403" pitchFamily="18" charset="0"/>
              </a:rPr>
              <a:t>HSE (2020) recognizes that w</a:t>
            </a:r>
            <a:r>
              <a:rPr lang="en-GB" dirty="0"/>
              <a:t>ork-related stress, depression or anxiety is defined as a harmful reaction people have to undue pressures and demands placed on them at work.</a:t>
            </a:r>
          </a:p>
          <a:p>
            <a:r>
              <a:rPr lang="en-GB" dirty="0">
                <a:latin typeface="Rockwell" panose="02060603020205020403" pitchFamily="18" charset="0"/>
              </a:rPr>
              <a:t>The University of Cambridge recognized the effects stress may have on an organization can include; high labour turnover, poor performance, poor morale, poor productivity amongst many others effects.</a:t>
            </a:r>
          </a:p>
        </p:txBody>
      </p:sp>
      <p:pic>
        <p:nvPicPr>
          <p:cNvPr id="6" name="Content Placeholder 5">
            <a:extLst>
              <a:ext uri="{FF2B5EF4-FFF2-40B4-BE49-F238E27FC236}">
                <a16:creationId xmlns:a16="http://schemas.microsoft.com/office/drawing/2014/main" id="{0597ECA2-D17E-44F7-B093-CCB97DECB2F2}"/>
              </a:ext>
            </a:extLst>
          </p:cNvPr>
          <p:cNvPicPr>
            <a:picLocks noGrp="1" noChangeAspect="1"/>
          </p:cNvPicPr>
          <p:nvPr>
            <p:ph sz="half" idx="2"/>
          </p:nvPr>
        </p:nvPicPr>
        <p:blipFill>
          <a:blip r:embed="rId3"/>
          <a:stretch>
            <a:fillRect/>
          </a:stretch>
        </p:blipFill>
        <p:spPr>
          <a:xfrm>
            <a:off x="6467474" y="95303"/>
            <a:ext cx="5086352" cy="6762697"/>
          </a:xfrm>
        </p:spPr>
      </p:pic>
    </p:spTree>
    <p:extLst>
      <p:ext uri="{BB962C8B-B14F-4D97-AF65-F5344CB8AC3E}">
        <p14:creationId xmlns:p14="http://schemas.microsoft.com/office/powerpoint/2010/main" val="75595634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314A66D-FBB1-45A0-8CE1-9C57B2F8C045}"/>
              </a:ext>
            </a:extLst>
          </p:cNvPr>
          <p:cNvSpPr>
            <a:spLocks noGrp="1"/>
          </p:cNvSpPr>
          <p:nvPr>
            <p:ph sz="half" idx="1"/>
          </p:nvPr>
        </p:nvSpPr>
        <p:spPr>
          <a:xfrm>
            <a:off x="489440" y="2010877"/>
            <a:ext cx="3774558" cy="3448595"/>
          </a:xfrm>
        </p:spPr>
        <p:txBody>
          <a:bodyPr/>
          <a:lstStyle/>
          <a:p>
            <a:r>
              <a:rPr lang="en-GB" dirty="0"/>
              <a:t>People taking time off from work can seriously affect business’s.</a:t>
            </a:r>
          </a:p>
          <a:p>
            <a:r>
              <a:rPr lang="en-GB" dirty="0"/>
              <a:t>Data on the right is the number of fit notes issued by GP practices for mental and behavioural issues</a:t>
            </a:r>
          </a:p>
          <a:p>
            <a:endParaRPr lang="en-GB" dirty="0"/>
          </a:p>
        </p:txBody>
      </p:sp>
      <p:pic>
        <p:nvPicPr>
          <p:cNvPr id="8" name="Content Placeholder 7">
            <a:extLst>
              <a:ext uri="{FF2B5EF4-FFF2-40B4-BE49-F238E27FC236}">
                <a16:creationId xmlns:a16="http://schemas.microsoft.com/office/drawing/2014/main" id="{03C1E9A4-35B7-4B6D-BBC4-6DCED79B1E78}"/>
              </a:ext>
            </a:extLst>
          </p:cNvPr>
          <p:cNvPicPr>
            <a:picLocks noGrp="1" noChangeAspect="1"/>
          </p:cNvPicPr>
          <p:nvPr>
            <p:ph sz="half" idx="2"/>
          </p:nvPr>
        </p:nvPicPr>
        <p:blipFill>
          <a:blip r:embed="rId3"/>
          <a:stretch>
            <a:fillRect/>
          </a:stretch>
        </p:blipFill>
        <p:spPr>
          <a:xfrm>
            <a:off x="4646428" y="2107743"/>
            <a:ext cx="7056132" cy="3254864"/>
          </a:xfrm>
        </p:spPr>
      </p:pic>
      <p:sp>
        <p:nvSpPr>
          <p:cNvPr id="6" name="Title 1">
            <a:extLst>
              <a:ext uri="{FF2B5EF4-FFF2-40B4-BE49-F238E27FC236}">
                <a16:creationId xmlns:a16="http://schemas.microsoft.com/office/drawing/2014/main" id="{51518252-6FC2-452A-B15D-6D58FA090249}"/>
              </a:ext>
            </a:extLst>
          </p:cNvPr>
          <p:cNvSpPr>
            <a:spLocks noGrp="1"/>
          </p:cNvSpPr>
          <p:nvPr>
            <p:ph type="title"/>
          </p:nvPr>
        </p:nvSpPr>
        <p:spPr>
          <a:xfrm>
            <a:off x="1449388" y="804863"/>
            <a:ext cx="9293225" cy="1058862"/>
          </a:xfrm>
        </p:spPr>
        <p:txBody>
          <a:bodyPr>
            <a:normAutofit fontScale="90000"/>
          </a:bodyPr>
          <a:lstStyle/>
          <a:p>
            <a:r>
              <a:rPr lang="en-GB" dirty="0"/>
              <a:t>Scope and impact</a:t>
            </a:r>
            <a:br>
              <a:rPr lang="en-GB" dirty="0"/>
            </a:br>
            <a:r>
              <a:rPr lang="en-GB" sz="1800" dirty="0"/>
              <a:t>How does work related stress affect employees, and what does it mean for organizations/businesses?</a:t>
            </a:r>
            <a:br>
              <a:rPr lang="en-GB" dirty="0"/>
            </a:br>
            <a:endParaRPr lang="en-GB" dirty="0"/>
          </a:p>
        </p:txBody>
      </p:sp>
      <p:sp>
        <p:nvSpPr>
          <p:cNvPr id="9" name="TextBox 8">
            <a:extLst>
              <a:ext uri="{FF2B5EF4-FFF2-40B4-BE49-F238E27FC236}">
                <a16:creationId xmlns:a16="http://schemas.microsoft.com/office/drawing/2014/main" id="{A6B1D594-BB77-4987-B9BE-1A5A901C0AE9}"/>
              </a:ext>
            </a:extLst>
          </p:cNvPr>
          <p:cNvSpPr txBox="1"/>
          <p:nvPr/>
        </p:nvSpPr>
        <p:spPr>
          <a:xfrm>
            <a:off x="4561367" y="5606625"/>
            <a:ext cx="6747788" cy="369332"/>
          </a:xfrm>
          <a:prstGeom prst="rect">
            <a:avLst/>
          </a:prstGeom>
          <a:noFill/>
        </p:spPr>
        <p:txBody>
          <a:bodyPr wrap="square" rtlCol="0">
            <a:spAutoFit/>
          </a:bodyPr>
          <a:lstStyle/>
          <a:p>
            <a:r>
              <a:rPr lang="en-GB" dirty="0"/>
              <a:t>Data taken from NHS Digital (2020)</a:t>
            </a:r>
          </a:p>
        </p:txBody>
      </p:sp>
    </p:spTree>
    <p:extLst>
      <p:ext uri="{BB962C8B-B14F-4D97-AF65-F5344CB8AC3E}">
        <p14:creationId xmlns:p14="http://schemas.microsoft.com/office/powerpoint/2010/main" val="11945762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73382D-BFF3-4095-9851-EAFE9D47BB9F}"/>
              </a:ext>
            </a:extLst>
          </p:cNvPr>
          <p:cNvSpPr>
            <a:spLocks noGrp="1"/>
          </p:cNvSpPr>
          <p:nvPr>
            <p:ph type="title"/>
          </p:nvPr>
        </p:nvSpPr>
        <p:spPr/>
        <p:txBody>
          <a:bodyPr>
            <a:normAutofit/>
          </a:bodyPr>
          <a:lstStyle/>
          <a:p>
            <a:r>
              <a:rPr lang="en-GB" dirty="0"/>
              <a:t>Scope and impact</a:t>
            </a:r>
            <a:br>
              <a:rPr lang="en-GB" dirty="0"/>
            </a:br>
            <a:endParaRPr lang="en-GB" dirty="0"/>
          </a:p>
        </p:txBody>
      </p:sp>
      <p:sp>
        <p:nvSpPr>
          <p:cNvPr id="3" name="Content Placeholder 2">
            <a:extLst>
              <a:ext uri="{FF2B5EF4-FFF2-40B4-BE49-F238E27FC236}">
                <a16:creationId xmlns:a16="http://schemas.microsoft.com/office/drawing/2014/main" id="{4B4E2BF8-889E-440B-A9EE-5E083F0C06C0}"/>
              </a:ext>
            </a:extLst>
          </p:cNvPr>
          <p:cNvSpPr>
            <a:spLocks noGrp="1"/>
          </p:cNvSpPr>
          <p:nvPr>
            <p:ph sz="half" idx="1"/>
          </p:nvPr>
        </p:nvSpPr>
        <p:spPr>
          <a:xfrm>
            <a:off x="373442" y="1864194"/>
            <a:ext cx="4488654" cy="3448595"/>
          </a:xfrm>
        </p:spPr>
        <p:txBody>
          <a:bodyPr/>
          <a:lstStyle/>
          <a:p>
            <a:r>
              <a:rPr lang="en-GB" dirty="0"/>
              <a:t>Causes; workload, tight deadlines, too much pressure, too much responsibility, lack of support, role uncertainty, organisational changes</a:t>
            </a:r>
          </a:p>
          <a:p>
            <a:endParaRPr lang="en-GB" dirty="0"/>
          </a:p>
        </p:txBody>
      </p:sp>
      <p:pic>
        <p:nvPicPr>
          <p:cNvPr id="6" name="Content Placeholder 5">
            <a:extLst>
              <a:ext uri="{FF2B5EF4-FFF2-40B4-BE49-F238E27FC236}">
                <a16:creationId xmlns:a16="http://schemas.microsoft.com/office/drawing/2014/main" id="{B935ED9E-0A00-4436-80DC-E5A334E9B127}"/>
              </a:ext>
            </a:extLst>
          </p:cNvPr>
          <p:cNvPicPr>
            <a:picLocks noGrp="1" noChangeAspect="1"/>
          </p:cNvPicPr>
          <p:nvPr>
            <p:ph sz="half" idx="2"/>
          </p:nvPr>
        </p:nvPicPr>
        <p:blipFill>
          <a:blip r:embed="rId3"/>
          <a:stretch>
            <a:fillRect/>
          </a:stretch>
        </p:blipFill>
        <p:spPr>
          <a:xfrm>
            <a:off x="5244868" y="1864194"/>
            <a:ext cx="6694551" cy="3129613"/>
          </a:xfrm>
        </p:spPr>
      </p:pic>
    </p:spTree>
    <p:extLst>
      <p:ext uri="{BB962C8B-B14F-4D97-AF65-F5344CB8AC3E}">
        <p14:creationId xmlns:p14="http://schemas.microsoft.com/office/powerpoint/2010/main" val="27254913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73524E-8C5F-4107-ABDE-CDDC6A542356}"/>
              </a:ext>
            </a:extLst>
          </p:cNvPr>
          <p:cNvSpPr>
            <a:spLocks noGrp="1"/>
          </p:cNvSpPr>
          <p:nvPr>
            <p:ph type="title"/>
          </p:nvPr>
        </p:nvSpPr>
        <p:spPr/>
        <p:txBody>
          <a:bodyPr/>
          <a:lstStyle/>
          <a:p>
            <a:r>
              <a:rPr lang="en-GB" dirty="0"/>
              <a:t>Cause and effect analysis (fishbone)</a:t>
            </a:r>
          </a:p>
        </p:txBody>
      </p:sp>
      <p:cxnSp>
        <p:nvCxnSpPr>
          <p:cNvPr id="6" name="Straight Connector 5">
            <a:extLst>
              <a:ext uri="{FF2B5EF4-FFF2-40B4-BE49-F238E27FC236}">
                <a16:creationId xmlns:a16="http://schemas.microsoft.com/office/drawing/2014/main" id="{E8F31170-5B54-42C9-97AC-F786015F6726}"/>
              </a:ext>
            </a:extLst>
          </p:cNvPr>
          <p:cNvCxnSpPr>
            <a:cxnSpLocks/>
            <a:endCxn id="19" idx="2"/>
          </p:cNvCxnSpPr>
          <p:nvPr/>
        </p:nvCxnSpPr>
        <p:spPr>
          <a:xfrm flipV="1">
            <a:off x="3047819" y="3395967"/>
            <a:ext cx="5728191" cy="21882"/>
          </a:xfrm>
          <a:prstGeom prst="line">
            <a:avLst/>
          </a:prstGeom>
          <a:ln w="76200"/>
        </p:spPr>
        <p:style>
          <a:lnRef idx="2">
            <a:schemeClr val="accent1"/>
          </a:lnRef>
          <a:fillRef idx="0">
            <a:schemeClr val="accent1"/>
          </a:fillRef>
          <a:effectRef idx="1">
            <a:schemeClr val="accent1"/>
          </a:effectRef>
          <a:fontRef idx="minor">
            <a:schemeClr val="tx1"/>
          </a:fontRef>
        </p:style>
      </p:cxnSp>
      <p:sp>
        <p:nvSpPr>
          <p:cNvPr id="8" name="TextBox 7">
            <a:extLst>
              <a:ext uri="{FF2B5EF4-FFF2-40B4-BE49-F238E27FC236}">
                <a16:creationId xmlns:a16="http://schemas.microsoft.com/office/drawing/2014/main" id="{C3B559BD-CBA8-44C8-BA6B-F1DA7E33452C}"/>
              </a:ext>
            </a:extLst>
          </p:cNvPr>
          <p:cNvSpPr txBox="1"/>
          <p:nvPr/>
        </p:nvSpPr>
        <p:spPr>
          <a:xfrm>
            <a:off x="8942152" y="3201741"/>
            <a:ext cx="2286000" cy="369332"/>
          </a:xfrm>
          <a:prstGeom prst="rect">
            <a:avLst/>
          </a:prstGeom>
          <a:noFill/>
        </p:spPr>
        <p:txBody>
          <a:bodyPr wrap="square" rtlCol="0">
            <a:spAutoFit/>
          </a:bodyPr>
          <a:lstStyle/>
          <a:p>
            <a:r>
              <a:rPr lang="en-GB" dirty="0"/>
              <a:t>Work place stress</a:t>
            </a:r>
          </a:p>
        </p:txBody>
      </p:sp>
      <p:sp>
        <p:nvSpPr>
          <p:cNvPr id="10" name="TextBox 9">
            <a:extLst>
              <a:ext uri="{FF2B5EF4-FFF2-40B4-BE49-F238E27FC236}">
                <a16:creationId xmlns:a16="http://schemas.microsoft.com/office/drawing/2014/main" id="{581709DB-1EA7-45C1-AF3D-EF27C333147C}"/>
              </a:ext>
            </a:extLst>
          </p:cNvPr>
          <p:cNvSpPr txBox="1"/>
          <p:nvPr/>
        </p:nvSpPr>
        <p:spPr>
          <a:xfrm>
            <a:off x="964975" y="3752499"/>
            <a:ext cx="2852551" cy="2031325"/>
          </a:xfrm>
          <a:prstGeom prst="rect">
            <a:avLst/>
          </a:prstGeom>
          <a:noFill/>
        </p:spPr>
        <p:style>
          <a:lnRef idx="2">
            <a:schemeClr val="accent2"/>
          </a:lnRef>
          <a:fillRef idx="1">
            <a:schemeClr val="lt1"/>
          </a:fillRef>
          <a:effectRef idx="0">
            <a:schemeClr val="accent2"/>
          </a:effectRef>
          <a:fontRef idx="minor">
            <a:schemeClr val="dk1"/>
          </a:fontRef>
        </p:style>
        <p:txBody>
          <a:bodyPr wrap="square" rtlCol="0">
            <a:spAutoFit/>
          </a:bodyPr>
          <a:lstStyle/>
          <a:p>
            <a:r>
              <a:rPr lang="en-GB" sz="1400" dirty="0">
                <a:solidFill>
                  <a:schemeClr val="tx1"/>
                </a:solidFill>
              </a:rPr>
              <a:t>Management</a:t>
            </a:r>
          </a:p>
          <a:p>
            <a:pPr marL="285750" indent="-285750">
              <a:buFont typeface="Arial" panose="020B0604020202020204" pitchFamily="34" charset="0"/>
              <a:buChar char="•"/>
            </a:pPr>
            <a:r>
              <a:rPr lang="en-GB" sz="1400" dirty="0">
                <a:solidFill>
                  <a:schemeClr val="tx1"/>
                </a:solidFill>
              </a:rPr>
              <a:t>Lack of support</a:t>
            </a:r>
          </a:p>
          <a:p>
            <a:pPr marL="285750" indent="-285750">
              <a:buFont typeface="Arial" panose="020B0604020202020204" pitchFamily="34" charset="0"/>
              <a:buChar char="•"/>
            </a:pPr>
            <a:r>
              <a:rPr lang="en-GB" sz="1400" dirty="0">
                <a:solidFill>
                  <a:schemeClr val="tx1"/>
                </a:solidFill>
              </a:rPr>
              <a:t>Change of processes/duties</a:t>
            </a:r>
          </a:p>
          <a:p>
            <a:pPr marL="285750" indent="-285750">
              <a:buFont typeface="Arial" panose="020B0604020202020204" pitchFamily="34" charset="0"/>
              <a:buChar char="•"/>
            </a:pPr>
            <a:r>
              <a:rPr lang="en-GB" sz="1400" dirty="0">
                <a:solidFill>
                  <a:schemeClr val="tx1"/>
                </a:solidFill>
              </a:rPr>
              <a:t>Poor teamwork relationships</a:t>
            </a:r>
          </a:p>
          <a:p>
            <a:pPr marL="285750" indent="-285750">
              <a:buFont typeface="Arial" panose="020B0604020202020204" pitchFamily="34" charset="0"/>
              <a:buChar char="•"/>
            </a:pPr>
            <a:r>
              <a:rPr lang="en-GB" sz="1400" dirty="0">
                <a:solidFill>
                  <a:schemeClr val="tx1"/>
                </a:solidFill>
              </a:rPr>
              <a:t>Poor leadership</a:t>
            </a:r>
          </a:p>
          <a:p>
            <a:pPr marL="285750" indent="-285750">
              <a:buFont typeface="Arial" panose="020B0604020202020204" pitchFamily="34" charset="0"/>
              <a:buChar char="•"/>
            </a:pPr>
            <a:r>
              <a:rPr lang="en-GB" sz="1400" dirty="0">
                <a:solidFill>
                  <a:schemeClr val="tx1"/>
                </a:solidFill>
              </a:rPr>
              <a:t>Lack of promotional opportunities</a:t>
            </a:r>
          </a:p>
          <a:p>
            <a:pPr marL="285750" indent="-285750">
              <a:buFont typeface="Arial" panose="020B0604020202020204" pitchFamily="34" charset="0"/>
              <a:buChar char="•"/>
            </a:pPr>
            <a:endParaRPr lang="en-GB" sz="1400" dirty="0">
              <a:solidFill>
                <a:schemeClr val="tx1"/>
              </a:solidFill>
            </a:endParaRPr>
          </a:p>
          <a:p>
            <a:pPr marL="285750" indent="-285750">
              <a:buFont typeface="Arial" panose="020B0604020202020204" pitchFamily="34" charset="0"/>
              <a:buChar char="•"/>
            </a:pPr>
            <a:endParaRPr lang="en-GB" sz="1400" dirty="0">
              <a:solidFill>
                <a:schemeClr val="tx1"/>
              </a:solidFill>
            </a:endParaRPr>
          </a:p>
        </p:txBody>
      </p:sp>
      <p:sp>
        <p:nvSpPr>
          <p:cNvPr id="11" name="TextBox 10">
            <a:extLst>
              <a:ext uri="{FF2B5EF4-FFF2-40B4-BE49-F238E27FC236}">
                <a16:creationId xmlns:a16="http://schemas.microsoft.com/office/drawing/2014/main" id="{DED883B8-5C38-46F2-8BD7-C2E50F8E2586}"/>
              </a:ext>
            </a:extLst>
          </p:cNvPr>
          <p:cNvSpPr txBox="1"/>
          <p:nvPr/>
        </p:nvSpPr>
        <p:spPr>
          <a:xfrm>
            <a:off x="928839" y="1632600"/>
            <a:ext cx="2883751" cy="1600438"/>
          </a:xfrm>
          <a:prstGeom prst="rect">
            <a:avLst/>
          </a:prstGeom>
          <a:noFill/>
        </p:spPr>
        <p:style>
          <a:lnRef idx="2">
            <a:schemeClr val="accent2"/>
          </a:lnRef>
          <a:fillRef idx="1">
            <a:schemeClr val="lt1"/>
          </a:fillRef>
          <a:effectRef idx="0">
            <a:schemeClr val="accent2"/>
          </a:effectRef>
          <a:fontRef idx="minor">
            <a:schemeClr val="dk1"/>
          </a:fontRef>
        </p:style>
        <p:txBody>
          <a:bodyPr wrap="square" rtlCol="0">
            <a:spAutoFit/>
          </a:bodyPr>
          <a:lstStyle/>
          <a:p>
            <a:r>
              <a:rPr lang="en-GB" sz="1400" dirty="0">
                <a:solidFill>
                  <a:schemeClr val="tx1"/>
                </a:solidFill>
              </a:rPr>
              <a:t>Environment</a:t>
            </a:r>
          </a:p>
          <a:p>
            <a:pPr marL="285750" indent="-285750">
              <a:buFont typeface="Arial" panose="020B0604020202020204" pitchFamily="34" charset="0"/>
              <a:buChar char="•"/>
            </a:pPr>
            <a:r>
              <a:rPr lang="en-GB" sz="1400" dirty="0">
                <a:solidFill>
                  <a:schemeClr val="tx1"/>
                </a:solidFill>
              </a:rPr>
              <a:t>Bullying – conflicts and discrimination</a:t>
            </a:r>
          </a:p>
          <a:p>
            <a:pPr marL="285750" indent="-285750">
              <a:buFont typeface="Arial" panose="020B0604020202020204" pitchFamily="34" charset="0"/>
              <a:buChar char="•"/>
            </a:pPr>
            <a:r>
              <a:rPr lang="en-GB" sz="1400" dirty="0">
                <a:solidFill>
                  <a:schemeClr val="tx1"/>
                </a:solidFill>
              </a:rPr>
              <a:t>Poor resources – lack of equipment</a:t>
            </a:r>
          </a:p>
          <a:p>
            <a:pPr marL="285750" indent="-285750">
              <a:buFont typeface="Arial" panose="020B0604020202020204" pitchFamily="34" charset="0"/>
              <a:buChar char="•"/>
            </a:pPr>
            <a:r>
              <a:rPr lang="en-GB" sz="1400" dirty="0">
                <a:solidFill>
                  <a:schemeClr val="tx1"/>
                </a:solidFill>
              </a:rPr>
              <a:t>Lack of break rooms/dull physical environment</a:t>
            </a:r>
          </a:p>
        </p:txBody>
      </p:sp>
      <p:cxnSp>
        <p:nvCxnSpPr>
          <p:cNvPr id="13" name="Straight Connector 12">
            <a:extLst>
              <a:ext uri="{FF2B5EF4-FFF2-40B4-BE49-F238E27FC236}">
                <a16:creationId xmlns:a16="http://schemas.microsoft.com/office/drawing/2014/main" id="{6B2B39EC-F04B-4E2A-BD49-EEFE7E548B37}"/>
              </a:ext>
            </a:extLst>
          </p:cNvPr>
          <p:cNvCxnSpPr/>
          <p:nvPr/>
        </p:nvCxnSpPr>
        <p:spPr>
          <a:xfrm flipH="1" flipV="1">
            <a:off x="3813717" y="3070109"/>
            <a:ext cx="1224386" cy="358891"/>
          </a:xfrm>
          <a:prstGeom prst="line">
            <a:avLst/>
          </a:prstGeom>
          <a:ln w="57150"/>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28A90A12-A2C5-42F9-93BB-ACCA56702E07}"/>
              </a:ext>
            </a:extLst>
          </p:cNvPr>
          <p:cNvCxnSpPr>
            <a:cxnSpLocks/>
          </p:cNvCxnSpPr>
          <p:nvPr/>
        </p:nvCxnSpPr>
        <p:spPr>
          <a:xfrm flipH="1">
            <a:off x="3812590" y="3402128"/>
            <a:ext cx="1225514" cy="409004"/>
          </a:xfrm>
          <a:prstGeom prst="line">
            <a:avLst/>
          </a:prstGeom>
          <a:ln w="57150"/>
        </p:spPr>
        <p:style>
          <a:lnRef idx="1">
            <a:schemeClr val="accent1"/>
          </a:lnRef>
          <a:fillRef idx="0">
            <a:schemeClr val="accent1"/>
          </a:fillRef>
          <a:effectRef idx="0">
            <a:schemeClr val="accent1"/>
          </a:effectRef>
          <a:fontRef idx="minor">
            <a:schemeClr val="tx1"/>
          </a:fontRef>
        </p:style>
      </p:cxnSp>
      <p:sp>
        <p:nvSpPr>
          <p:cNvPr id="19" name="Oval 18">
            <a:extLst>
              <a:ext uri="{FF2B5EF4-FFF2-40B4-BE49-F238E27FC236}">
                <a16:creationId xmlns:a16="http://schemas.microsoft.com/office/drawing/2014/main" id="{4DF0C360-088C-4C0D-9FD2-17EA74D35E48}"/>
              </a:ext>
            </a:extLst>
          </p:cNvPr>
          <p:cNvSpPr/>
          <p:nvPr/>
        </p:nvSpPr>
        <p:spPr>
          <a:xfrm>
            <a:off x="8776010" y="2331445"/>
            <a:ext cx="2451015" cy="2129043"/>
          </a:xfrm>
          <a:prstGeom prst="ellipse">
            <a:avLst/>
          </a:prstGeom>
          <a:noFill/>
          <a:effectLst>
            <a:glow rad="101600">
              <a:schemeClr val="accent1">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 name="TextBox 24">
            <a:extLst>
              <a:ext uri="{FF2B5EF4-FFF2-40B4-BE49-F238E27FC236}">
                <a16:creationId xmlns:a16="http://schemas.microsoft.com/office/drawing/2014/main" id="{90ADD5DD-818B-49A6-86D8-764B4B99E6D4}"/>
              </a:ext>
            </a:extLst>
          </p:cNvPr>
          <p:cNvSpPr txBox="1"/>
          <p:nvPr/>
        </p:nvSpPr>
        <p:spPr>
          <a:xfrm>
            <a:off x="4913951" y="1577059"/>
            <a:ext cx="2636546" cy="1600438"/>
          </a:xfrm>
          <a:prstGeom prst="rect">
            <a:avLst/>
          </a:prstGeom>
          <a:noFill/>
        </p:spPr>
        <p:style>
          <a:lnRef idx="2">
            <a:schemeClr val="accent2"/>
          </a:lnRef>
          <a:fillRef idx="1">
            <a:schemeClr val="lt1"/>
          </a:fillRef>
          <a:effectRef idx="0">
            <a:schemeClr val="accent2"/>
          </a:effectRef>
          <a:fontRef idx="minor">
            <a:schemeClr val="dk1"/>
          </a:fontRef>
        </p:style>
        <p:txBody>
          <a:bodyPr wrap="square" rtlCol="0">
            <a:spAutoFit/>
          </a:bodyPr>
          <a:lstStyle/>
          <a:p>
            <a:r>
              <a:rPr lang="en-GB" sz="1400" dirty="0">
                <a:solidFill>
                  <a:schemeClr val="tx1"/>
                </a:solidFill>
              </a:rPr>
              <a:t>Workload</a:t>
            </a:r>
          </a:p>
          <a:p>
            <a:pPr marL="285750" indent="-285750">
              <a:buFont typeface="Arial" panose="020B0604020202020204" pitchFamily="34" charset="0"/>
              <a:buChar char="•"/>
            </a:pPr>
            <a:r>
              <a:rPr lang="en-GB" sz="1400" dirty="0">
                <a:solidFill>
                  <a:schemeClr val="tx1"/>
                </a:solidFill>
              </a:rPr>
              <a:t>Long work hours</a:t>
            </a:r>
          </a:p>
          <a:p>
            <a:pPr marL="285750" indent="-285750">
              <a:buFont typeface="Arial" panose="020B0604020202020204" pitchFamily="34" charset="0"/>
              <a:buChar char="•"/>
            </a:pPr>
            <a:r>
              <a:rPr lang="en-GB" sz="1400" dirty="0">
                <a:solidFill>
                  <a:schemeClr val="tx1"/>
                </a:solidFill>
              </a:rPr>
              <a:t>High demanding role</a:t>
            </a:r>
          </a:p>
          <a:p>
            <a:pPr marL="285750" indent="-285750">
              <a:buFont typeface="Arial" panose="020B0604020202020204" pitchFamily="34" charset="0"/>
              <a:buChar char="•"/>
            </a:pPr>
            <a:r>
              <a:rPr lang="en-GB" sz="1400" dirty="0">
                <a:solidFill>
                  <a:schemeClr val="tx1"/>
                </a:solidFill>
              </a:rPr>
              <a:t>Deadline unreasonable</a:t>
            </a:r>
          </a:p>
          <a:p>
            <a:pPr marL="285750" indent="-285750">
              <a:buFont typeface="Arial" panose="020B0604020202020204" pitchFamily="34" charset="0"/>
              <a:buChar char="•"/>
            </a:pPr>
            <a:r>
              <a:rPr lang="en-GB" sz="1400" dirty="0">
                <a:solidFill>
                  <a:schemeClr val="tx1"/>
                </a:solidFill>
              </a:rPr>
              <a:t>Heavy workload</a:t>
            </a:r>
          </a:p>
          <a:p>
            <a:pPr marL="285750" indent="-285750">
              <a:buFont typeface="Arial" panose="020B0604020202020204" pitchFamily="34" charset="0"/>
              <a:buChar char="•"/>
            </a:pPr>
            <a:r>
              <a:rPr lang="en-GB" sz="1400" dirty="0">
                <a:solidFill>
                  <a:schemeClr val="tx1"/>
                </a:solidFill>
              </a:rPr>
              <a:t>‘Boring’ work</a:t>
            </a:r>
          </a:p>
          <a:p>
            <a:pPr marL="285750" indent="-285750">
              <a:buFont typeface="Arial" panose="020B0604020202020204" pitchFamily="34" charset="0"/>
              <a:buChar char="•"/>
            </a:pPr>
            <a:endParaRPr lang="en-GB" sz="1400" dirty="0">
              <a:solidFill>
                <a:schemeClr val="tx1"/>
              </a:solidFill>
            </a:endParaRPr>
          </a:p>
        </p:txBody>
      </p:sp>
      <p:sp>
        <p:nvSpPr>
          <p:cNvPr id="27" name="TextBox 26">
            <a:extLst>
              <a:ext uri="{FF2B5EF4-FFF2-40B4-BE49-F238E27FC236}">
                <a16:creationId xmlns:a16="http://schemas.microsoft.com/office/drawing/2014/main" id="{9A3E53CF-ACB9-4DD1-BF95-2C2AAD78AD3E}"/>
              </a:ext>
            </a:extLst>
          </p:cNvPr>
          <p:cNvSpPr txBox="1"/>
          <p:nvPr/>
        </p:nvSpPr>
        <p:spPr>
          <a:xfrm>
            <a:off x="4913951" y="3628300"/>
            <a:ext cx="2636546" cy="1600438"/>
          </a:xfrm>
          <a:prstGeom prst="rect">
            <a:avLst/>
          </a:prstGeom>
          <a:noFill/>
        </p:spPr>
        <p:style>
          <a:lnRef idx="2">
            <a:schemeClr val="accent2"/>
          </a:lnRef>
          <a:fillRef idx="1">
            <a:schemeClr val="lt1"/>
          </a:fillRef>
          <a:effectRef idx="0">
            <a:schemeClr val="accent2"/>
          </a:effectRef>
          <a:fontRef idx="minor">
            <a:schemeClr val="dk1"/>
          </a:fontRef>
        </p:style>
        <p:txBody>
          <a:bodyPr wrap="square" rtlCol="0">
            <a:spAutoFit/>
          </a:bodyPr>
          <a:lstStyle/>
          <a:p>
            <a:r>
              <a:rPr lang="en-GB" sz="1400" dirty="0">
                <a:solidFill>
                  <a:schemeClr val="tx1"/>
                </a:solidFill>
              </a:rPr>
              <a:t>Role uncertainty</a:t>
            </a:r>
          </a:p>
          <a:p>
            <a:pPr marL="285750" indent="-285750">
              <a:buFont typeface="Arial" panose="020B0604020202020204" pitchFamily="34" charset="0"/>
              <a:buChar char="•"/>
            </a:pPr>
            <a:r>
              <a:rPr lang="en-GB" sz="1400" dirty="0">
                <a:solidFill>
                  <a:schemeClr val="tx1"/>
                </a:solidFill>
              </a:rPr>
              <a:t>Zero hour contracts</a:t>
            </a:r>
          </a:p>
          <a:p>
            <a:pPr marL="285750" indent="-285750">
              <a:buFont typeface="Arial" panose="020B0604020202020204" pitchFamily="34" charset="0"/>
              <a:buChar char="•"/>
            </a:pPr>
            <a:r>
              <a:rPr lang="en-GB" sz="1400" dirty="0">
                <a:solidFill>
                  <a:schemeClr val="tx1"/>
                </a:solidFill>
              </a:rPr>
              <a:t>Job insecurity </a:t>
            </a:r>
          </a:p>
          <a:p>
            <a:pPr marL="285750" indent="-285750">
              <a:buFont typeface="Arial" panose="020B0604020202020204" pitchFamily="34" charset="0"/>
              <a:buChar char="•"/>
            </a:pPr>
            <a:r>
              <a:rPr lang="en-GB" sz="1400" dirty="0">
                <a:solidFill>
                  <a:schemeClr val="tx1"/>
                </a:solidFill>
              </a:rPr>
              <a:t>Role ambiguity – expectations are not made clear</a:t>
            </a:r>
          </a:p>
          <a:p>
            <a:pPr marL="285750" indent="-285750">
              <a:buFont typeface="Arial" panose="020B0604020202020204" pitchFamily="34" charset="0"/>
              <a:buChar char="•"/>
            </a:pPr>
            <a:endParaRPr lang="en-GB" sz="1400" dirty="0">
              <a:solidFill>
                <a:schemeClr val="tx1"/>
              </a:solidFill>
            </a:endParaRPr>
          </a:p>
        </p:txBody>
      </p:sp>
      <p:cxnSp>
        <p:nvCxnSpPr>
          <p:cNvPr id="28" name="Straight Connector 27">
            <a:extLst>
              <a:ext uri="{FF2B5EF4-FFF2-40B4-BE49-F238E27FC236}">
                <a16:creationId xmlns:a16="http://schemas.microsoft.com/office/drawing/2014/main" id="{D0B951E3-7F4A-4D4D-B078-D643B6DFF435}"/>
              </a:ext>
            </a:extLst>
          </p:cNvPr>
          <p:cNvCxnSpPr/>
          <p:nvPr/>
        </p:nvCxnSpPr>
        <p:spPr>
          <a:xfrm flipH="1" flipV="1">
            <a:off x="7551625" y="3061317"/>
            <a:ext cx="1224386" cy="358891"/>
          </a:xfrm>
          <a:prstGeom prst="line">
            <a:avLst/>
          </a:prstGeom>
          <a:ln w="57150"/>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B73947BA-B9CA-42CD-996D-3FE1C5AA52A3}"/>
              </a:ext>
            </a:extLst>
          </p:cNvPr>
          <p:cNvCxnSpPr>
            <a:cxnSpLocks/>
          </p:cNvCxnSpPr>
          <p:nvPr/>
        </p:nvCxnSpPr>
        <p:spPr>
          <a:xfrm flipH="1">
            <a:off x="7550497" y="3388104"/>
            <a:ext cx="1224387" cy="364395"/>
          </a:xfrm>
          <a:prstGeom prst="line">
            <a:avLst/>
          </a:prstGeom>
          <a:ln w="5715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9076583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3255A578-4540-45A3-92FC-9ECFEBC8789C}"/>
              </a:ext>
            </a:extLst>
          </p:cNvPr>
          <p:cNvPicPr>
            <a:picLocks noChangeAspect="1"/>
          </p:cNvPicPr>
          <p:nvPr/>
        </p:nvPicPr>
        <p:blipFill>
          <a:blip r:embed="rId3"/>
          <a:stretch>
            <a:fillRect/>
          </a:stretch>
        </p:blipFill>
        <p:spPr>
          <a:xfrm>
            <a:off x="677871" y="0"/>
            <a:ext cx="11164723" cy="1457714"/>
          </a:xfrm>
          <a:prstGeom prst="rect">
            <a:avLst/>
          </a:prstGeom>
        </p:spPr>
      </p:pic>
      <p:sp>
        <p:nvSpPr>
          <p:cNvPr id="11" name="TextBox 10">
            <a:extLst>
              <a:ext uri="{FF2B5EF4-FFF2-40B4-BE49-F238E27FC236}">
                <a16:creationId xmlns:a16="http://schemas.microsoft.com/office/drawing/2014/main" id="{23D7654D-BEDB-44F9-817C-6721F9208039}"/>
              </a:ext>
            </a:extLst>
          </p:cNvPr>
          <p:cNvSpPr txBox="1"/>
          <p:nvPr/>
        </p:nvSpPr>
        <p:spPr>
          <a:xfrm>
            <a:off x="510603" y="1589546"/>
            <a:ext cx="1845409" cy="4832092"/>
          </a:xfrm>
          <a:prstGeom prst="rect">
            <a:avLst/>
          </a:prstGeom>
          <a:noFill/>
          <a:ln>
            <a:solidFill>
              <a:srgbClr val="FF0000"/>
            </a:solidFill>
          </a:ln>
          <a:effectLst>
            <a:glow rad="63500">
              <a:schemeClr val="accent2">
                <a:satMod val="175000"/>
                <a:alpha val="40000"/>
              </a:schemeClr>
            </a:glow>
          </a:effectLst>
        </p:spPr>
        <p:txBody>
          <a:bodyPr wrap="square" rtlCol="0">
            <a:spAutoFit/>
          </a:bodyPr>
          <a:lstStyle/>
          <a:p>
            <a:r>
              <a:rPr lang="en-GB" sz="1400" dirty="0">
                <a:latin typeface="Arial" panose="020B0604020202020204" pitchFamily="34" charset="0"/>
                <a:cs typeface="Arial" panose="020B0604020202020204" pitchFamily="34" charset="0"/>
              </a:rPr>
              <a:t>GP’s able to provide sick notes to sign people of from work for stress</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Current Conservative Government have pledged increase in funding to mental </a:t>
            </a:r>
            <a:r>
              <a:rPr lang="en-GB" sz="1400" dirty="0" err="1">
                <a:latin typeface="Arial" panose="020B0604020202020204" pitchFamily="34" charset="0"/>
                <a:cs typeface="Arial" panose="020B0604020202020204" pitchFamily="34" charset="0"/>
              </a:rPr>
              <a:t>health.Published</a:t>
            </a:r>
            <a:r>
              <a:rPr lang="en-GB" sz="1400" dirty="0">
                <a:latin typeface="Arial" panose="020B0604020202020204" pitchFamily="34" charset="0"/>
                <a:cs typeface="Arial" panose="020B0604020202020204" pitchFamily="34" charset="0"/>
              </a:rPr>
              <a:t> by the Department of HSC (2021) ‘</a:t>
            </a:r>
            <a:r>
              <a:rPr lang="en-GB" sz="1400" b="1" i="0" dirty="0">
                <a:effectLst/>
                <a:latin typeface="Arial" panose="020B0604020202020204" pitchFamily="34" charset="0"/>
                <a:cs typeface="Arial" panose="020B0604020202020204" pitchFamily="34" charset="0"/>
              </a:rPr>
              <a:t>Mental health recovery plan backed by £500 million’</a:t>
            </a:r>
          </a:p>
          <a:p>
            <a:endParaRPr lang="en-GB" sz="1400" b="1" dirty="0">
              <a:latin typeface="Arial" panose="020B0604020202020204" pitchFamily="34" charset="0"/>
              <a:cs typeface="Arial" panose="020B0604020202020204" pitchFamily="34" charset="0"/>
            </a:endParaRPr>
          </a:p>
          <a:p>
            <a:endParaRPr lang="en-GB" sz="1400" b="1" i="0" dirty="0">
              <a:effectLst/>
              <a:latin typeface="Arial" panose="020B0604020202020204" pitchFamily="34" charset="0"/>
              <a:cs typeface="Arial" panose="020B0604020202020204" pitchFamily="34" charset="0"/>
            </a:endParaRPr>
          </a:p>
          <a:p>
            <a:endParaRPr lang="en-GB" sz="1400" b="1" dirty="0">
              <a:latin typeface="Arial" panose="020B0604020202020204" pitchFamily="34" charset="0"/>
              <a:cs typeface="Arial" panose="020B0604020202020204" pitchFamily="34" charset="0"/>
            </a:endParaRPr>
          </a:p>
          <a:p>
            <a:endParaRPr lang="en-GB" sz="1400" b="1" i="0" dirty="0">
              <a:effectLst/>
              <a:latin typeface="Arial" panose="020B0604020202020204" pitchFamily="34" charset="0"/>
              <a:cs typeface="Arial" panose="020B0604020202020204" pitchFamily="34" charset="0"/>
            </a:endParaRPr>
          </a:p>
          <a:p>
            <a:endParaRPr lang="en-GB" sz="1400" b="1" i="0" dirty="0">
              <a:effectLst/>
              <a:latin typeface="Arial" panose="020B0604020202020204" pitchFamily="34" charset="0"/>
              <a:cs typeface="Arial" panose="020B0604020202020204" pitchFamily="34" charset="0"/>
            </a:endParaRPr>
          </a:p>
          <a:p>
            <a:r>
              <a:rPr lang="en-GB" sz="1400" dirty="0"/>
              <a:t> </a:t>
            </a:r>
          </a:p>
        </p:txBody>
      </p:sp>
      <p:sp>
        <p:nvSpPr>
          <p:cNvPr id="12" name="TextBox 11">
            <a:extLst>
              <a:ext uri="{FF2B5EF4-FFF2-40B4-BE49-F238E27FC236}">
                <a16:creationId xmlns:a16="http://schemas.microsoft.com/office/drawing/2014/main" id="{68E66BD2-7F58-48E7-8E53-01131267A8EF}"/>
              </a:ext>
            </a:extLst>
          </p:cNvPr>
          <p:cNvSpPr txBox="1"/>
          <p:nvPr/>
        </p:nvSpPr>
        <p:spPr>
          <a:xfrm>
            <a:off x="2423155" y="1589546"/>
            <a:ext cx="1845409" cy="4832092"/>
          </a:xfrm>
          <a:prstGeom prst="rect">
            <a:avLst/>
          </a:prstGeom>
          <a:noFill/>
          <a:ln>
            <a:solidFill>
              <a:srgbClr val="FFC000"/>
            </a:solidFill>
          </a:ln>
          <a:effectLst>
            <a:glow rad="63500">
              <a:schemeClr val="accent2">
                <a:satMod val="175000"/>
                <a:alpha val="40000"/>
              </a:schemeClr>
            </a:glow>
          </a:effectLst>
        </p:spPr>
        <p:txBody>
          <a:bodyPr wrap="square" rtlCol="0">
            <a:spAutoFit/>
          </a:bodyPr>
          <a:lstStyle/>
          <a:p>
            <a:r>
              <a:rPr lang="en-GB" sz="1400" dirty="0">
                <a:latin typeface="Arial" panose="020B0604020202020204" pitchFamily="34" charset="0"/>
                <a:cs typeface="Arial" panose="020B0604020202020204" pitchFamily="34" charset="0"/>
              </a:rPr>
              <a:t>Covid-19 had led to an increase in sick notes issued by GPS according to the Digital NHS in March 2019</a:t>
            </a:r>
          </a:p>
          <a:p>
            <a:endParaRPr lang="en-GB" sz="1400" b="1" i="0" dirty="0">
              <a:effectLst/>
              <a:latin typeface="Arial" panose="020B0604020202020204" pitchFamily="34" charset="0"/>
              <a:cs typeface="Arial" panose="020B0604020202020204" pitchFamily="34" charset="0"/>
            </a:endParaRPr>
          </a:p>
          <a:p>
            <a:r>
              <a:rPr lang="en-GB" sz="1400" b="1" dirty="0">
                <a:latin typeface="Arial" panose="020B0604020202020204" pitchFamily="34" charset="0"/>
                <a:cs typeface="Arial" panose="020B0604020202020204" pitchFamily="34" charset="0"/>
              </a:rPr>
              <a:t>Covid led to an increase levels of stress – study led by University of Nottingham and Kings college London.</a:t>
            </a:r>
          </a:p>
          <a:p>
            <a:endParaRPr lang="en-GB" sz="1400" b="1" i="0" dirty="0">
              <a:effectLst/>
              <a:latin typeface="Arial" panose="020B0604020202020204" pitchFamily="34" charset="0"/>
              <a:cs typeface="Arial" panose="020B0604020202020204" pitchFamily="34" charset="0"/>
            </a:endParaRPr>
          </a:p>
          <a:p>
            <a:r>
              <a:rPr lang="en-GB" sz="1400" b="1" dirty="0">
                <a:latin typeface="Arial" panose="020B0604020202020204" pitchFamily="34" charset="0"/>
                <a:cs typeface="Arial" panose="020B0604020202020204" pitchFamily="34" charset="0"/>
              </a:rPr>
              <a:t>Job losses and insecurity due to current economic climate leading to an increase of stress</a:t>
            </a:r>
            <a:endParaRPr lang="en-GB" sz="1400" b="1" i="0" dirty="0">
              <a:effectLst/>
              <a:latin typeface="Arial" panose="020B0604020202020204" pitchFamily="34" charset="0"/>
              <a:cs typeface="Arial" panose="020B0604020202020204" pitchFamily="34" charset="0"/>
            </a:endParaRPr>
          </a:p>
          <a:p>
            <a:r>
              <a:rPr lang="en-GB" sz="1400" dirty="0"/>
              <a:t> </a:t>
            </a:r>
          </a:p>
        </p:txBody>
      </p:sp>
      <p:sp>
        <p:nvSpPr>
          <p:cNvPr id="13" name="TextBox 12">
            <a:extLst>
              <a:ext uri="{FF2B5EF4-FFF2-40B4-BE49-F238E27FC236}">
                <a16:creationId xmlns:a16="http://schemas.microsoft.com/office/drawing/2014/main" id="{937FADB2-691A-42CC-9EA5-9242F66B405D}"/>
              </a:ext>
            </a:extLst>
          </p:cNvPr>
          <p:cNvSpPr txBox="1"/>
          <p:nvPr/>
        </p:nvSpPr>
        <p:spPr>
          <a:xfrm>
            <a:off x="4335707" y="1604935"/>
            <a:ext cx="1845409" cy="4832092"/>
          </a:xfrm>
          <a:prstGeom prst="rect">
            <a:avLst/>
          </a:prstGeom>
          <a:noFill/>
          <a:ln>
            <a:solidFill>
              <a:srgbClr val="92D050"/>
            </a:solidFill>
          </a:ln>
          <a:effectLst>
            <a:glow rad="63500">
              <a:schemeClr val="accent2">
                <a:satMod val="175000"/>
                <a:alpha val="40000"/>
              </a:schemeClr>
            </a:glow>
          </a:effectLst>
        </p:spPr>
        <p:txBody>
          <a:bodyPr wrap="square" rtlCol="0">
            <a:spAutoFit/>
          </a:bodyPr>
          <a:lstStyle/>
          <a:p>
            <a:r>
              <a:rPr lang="en-GB" sz="1400" dirty="0">
                <a:latin typeface="Arial" panose="020B0604020202020204" pitchFamily="34" charset="0"/>
                <a:cs typeface="Arial" panose="020B0604020202020204" pitchFamily="34" charset="0"/>
              </a:rPr>
              <a:t>Younger people are more likely to experience stress than older people – CIPHR </a:t>
            </a:r>
            <a:r>
              <a:rPr lang="en-GB" sz="1400" dirty="0" err="1">
                <a:latin typeface="Arial" panose="020B0604020202020204" pitchFamily="34" charset="0"/>
                <a:cs typeface="Arial" panose="020B0604020202020204" pitchFamily="34" charset="0"/>
              </a:rPr>
              <a:t>survery</a:t>
            </a:r>
            <a:r>
              <a:rPr lang="en-GB" sz="1400" dirty="0">
                <a:latin typeface="Arial" panose="020B0604020202020204" pitchFamily="34" charset="0"/>
                <a:cs typeface="Arial" panose="020B0604020202020204" pitchFamily="34" charset="0"/>
              </a:rPr>
              <a:t> (2021)</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Socio-economic disadvantages can contribute towards stress – personal life issues – explained via demand resource imbalance, or work/life balance-American journal of industrial medicine (2020)</a:t>
            </a:r>
          </a:p>
          <a:p>
            <a:endParaRPr lang="en-GB" sz="1400" dirty="0">
              <a:latin typeface="Arial" panose="020B0604020202020204" pitchFamily="34" charset="0"/>
              <a:cs typeface="Arial" panose="020B0604020202020204" pitchFamily="34" charset="0"/>
            </a:endParaRPr>
          </a:p>
          <a:p>
            <a:endParaRPr lang="en-GB" sz="1400" b="1" i="0" dirty="0">
              <a:effectLst/>
              <a:latin typeface="Arial" panose="020B0604020202020204" pitchFamily="34" charset="0"/>
              <a:cs typeface="Arial" panose="020B0604020202020204" pitchFamily="34" charset="0"/>
            </a:endParaRPr>
          </a:p>
          <a:p>
            <a:endParaRPr lang="en-GB" sz="1400" b="1" i="0" dirty="0">
              <a:effectLst/>
              <a:latin typeface="Arial" panose="020B0604020202020204" pitchFamily="34" charset="0"/>
              <a:cs typeface="Arial" panose="020B0604020202020204" pitchFamily="34" charset="0"/>
            </a:endParaRPr>
          </a:p>
          <a:p>
            <a:r>
              <a:rPr lang="en-GB" sz="1400" dirty="0"/>
              <a:t> </a:t>
            </a:r>
          </a:p>
        </p:txBody>
      </p:sp>
      <p:sp>
        <p:nvSpPr>
          <p:cNvPr id="14" name="TextBox 13">
            <a:extLst>
              <a:ext uri="{FF2B5EF4-FFF2-40B4-BE49-F238E27FC236}">
                <a16:creationId xmlns:a16="http://schemas.microsoft.com/office/drawing/2014/main" id="{4CE37352-1FB9-4B75-8813-38575F5489AB}"/>
              </a:ext>
            </a:extLst>
          </p:cNvPr>
          <p:cNvSpPr txBox="1"/>
          <p:nvPr/>
        </p:nvSpPr>
        <p:spPr>
          <a:xfrm>
            <a:off x="6248259" y="1604935"/>
            <a:ext cx="1845409" cy="4862870"/>
          </a:xfrm>
          <a:prstGeom prst="rect">
            <a:avLst/>
          </a:prstGeom>
          <a:noFill/>
          <a:ln>
            <a:solidFill>
              <a:srgbClr val="92D050"/>
            </a:solidFill>
          </a:ln>
          <a:effectLst>
            <a:glow rad="63500">
              <a:schemeClr val="accent5">
                <a:satMod val="175000"/>
                <a:alpha val="40000"/>
              </a:schemeClr>
            </a:glow>
          </a:effectLst>
        </p:spPr>
        <p:txBody>
          <a:bodyPr wrap="square" rtlCol="0">
            <a:spAutoFit/>
          </a:bodyPr>
          <a:lstStyle/>
          <a:p>
            <a:r>
              <a:rPr lang="en-GB" sz="1200" dirty="0">
                <a:latin typeface="Arial" panose="020B0604020202020204" pitchFamily="34" charset="0"/>
                <a:cs typeface="Arial" panose="020B0604020202020204" pitchFamily="34" charset="0"/>
              </a:rPr>
              <a:t>Remote working has contributed towards increased levels of stress – United Nations Report 2017 </a:t>
            </a:r>
            <a:r>
              <a:rPr lang="en-GB" sz="1200" b="0" i="0" dirty="0">
                <a:effectLst/>
                <a:latin typeface="Open Sans" panose="020B0606030504020204" pitchFamily="34" charset="0"/>
              </a:rPr>
              <a:t>(Messenger et al., 2017).</a:t>
            </a:r>
            <a:endParaRPr lang="en-GB" sz="1200" dirty="0">
              <a:latin typeface="Arial" panose="020B0604020202020204" pitchFamily="34" charset="0"/>
              <a:cs typeface="Arial" panose="020B0604020202020204" pitchFamily="34" charset="0"/>
            </a:endParaRPr>
          </a:p>
          <a:p>
            <a:endParaRPr lang="en-GB" sz="1200" b="1" i="0" dirty="0">
              <a:effectLst/>
              <a:latin typeface="Arial" panose="020B0604020202020204" pitchFamily="34" charset="0"/>
              <a:cs typeface="Arial" panose="020B0604020202020204" pitchFamily="34" charset="0"/>
            </a:endParaRPr>
          </a:p>
          <a:p>
            <a:r>
              <a:rPr lang="en-GB" sz="1200" b="1" dirty="0">
                <a:latin typeface="Arial" panose="020B0604020202020204" pitchFamily="34" charset="0"/>
                <a:cs typeface="Arial" panose="020B0604020202020204" pitchFamily="34" charset="0"/>
              </a:rPr>
              <a:t>Technology readily available blurs lines between work/life balance when remote working </a:t>
            </a:r>
            <a:r>
              <a:rPr lang="en-GB" sz="1200" b="0" i="0" dirty="0">
                <a:effectLst/>
                <a:latin typeface="Open Sans" panose="020B0606030504020204" pitchFamily="34" charset="0"/>
              </a:rPr>
              <a:t>(Russel, 2019).</a:t>
            </a:r>
          </a:p>
          <a:p>
            <a:endParaRPr lang="en-GB" sz="1200" dirty="0">
              <a:latin typeface="Open Sans" panose="020B0606030504020204" pitchFamily="34" charset="0"/>
            </a:endParaRPr>
          </a:p>
          <a:p>
            <a:r>
              <a:rPr lang="en-GB" sz="1200" b="0" i="0" dirty="0">
                <a:effectLst/>
                <a:latin typeface="Open Sans" panose="020B0606030504020204" pitchFamily="34" charset="0"/>
              </a:rPr>
              <a:t>Technology – can also reduce stress by use of apps and improving organizational skills reducing certain demands</a:t>
            </a:r>
            <a:endParaRPr lang="en-GB" sz="1200" dirty="0">
              <a:latin typeface="Open Sans" panose="020B0606030504020204" pitchFamily="34" charset="0"/>
              <a:cs typeface="Arial" panose="020B0604020202020204" pitchFamily="34" charset="0"/>
            </a:endParaRPr>
          </a:p>
          <a:p>
            <a:endParaRPr lang="en-GB" sz="1400" b="1" i="0" dirty="0">
              <a:effectLst/>
              <a:latin typeface="Open Sans" panose="020B0606030504020204" pitchFamily="34" charset="0"/>
              <a:cs typeface="Arial" panose="020B0604020202020204" pitchFamily="34" charset="0"/>
            </a:endParaRPr>
          </a:p>
          <a:p>
            <a:endParaRPr lang="en-GB" sz="1400" b="1" dirty="0">
              <a:latin typeface="Open Sans" panose="020B0606030504020204" pitchFamily="34" charset="0"/>
              <a:cs typeface="Arial" panose="020B0604020202020204" pitchFamily="34" charset="0"/>
            </a:endParaRPr>
          </a:p>
          <a:p>
            <a:endParaRPr lang="en-GB" sz="1400" b="1" i="0" dirty="0">
              <a:effectLst/>
              <a:latin typeface="Arial" panose="020B0604020202020204" pitchFamily="34" charset="0"/>
              <a:cs typeface="Arial" panose="020B0604020202020204" pitchFamily="34" charset="0"/>
            </a:endParaRPr>
          </a:p>
          <a:p>
            <a:endParaRPr lang="en-GB" sz="1400" b="1" i="0" dirty="0">
              <a:effectLst/>
              <a:latin typeface="Arial" panose="020B0604020202020204" pitchFamily="34" charset="0"/>
              <a:cs typeface="Arial" panose="020B0604020202020204" pitchFamily="34" charset="0"/>
            </a:endParaRPr>
          </a:p>
          <a:p>
            <a:r>
              <a:rPr lang="en-GB" sz="1400" dirty="0"/>
              <a:t> </a:t>
            </a:r>
          </a:p>
        </p:txBody>
      </p:sp>
      <p:sp>
        <p:nvSpPr>
          <p:cNvPr id="17" name="TextBox 16">
            <a:extLst>
              <a:ext uri="{FF2B5EF4-FFF2-40B4-BE49-F238E27FC236}">
                <a16:creationId xmlns:a16="http://schemas.microsoft.com/office/drawing/2014/main" id="{02D8267B-46FD-4AEE-A0D9-E36785B225A4}"/>
              </a:ext>
            </a:extLst>
          </p:cNvPr>
          <p:cNvSpPr txBox="1"/>
          <p:nvPr/>
        </p:nvSpPr>
        <p:spPr>
          <a:xfrm>
            <a:off x="10180265" y="1635713"/>
            <a:ext cx="1845409" cy="4832092"/>
          </a:xfrm>
          <a:prstGeom prst="rect">
            <a:avLst/>
          </a:prstGeom>
          <a:noFill/>
          <a:ln>
            <a:solidFill>
              <a:srgbClr val="7030A0"/>
            </a:solidFill>
          </a:ln>
          <a:effectLst>
            <a:glow rad="63500">
              <a:srgbClr val="7030A0">
                <a:alpha val="40000"/>
              </a:srgbClr>
            </a:glow>
          </a:effectLst>
        </p:spPr>
        <p:txBody>
          <a:bodyPr wrap="square" rtlCol="0">
            <a:spAutoFit/>
          </a:bodyPr>
          <a:lstStyle/>
          <a:p>
            <a:r>
              <a:rPr lang="en-GB" sz="1400" dirty="0">
                <a:latin typeface="Arial" panose="020B0604020202020204" pitchFamily="34" charset="0"/>
                <a:cs typeface="Arial" panose="020B0604020202020204" pitchFamily="34" charset="0"/>
              </a:rPr>
              <a:t>Employers duty of care under the Health and Safety work act</a:t>
            </a:r>
          </a:p>
          <a:p>
            <a:endParaRPr lang="en-GB" sz="1400" dirty="0">
              <a:latin typeface="Arial" panose="020B0604020202020204" pitchFamily="34" charset="0"/>
              <a:cs typeface="Arial" panose="020B0604020202020204" pitchFamily="34" charset="0"/>
            </a:endParaRPr>
          </a:p>
          <a:p>
            <a:endParaRPr lang="en-GB" sz="1400" dirty="0">
              <a:latin typeface="Arial" panose="020B0604020202020204" pitchFamily="34" charset="0"/>
              <a:cs typeface="Arial" panose="020B0604020202020204" pitchFamily="34" charset="0"/>
            </a:endParaRPr>
          </a:p>
          <a:p>
            <a:endParaRPr lang="en-GB" sz="1400" dirty="0">
              <a:latin typeface="Arial" panose="020B0604020202020204" pitchFamily="34" charset="0"/>
              <a:cs typeface="Arial" panose="020B0604020202020204" pitchFamily="34" charset="0"/>
            </a:endParaRPr>
          </a:p>
          <a:p>
            <a:endParaRPr lang="en-GB" sz="1400" dirty="0">
              <a:latin typeface="Arial" panose="020B0604020202020204" pitchFamily="34" charset="0"/>
              <a:cs typeface="Arial" panose="020B0604020202020204" pitchFamily="34" charset="0"/>
            </a:endParaRPr>
          </a:p>
          <a:p>
            <a:endParaRPr lang="en-GB" sz="1400" dirty="0">
              <a:latin typeface="Arial" panose="020B0604020202020204" pitchFamily="34" charset="0"/>
              <a:cs typeface="Arial" panose="020B0604020202020204" pitchFamily="34" charset="0"/>
            </a:endParaRPr>
          </a:p>
          <a:p>
            <a:endParaRPr lang="en-GB" sz="1400" dirty="0">
              <a:latin typeface="Arial" panose="020B0604020202020204" pitchFamily="34" charset="0"/>
              <a:cs typeface="Arial" panose="020B0604020202020204" pitchFamily="34" charset="0"/>
            </a:endParaRPr>
          </a:p>
          <a:p>
            <a:endParaRPr lang="en-GB" sz="1400" dirty="0">
              <a:latin typeface="Arial" panose="020B0604020202020204" pitchFamily="34" charset="0"/>
              <a:cs typeface="Arial" panose="020B0604020202020204" pitchFamily="34" charset="0"/>
            </a:endParaRPr>
          </a:p>
          <a:p>
            <a:endParaRPr lang="en-GB" sz="1400" dirty="0">
              <a:latin typeface="Arial" panose="020B0604020202020204" pitchFamily="34" charset="0"/>
              <a:cs typeface="Arial" panose="020B0604020202020204" pitchFamily="34" charset="0"/>
            </a:endParaRPr>
          </a:p>
          <a:p>
            <a:endParaRPr lang="en-GB" sz="1400" dirty="0">
              <a:latin typeface="Arial" panose="020B0604020202020204" pitchFamily="34" charset="0"/>
              <a:cs typeface="Arial" panose="020B0604020202020204" pitchFamily="34" charset="0"/>
            </a:endParaRPr>
          </a:p>
          <a:p>
            <a:endParaRPr lang="en-GB" sz="1400" dirty="0">
              <a:latin typeface="Arial" panose="020B0604020202020204" pitchFamily="34" charset="0"/>
              <a:cs typeface="Arial" panose="020B0604020202020204" pitchFamily="34" charset="0"/>
            </a:endParaRPr>
          </a:p>
          <a:p>
            <a:endParaRPr lang="en-GB" sz="1400" dirty="0">
              <a:latin typeface="Arial" panose="020B0604020202020204" pitchFamily="34" charset="0"/>
              <a:cs typeface="Arial" panose="020B0604020202020204" pitchFamily="34" charset="0"/>
            </a:endParaRPr>
          </a:p>
          <a:p>
            <a:endParaRPr lang="en-GB" sz="1400" dirty="0">
              <a:latin typeface="Arial" panose="020B0604020202020204" pitchFamily="34" charset="0"/>
              <a:cs typeface="Arial" panose="020B0604020202020204" pitchFamily="34" charset="0"/>
            </a:endParaRPr>
          </a:p>
          <a:p>
            <a:endParaRPr lang="en-GB" sz="1400" dirty="0">
              <a:latin typeface="Arial" panose="020B0604020202020204" pitchFamily="34" charset="0"/>
              <a:cs typeface="Arial" panose="020B0604020202020204" pitchFamily="34" charset="0"/>
            </a:endParaRPr>
          </a:p>
          <a:p>
            <a:endParaRPr lang="en-GB" sz="1400" dirty="0">
              <a:latin typeface="Arial" panose="020B0604020202020204" pitchFamily="34" charset="0"/>
              <a:cs typeface="Arial" panose="020B0604020202020204" pitchFamily="34" charset="0"/>
            </a:endParaRPr>
          </a:p>
          <a:p>
            <a:endParaRPr lang="en-GB" sz="1400" dirty="0">
              <a:latin typeface="Arial" panose="020B0604020202020204" pitchFamily="34" charset="0"/>
              <a:cs typeface="Arial" panose="020B0604020202020204" pitchFamily="34" charset="0"/>
            </a:endParaRPr>
          </a:p>
          <a:p>
            <a:endParaRPr lang="en-GB" sz="1400" dirty="0">
              <a:latin typeface="Arial" panose="020B0604020202020204" pitchFamily="34" charset="0"/>
              <a:cs typeface="Arial" panose="020B0604020202020204" pitchFamily="34" charset="0"/>
            </a:endParaRPr>
          </a:p>
          <a:p>
            <a:endParaRPr lang="en-GB" sz="1400" dirty="0">
              <a:latin typeface="Arial" panose="020B0604020202020204" pitchFamily="34" charset="0"/>
              <a:cs typeface="Arial" panose="020B0604020202020204" pitchFamily="34" charset="0"/>
            </a:endParaRPr>
          </a:p>
          <a:p>
            <a:endParaRPr lang="en-GB" sz="1400" dirty="0">
              <a:latin typeface="Arial" panose="020B0604020202020204" pitchFamily="34" charset="0"/>
              <a:cs typeface="Arial" panose="020B0604020202020204" pitchFamily="34" charset="0"/>
            </a:endParaRPr>
          </a:p>
        </p:txBody>
      </p:sp>
      <p:sp>
        <p:nvSpPr>
          <p:cNvPr id="19" name="TextBox 18">
            <a:extLst>
              <a:ext uri="{FF2B5EF4-FFF2-40B4-BE49-F238E27FC236}">
                <a16:creationId xmlns:a16="http://schemas.microsoft.com/office/drawing/2014/main" id="{FAE53BD0-55D1-4CB0-9D38-9047D3846738}"/>
              </a:ext>
            </a:extLst>
          </p:cNvPr>
          <p:cNvSpPr txBox="1"/>
          <p:nvPr/>
        </p:nvSpPr>
        <p:spPr>
          <a:xfrm>
            <a:off x="8227954" y="1635713"/>
            <a:ext cx="1845409" cy="4832092"/>
          </a:xfrm>
          <a:prstGeom prst="rect">
            <a:avLst/>
          </a:prstGeom>
          <a:noFill/>
          <a:ln>
            <a:solidFill>
              <a:srgbClr val="0070C0"/>
            </a:solidFill>
          </a:ln>
          <a:effectLst>
            <a:glow rad="63500">
              <a:schemeClr val="accent6">
                <a:satMod val="175000"/>
                <a:alpha val="40000"/>
              </a:schemeClr>
            </a:glow>
          </a:effectLst>
        </p:spPr>
        <p:txBody>
          <a:bodyPr wrap="square" rtlCol="0">
            <a:spAutoFit/>
          </a:bodyPr>
          <a:lstStyle/>
          <a:p>
            <a:r>
              <a:rPr lang="en-GB" sz="1400" dirty="0">
                <a:latin typeface="Arial" panose="020B0604020202020204" pitchFamily="34" charset="0"/>
                <a:cs typeface="Arial" panose="020B0604020202020204" pitchFamily="34" charset="0"/>
              </a:rPr>
              <a:t>Covid guidelines and covid health risks heightened stress levels of workers in crowded work places or shared offices</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Loud noises and large crowds can increase stress</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Hazardous working conditions</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Lack of visual and pleasing environments</a:t>
            </a:r>
          </a:p>
          <a:p>
            <a:endParaRPr lang="en-GB" sz="1400" dirty="0">
              <a:latin typeface="Arial" panose="020B0604020202020204" pitchFamily="34" charset="0"/>
              <a:cs typeface="Arial" panose="020B0604020202020204" pitchFamily="34" charset="0"/>
            </a:endParaRPr>
          </a:p>
          <a:p>
            <a:endParaRPr lang="en-GB" sz="1400" dirty="0">
              <a:latin typeface="Arial" panose="020B0604020202020204" pitchFamily="34" charset="0"/>
              <a:cs typeface="Arial" panose="020B0604020202020204" pitchFamily="34" charset="0"/>
            </a:endParaRPr>
          </a:p>
          <a:p>
            <a:endParaRPr lang="en-GB" sz="1400" dirty="0">
              <a:latin typeface="Arial" panose="020B0604020202020204" pitchFamily="34" charset="0"/>
              <a:cs typeface="Arial" panose="020B0604020202020204" pitchFamily="34" charset="0"/>
            </a:endParaRPr>
          </a:p>
          <a:p>
            <a:endParaRPr lang="en-GB" sz="1400" dirty="0">
              <a:latin typeface="Arial" panose="020B0604020202020204" pitchFamily="34" charset="0"/>
              <a:cs typeface="Arial" panose="020B0604020202020204" pitchFamily="34" charset="0"/>
            </a:endParaRPr>
          </a:p>
          <a:p>
            <a:endParaRPr lang="en-GB"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569907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08BFF5-C7ED-4BDD-BB7B-5FAD5C9C26ED}"/>
              </a:ext>
            </a:extLst>
          </p:cNvPr>
          <p:cNvSpPr>
            <a:spLocks noGrp="1"/>
          </p:cNvSpPr>
          <p:nvPr>
            <p:ph type="title"/>
          </p:nvPr>
        </p:nvSpPr>
        <p:spPr/>
        <p:txBody>
          <a:bodyPr/>
          <a:lstStyle/>
          <a:p>
            <a:r>
              <a:rPr lang="en-GB" dirty="0"/>
              <a:t>SWOT</a:t>
            </a:r>
          </a:p>
        </p:txBody>
      </p:sp>
      <p:graphicFrame>
        <p:nvGraphicFramePr>
          <p:cNvPr id="10" name="Table 10">
            <a:extLst>
              <a:ext uri="{FF2B5EF4-FFF2-40B4-BE49-F238E27FC236}">
                <a16:creationId xmlns:a16="http://schemas.microsoft.com/office/drawing/2014/main" id="{40FD7792-BFD1-4E8A-B592-0B5C78A71E3C}"/>
              </a:ext>
            </a:extLst>
          </p:cNvPr>
          <p:cNvGraphicFramePr>
            <a:graphicFrameLocks noGrp="1"/>
          </p:cNvGraphicFramePr>
          <p:nvPr>
            <p:ph sz="half" idx="2"/>
            <p:extLst>
              <p:ext uri="{D42A27DB-BD31-4B8C-83A1-F6EECF244321}">
                <p14:modId xmlns:p14="http://schemas.microsoft.com/office/powerpoint/2010/main" val="3661100823"/>
              </p:ext>
            </p:extLst>
          </p:nvPr>
        </p:nvGraphicFramePr>
        <p:xfrm>
          <a:off x="742872" y="1727782"/>
          <a:ext cx="10706256" cy="4459144"/>
        </p:xfrm>
        <a:graphic>
          <a:graphicData uri="http://schemas.openxmlformats.org/drawingml/2006/table">
            <a:tbl>
              <a:tblPr firstRow="1" bandRow="1">
                <a:tableStyleId>{5C22544A-7EE6-4342-B048-85BDC9FD1C3A}</a:tableStyleId>
              </a:tblPr>
              <a:tblGrid>
                <a:gridCol w="5353128">
                  <a:extLst>
                    <a:ext uri="{9D8B030D-6E8A-4147-A177-3AD203B41FA5}">
                      <a16:colId xmlns:a16="http://schemas.microsoft.com/office/drawing/2014/main" val="1015611374"/>
                    </a:ext>
                  </a:extLst>
                </a:gridCol>
                <a:gridCol w="5353128">
                  <a:extLst>
                    <a:ext uri="{9D8B030D-6E8A-4147-A177-3AD203B41FA5}">
                      <a16:colId xmlns:a16="http://schemas.microsoft.com/office/drawing/2014/main" val="1912522431"/>
                    </a:ext>
                  </a:extLst>
                </a:gridCol>
              </a:tblGrid>
              <a:tr h="2229572">
                <a:tc>
                  <a:txBody>
                    <a:bodyPr/>
                    <a:lstStyle/>
                    <a:p>
                      <a:r>
                        <a:rPr lang="en-GB" dirty="0"/>
                        <a:t>Strengths</a:t>
                      </a:r>
                    </a:p>
                    <a:p>
                      <a:r>
                        <a:rPr lang="en-GB" dirty="0"/>
                        <a:t>Good problem solving skills – competent staff</a:t>
                      </a:r>
                    </a:p>
                    <a:p>
                      <a:r>
                        <a:rPr lang="en-GB" dirty="0"/>
                        <a:t>Good use of technology – advancing organisational skills</a:t>
                      </a:r>
                    </a:p>
                    <a:p>
                      <a:r>
                        <a:rPr lang="en-GB" dirty="0"/>
                        <a:t>Good HR staff for additional support</a:t>
                      </a:r>
                    </a:p>
                    <a:p>
                      <a:r>
                        <a:rPr lang="en-GB" dirty="0"/>
                        <a:t>Inspiring motivation and confidence</a:t>
                      </a:r>
                    </a:p>
                    <a:p>
                      <a:endParaRPr lang="en-GB" dirty="0"/>
                    </a:p>
                  </a:txBody>
                  <a:tcPr/>
                </a:tc>
                <a:tc>
                  <a:txBody>
                    <a:bodyPr/>
                    <a:lstStyle/>
                    <a:p>
                      <a:r>
                        <a:rPr lang="en-GB" dirty="0"/>
                        <a:t>Opportunities</a:t>
                      </a:r>
                    </a:p>
                    <a:p>
                      <a:r>
                        <a:rPr lang="en-GB" dirty="0"/>
                        <a:t>Government funding into mental health</a:t>
                      </a:r>
                    </a:p>
                    <a:p>
                      <a:endParaRPr lang="en-GB" dirty="0"/>
                    </a:p>
                    <a:p>
                      <a:endParaRPr lang="en-GB" dirty="0"/>
                    </a:p>
                  </a:txBody>
                  <a:tcPr/>
                </a:tc>
                <a:extLst>
                  <a:ext uri="{0D108BD9-81ED-4DB2-BD59-A6C34878D82A}">
                    <a16:rowId xmlns:a16="http://schemas.microsoft.com/office/drawing/2014/main" val="566234033"/>
                  </a:ext>
                </a:extLst>
              </a:tr>
              <a:tr h="2229572">
                <a:tc>
                  <a:txBody>
                    <a:bodyPr/>
                    <a:lstStyle/>
                    <a:p>
                      <a:r>
                        <a:rPr lang="en-GB" dirty="0"/>
                        <a:t>Weaknesses</a:t>
                      </a:r>
                    </a:p>
                    <a:p>
                      <a:r>
                        <a:rPr lang="en-GB" dirty="0"/>
                        <a:t>Work/life balance</a:t>
                      </a:r>
                    </a:p>
                    <a:p>
                      <a:r>
                        <a:rPr lang="en-GB" dirty="0"/>
                        <a:t>Ensuring strong leadership and teams</a:t>
                      </a:r>
                    </a:p>
                    <a:p>
                      <a:endParaRPr lang="en-GB" dirty="0"/>
                    </a:p>
                    <a:p>
                      <a:endParaRPr lang="en-GB" dirty="0"/>
                    </a:p>
                  </a:txBody>
                  <a:tcPr/>
                </a:tc>
                <a:tc>
                  <a:txBody>
                    <a:bodyPr/>
                    <a:lstStyle/>
                    <a:p>
                      <a:r>
                        <a:rPr lang="en-GB" dirty="0"/>
                        <a:t>Threats</a:t>
                      </a:r>
                    </a:p>
                    <a:p>
                      <a:r>
                        <a:rPr lang="en-GB" dirty="0"/>
                        <a:t>Covid-19 workplace restrictions</a:t>
                      </a:r>
                    </a:p>
                    <a:p>
                      <a:r>
                        <a:rPr lang="en-GB" dirty="0"/>
                        <a:t>Home life stress contributing to work place stress such as family life/finances etc</a:t>
                      </a:r>
                    </a:p>
                    <a:p>
                      <a:endParaRPr lang="en-GB" dirty="0"/>
                    </a:p>
                  </a:txBody>
                  <a:tcPr/>
                </a:tc>
                <a:extLst>
                  <a:ext uri="{0D108BD9-81ED-4DB2-BD59-A6C34878D82A}">
                    <a16:rowId xmlns:a16="http://schemas.microsoft.com/office/drawing/2014/main" val="2795392619"/>
                  </a:ext>
                </a:extLst>
              </a:tr>
            </a:tbl>
          </a:graphicData>
        </a:graphic>
      </p:graphicFrame>
    </p:spTree>
    <p:extLst>
      <p:ext uri="{BB962C8B-B14F-4D97-AF65-F5344CB8AC3E}">
        <p14:creationId xmlns:p14="http://schemas.microsoft.com/office/powerpoint/2010/main" val="152382284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76F8D9-B856-48F9-94E1-07B22777EB78}"/>
              </a:ext>
            </a:extLst>
          </p:cNvPr>
          <p:cNvSpPr>
            <a:spLocks noGrp="1"/>
          </p:cNvSpPr>
          <p:nvPr>
            <p:ph type="title"/>
          </p:nvPr>
        </p:nvSpPr>
        <p:spPr>
          <a:xfrm>
            <a:off x="1498714" y="146597"/>
            <a:ext cx="9291215" cy="1049235"/>
          </a:xfrm>
        </p:spPr>
        <p:txBody>
          <a:bodyPr/>
          <a:lstStyle/>
          <a:p>
            <a:r>
              <a:rPr lang="en-GB" dirty="0"/>
              <a:t>PMI</a:t>
            </a:r>
          </a:p>
        </p:txBody>
      </p:sp>
      <p:graphicFrame>
        <p:nvGraphicFramePr>
          <p:cNvPr id="4" name="Table 4">
            <a:extLst>
              <a:ext uri="{FF2B5EF4-FFF2-40B4-BE49-F238E27FC236}">
                <a16:creationId xmlns:a16="http://schemas.microsoft.com/office/drawing/2014/main" id="{47E2442B-D584-4815-9973-29B91BACFEA3}"/>
              </a:ext>
            </a:extLst>
          </p:cNvPr>
          <p:cNvGraphicFramePr>
            <a:graphicFrameLocks noGrp="1"/>
          </p:cNvGraphicFramePr>
          <p:nvPr>
            <p:extLst>
              <p:ext uri="{D42A27DB-BD31-4B8C-83A1-F6EECF244321}">
                <p14:modId xmlns:p14="http://schemas.microsoft.com/office/powerpoint/2010/main" val="1479550852"/>
              </p:ext>
            </p:extLst>
          </p:nvPr>
        </p:nvGraphicFramePr>
        <p:xfrm>
          <a:off x="914398" y="1060871"/>
          <a:ext cx="10459845" cy="5723530"/>
        </p:xfrm>
        <a:graphic>
          <a:graphicData uri="http://schemas.openxmlformats.org/drawingml/2006/table">
            <a:tbl>
              <a:tblPr firstRow="1" bandRow="1">
                <a:tableStyleId>{5C22544A-7EE6-4342-B048-85BDC9FD1C3A}</a:tableStyleId>
              </a:tblPr>
              <a:tblGrid>
                <a:gridCol w="3486615">
                  <a:extLst>
                    <a:ext uri="{9D8B030D-6E8A-4147-A177-3AD203B41FA5}">
                      <a16:colId xmlns:a16="http://schemas.microsoft.com/office/drawing/2014/main" val="2195816075"/>
                    </a:ext>
                  </a:extLst>
                </a:gridCol>
                <a:gridCol w="3605561">
                  <a:extLst>
                    <a:ext uri="{9D8B030D-6E8A-4147-A177-3AD203B41FA5}">
                      <a16:colId xmlns:a16="http://schemas.microsoft.com/office/drawing/2014/main" val="4210127175"/>
                    </a:ext>
                  </a:extLst>
                </a:gridCol>
                <a:gridCol w="3367669">
                  <a:extLst>
                    <a:ext uri="{9D8B030D-6E8A-4147-A177-3AD203B41FA5}">
                      <a16:colId xmlns:a16="http://schemas.microsoft.com/office/drawing/2014/main" val="3609105332"/>
                    </a:ext>
                  </a:extLst>
                </a:gridCol>
              </a:tblGrid>
              <a:tr h="511450">
                <a:tc>
                  <a:txBody>
                    <a:bodyPr/>
                    <a:lstStyle/>
                    <a:p>
                      <a:r>
                        <a:rPr lang="en-GB" dirty="0"/>
                        <a:t>Plus</a:t>
                      </a:r>
                    </a:p>
                  </a:txBody>
                  <a:tcPr/>
                </a:tc>
                <a:tc>
                  <a:txBody>
                    <a:bodyPr/>
                    <a:lstStyle/>
                    <a:p>
                      <a:r>
                        <a:rPr lang="en-GB" dirty="0"/>
                        <a:t>Minus</a:t>
                      </a:r>
                    </a:p>
                  </a:txBody>
                  <a:tcPr/>
                </a:tc>
                <a:tc>
                  <a:txBody>
                    <a:bodyPr/>
                    <a:lstStyle/>
                    <a:p>
                      <a:r>
                        <a:rPr lang="en-GB" dirty="0"/>
                        <a:t>Interesting</a:t>
                      </a:r>
                    </a:p>
                  </a:txBody>
                  <a:tcPr/>
                </a:tc>
                <a:extLst>
                  <a:ext uri="{0D108BD9-81ED-4DB2-BD59-A6C34878D82A}">
                    <a16:rowId xmlns:a16="http://schemas.microsoft.com/office/drawing/2014/main" val="316309669"/>
                  </a:ext>
                </a:extLst>
              </a:tr>
              <a:tr h="2178495">
                <a:tc>
                  <a:txBody>
                    <a:bodyPr/>
                    <a:lstStyle/>
                    <a:p>
                      <a:pPr marL="285750" indent="-285750">
                        <a:buFont typeface="Arial" panose="020B0604020202020204" pitchFamily="34" charset="0"/>
                        <a:buChar char="•"/>
                      </a:pPr>
                      <a:r>
                        <a:rPr lang="en-GB" sz="1400" dirty="0"/>
                        <a:t>Provide discounts for gym memberships and perks/rewards (+4)</a:t>
                      </a:r>
                    </a:p>
                    <a:p>
                      <a:pPr marL="285750" indent="-285750">
                        <a:buFont typeface="Arial" panose="020B0604020202020204" pitchFamily="34" charset="0"/>
                        <a:buChar char="•"/>
                      </a:pPr>
                      <a:r>
                        <a:rPr lang="en-GB" sz="1400" dirty="0"/>
                        <a:t>Provide healthier working hours to improve work life balance (+6)</a:t>
                      </a:r>
                    </a:p>
                    <a:p>
                      <a:pPr marL="285750" indent="-285750">
                        <a:buFont typeface="Arial" panose="020B0604020202020204" pitchFamily="34" charset="0"/>
                        <a:buChar char="•"/>
                      </a:pPr>
                      <a:r>
                        <a:rPr lang="en-GB" sz="1400" dirty="0"/>
                        <a:t>Improve the work environment by adding facilities such as equipped kitchens, canteens, games rooms or even brightening up office space. (+5)</a:t>
                      </a:r>
                    </a:p>
                    <a:p>
                      <a:pPr marL="285750" indent="-285750">
                        <a:buFont typeface="Arial" panose="020B0604020202020204" pitchFamily="34" charset="0"/>
                        <a:buChar char="•"/>
                      </a:pPr>
                      <a:r>
                        <a:rPr lang="en-GB" sz="1400" dirty="0"/>
                        <a:t>Ensure HR are able to provide and accommodate staff needs and support (+3)</a:t>
                      </a:r>
                    </a:p>
                    <a:p>
                      <a:pPr marL="285750" indent="-285750">
                        <a:buFont typeface="Arial" panose="020B0604020202020204" pitchFamily="34" charset="0"/>
                        <a:buChar char="•"/>
                      </a:pPr>
                      <a:r>
                        <a:rPr lang="en-GB" sz="1400" dirty="0"/>
                        <a:t>Ensure a safe working environment(+6)</a:t>
                      </a:r>
                    </a:p>
                    <a:p>
                      <a:pPr marL="285750" indent="-285750">
                        <a:buFont typeface="Arial" panose="020B0604020202020204" pitchFamily="34" charset="0"/>
                        <a:buChar char="•"/>
                      </a:pPr>
                      <a:r>
                        <a:rPr lang="en-GB" sz="1400" dirty="0"/>
                        <a:t>Take into account of employees personal lives and their home life demands (+4)</a:t>
                      </a:r>
                    </a:p>
                    <a:p>
                      <a:pPr marL="285750" indent="-285750">
                        <a:buFont typeface="Arial" panose="020B0604020202020204" pitchFamily="34" charset="0"/>
                        <a:buChar char="•"/>
                      </a:pPr>
                      <a:r>
                        <a:rPr lang="en-GB" sz="1400" dirty="0"/>
                        <a:t>Ensure teams work well together and listen to employees concerns/grievances (+5)</a:t>
                      </a:r>
                    </a:p>
                    <a:p>
                      <a:pPr marL="285750" indent="-285750">
                        <a:buFont typeface="Arial" panose="020B0604020202020204" pitchFamily="34" charset="0"/>
                        <a:buChar char="•"/>
                      </a:pPr>
                      <a:endParaRPr lang="en-GB" sz="1400" dirty="0"/>
                    </a:p>
                    <a:p>
                      <a:pPr marL="285750" indent="-285750">
                        <a:buFont typeface="Arial" panose="020B0604020202020204" pitchFamily="34" charset="0"/>
                        <a:buChar char="•"/>
                      </a:pPr>
                      <a:r>
                        <a:rPr lang="en-GB" sz="1400" dirty="0"/>
                        <a:t>Total = 33</a:t>
                      </a:r>
                    </a:p>
                    <a:p>
                      <a:pPr marL="285750" indent="-285750">
                        <a:buFont typeface="Arial" panose="020B0604020202020204" pitchFamily="34" charset="0"/>
                        <a:buChar char="•"/>
                      </a:pPr>
                      <a:endParaRPr lang="en-GB" sz="1400" dirty="0"/>
                    </a:p>
                  </a:txBody>
                  <a:tcPr/>
                </a:tc>
                <a:tc>
                  <a:txBody>
                    <a:bodyPr/>
                    <a:lstStyle/>
                    <a:p>
                      <a:pPr marL="285750" indent="-285750">
                        <a:buFont typeface="Arial" panose="020B0604020202020204" pitchFamily="34" charset="0"/>
                        <a:buChar char="•"/>
                      </a:pPr>
                      <a:r>
                        <a:rPr lang="en-GB" sz="1400" dirty="0"/>
                        <a:t>Increased costs in providing facilities (-7)</a:t>
                      </a:r>
                    </a:p>
                    <a:p>
                      <a:pPr marL="285750" indent="-285750">
                        <a:buFont typeface="Arial" panose="020B0604020202020204" pitchFamily="34" charset="0"/>
                        <a:buChar char="•"/>
                      </a:pPr>
                      <a:r>
                        <a:rPr lang="en-GB" sz="1400" dirty="0"/>
                        <a:t>Increased costs on training and staff (-4)</a:t>
                      </a:r>
                    </a:p>
                    <a:p>
                      <a:pPr marL="285750" indent="-285750">
                        <a:buFont typeface="Arial" panose="020B0604020202020204" pitchFamily="34" charset="0"/>
                        <a:buChar char="•"/>
                      </a:pPr>
                      <a:r>
                        <a:rPr lang="en-GB" sz="1400" dirty="0"/>
                        <a:t>Not enough time or additional staff to focus and support employees(-3) suffering from stress</a:t>
                      </a:r>
                    </a:p>
                    <a:p>
                      <a:pPr marL="285750" indent="-285750">
                        <a:buFont typeface="Arial" panose="020B0604020202020204" pitchFamily="34" charset="0"/>
                        <a:buChar char="•"/>
                      </a:pPr>
                      <a:r>
                        <a:rPr lang="en-GB" sz="1400" dirty="0"/>
                        <a:t>Loss of productivity if breaks are increased or too much time off  (-5)</a:t>
                      </a:r>
                    </a:p>
                    <a:p>
                      <a:pPr marL="285750" indent="-285750">
                        <a:buFont typeface="Arial" panose="020B0604020202020204" pitchFamily="34" charset="0"/>
                        <a:buChar char="•"/>
                      </a:pPr>
                      <a:endParaRPr lang="en-GB" sz="1400" dirty="0"/>
                    </a:p>
                    <a:p>
                      <a:pPr marL="285750" indent="-285750">
                        <a:buFont typeface="Arial" panose="020B0604020202020204" pitchFamily="34" charset="0"/>
                        <a:buChar char="•"/>
                      </a:pPr>
                      <a:endParaRPr lang="en-GB" sz="1400" dirty="0"/>
                    </a:p>
                    <a:p>
                      <a:pPr marL="285750" indent="-285750">
                        <a:buFont typeface="Arial" panose="020B0604020202020204" pitchFamily="34" charset="0"/>
                        <a:buChar char="•"/>
                      </a:pPr>
                      <a:endParaRPr lang="en-GB" sz="1400" dirty="0"/>
                    </a:p>
                    <a:p>
                      <a:pPr marL="285750" indent="-285750">
                        <a:buFont typeface="Arial" panose="020B0604020202020204" pitchFamily="34" charset="0"/>
                        <a:buChar char="•"/>
                      </a:pPr>
                      <a:endParaRPr lang="en-GB" sz="1400" dirty="0"/>
                    </a:p>
                    <a:p>
                      <a:pPr marL="285750" indent="-285750">
                        <a:buFont typeface="Arial" panose="020B0604020202020204" pitchFamily="34" charset="0"/>
                        <a:buChar char="•"/>
                      </a:pPr>
                      <a:endParaRPr lang="en-GB" sz="1400" dirty="0"/>
                    </a:p>
                    <a:p>
                      <a:pPr marL="285750" indent="-285750">
                        <a:buFont typeface="Arial" panose="020B0604020202020204" pitchFamily="34" charset="0"/>
                        <a:buChar char="•"/>
                      </a:pPr>
                      <a:endParaRPr lang="en-GB" sz="1400" dirty="0"/>
                    </a:p>
                    <a:p>
                      <a:pPr marL="285750" indent="-285750">
                        <a:buFont typeface="Arial" panose="020B0604020202020204" pitchFamily="34" charset="0"/>
                        <a:buChar char="•"/>
                      </a:pPr>
                      <a:endParaRPr lang="en-GB" sz="1400" dirty="0"/>
                    </a:p>
                    <a:p>
                      <a:pPr marL="285750" indent="-285750">
                        <a:buFont typeface="Arial" panose="020B0604020202020204" pitchFamily="34" charset="0"/>
                        <a:buChar char="•"/>
                      </a:pPr>
                      <a:endParaRPr lang="en-GB" sz="1400" dirty="0"/>
                    </a:p>
                    <a:p>
                      <a:pPr marL="285750" indent="-285750">
                        <a:buFont typeface="Arial" panose="020B0604020202020204" pitchFamily="34" charset="0"/>
                        <a:buChar char="•"/>
                      </a:pPr>
                      <a:endParaRPr lang="en-GB" sz="1400" dirty="0"/>
                    </a:p>
                    <a:p>
                      <a:pPr marL="285750" indent="-285750">
                        <a:buFont typeface="Arial" panose="020B0604020202020204" pitchFamily="34" charset="0"/>
                        <a:buChar char="•"/>
                      </a:pPr>
                      <a:endParaRPr lang="en-GB" sz="1400" dirty="0"/>
                    </a:p>
                    <a:p>
                      <a:pPr marL="285750" indent="-285750">
                        <a:buFont typeface="Arial" panose="020B0604020202020204" pitchFamily="34" charset="0"/>
                        <a:buChar char="•"/>
                      </a:pPr>
                      <a:endParaRPr lang="en-GB" sz="1400" dirty="0"/>
                    </a:p>
                    <a:p>
                      <a:pPr marL="285750" indent="-285750">
                        <a:buFont typeface="Arial" panose="020B0604020202020204" pitchFamily="34" charset="0"/>
                        <a:buChar char="•"/>
                      </a:pPr>
                      <a:endParaRPr lang="en-GB" sz="1400" dirty="0"/>
                    </a:p>
                    <a:p>
                      <a:pPr marL="285750" indent="-285750">
                        <a:buFont typeface="Arial" panose="020B0604020202020204" pitchFamily="34" charset="0"/>
                        <a:buChar char="•"/>
                      </a:pPr>
                      <a:endParaRPr lang="en-GB" sz="1400" dirty="0"/>
                    </a:p>
                    <a:p>
                      <a:pPr marL="285750" indent="-285750">
                        <a:buFont typeface="Arial" panose="020B0604020202020204" pitchFamily="34" charset="0"/>
                        <a:buChar char="•"/>
                      </a:pPr>
                      <a:r>
                        <a:rPr lang="en-GB" sz="1400" dirty="0"/>
                        <a:t>Total = -19</a:t>
                      </a:r>
                    </a:p>
                  </a:txBody>
                  <a:tcPr/>
                </a:tc>
                <a:tc>
                  <a:txBody>
                    <a:bodyPr/>
                    <a:lstStyle/>
                    <a:p>
                      <a:pPr marL="285750" indent="-285750">
                        <a:buFont typeface="Arial" panose="020B0604020202020204" pitchFamily="34" charset="0"/>
                        <a:buChar char="•"/>
                      </a:pPr>
                      <a:r>
                        <a:rPr lang="en-GB" sz="1400" dirty="0"/>
                        <a:t>Can foster flexible working patterns</a:t>
                      </a:r>
                    </a:p>
                    <a:p>
                      <a:pPr marL="285750" indent="-285750">
                        <a:buFont typeface="Arial" panose="020B0604020202020204" pitchFamily="34" charset="0"/>
                        <a:buChar char="•"/>
                      </a:pPr>
                      <a:r>
                        <a:rPr lang="en-GB" sz="1400" dirty="0"/>
                        <a:t>Can take on additional staff by reducing current staff hours to accommodate a healthier work/life balance without increased costs?</a:t>
                      </a:r>
                    </a:p>
                    <a:p>
                      <a:pPr marL="285750" indent="-285750">
                        <a:buFont typeface="Arial" panose="020B0604020202020204" pitchFamily="34" charset="0"/>
                        <a:buChar char="•"/>
                      </a:pPr>
                      <a:r>
                        <a:rPr lang="en-GB" sz="1400" dirty="0"/>
                        <a:t>Healthier workforce=happier workforce=higher productivity.</a:t>
                      </a:r>
                    </a:p>
                    <a:p>
                      <a:pPr marL="285750" indent="-285750">
                        <a:buFont typeface="Arial" panose="020B0604020202020204" pitchFamily="34" charset="0"/>
                        <a:buChar char="•"/>
                      </a:pPr>
                      <a:endParaRPr lang="en-GB" sz="1400" dirty="0"/>
                    </a:p>
                    <a:p>
                      <a:pPr marL="285750" indent="-285750">
                        <a:buFont typeface="Arial" panose="020B0604020202020204" pitchFamily="34" charset="0"/>
                        <a:buChar char="•"/>
                      </a:pPr>
                      <a:endParaRPr lang="en-GB" sz="1400" dirty="0"/>
                    </a:p>
                    <a:p>
                      <a:pPr marL="285750" indent="-285750">
                        <a:buFont typeface="Arial" panose="020B0604020202020204" pitchFamily="34" charset="0"/>
                        <a:buChar char="•"/>
                      </a:pPr>
                      <a:endParaRPr lang="en-GB" sz="1400" dirty="0"/>
                    </a:p>
                    <a:p>
                      <a:pPr marL="285750" indent="-285750">
                        <a:buFont typeface="Arial" panose="020B0604020202020204" pitchFamily="34" charset="0"/>
                        <a:buChar char="•"/>
                      </a:pPr>
                      <a:endParaRPr lang="en-GB" sz="1400" dirty="0"/>
                    </a:p>
                    <a:p>
                      <a:pPr marL="285750" indent="-285750">
                        <a:buFont typeface="Arial" panose="020B0604020202020204" pitchFamily="34" charset="0"/>
                        <a:buChar char="•"/>
                      </a:pPr>
                      <a:endParaRPr lang="en-GB" sz="1400" dirty="0"/>
                    </a:p>
                    <a:p>
                      <a:pPr marL="285750" indent="-285750">
                        <a:buFont typeface="Arial" panose="020B0604020202020204" pitchFamily="34" charset="0"/>
                        <a:buChar char="•"/>
                      </a:pPr>
                      <a:endParaRPr lang="en-GB" sz="1400" dirty="0"/>
                    </a:p>
                    <a:p>
                      <a:pPr marL="285750" indent="-285750">
                        <a:buFont typeface="Arial" panose="020B0604020202020204" pitchFamily="34" charset="0"/>
                        <a:buChar char="•"/>
                      </a:pPr>
                      <a:endParaRPr lang="en-GB" sz="1400" dirty="0"/>
                    </a:p>
                    <a:p>
                      <a:pPr marL="285750" indent="-285750">
                        <a:buFont typeface="Arial" panose="020B0604020202020204" pitchFamily="34" charset="0"/>
                        <a:buChar char="•"/>
                      </a:pPr>
                      <a:endParaRPr lang="en-GB" sz="1400" dirty="0"/>
                    </a:p>
                    <a:p>
                      <a:pPr marL="285750" indent="-285750">
                        <a:buFont typeface="Arial" panose="020B0604020202020204" pitchFamily="34" charset="0"/>
                        <a:buChar char="•"/>
                      </a:pPr>
                      <a:endParaRPr lang="en-GB" sz="1400" dirty="0"/>
                    </a:p>
                    <a:p>
                      <a:pPr marL="285750" indent="-285750">
                        <a:buFont typeface="Arial" panose="020B0604020202020204" pitchFamily="34" charset="0"/>
                        <a:buChar char="•"/>
                      </a:pPr>
                      <a:endParaRPr lang="en-GB" sz="1400" dirty="0"/>
                    </a:p>
                    <a:p>
                      <a:pPr marL="285750" indent="-285750">
                        <a:buFont typeface="Arial" panose="020B0604020202020204" pitchFamily="34" charset="0"/>
                        <a:buChar char="•"/>
                      </a:pPr>
                      <a:endParaRPr lang="en-GB" sz="1400" dirty="0"/>
                    </a:p>
                    <a:p>
                      <a:pPr marL="285750" indent="-285750">
                        <a:buFont typeface="Arial" panose="020B0604020202020204" pitchFamily="34" charset="0"/>
                        <a:buChar char="•"/>
                      </a:pPr>
                      <a:endParaRPr lang="en-GB" sz="1400" dirty="0"/>
                    </a:p>
                    <a:p>
                      <a:pPr marL="285750" indent="-285750">
                        <a:buFont typeface="Arial" panose="020B0604020202020204" pitchFamily="34" charset="0"/>
                        <a:buChar char="•"/>
                      </a:pPr>
                      <a:endParaRPr lang="en-GB" sz="1400" dirty="0"/>
                    </a:p>
                    <a:p>
                      <a:pPr marL="285750" indent="-285750">
                        <a:buFont typeface="Arial" panose="020B0604020202020204" pitchFamily="34" charset="0"/>
                        <a:buChar char="•"/>
                      </a:pPr>
                      <a:endParaRPr lang="en-GB" sz="1400" dirty="0"/>
                    </a:p>
                    <a:p>
                      <a:pPr marL="285750" indent="-285750">
                        <a:buFont typeface="Arial" panose="020B0604020202020204" pitchFamily="34" charset="0"/>
                        <a:buChar char="•"/>
                      </a:pPr>
                      <a:r>
                        <a:rPr lang="en-GB" sz="1400" dirty="0"/>
                        <a:t>Total = (33-19) 14</a:t>
                      </a:r>
                    </a:p>
                  </a:txBody>
                  <a:tcPr/>
                </a:tc>
                <a:extLst>
                  <a:ext uri="{0D108BD9-81ED-4DB2-BD59-A6C34878D82A}">
                    <a16:rowId xmlns:a16="http://schemas.microsoft.com/office/drawing/2014/main" val="2781587884"/>
                  </a:ext>
                </a:extLst>
              </a:tr>
            </a:tbl>
          </a:graphicData>
        </a:graphic>
      </p:graphicFrame>
    </p:spTree>
    <p:extLst>
      <p:ext uri="{BB962C8B-B14F-4D97-AF65-F5344CB8AC3E}">
        <p14:creationId xmlns:p14="http://schemas.microsoft.com/office/powerpoint/2010/main" val="54868965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A00B18-A8CD-44A7-B392-2D3E2A8A94CA}"/>
              </a:ext>
            </a:extLst>
          </p:cNvPr>
          <p:cNvSpPr>
            <a:spLocks noGrp="1"/>
          </p:cNvSpPr>
          <p:nvPr>
            <p:ph type="title"/>
          </p:nvPr>
        </p:nvSpPr>
        <p:spPr/>
        <p:txBody>
          <a:bodyPr/>
          <a:lstStyle/>
          <a:p>
            <a:r>
              <a:rPr lang="en-GB" dirty="0"/>
              <a:t>evaluation</a:t>
            </a:r>
          </a:p>
        </p:txBody>
      </p:sp>
      <p:sp>
        <p:nvSpPr>
          <p:cNvPr id="3" name="Content Placeholder 2">
            <a:extLst>
              <a:ext uri="{FF2B5EF4-FFF2-40B4-BE49-F238E27FC236}">
                <a16:creationId xmlns:a16="http://schemas.microsoft.com/office/drawing/2014/main" id="{C95B7BF9-D847-41E1-A85F-ECA47CCA638B}"/>
              </a:ext>
            </a:extLst>
          </p:cNvPr>
          <p:cNvSpPr>
            <a:spLocks noGrp="1"/>
          </p:cNvSpPr>
          <p:nvPr>
            <p:ph idx="1"/>
          </p:nvPr>
        </p:nvSpPr>
        <p:spPr/>
        <p:txBody>
          <a:bodyPr>
            <a:normAutofit fontScale="85000" lnSpcReduction="10000"/>
          </a:bodyPr>
          <a:lstStyle/>
          <a:p>
            <a:r>
              <a:rPr lang="en-GB" dirty="0"/>
              <a:t>Provide gym membership discounts – looks after the wellbeing of staff by promoting healthier lifestyles which equals reduced stress.</a:t>
            </a:r>
          </a:p>
          <a:p>
            <a:r>
              <a:rPr lang="en-GB" dirty="0"/>
              <a:t>Provide a work environment that is positive visually, and creating a work place culture where employees can discuss their problem, also provide a work place display/notice board with contact numbers and links to various mental health and counselling services</a:t>
            </a:r>
          </a:p>
          <a:p>
            <a:r>
              <a:rPr lang="en-GB" dirty="0"/>
              <a:t>Sending out questionnaires and asking for feedback from employees can help employees feel they are heard and also to act on their comments, this will make them feel more safer and create positive relationships within the workplace.</a:t>
            </a:r>
          </a:p>
          <a:p>
            <a:r>
              <a:rPr lang="en-GB" dirty="0"/>
              <a:t>Employing more staff can reduce the burden of work load, reduce longer hours and also maximize efficiency without having employees feeling burnt out.  </a:t>
            </a:r>
          </a:p>
        </p:txBody>
      </p:sp>
    </p:spTree>
    <p:extLst>
      <p:ext uri="{BB962C8B-B14F-4D97-AF65-F5344CB8AC3E}">
        <p14:creationId xmlns:p14="http://schemas.microsoft.com/office/powerpoint/2010/main" val="358451441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9820AC-470C-4625-80F6-F2BB3CB73A03}"/>
              </a:ext>
            </a:extLst>
          </p:cNvPr>
          <p:cNvSpPr>
            <a:spLocks noGrp="1"/>
          </p:cNvSpPr>
          <p:nvPr>
            <p:ph type="title"/>
          </p:nvPr>
        </p:nvSpPr>
        <p:spPr>
          <a:xfrm>
            <a:off x="1450392" y="0"/>
            <a:ext cx="9291215" cy="1049235"/>
          </a:xfrm>
        </p:spPr>
        <p:txBody>
          <a:bodyPr/>
          <a:lstStyle/>
          <a:p>
            <a:r>
              <a:rPr lang="en-GB" dirty="0"/>
              <a:t>References</a:t>
            </a:r>
          </a:p>
        </p:txBody>
      </p:sp>
      <p:sp>
        <p:nvSpPr>
          <p:cNvPr id="3" name="Content Placeholder 2">
            <a:extLst>
              <a:ext uri="{FF2B5EF4-FFF2-40B4-BE49-F238E27FC236}">
                <a16:creationId xmlns:a16="http://schemas.microsoft.com/office/drawing/2014/main" id="{FDFED522-6F35-4A94-BCA3-EB306564F980}"/>
              </a:ext>
            </a:extLst>
          </p:cNvPr>
          <p:cNvSpPr>
            <a:spLocks noGrp="1"/>
          </p:cNvSpPr>
          <p:nvPr>
            <p:ph idx="1"/>
          </p:nvPr>
        </p:nvSpPr>
        <p:spPr>
          <a:xfrm>
            <a:off x="637953" y="1049235"/>
            <a:ext cx="11217349" cy="5429624"/>
          </a:xfrm>
        </p:spPr>
        <p:txBody>
          <a:bodyPr>
            <a:normAutofit fontScale="62500" lnSpcReduction="20000"/>
          </a:bodyPr>
          <a:lstStyle/>
          <a:p>
            <a:r>
              <a:rPr lang="en-GB" b="0" i="0" dirty="0">
                <a:effectLst/>
                <a:latin typeface="Open Sans" panose="020B0606030504020204" pitchFamily="34" charset="0"/>
              </a:rPr>
              <a:t>CIPHR. 2021. </a:t>
            </a:r>
            <a:r>
              <a:rPr lang="en-GB" b="0" i="1" dirty="0">
                <a:effectLst/>
                <a:latin typeface="Open Sans" panose="020B0606030504020204" pitchFamily="34" charset="0"/>
              </a:rPr>
              <a:t>Workplace stress statistics: how stressed is the UK in 2021?</a:t>
            </a:r>
            <a:r>
              <a:rPr lang="en-GB" b="0" i="0" dirty="0">
                <a:effectLst/>
                <a:latin typeface="Open Sans" panose="020B0606030504020204" pitchFamily="34" charset="0"/>
              </a:rPr>
              <a:t>. [online] Available at: &lt;https://www.ciphr.com/research/workplace-stress-statistics/&gt; [Accessed 6 November 2021].</a:t>
            </a:r>
          </a:p>
          <a:p>
            <a:r>
              <a:rPr lang="en-GB" b="0" i="0" dirty="0">
                <a:effectLst/>
                <a:latin typeface="Open Sans" panose="020B0606030504020204" pitchFamily="34" charset="0"/>
              </a:rPr>
              <a:t>Harvard Health. 2020. </a:t>
            </a:r>
            <a:r>
              <a:rPr lang="en-GB" b="0" i="1" dirty="0">
                <a:effectLst/>
                <a:latin typeface="Open Sans" panose="020B0606030504020204" pitchFamily="34" charset="0"/>
              </a:rPr>
              <a:t>Exercising to Relax - Harvard Health Publishing - Harvard Health</a:t>
            </a:r>
            <a:r>
              <a:rPr lang="en-GB" b="0" i="0" dirty="0">
                <a:effectLst/>
                <a:latin typeface="Open Sans" panose="020B0606030504020204" pitchFamily="34" charset="0"/>
              </a:rPr>
              <a:t>. [online] Available at: &lt;https://www.health.harvard.edu/staying-healthy/exercising-to-relax&gt; [Accessed 6 November 2021].</a:t>
            </a:r>
          </a:p>
          <a:p>
            <a:r>
              <a:rPr lang="en-GB" b="0" i="0" dirty="0">
                <a:effectLst/>
                <a:latin typeface="Open Sans" panose="020B0606030504020204" pitchFamily="34" charset="0"/>
              </a:rPr>
              <a:t>Hr.admin.cam.ac.uk. 2021. </a:t>
            </a:r>
            <a:r>
              <a:rPr lang="en-GB" b="0" i="1" dirty="0">
                <a:effectLst/>
                <a:latin typeface="Open Sans" panose="020B0606030504020204" pitchFamily="34" charset="0"/>
              </a:rPr>
              <a:t>Effects of Work-Related Stress | Human Resources</a:t>
            </a:r>
            <a:r>
              <a:rPr lang="en-GB" b="0" i="0" dirty="0">
                <a:effectLst/>
                <a:latin typeface="Open Sans" panose="020B0606030504020204" pitchFamily="34" charset="0"/>
              </a:rPr>
              <a:t>. [online] Available at: &lt;https://www.hr.admin.cam.ac.uk/policies-procedures/managing-stress-and-promoting-wellbeing-work-policy/policy-statement/effects&gt; [Accessed 5 November 2021].</a:t>
            </a:r>
          </a:p>
          <a:p>
            <a:r>
              <a:rPr lang="en-GB" b="0" i="0" dirty="0">
                <a:effectLst/>
                <a:latin typeface="Open Sans" panose="020B0606030504020204" pitchFamily="34" charset="0"/>
              </a:rPr>
              <a:t>Hse.gov.uk. 2020. </a:t>
            </a:r>
            <a:r>
              <a:rPr lang="en-GB" b="0" i="1" dirty="0">
                <a:effectLst/>
                <a:latin typeface="Open Sans" panose="020B0606030504020204" pitchFamily="34" charset="0"/>
              </a:rPr>
              <a:t>Work-related stress, anxiety or depression statistics in Great Britain, 2020</a:t>
            </a:r>
            <a:r>
              <a:rPr lang="en-GB" b="0" i="0" dirty="0">
                <a:effectLst/>
                <a:latin typeface="Open Sans" panose="020B0606030504020204" pitchFamily="34" charset="0"/>
              </a:rPr>
              <a:t>. [online] Available at: &lt;https://www.hse.gov.uk/statistics/causdis/stress.pdf&gt; [Accessed 4 November 2021].</a:t>
            </a:r>
          </a:p>
          <a:p>
            <a:r>
              <a:rPr lang="en-GB" b="0" i="0" dirty="0">
                <a:effectLst/>
                <a:latin typeface="Open Sans" panose="020B0606030504020204" pitchFamily="34" charset="0"/>
              </a:rPr>
              <a:t>Mental Health Foundation. 2018. </a:t>
            </a:r>
            <a:r>
              <a:rPr lang="en-GB" b="0" i="1" dirty="0">
                <a:effectLst/>
                <a:latin typeface="Open Sans" panose="020B0606030504020204" pitchFamily="34" charset="0"/>
              </a:rPr>
              <a:t>Stressed nation: 74% of UK 'overwhelmed or unable to cope' at some point in the past year</a:t>
            </a:r>
            <a:r>
              <a:rPr lang="en-GB" b="0" i="0" dirty="0">
                <a:effectLst/>
                <a:latin typeface="Open Sans" panose="020B0606030504020204" pitchFamily="34" charset="0"/>
              </a:rPr>
              <a:t>. [online] Available at: &lt;https://www.mentalhealth.org.uk/news/stressed-nation-74-uk-overwhelmed-or-unable-cope-some-point-past-year&gt; [Accessed 3 November 2021].</a:t>
            </a:r>
          </a:p>
          <a:p>
            <a:r>
              <a:rPr lang="en-GB" b="0" i="0" dirty="0">
                <a:effectLst/>
                <a:latin typeface="Open Sans" panose="020B0606030504020204" pitchFamily="34" charset="0"/>
              </a:rPr>
              <a:t>Messenger, J., Vargas </a:t>
            </a:r>
            <a:r>
              <a:rPr lang="en-GB" b="0" i="0" dirty="0" err="1">
                <a:effectLst/>
                <a:latin typeface="Open Sans" panose="020B0606030504020204" pitchFamily="34" charset="0"/>
              </a:rPr>
              <a:t>Llave</a:t>
            </a:r>
            <a:r>
              <a:rPr lang="en-GB" b="0" i="0" dirty="0">
                <a:effectLst/>
                <a:latin typeface="Open Sans" panose="020B0606030504020204" pitchFamily="34" charset="0"/>
              </a:rPr>
              <a:t>, O., </a:t>
            </a:r>
            <a:r>
              <a:rPr lang="en-GB" b="0" i="0" dirty="0" err="1">
                <a:effectLst/>
                <a:latin typeface="Open Sans" panose="020B0606030504020204" pitchFamily="34" charset="0"/>
              </a:rPr>
              <a:t>Gschwind</a:t>
            </a:r>
            <a:r>
              <a:rPr lang="en-GB" b="0" i="0" dirty="0">
                <a:effectLst/>
                <a:latin typeface="Open Sans" panose="020B0606030504020204" pitchFamily="34" charset="0"/>
              </a:rPr>
              <a:t>, L., Boehmer, S., </a:t>
            </a:r>
            <a:r>
              <a:rPr lang="en-GB" b="0" i="0" dirty="0" err="1">
                <a:effectLst/>
                <a:latin typeface="Open Sans" panose="020B0606030504020204" pitchFamily="34" charset="0"/>
              </a:rPr>
              <a:t>Vermeylen</a:t>
            </a:r>
            <a:r>
              <a:rPr lang="en-GB" b="0" i="0" dirty="0">
                <a:effectLst/>
                <a:latin typeface="Open Sans" panose="020B0606030504020204" pitchFamily="34" charset="0"/>
              </a:rPr>
              <a:t>, G. and Wilkens, M., 2017. </a:t>
            </a:r>
            <a:r>
              <a:rPr lang="en-GB" b="0" i="1" dirty="0">
                <a:effectLst/>
                <a:latin typeface="Open Sans" panose="020B0606030504020204" pitchFamily="34" charset="0"/>
              </a:rPr>
              <a:t>), Working anytime, anywhere: The effects on the world of work</a:t>
            </a:r>
            <a:r>
              <a:rPr lang="en-GB" b="0" i="0" dirty="0">
                <a:effectLst/>
                <a:latin typeface="Open Sans" panose="020B0606030504020204" pitchFamily="34" charset="0"/>
              </a:rPr>
              <a:t>. [online] Ilo.org. Available at: &lt;http://www.ilo.org/wcmsp5/groups/public/---dgreports/---dcomm/---publ/documents/publication/wcms_544138.pdf&gt; [Accessed 6 November 2021].</a:t>
            </a:r>
          </a:p>
          <a:p>
            <a:r>
              <a:rPr lang="en-GB" b="0" i="0" dirty="0">
                <a:effectLst/>
                <a:latin typeface="Open Sans" panose="020B0606030504020204" pitchFamily="34" charset="0"/>
              </a:rPr>
              <a:t>MHFA Portal. 2019. </a:t>
            </a:r>
            <a:r>
              <a:rPr lang="en-GB" b="0" i="1" dirty="0">
                <a:effectLst/>
                <a:latin typeface="Open Sans" panose="020B0606030504020204" pitchFamily="34" charset="0"/>
              </a:rPr>
              <a:t>New ONS data reveals 17.5 million working days lost to poor mental health</a:t>
            </a:r>
            <a:r>
              <a:rPr lang="en-GB" b="0" i="0" dirty="0">
                <a:effectLst/>
                <a:latin typeface="Open Sans" panose="020B0606030504020204" pitchFamily="34" charset="0"/>
              </a:rPr>
              <a:t>. [online] Available at: &lt;https://mhfaengland.org/mhfa-centre/news/17.5-million-working-days-lost-to-poor-mental-health/&gt; [Accessed 4 November 2021].</a:t>
            </a:r>
          </a:p>
          <a:p>
            <a:r>
              <a:rPr lang="en-GB" b="0" i="0" dirty="0">
                <a:effectLst/>
                <a:latin typeface="Open Sans" panose="020B0606030504020204" pitchFamily="34" charset="0"/>
              </a:rPr>
              <a:t>NHS Digital. 2020. </a:t>
            </a:r>
            <a:r>
              <a:rPr lang="en-GB" b="0" i="1" dirty="0">
                <a:effectLst/>
                <a:latin typeface="Open Sans" panose="020B0606030504020204" pitchFamily="34" charset="0"/>
              </a:rPr>
              <a:t>Fit Notes Issued by GP Practices, England - March 2020 - NHS Digital</a:t>
            </a:r>
            <a:r>
              <a:rPr lang="en-GB" b="0" i="0" dirty="0">
                <a:effectLst/>
                <a:latin typeface="Open Sans" panose="020B0606030504020204" pitchFamily="34" charset="0"/>
              </a:rPr>
              <a:t>. [online] Available at: &lt;https://digital.nhs.uk/data-and-information/publications/statistical/fit-notes-issued-by-gp-practices/march-2020&gt; [Accessed 6 November 2021].</a:t>
            </a:r>
          </a:p>
          <a:p>
            <a:r>
              <a:rPr lang="en-GB" b="0" i="0" dirty="0">
                <a:effectLst/>
                <a:latin typeface="Open Sans" panose="020B0606030504020204" pitchFamily="34" charset="0"/>
              </a:rPr>
              <a:t>Russel, S., 2019. </a:t>
            </a:r>
            <a:r>
              <a:rPr lang="en-GB" b="0" i="1" dirty="0">
                <a:effectLst/>
                <a:latin typeface="Open Sans" panose="020B0606030504020204" pitchFamily="34" charset="0"/>
              </a:rPr>
              <a:t>How remote working can increase stress and reduce well-being</a:t>
            </a:r>
            <a:r>
              <a:rPr lang="en-GB" b="0" i="0" dirty="0">
                <a:effectLst/>
                <a:latin typeface="Open Sans" panose="020B0606030504020204" pitchFamily="34" charset="0"/>
              </a:rPr>
              <a:t>. [online] The Conversation. Available at: &lt;https://theconversation.com/how-remote-working-can-increase-stress-and-reduce-well-being-125021&gt; [Accessed 6 November 2021].</a:t>
            </a:r>
          </a:p>
          <a:p>
            <a:r>
              <a:rPr lang="en-GB" b="0" i="0" dirty="0">
                <a:effectLst/>
                <a:latin typeface="Open Sans" panose="020B0606030504020204" pitchFamily="34" charset="0"/>
              </a:rPr>
              <a:t>Young-</a:t>
            </a:r>
            <a:r>
              <a:rPr lang="en-GB" b="0" i="0" dirty="0" err="1">
                <a:effectLst/>
                <a:latin typeface="Open Sans" panose="020B0606030504020204" pitchFamily="34" charset="0"/>
              </a:rPr>
              <a:t>Mee</a:t>
            </a:r>
            <a:r>
              <a:rPr lang="en-GB" b="0" i="0" dirty="0">
                <a:effectLst/>
                <a:latin typeface="Open Sans" panose="020B0606030504020204" pitchFamily="34" charset="0"/>
              </a:rPr>
              <a:t>, K., 2020. Socioeconomic status, work-life conflict, and mental health. </a:t>
            </a:r>
            <a:r>
              <a:rPr lang="en-GB" b="0" i="1" dirty="0">
                <a:effectLst/>
                <a:latin typeface="Open Sans" panose="020B0606030504020204" pitchFamily="34" charset="0"/>
              </a:rPr>
              <a:t>American Journal of Industrial Medicine</a:t>
            </a:r>
            <a:r>
              <a:rPr lang="en-GB" b="0" i="0" dirty="0">
                <a:effectLst/>
                <a:latin typeface="Open Sans" panose="020B0606030504020204" pitchFamily="34" charset="0"/>
              </a:rPr>
              <a:t>, 63(8), pp.703-712.</a:t>
            </a:r>
          </a:p>
          <a:p>
            <a:endParaRPr lang="en-GB" dirty="0">
              <a:latin typeface="Open Sans" panose="020B0606030504020204" pitchFamily="34" charset="0"/>
            </a:endParaRPr>
          </a:p>
          <a:p>
            <a:endParaRPr lang="en-GB" b="0" i="0" dirty="0">
              <a:effectLst/>
              <a:latin typeface="Open Sans" panose="020B0606030504020204" pitchFamily="34" charset="0"/>
            </a:endParaRPr>
          </a:p>
          <a:p>
            <a:endParaRPr lang="en-GB" dirty="0"/>
          </a:p>
        </p:txBody>
      </p:sp>
    </p:spTree>
    <p:extLst>
      <p:ext uri="{BB962C8B-B14F-4D97-AF65-F5344CB8AC3E}">
        <p14:creationId xmlns:p14="http://schemas.microsoft.com/office/powerpoint/2010/main" val="3232890680"/>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9D5"/>
      </a:lt2>
      <a:accent1>
        <a:srgbClr val="FB8C29"/>
      </a:accent1>
      <a:accent2>
        <a:srgbClr val="F2C351"/>
      </a:accent2>
      <a:accent3>
        <a:srgbClr val="D0CBA5"/>
      </a:accent3>
      <a:accent4>
        <a:srgbClr val="A2C476"/>
      </a:accent4>
      <a:accent5>
        <a:srgbClr val="57C293"/>
      </a:accent5>
      <a:accent6>
        <a:srgbClr val="06BFDE"/>
      </a:accent6>
      <a:hlink>
        <a:srgbClr val="FBAE29"/>
      </a:hlink>
      <a:folHlink>
        <a:srgbClr val="EDC47E"/>
      </a:folHlink>
    </a:clrScheme>
    <a:fontScheme name="Gallery">
      <a:majorFont>
        <a:latin typeface="Rockwell" panose="020606030202050204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BB5F5D82-B5E9-469E-A815-C655ED4AF243}"/>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Gallery</Template>
  <TotalTime>4497</TotalTime>
  <Words>1913</Words>
  <Application>Microsoft Office PowerPoint</Application>
  <PresentationFormat>Widescreen</PresentationFormat>
  <Paragraphs>198</Paragraphs>
  <Slides>11</Slides>
  <Notes>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Calibri</vt:lpstr>
      <vt:lpstr>Open Sans</vt:lpstr>
      <vt:lpstr>Rockwell</vt:lpstr>
      <vt:lpstr>Gallery</vt:lpstr>
      <vt:lpstr>BMSW4004  Problem solving and decision making</vt:lpstr>
      <vt:lpstr>introduction</vt:lpstr>
      <vt:lpstr>Case Study – scope and  impact</vt:lpstr>
      <vt:lpstr>Scope and impact How does work related stress affect employees, and what does it mean for organizations/businesses? </vt:lpstr>
      <vt:lpstr>Scope and impact </vt:lpstr>
      <vt:lpstr>Cause and effect analysis (fishbone)</vt:lpstr>
      <vt:lpstr>PowerPoint Presentation</vt:lpstr>
      <vt:lpstr>SWOT</vt:lpstr>
      <vt:lpstr>PMI</vt:lpstr>
      <vt:lpstr>evaluation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BMSW4004  Problem solving and decision making</dc:title>
  <dc:creator>sundas khayam</dc:creator>
  <cp:lastModifiedBy>sundas khayam</cp:lastModifiedBy>
  <cp:revision>20</cp:revision>
  <dcterms:created xsi:type="dcterms:W3CDTF">2021-11-07T00:41:09Z</dcterms:created>
  <dcterms:modified xsi:type="dcterms:W3CDTF">2021-11-15T02:01:18Z</dcterms:modified>
</cp:coreProperties>
</file>