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77181"/>
  </p:normalViewPr>
  <p:slideViewPr>
    <p:cSldViewPr snapToGrid="0">
      <p:cViewPr varScale="1">
        <p:scale>
          <a:sx n="84" d="100"/>
          <a:sy n="84" d="100"/>
        </p:scale>
        <p:origin x="16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9DEEB-D5D6-E646-9755-E46163586DAB}" type="datetimeFigureOut">
              <a:rPr lang="en-US" smtClean="0"/>
              <a:t>8/3/22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CBAF-6BFA-D546-927C-0B3053EB5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30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Michael Lombardo and Robert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Eichinger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developed </a:t>
            </a:r>
            <a:r>
              <a:rPr lang="en-US" dirty="0"/>
              <a:t> T7 model of Teamwork was developed to define factors that affect team effectiveness.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099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”The five </a:t>
            </a:r>
            <a:r>
              <a:rPr lang="en-US" dirty="0" err="1"/>
              <a:t>dysfucntions</a:t>
            </a:r>
            <a:r>
              <a:rPr lang="en-US" dirty="0"/>
              <a:t> of a team” wrote by </a:t>
            </a:r>
            <a:r>
              <a:rPr lang="en-US" dirty="0" err="1"/>
              <a:t>Patrik</a:t>
            </a:r>
            <a:r>
              <a:rPr lang="en-US" dirty="0"/>
              <a:t> Lencioni presents teamwork </a:t>
            </a:r>
            <a:r>
              <a:rPr lang="en-US" dirty="0" err="1"/>
              <a:t>effectivenss</a:t>
            </a:r>
            <a:r>
              <a:rPr lang="en-US" dirty="0"/>
              <a:t> based upon dysfunctions, politics, and conflicts. </a:t>
            </a:r>
          </a:p>
          <a:p>
            <a:endParaRPr lang="en-US" dirty="0"/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absence of trust: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team members are afraid to be vulnerable or afraid to ask for help, then they won't turn to their teammates for assistance.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fear of conflict: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everyone tried to preserve peace at all costs, there wouldn't be any dynamic conflicts that result in productive ideas.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lack of commitment: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people aren't committed to their work or team, then they won't follow through on their decisions or deadlines.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Avoidance of accountability: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This is another drawback of the fear of conflict where no one wants to hold others accountable for their work.</a:t>
            </a:r>
          </a:p>
          <a:p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Inattention to results: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personal goals become more important than the success of the group, no one will monitor and optimize team performance.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1495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28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7FB58-B70B-17C0-B727-A554738BE9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62AA4-134D-9CED-5F3D-55539FE47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A4CE7-4913-0464-0930-A27F87B33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897AF-B5F5-4631-3906-5435824F3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0DF93-56BA-5414-9531-86B663B36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54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59DD-6448-9DA7-535F-F384C6E1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2A27-3684-0D7E-F4C9-0BEB5A244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F242E-9B49-4C7F-2363-FBA8A6C6F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A1C2-0D49-35B3-0F80-C403D304A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5ADB-6783-2351-272D-7D183552B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3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5157-E4FC-2A45-E109-C3751C05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75B90-E2C4-D497-F53A-F9D42E6280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F5591-ACCE-6B1F-3589-C0744C347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30FB1-B32C-1E0A-62F7-7AA7AA04A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3F6F9-A3FC-9AE4-C919-3DE2B942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8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8F6E-693E-74C9-A464-D255F66E3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F0A2-C4E7-E56D-6205-8D5A19E84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0C6EA-B6D9-75D0-D710-180658411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7AAD66-4572-3B10-7263-49E995C38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4357F-D1FF-0DBF-B0D1-EBB90245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9FA51-9467-8403-E561-1FCCC4646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77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9CD34-1482-4C0D-715D-0C35422C3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4AAECB-0C7D-836C-3F2C-4F568CE02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E46295-230A-0DE6-085D-5B3723E6B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0DA1DB-18D6-8877-3C9C-23058C5C34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337857-1195-B7AF-B694-AE2E4BE18B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BA2383-D7F4-BF10-DEE5-D86BF26B0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232304-E1A2-06EE-85D3-4C9264B35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8ECBDF-1B5C-2667-A5AB-F0855D76C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2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9766E-3D29-FEAD-82C4-1656F75D7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180F03-D9C8-3669-8631-B588E32C2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87B78-7D65-2CE2-4907-4664EBFF9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DA9C36-84EB-1251-6C3A-785C4C525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416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1EAFD2-9684-119A-4600-5A94752BC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92D5EE-0063-56E3-FC34-91BAADC0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AA744-3598-3E94-8D21-566DD8167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1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E112-BDE6-747E-7F33-315822C11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54425-F72C-5D53-24DA-F5955CA8B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ADB9B-FE00-C86C-B55A-8A578B2274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7BBD3-F381-4D45-15E1-C62E01CFC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C00C1-9595-E113-C780-25261E833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AB62C-4C40-C4BF-2E25-70F179E7D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862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E9EF-373D-50AE-5990-E09435E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554FFD-8DE1-89DA-0667-8B21ACE19F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4AF827-E57A-3A11-955E-E18EC3298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F39B4A-E03C-2774-EEF9-954B4D1CF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FF5E6-6C43-66FF-D681-477544529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B3D05-84DF-97CF-C5BC-FFAA7BE9A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3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9DB2-4DEE-0CD3-1C26-231681728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32616-3059-0070-6E5D-C510C9A520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3823A-2EC5-796B-EA43-23B1974A1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7A133-B99A-776F-686E-D4FFEB3C4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502F7-5503-F276-213E-75036C6CB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7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59A74E-48E4-17D7-B61B-009837D812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DE14EB-5355-FC82-2999-406C9BC4F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661FD-E23A-776C-427D-0308EF229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F3EE-8689-9907-ACDC-3D2C9DDB9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60245-97C1-9652-3D9C-83AFB0698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17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EBFDCF-BD45-F89E-B92C-7C30822F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3D54-DCB2-8AE9-546F-BCCD3886D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193B-96A6-C3E9-1084-34D657E688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1B05F-1287-AA45-B67A-4AFEFEA94C0F}" type="datetimeFigureOut">
              <a:rPr lang="en-US" smtClean="0"/>
              <a:t>8/3/22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5488D-A2C3-3A87-83A1-90F332E4A4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C784B-ED59-185E-7D39-DB7CD8A45C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7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62932-F246-A9D6-66AB-5472545516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Teamwork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7FCA97-8ED2-3632-9A92-75EAB6324D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8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48494-11CA-E622-EE05-E232C586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algn="ctr"/>
            <a:r>
              <a:rPr lang="en-US" sz="5400" dirty="0"/>
              <a:t>What is a Teamwork?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75257-1D57-6DB0-352F-19A2EA80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140" y="1916265"/>
            <a:ext cx="7286045" cy="4119172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Teams can be categorised as a group of people with complementary skills who strive to achieve a common purpose and hold responsibility for their contribution. </a:t>
            </a:r>
          </a:p>
          <a:p>
            <a:pPr marL="0" indent="0" algn="ctr">
              <a:buNone/>
            </a:pPr>
            <a:endParaRPr lang="en-GB" sz="2200" dirty="0"/>
          </a:p>
        </p:txBody>
      </p:sp>
      <p:pic>
        <p:nvPicPr>
          <p:cNvPr id="1026" name="Picture 2" descr="How to have effective teamwork: Lessons from pop culture | RingCentral">
            <a:extLst>
              <a:ext uri="{FF2B5EF4-FFF2-40B4-BE49-F238E27FC236}">
                <a16:creationId xmlns:a16="http://schemas.microsoft.com/office/drawing/2014/main" id="{3AB7E96D-DFAE-B182-EF8D-E4743FB43D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85" r="2174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530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75140-A5B9-A2CA-B577-41C8B788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480"/>
            <a:ext cx="5547360" cy="14676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Rubin, </a:t>
            </a:r>
            <a:r>
              <a:rPr lang="en-US" sz="3100" kern="1200" dirty="0" err="1">
                <a:solidFill>
                  <a:schemeClr val="tx1"/>
                </a:solidFill>
                <a:latin typeface="+mn-lt"/>
                <a:ea typeface="+mj-ea"/>
                <a:cs typeface="+mj-cs"/>
              </a:rPr>
              <a:t>Plovnick</a:t>
            </a:r>
            <a:r>
              <a:rPr lang="en-US" sz="31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, and Fry's GRPI Model of Team Effectiveness (1997)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6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C5FFC9-1255-CD7C-6E93-7B20EF297655}"/>
              </a:ext>
            </a:extLst>
          </p:cNvPr>
          <p:cNvSpPr txBox="1"/>
          <p:nvPr/>
        </p:nvSpPr>
        <p:spPr>
          <a:xfrm>
            <a:off x="0" y="2807208"/>
            <a:ext cx="5336286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u="none" strike="noStrike" dirty="0">
                <a:effectLst/>
              </a:rPr>
              <a:t>Goals:</a:t>
            </a:r>
            <a:r>
              <a:rPr lang="en-US" sz="2400" b="0" i="0" u="none" strike="noStrike" dirty="0">
                <a:effectLst/>
              </a:rPr>
              <a:t> Well-defined objectives plus </a:t>
            </a:r>
            <a:r>
              <a:rPr lang="en-US" sz="2400" dirty="0"/>
              <a:t>and </a:t>
            </a:r>
            <a:r>
              <a:rPr lang="en-US" sz="2400" b="0" i="0" u="none" strike="noStrike" dirty="0">
                <a:effectLst/>
              </a:rPr>
              <a:t>communicated priorities and expectations.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u="none" strike="noStrike" dirty="0">
                <a:effectLst/>
              </a:rPr>
              <a:t>Roles:</a:t>
            </a:r>
            <a:r>
              <a:rPr lang="en-US" sz="2400" b="0" i="0" u="none" strike="noStrike" dirty="0">
                <a:effectLst/>
              </a:rPr>
              <a:t> Well-defined responsibilities and acceptance of a leader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u="none" strike="noStrike" dirty="0">
                <a:effectLst/>
              </a:rPr>
              <a:t>Processes:</a:t>
            </a:r>
            <a:r>
              <a:rPr lang="en-US" sz="2400" b="0" i="0" u="none" strike="noStrike" dirty="0">
                <a:effectLst/>
              </a:rPr>
              <a:t> Clear decision-making processes.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i="0" u="none" strike="noStrike" dirty="0">
                <a:effectLst/>
              </a:rPr>
              <a:t>Interpersonal relationships:</a:t>
            </a:r>
            <a:r>
              <a:rPr lang="en-US" sz="2400" b="0" i="0" u="none" strike="noStrike" dirty="0">
                <a:effectLst/>
              </a:rPr>
              <a:t> Good communication, trust, and flexibility.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67DBE3F-2DE6-6D48-7104-E3D4AD626F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64277" y="840105"/>
            <a:ext cx="6903720" cy="517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752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58339-D373-CDC1-4FE6-AF6CC53D7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7" y="108013"/>
            <a:ext cx="5288280" cy="1729359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The T7 Model of Team Effectiveness. </a:t>
            </a:r>
            <a:br>
              <a:rPr lang="en-GB" dirty="0"/>
            </a:br>
            <a:endParaRPr lang="en-US" sz="5400" dirty="0"/>
          </a:p>
        </p:txBody>
      </p:sp>
      <p:sp>
        <p:nvSpPr>
          <p:cNvPr id="308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F3BE2F35-FCD5-62AC-F2CD-E0CAEDDC7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3" y="2807208"/>
            <a:ext cx="5318654" cy="406908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This model of teamwork emphasizes the factors that can impact effectiveness. </a:t>
            </a:r>
          </a:p>
          <a:p>
            <a:r>
              <a:rPr lang="en-US" dirty="0"/>
              <a:t>Trust: </a:t>
            </a:r>
            <a:r>
              <a:rPr lang="en-GB" dirty="0"/>
              <a:t>knowledge of team support</a:t>
            </a:r>
          </a:p>
          <a:p>
            <a:r>
              <a:rPr lang="en-US" dirty="0"/>
              <a:t>Task: Execution </a:t>
            </a:r>
          </a:p>
          <a:p>
            <a:r>
              <a:rPr lang="en-US" dirty="0"/>
              <a:t>Talent: Skills to contribute</a:t>
            </a:r>
          </a:p>
          <a:p>
            <a:r>
              <a:rPr lang="en-US" dirty="0"/>
              <a:t>Teaming: function as a team. </a:t>
            </a:r>
          </a:p>
          <a:p>
            <a:r>
              <a:rPr lang="en-US" dirty="0"/>
              <a:t>Thrust: A common goal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3074" name="Picture 2" descr="Diagram&#10;&#10;Description automatically generated">
            <a:extLst>
              <a:ext uri="{FF2B5EF4-FFF2-40B4-BE49-F238E27FC236}">
                <a16:creationId xmlns:a16="http://schemas.microsoft.com/office/drawing/2014/main" id="{2C9221D9-19C5-A8A3-84F1-2586FB216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8294" y="589788"/>
            <a:ext cx="6903720" cy="500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67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2DE59-BDC5-70C5-0C28-20A36D31A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000"/>
              <a:t>The Lencioni Model </a:t>
            </a:r>
          </a:p>
        </p:txBody>
      </p:sp>
      <p:sp>
        <p:nvSpPr>
          <p:cNvPr id="410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C106CB3-52E3-5A96-D5B0-8E2CC2A17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3736" y="639520"/>
            <a:ext cx="6476660" cy="618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761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C806D-952F-75DD-73BA-11BDE246E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Advantages of working within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47702-5F7E-6392-520E-B206E7852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It builds trust</a:t>
            </a:r>
            <a:endParaRPr lang="en-US" b="1" dirty="0"/>
          </a:p>
          <a:p>
            <a:r>
              <a:rPr lang="en-GB" b="1" dirty="0"/>
              <a:t>Understanding Development</a:t>
            </a:r>
          </a:p>
          <a:p>
            <a:r>
              <a:rPr lang="en-GB" b="1" dirty="0"/>
              <a:t>Fosters Creativity </a:t>
            </a:r>
          </a:p>
          <a:p>
            <a:r>
              <a:rPr lang="en-GB" b="1" dirty="0"/>
              <a:t>Develops Motivation </a:t>
            </a:r>
          </a:p>
          <a:p>
            <a:r>
              <a:rPr lang="en-GB" b="1" dirty="0"/>
              <a:t>Develop Conflict and Resolution skills</a:t>
            </a:r>
          </a:p>
          <a:p>
            <a:r>
              <a:rPr lang="en-GB" b="1" dirty="0"/>
              <a:t>Promotes Diversity </a:t>
            </a:r>
          </a:p>
          <a:p>
            <a:r>
              <a:rPr lang="en-GB" b="1" dirty="0"/>
              <a:t>Reduction in work stress 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38511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240CD-38A1-1EFF-2F53-1E99C98F5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Disadvantages of Teamwork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9AAB1-0398-49D4-C884-6C49C7616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168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3F39B-136E-40C5-E513-D840E9B2E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Activity </a:t>
            </a:r>
          </a:p>
        </p:txBody>
      </p:sp>
      <p:sp>
        <p:nvSpPr>
          <p:cNvPr id="717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9ACB-6D92-AF1D-B182-537D3984C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07208"/>
            <a:ext cx="5288280" cy="401421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In pairs or groups, provide a definition of the following terms:</a:t>
            </a:r>
          </a:p>
          <a:p>
            <a:r>
              <a:rPr lang="en-US" sz="3200" dirty="0"/>
              <a:t>Interdisciplinary </a:t>
            </a:r>
          </a:p>
          <a:p>
            <a:r>
              <a:rPr lang="en-US" sz="3200" dirty="0"/>
              <a:t>Multidisciplinary 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7170" name="Picture 2" descr="997,304 Group activity Images, Stock Photos &amp; Vectors | Shutterstock">
            <a:extLst>
              <a:ext uri="{FF2B5EF4-FFF2-40B4-BE49-F238E27FC236}">
                <a16:creationId xmlns:a16="http://schemas.microsoft.com/office/drawing/2014/main" id="{29169029-4D8A-FA49-CF31-00B3F944C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8280" y="385754"/>
            <a:ext cx="6903720" cy="484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285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CEDC1-1C24-A0D8-2FFD-E60838E18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Multidisciplinary Teams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B5456-BE02-1944-58CA-6642B836F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 </a:t>
            </a:r>
            <a:r>
              <a:rPr lang="en-GB" sz="3600" dirty="0"/>
              <a:t>Multidisciplinary team(s) area group of health care practitioners who are members of various disciplines, each providing specific provisions to achieve a positive outcome for the patient.  </a:t>
            </a:r>
            <a:endParaRPr lang="en-US" sz="2200" dirty="0"/>
          </a:p>
        </p:txBody>
      </p:sp>
      <p:pic>
        <p:nvPicPr>
          <p:cNvPr id="5122" name="Picture 2" descr="This is How to Fit in on a Multidisciplinary Team at Work">
            <a:extLst>
              <a:ext uri="{FF2B5EF4-FFF2-40B4-BE49-F238E27FC236}">
                <a16:creationId xmlns:a16="http://schemas.microsoft.com/office/drawing/2014/main" id="{05E9A0A7-DB21-4553-4D3F-C3A4E0A9EB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r="3033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023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A58B3-E572-851E-8E24-28C61C891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Interdisciplinary Teams 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5767F-5B38-4838-4452-9CFA1B430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3600" dirty="0"/>
              <a:t>Interdisciplinary approach involves team members from different disciplines working collaboratively, with a common purpose, to set goals, make decisions and share resources and responsibilities.</a:t>
            </a:r>
            <a:endParaRPr lang="en-US" sz="3600" dirty="0"/>
          </a:p>
        </p:txBody>
      </p:sp>
      <p:pic>
        <p:nvPicPr>
          <p:cNvPr id="6146" name="Picture 2" descr="7 Reasons Why Teamwork Matters Most in Project Management - nTask">
            <a:extLst>
              <a:ext uri="{FF2B5EF4-FFF2-40B4-BE49-F238E27FC236}">
                <a16:creationId xmlns:a16="http://schemas.microsoft.com/office/drawing/2014/main" id="{62D603C6-7607-9EF5-DEA3-FB9D98814B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3" r="34375" b="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0428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423</Words>
  <Application>Microsoft Macintosh PowerPoint</Application>
  <PresentationFormat>Widescreen</PresentationFormat>
  <Paragraphs>44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Teamwork </vt:lpstr>
      <vt:lpstr>What is a Teamwork? </vt:lpstr>
      <vt:lpstr>Rubin, Plovnick, and Fry's GRPI Model of Team Effectiveness (1997) </vt:lpstr>
      <vt:lpstr>The T7 Model of Team Effectiveness.  </vt:lpstr>
      <vt:lpstr>The Lencioni Model </vt:lpstr>
      <vt:lpstr>Advantages of working within a Team</vt:lpstr>
      <vt:lpstr>Disadvantages of Teamwork </vt:lpstr>
      <vt:lpstr>Activity </vt:lpstr>
      <vt:lpstr>Multidisciplinary Teams</vt:lpstr>
      <vt:lpstr>Interdisciplinary Teams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 </dc:title>
  <dc:creator>Jonathan Andrew Wyatt (P144511)</dc:creator>
  <cp:lastModifiedBy>Jonathan Andrew Wyatt (P144511)</cp:lastModifiedBy>
  <cp:revision>1</cp:revision>
  <dcterms:created xsi:type="dcterms:W3CDTF">2022-08-03T21:26:03Z</dcterms:created>
  <dcterms:modified xsi:type="dcterms:W3CDTF">2022-08-03T22:26:35Z</dcterms:modified>
</cp:coreProperties>
</file>