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391" r:id="rId2"/>
    <p:sldId id="392" r:id="rId3"/>
    <p:sldId id="393" r:id="rId4"/>
    <p:sldId id="394" r:id="rId5"/>
    <p:sldId id="395" r:id="rId6"/>
    <p:sldId id="396" r:id="rId7"/>
    <p:sldId id="397" r:id="rId8"/>
    <p:sldId id="398" r:id="rId9"/>
    <p:sldId id="399" r:id="rId10"/>
    <p:sldId id="400" r:id="rId11"/>
    <p:sldId id="402" r:id="rId12"/>
    <p:sldId id="404" r:id="rId13"/>
    <p:sldId id="405" r:id="rId14"/>
    <p:sldId id="401" r:id="rId15"/>
    <p:sldId id="408" r:id="rId16"/>
    <p:sldId id="409" r:id="rId17"/>
    <p:sldId id="410" r:id="rId18"/>
    <p:sldId id="411" r:id="rId19"/>
    <p:sldId id="412" r:id="rId20"/>
    <p:sldId id="406" r:id="rId21"/>
    <p:sldId id="413" r:id="rId22"/>
    <p:sldId id="415" r:id="rId23"/>
    <p:sldId id="414" r:id="rId24"/>
    <p:sldId id="417" r:id="rId25"/>
    <p:sldId id="416" r:id="rId26"/>
    <p:sldId id="418" r:id="rId27"/>
    <p:sldId id="419" r:id="rId28"/>
    <p:sldId id="420" r:id="rId29"/>
    <p:sldId id="421" r:id="rId30"/>
    <p:sldId id="422" r:id="rId31"/>
    <p:sldId id="424" r:id="rId32"/>
    <p:sldId id="425" r:id="rId33"/>
    <p:sldId id="426" r:id="rId34"/>
    <p:sldId id="427" r:id="rId35"/>
    <p:sldId id="428" r:id="rId36"/>
    <p:sldId id="407" r:id="rId37"/>
    <p:sldId id="403" r:id="rId38"/>
    <p:sldId id="257" r:id="rId39"/>
    <p:sldId id="258" r:id="rId40"/>
    <p:sldId id="264" r:id="rId41"/>
    <p:sldId id="259" r:id="rId42"/>
    <p:sldId id="260" r:id="rId43"/>
    <p:sldId id="261" r:id="rId44"/>
    <p:sldId id="262" r:id="rId45"/>
    <p:sldId id="263" r:id="rId46"/>
    <p:sldId id="288"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61D06B-EF4A-4CD6-9EF9-A8D1EF50B88D}" v="98" dt="2024-11-05T21:12:29.5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256" autoAdjust="0"/>
    <p:restoredTop sz="94660"/>
  </p:normalViewPr>
  <p:slideViewPr>
    <p:cSldViewPr snapToGrid="0">
      <p:cViewPr>
        <p:scale>
          <a:sx n="78" d="100"/>
          <a:sy n="78" d="100"/>
        </p:scale>
        <p:origin x="162"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12/3/2025</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64895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12/3/2025</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62970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12/3/2025</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8845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12/3/2025</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31538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12/3/2025</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85134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12/3/2025</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9515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12/3/2025</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3117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12/3/2025</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8087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12/3/2025</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9776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12/3/2025</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86266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12/3/2025</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40474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12/3/2025</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679326881"/>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conjointly.com/kb/levels-of-measurement/"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conjointly.com/kb/likert-scaling/" TargetMode="External"/><Relationship Id="rId2" Type="http://schemas.openxmlformats.org/officeDocument/2006/relationships/hyperlink" Target="https://conjointly.com/kb/thurstone-scaling/" TargetMode="External"/><Relationship Id="rId1" Type="http://schemas.openxmlformats.org/officeDocument/2006/relationships/slideLayout" Target="../slideLayouts/slideLayout2.xml"/><Relationship Id="rId4" Type="http://schemas.openxmlformats.org/officeDocument/2006/relationships/hyperlink" Target="https://conjointly.com/kb/guttman-scaling/"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s://conjointly.com/kb/thurstone-scaling/"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datatab.net/tutorial/likert-scale" TargetMode="External"/><Relationship Id="rId2" Type="http://schemas.openxmlformats.org/officeDocument/2006/relationships/hyperlink" Target="https://conjointly.com/kb/likert-scaling/" TargetMode="Externa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hyperlink" Target="https://www.youtube.com/watch?v=Ym1iH8-GQOE"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datatab.net/tutorial/correlation" TargetMode="External"/><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youtube.com/watch?v=qn-zQwEcgTc"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conjointly.com/kb/guttman-scaling/"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youtube.com/watch?v=xJEoEAI08UQ" TargetMode="External"/><Relationship Id="rId2" Type="http://schemas.openxmlformats.org/officeDocument/2006/relationships/hyperlink" Target="https://www.youtube.com/watch?v=IEfhXnsU_sM" TargetMode="External"/><Relationship Id="rId1" Type="http://schemas.openxmlformats.org/officeDocument/2006/relationships/slideLayout" Target="../slideLayouts/slideLayout2.xml"/><Relationship Id="rId6" Type="http://schemas.openxmlformats.org/officeDocument/2006/relationships/hyperlink" Target="https://www.youtube.com/watch?v=zBBO-4M_tJ4" TargetMode="External"/><Relationship Id="rId5" Type="http://schemas.openxmlformats.org/officeDocument/2006/relationships/image" Target="../media/image27.png"/><Relationship Id="rId4" Type="http://schemas.openxmlformats.org/officeDocument/2006/relationships/hyperlink" Target="https://www.youtube.com/watch?v=ZjVK9Dzzk2E"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researchoptimus.com/article/factor-analysis.php"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www.engati.com/glossary/principal-component-analysis"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www.youtube.com/watch?v=Z5Lo1hvZ9fA"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www.qualtrics.com/experience-management/research/cluster-analysis/"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s://conjointly.com/kb/reliability-and-validit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5385835-515E-C2F9-B670-4FEF117AC0B0}"/>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D77385D-82AD-7E80-79AD-B60CA7F80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FD8CD6A2-A0F1-5AA8-4CDC-ABCB7A478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0A0845BE-4860-4E69-BEFF-5DCCAE32F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descr="Abstract background of mesh">
            <a:extLst>
              <a:ext uri="{FF2B5EF4-FFF2-40B4-BE49-F238E27FC236}">
                <a16:creationId xmlns:a16="http://schemas.microsoft.com/office/drawing/2014/main" id="{E8CAD3FB-3A20-3DE6-D9E0-52B899D39167}"/>
              </a:ext>
            </a:extLst>
          </p:cNvPr>
          <p:cNvPicPr>
            <a:picLocks noChangeAspect="1"/>
          </p:cNvPicPr>
          <p:nvPr/>
        </p:nvPicPr>
        <p:blipFill>
          <a:blip r:embed="rId2">
            <a:alphaModFix amt="70000"/>
          </a:blip>
          <a:srcRect r="-1" b="15725"/>
          <a:stretch/>
        </p:blipFill>
        <p:spPr>
          <a:xfrm>
            <a:off x="20" y="10"/>
            <a:ext cx="12188932" cy="6856614"/>
          </a:xfrm>
          <a:prstGeom prst="rect">
            <a:avLst/>
          </a:prstGeom>
        </p:spPr>
      </p:pic>
      <p:sp>
        <p:nvSpPr>
          <p:cNvPr id="2" name="Title 1">
            <a:extLst>
              <a:ext uri="{FF2B5EF4-FFF2-40B4-BE49-F238E27FC236}">
                <a16:creationId xmlns:a16="http://schemas.microsoft.com/office/drawing/2014/main" id="{D42FBD1C-45FE-1D69-A7D0-19885E315ECD}"/>
              </a:ext>
            </a:extLst>
          </p:cNvPr>
          <p:cNvSpPr>
            <a:spLocks noGrp="1"/>
          </p:cNvSpPr>
          <p:nvPr>
            <p:ph type="ctrTitle"/>
          </p:nvPr>
        </p:nvSpPr>
        <p:spPr>
          <a:xfrm>
            <a:off x="996275" y="744909"/>
            <a:ext cx="10190071" cy="3145855"/>
          </a:xfrm>
        </p:spPr>
        <p:txBody>
          <a:bodyPr anchor="b">
            <a:normAutofit/>
          </a:bodyPr>
          <a:lstStyle/>
          <a:p>
            <a:r>
              <a:rPr lang="en-GB" sz="5400" dirty="0">
                <a:solidFill>
                  <a:srgbClr val="FFFFFF"/>
                </a:solidFill>
              </a:rPr>
              <a:t>DBA – Research Methodology </a:t>
            </a:r>
          </a:p>
        </p:txBody>
      </p:sp>
      <p:sp>
        <p:nvSpPr>
          <p:cNvPr id="3" name="Subtitle 2">
            <a:extLst>
              <a:ext uri="{FF2B5EF4-FFF2-40B4-BE49-F238E27FC236}">
                <a16:creationId xmlns:a16="http://schemas.microsoft.com/office/drawing/2014/main" id="{8DD1012D-D15A-2175-CA74-66E74651790C}"/>
              </a:ext>
            </a:extLst>
          </p:cNvPr>
          <p:cNvSpPr>
            <a:spLocks noGrp="1"/>
          </p:cNvSpPr>
          <p:nvPr>
            <p:ph type="subTitle" idx="1"/>
          </p:nvPr>
        </p:nvSpPr>
        <p:spPr>
          <a:xfrm>
            <a:off x="0" y="4069780"/>
            <a:ext cx="12167560" cy="2056617"/>
          </a:xfrm>
        </p:spPr>
        <p:txBody>
          <a:bodyPr anchor="t">
            <a:normAutofit/>
          </a:bodyPr>
          <a:lstStyle/>
          <a:p>
            <a:r>
              <a:rPr lang="en-GB" sz="4000" dirty="0" err="1">
                <a:solidFill>
                  <a:srgbClr val="FFFFFF"/>
                </a:solidFill>
              </a:rPr>
              <a:t>Measurnments_Scaling</a:t>
            </a:r>
            <a:r>
              <a:rPr lang="en-GB" sz="4000" dirty="0">
                <a:solidFill>
                  <a:srgbClr val="FFFFFF"/>
                </a:solidFill>
              </a:rPr>
              <a:t>_</a:t>
            </a:r>
          </a:p>
        </p:txBody>
      </p:sp>
      <p:grpSp>
        <p:nvGrpSpPr>
          <p:cNvPr id="40" name="Top Left">
            <a:extLst>
              <a:ext uri="{FF2B5EF4-FFF2-40B4-BE49-F238E27FC236}">
                <a16:creationId xmlns:a16="http://schemas.microsoft.com/office/drawing/2014/main" id="{6290FDDA-54D7-1429-4017-FD4715C629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D2834061-22FD-801E-2102-02E263DA8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743288BD-5920-1479-B15E-04A6F2D919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7700085E-46C6-76D2-9939-AAD0C7226E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8D775B1-BB57-043E-5071-DAD4402FE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57992B9C-7BFC-51ED-7E63-7D9E508CF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F95FA9DB-0994-CF1B-AE03-8C14F95518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CBF6BB0C-6DB9-7B2B-BC09-6B4A572DFB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24" name="Group 23">
            <a:extLst>
              <a:ext uri="{FF2B5EF4-FFF2-40B4-BE49-F238E27FC236}">
                <a16:creationId xmlns:a16="http://schemas.microsoft.com/office/drawing/2014/main" id="{79A21688-D875-9CD9-74F9-397E8B3AE9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25" name="Straight Connector 24">
              <a:extLst>
                <a:ext uri="{FF2B5EF4-FFF2-40B4-BE49-F238E27FC236}">
                  <a16:creationId xmlns:a16="http://schemas.microsoft.com/office/drawing/2014/main" id="{1E6C3D53-D364-0460-0B77-938824BECF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456183CD-3077-AA68-14D6-1CEC1918F6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8" name="Bottom Right">
            <a:extLst>
              <a:ext uri="{FF2B5EF4-FFF2-40B4-BE49-F238E27FC236}">
                <a16:creationId xmlns:a16="http://schemas.microsoft.com/office/drawing/2014/main" id="{30EDDD58-5FC4-1CC6-FF16-CCC3443DE9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9" name="Graphic 157">
              <a:extLst>
                <a:ext uri="{FF2B5EF4-FFF2-40B4-BE49-F238E27FC236}">
                  <a16:creationId xmlns:a16="http://schemas.microsoft.com/office/drawing/2014/main" id="{72ACBA09-1210-1F85-F9C0-168446A15F9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1" name="Freeform: Shape 30">
                <a:extLst>
                  <a:ext uri="{FF2B5EF4-FFF2-40B4-BE49-F238E27FC236}">
                    <a16:creationId xmlns:a16="http://schemas.microsoft.com/office/drawing/2014/main" id="{4D68FD6C-EC5A-A5E1-BEED-838B8A104F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37F20B17-36DF-406F-E3A0-5DC82C5A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4B6C8285-2EBA-D4FF-81D9-7F28526C2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CD505C5A-A86D-5AC9-13DC-75F3CF721F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8A093F62-06C8-48AF-0B03-F87FE1EB6A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7B1B5B33-1F8D-6DC7-1031-1B8D2C3298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E8E691C9-8A8F-F26A-BCC0-3167CA0963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30" name="Freeform: Shape 29">
              <a:extLst>
                <a:ext uri="{FF2B5EF4-FFF2-40B4-BE49-F238E27FC236}">
                  <a16:creationId xmlns:a16="http://schemas.microsoft.com/office/drawing/2014/main" id="{D98A81BC-080B-837A-39A6-9D7D091BE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5044032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8A168-E18C-9826-67C5-D1FD8D899B9E}"/>
              </a:ext>
            </a:extLst>
          </p:cNvPr>
          <p:cNvSpPr>
            <a:spLocks noGrp="1"/>
          </p:cNvSpPr>
          <p:nvPr>
            <p:ph type="title"/>
          </p:nvPr>
        </p:nvSpPr>
        <p:spPr>
          <a:xfrm>
            <a:off x="0" y="18255"/>
            <a:ext cx="12192000" cy="1325563"/>
          </a:xfrm>
        </p:spPr>
        <p:txBody>
          <a:bodyPr>
            <a:normAutofit fontScale="90000"/>
          </a:bodyPr>
          <a:lstStyle/>
          <a:p>
            <a:r>
              <a:rPr lang="en-GB" dirty="0" err="1"/>
              <a:t>Measurnment</a:t>
            </a:r>
            <a:r>
              <a:rPr lang="en-GB" dirty="0"/>
              <a:t>_</a:t>
            </a:r>
            <a:br>
              <a:rPr lang="en-GB" dirty="0"/>
            </a:br>
            <a:r>
              <a:rPr lang="en-GB" dirty="0"/>
              <a:t>Scaling</a:t>
            </a:r>
          </a:p>
        </p:txBody>
      </p:sp>
      <p:sp>
        <p:nvSpPr>
          <p:cNvPr id="3" name="Content Placeholder 2">
            <a:extLst>
              <a:ext uri="{FF2B5EF4-FFF2-40B4-BE49-F238E27FC236}">
                <a16:creationId xmlns:a16="http://schemas.microsoft.com/office/drawing/2014/main" id="{316FE47F-57D9-CBE4-0489-015BD74FC549}"/>
              </a:ext>
            </a:extLst>
          </p:cNvPr>
          <p:cNvSpPr>
            <a:spLocks noGrp="1"/>
          </p:cNvSpPr>
          <p:nvPr>
            <p:ph idx="1"/>
          </p:nvPr>
        </p:nvSpPr>
        <p:spPr>
          <a:xfrm>
            <a:off x="0" y="1825625"/>
            <a:ext cx="12113704" cy="5014120"/>
          </a:xfrm>
        </p:spPr>
        <p:txBody>
          <a:bodyPr/>
          <a:lstStyle/>
          <a:p>
            <a:r>
              <a:rPr lang="en-GB" b="0" i="0" dirty="0">
                <a:solidFill>
                  <a:srgbClr val="212529"/>
                </a:solidFill>
                <a:effectLst/>
                <a:latin typeface="aeonik"/>
              </a:rPr>
              <a:t> Scaling is the branch of measurement that involves the construction of an instrument that associates qualitative constructs with quantitative metric units.</a:t>
            </a:r>
          </a:p>
          <a:p>
            <a:r>
              <a:rPr lang="en-GB" b="0" i="0" dirty="0">
                <a:solidFill>
                  <a:srgbClr val="212529"/>
                </a:solidFill>
                <a:effectLst/>
                <a:latin typeface="aeonik"/>
              </a:rPr>
              <a:t> Scaling evolved out of efforts in psychology and education to measure “unmeasurable” constructs like authoritarianism and self-esteem. </a:t>
            </a:r>
          </a:p>
          <a:p>
            <a:r>
              <a:rPr lang="en-GB" dirty="0">
                <a:solidFill>
                  <a:srgbClr val="212529"/>
                </a:solidFill>
                <a:latin typeface="aeonik"/>
              </a:rPr>
              <a:t> </a:t>
            </a:r>
            <a:r>
              <a:rPr lang="en-GB" b="0" i="0" dirty="0">
                <a:solidFill>
                  <a:srgbClr val="212529"/>
                </a:solidFill>
                <a:effectLst/>
                <a:latin typeface="aeonik"/>
              </a:rPr>
              <a:t>scaling remains one of the most arcane and misunderstood aspects of social research measurement. </a:t>
            </a:r>
          </a:p>
          <a:p>
            <a:r>
              <a:rPr lang="en-GB" b="0" i="0" dirty="0">
                <a:solidFill>
                  <a:srgbClr val="212529"/>
                </a:solidFill>
                <a:effectLst/>
                <a:latin typeface="aeonik"/>
              </a:rPr>
              <a:t> Attempts to do one of the most difficult of research tasks – measure abstract concepts.</a:t>
            </a:r>
            <a:endParaRPr lang="en-GB" dirty="0"/>
          </a:p>
        </p:txBody>
      </p:sp>
    </p:spTree>
    <p:extLst>
      <p:ext uri="{BB962C8B-B14F-4D97-AF65-F5344CB8AC3E}">
        <p14:creationId xmlns:p14="http://schemas.microsoft.com/office/powerpoint/2010/main" val="2221260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87DE34-E2BC-1CB8-495F-91185F2D80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811C57-7AD5-1BEE-91DC-1EC8CA32BDEE}"/>
              </a:ext>
            </a:extLst>
          </p:cNvPr>
          <p:cNvSpPr>
            <a:spLocks noGrp="1"/>
          </p:cNvSpPr>
          <p:nvPr>
            <p:ph type="title"/>
          </p:nvPr>
        </p:nvSpPr>
        <p:spPr>
          <a:xfrm>
            <a:off x="0" y="18255"/>
            <a:ext cx="12192000" cy="1325563"/>
          </a:xfrm>
        </p:spPr>
        <p:txBody>
          <a:bodyPr>
            <a:normAutofit fontScale="90000"/>
          </a:bodyPr>
          <a:lstStyle/>
          <a:p>
            <a:r>
              <a:rPr lang="en-GB" dirty="0" err="1"/>
              <a:t>Measurnment</a:t>
            </a:r>
            <a:r>
              <a:rPr lang="en-GB" dirty="0"/>
              <a:t>_</a:t>
            </a:r>
            <a:br>
              <a:rPr lang="en-GB" dirty="0"/>
            </a:br>
            <a:r>
              <a:rPr lang="en-GB" dirty="0" err="1"/>
              <a:t>Scaling_General</a:t>
            </a:r>
            <a:r>
              <a:rPr lang="en-GB" dirty="0"/>
              <a:t> Issues in Scaling</a:t>
            </a:r>
          </a:p>
        </p:txBody>
      </p:sp>
      <p:sp>
        <p:nvSpPr>
          <p:cNvPr id="3" name="Content Placeholder 2">
            <a:extLst>
              <a:ext uri="{FF2B5EF4-FFF2-40B4-BE49-F238E27FC236}">
                <a16:creationId xmlns:a16="http://schemas.microsoft.com/office/drawing/2014/main" id="{69D54EB7-AB69-04B4-5A2A-1B590DAA0150}"/>
              </a:ext>
            </a:extLst>
          </p:cNvPr>
          <p:cNvSpPr>
            <a:spLocks noGrp="1"/>
          </p:cNvSpPr>
          <p:nvPr>
            <p:ph idx="1"/>
          </p:nvPr>
        </p:nvSpPr>
        <p:spPr>
          <a:xfrm>
            <a:off x="0" y="2525486"/>
            <a:ext cx="12296503" cy="4418762"/>
          </a:xfrm>
        </p:spPr>
        <p:txBody>
          <a:bodyPr>
            <a:normAutofit/>
          </a:bodyPr>
          <a:lstStyle/>
          <a:p>
            <a:r>
              <a:rPr lang="en-GB" b="0" i="1" dirty="0">
                <a:solidFill>
                  <a:srgbClr val="212529"/>
                </a:solidFill>
                <a:effectLst/>
                <a:latin typeface="aeonik"/>
              </a:rPr>
              <a:t>Scaling is the assignment of objects to numbers according to a rule.</a:t>
            </a:r>
          </a:p>
          <a:p>
            <a:r>
              <a:rPr lang="en-GB" b="0" i="0" dirty="0">
                <a:solidFill>
                  <a:srgbClr val="212529"/>
                </a:solidFill>
                <a:effectLst/>
                <a:latin typeface="aeonik"/>
              </a:rPr>
              <a:t>the objects are text statements, usually statements of attitude or belief.</a:t>
            </a:r>
          </a:p>
          <a:p>
            <a:r>
              <a:rPr lang="en-GB" dirty="0">
                <a:solidFill>
                  <a:srgbClr val="212529"/>
                </a:solidFill>
                <a:latin typeface="aeonik"/>
              </a:rPr>
              <a:t> </a:t>
            </a:r>
            <a:r>
              <a:rPr lang="en-GB" b="0" i="0" dirty="0">
                <a:solidFill>
                  <a:srgbClr val="212529"/>
                </a:solidFill>
                <a:effectLst/>
                <a:latin typeface="aeonik"/>
              </a:rPr>
              <a:t>three statements describing attitudes towards immigration. To scale these statements, we have to assign numbers to them. Usually, we would like the result to be on at least an interval scale (see </a:t>
            </a:r>
            <a:r>
              <a:rPr lang="en-GB" b="0" i="0" u="none" strike="noStrike" dirty="0">
                <a:effectLst/>
                <a:latin typeface="aeonik"/>
                <a:hlinkClick r:id="rId2"/>
              </a:rPr>
              <a:t>Levels of Measurement</a:t>
            </a:r>
            <a:r>
              <a:rPr lang="en-GB" b="0" i="0" dirty="0">
                <a:solidFill>
                  <a:srgbClr val="212529"/>
                </a:solidFill>
                <a:effectLst/>
                <a:latin typeface="aeonik"/>
              </a:rPr>
              <a:t>) as indicated by the ruler in the figure.   </a:t>
            </a:r>
            <a:endParaRPr lang="en-GB" i="1" dirty="0">
              <a:solidFill>
                <a:srgbClr val="212529"/>
              </a:solidFill>
              <a:latin typeface="aeonik"/>
            </a:endParaRPr>
          </a:p>
          <a:p>
            <a:endParaRPr lang="en-GB" dirty="0"/>
          </a:p>
        </p:txBody>
      </p:sp>
      <p:pic>
        <p:nvPicPr>
          <p:cNvPr id="4" name="Picture 3">
            <a:extLst>
              <a:ext uri="{FF2B5EF4-FFF2-40B4-BE49-F238E27FC236}">
                <a16:creationId xmlns:a16="http://schemas.microsoft.com/office/drawing/2014/main" id="{856A821E-D8B3-A599-A73B-D89F51CDC2B5}"/>
              </a:ext>
            </a:extLst>
          </p:cNvPr>
          <p:cNvPicPr>
            <a:picLocks noChangeAspect="1"/>
          </p:cNvPicPr>
          <p:nvPr/>
        </p:nvPicPr>
        <p:blipFill>
          <a:blip r:embed="rId3"/>
          <a:stretch>
            <a:fillRect/>
          </a:stretch>
        </p:blipFill>
        <p:spPr>
          <a:xfrm>
            <a:off x="8749666" y="0"/>
            <a:ext cx="3714750" cy="2676525"/>
          </a:xfrm>
          <a:prstGeom prst="rect">
            <a:avLst/>
          </a:prstGeom>
        </p:spPr>
      </p:pic>
    </p:spTree>
    <p:extLst>
      <p:ext uri="{BB962C8B-B14F-4D97-AF65-F5344CB8AC3E}">
        <p14:creationId xmlns:p14="http://schemas.microsoft.com/office/powerpoint/2010/main" val="3078304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01D11F-C3A3-AAFC-7AFD-73666C5AC3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E7A209-6226-9D6E-1D76-4C0934658483}"/>
              </a:ext>
            </a:extLst>
          </p:cNvPr>
          <p:cNvSpPr>
            <a:spLocks noGrp="1"/>
          </p:cNvSpPr>
          <p:nvPr>
            <p:ph type="title"/>
          </p:nvPr>
        </p:nvSpPr>
        <p:spPr>
          <a:xfrm>
            <a:off x="0" y="18255"/>
            <a:ext cx="12192000" cy="1325563"/>
          </a:xfrm>
        </p:spPr>
        <p:txBody>
          <a:bodyPr>
            <a:normAutofit fontScale="90000"/>
          </a:bodyPr>
          <a:lstStyle/>
          <a:p>
            <a:r>
              <a:rPr lang="en-GB" dirty="0" err="1"/>
              <a:t>Measurnment</a:t>
            </a:r>
            <a:r>
              <a:rPr lang="en-GB" dirty="0"/>
              <a:t>_</a:t>
            </a:r>
            <a:br>
              <a:rPr lang="en-GB" dirty="0"/>
            </a:br>
            <a:r>
              <a:rPr lang="en-GB" dirty="0" err="1"/>
              <a:t>Scaling_General</a:t>
            </a:r>
            <a:r>
              <a:rPr lang="en-GB" dirty="0"/>
              <a:t> Issues in Scaling</a:t>
            </a:r>
          </a:p>
        </p:txBody>
      </p:sp>
      <p:sp>
        <p:nvSpPr>
          <p:cNvPr id="3" name="Content Placeholder 2">
            <a:extLst>
              <a:ext uri="{FF2B5EF4-FFF2-40B4-BE49-F238E27FC236}">
                <a16:creationId xmlns:a16="http://schemas.microsoft.com/office/drawing/2014/main" id="{EBCE359A-4C9D-6435-E0A7-069B791F4475}"/>
              </a:ext>
            </a:extLst>
          </p:cNvPr>
          <p:cNvSpPr>
            <a:spLocks noGrp="1"/>
          </p:cNvSpPr>
          <p:nvPr>
            <p:ph idx="1"/>
          </p:nvPr>
        </p:nvSpPr>
        <p:spPr>
          <a:xfrm>
            <a:off x="104503" y="2525486"/>
            <a:ext cx="12001772" cy="4418762"/>
          </a:xfrm>
        </p:spPr>
        <p:txBody>
          <a:bodyPr>
            <a:normAutofit/>
          </a:bodyPr>
          <a:lstStyle/>
          <a:p>
            <a:r>
              <a:rPr lang="en-GB" b="0" i="0" dirty="0">
                <a:solidFill>
                  <a:srgbClr val="212529"/>
                </a:solidFill>
                <a:effectLst/>
                <a:latin typeface="aeonik"/>
              </a:rPr>
              <a:t>And what does “according to a rule” mean? </a:t>
            </a:r>
          </a:p>
          <a:p>
            <a:r>
              <a:rPr lang="en-GB" b="0" i="0" dirty="0">
                <a:solidFill>
                  <a:srgbClr val="212529"/>
                </a:solidFill>
                <a:effectLst/>
                <a:latin typeface="aeonik"/>
              </a:rPr>
              <a:t>If you look at the statements, you can see that as you read down, the attitude towards immigration becomes more restrictive – if a person agrees with a statement on the list, it’s likely that they will also agree with all of the statements higher on the list. In this case, the “rule” is a </a:t>
            </a:r>
            <a:r>
              <a:rPr lang="en-GB" b="0" i="1" dirty="0">
                <a:solidFill>
                  <a:srgbClr val="212529"/>
                </a:solidFill>
                <a:effectLst/>
                <a:latin typeface="aeonik"/>
              </a:rPr>
              <a:t>cumulative</a:t>
            </a:r>
            <a:r>
              <a:rPr lang="en-GB" b="0" i="0" dirty="0">
                <a:solidFill>
                  <a:srgbClr val="212529"/>
                </a:solidFill>
                <a:effectLst/>
                <a:latin typeface="aeonik"/>
              </a:rPr>
              <a:t> one. </a:t>
            </a:r>
          </a:p>
          <a:p>
            <a:r>
              <a:rPr lang="en-GB" b="0" i="0" dirty="0">
                <a:solidFill>
                  <a:srgbClr val="212529"/>
                </a:solidFill>
                <a:effectLst/>
                <a:latin typeface="aeonik"/>
              </a:rPr>
              <a:t>So what is scaling? It’s how we get numbers that can be meaningfully assigned to objects –</a:t>
            </a:r>
          </a:p>
          <a:p>
            <a:r>
              <a:rPr lang="en-GB" b="0" i="0" dirty="0">
                <a:solidFill>
                  <a:srgbClr val="212529"/>
                </a:solidFill>
                <a:effectLst/>
                <a:latin typeface="aeonik"/>
              </a:rPr>
              <a:t> it’s a set of procedures. We’ll present several different approaches below.</a:t>
            </a:r>
            <a:endParaRPr lang="en-GB" dirty="0"/>
          </a:p>
        </p:txBody>
      </p:sp>
      <p:pic>
        <p:nvPicPr>
          <p:cNvPr id="4" name="Picture 3">
            <a:extLst>
              <a:ext uri="{FF2B5EF4-FFF2-40B4-BE49-F238E27FC236}">
                <a16:creationId xmlns:a16="http://schemas.microsoft.com/office/drawing/2014/main" id="{A74B4FBA-504A-FF09-9B55-93B27856083B}"/>
              </a:ext>
            </a:extLst>
          </p:cNvPr>
          <p:cNvPicPr>
            <a:picLocks noChangeAspect="1"/>
          </p:cNvPicPr>
          <p:nvPr/>
        </p:nvPicPr>
        <p:blipFill>
          <a:blip r:embed="rId2"/>
          <a:stretch>
            <a:fillRect/>
          </a:stretch>
        </p:blipFill>
        <p:spPr>
          <a:xfrm>
            <a:off x="8749666" y="0"/>
            <a:ext cx="3714750" cy="2676525"/>
          </a:xfrm>
          <a:prstGeom prst="rect">
            <a:avLst/>
          </a:prstGeom>
        </p:spPr>
      </p:pic>
    </p:spTree>
    <p:extLst>
      <p:ext uri="{BB962C8B-B14F-4D97-AF65-F5344CB8AC3E}">
        <p14:creationId xmlns:p14="http://schemas.microsoft.com/office/powerpoint/2010/main" val="2286129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C71462-C564-8D9E-B29F-283152804F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BFC63F-71EF-F390-083D-BE75469E58E7}"/>
              </a:ext>
            </a:extLst>
          </p:cNvPr>
          <p:cNvSpPr>
            <a:spLocks noGrp="1"/>
          </p:cNvSpPr>
          <p:nvPr>
            <p:ph type="title"/>
          </p:nvPr>
        </p:nvSpPr>
        <p:spPr>
          <a:xfrm>
            <a:off x="0" y="18255"/>
            <a:ext cx="12192000" cy="1325563"/>
          </a:xfrm>
        </p:spPr>
        <p:txBody>
          <a:bodyPr>
            <a:normAutofit fontScale="90000"/>
          </a:bodyPr>
          <a:lstStyle/>
          <a:p>
            <a:r>
              <a:rPr lang="en-GB" dirty="0" err="1"/>
              <a:t>Measurnment</a:t>
            </a:r>
            <a:r>
              <a:rPr lang="en-GB" dirty="0"/>
              <a:t>_</a:t>
            </a:r>
            <a:br>
              <a:rPr lang="en-GB" dirty="0"/>
            </a:br>
            <a:r>
              <a:rPr lang="en-GB" dirty="0" err="1"/>
              <a:t>Scaling_General</a:t>
            </a:r>
            <a:r>
              <a:rPr lang="en-GB" dirty="0"/>
              <a:t> Issues in Scaling</a:t>
            </a:r>
          </a:p>
        </p:txBody>
      </p:sp>
      <p:sp>
        <p:nvSpPr>
          <p:cNvPr id="3" name="Content Placeholder 2">
            <a:extLst>
              <a:ext uri="{FF2B5EF4-FFF2-40B4-BE49-F238E27FC236}">
                <a16:creationId xmlns:a16="http://schemas.microsoft.com/office/drawing/2014/main" id="{05E03F0D-D3BB-619D-34D5-444640A3E612}"/>
              </a:ext>
            </a:extLst>
          </p:cNvPr>
          <p:cNvSpPr>
            <a:spLocks noGrp="1"/>
          </p:cNvSpPr>
          <p:nvPr>
            <p:ph idx="1"/>
          </p:nvPr>
        </p:nvSpPr>
        <p:spPr>
          <a:xfrm>
            <a:off x="1" y="1271451"/>
            <a:ext cx="12192000" cy="5672797"/>
          </a:xfrm>
        </p:spPr>
        <p:txBody>
          <a:bodyPr>
            <a:normAutofit fontScale="85000" lnSpcReduction="20000"/>
          </a:bodyPr>
          <a:lstStyle/>
          <a:p>
            <a:r>
              <a:rPr lang="en-GB" b="0" i="0" dirty="0">
                <a:solidFill>
                  <a:srgbClr val="212529"/>
                </a:solidFill>
                <a:effectLst/>
                <a:latin typeface="aeonik"/>
              </a:rPr>
              <a:t>first, to clear up one of pet peeves:</a:t>
            </a:r>
          </a:p>
          <a:p>
            <a:r>
              <a:rPr lang="en-GB" b="0" i="0" dirty="0">
                <a:solidFill>
                  <a:srgbClr val="212529"/>
                </a:solidFill>
                <a:effectLst/>
                <a:latin typeface="aeonik"/>
              </a:rPr>
              <a:t>People often confuse the idea of a scale and a response scale. </a:t>
            </a:r>
          </a:p>
          <a:p>
            <a:r>
              <a:rPr lang="en-GB" b="0" i="0" dirty="0">
                <a:solidFill>
                  <a:srgbClr val="212529"/>
                </a:solidFill>
                <a:effectLst/>
                <a:latin typeface="aeonik"/>
              </a:rPr>
              <a:t>A response scale is the way you collect responses from people on an instrument. You might use a dichotomous response scale like Agree/Disagree, True/False, or Yes/No. Or, </a:t>
            </a:r>
          </a:p>
          <a:p>
            <a:r>
              <a:rPr lang="en-GB" b="0" i="0" dirty="0">
                <a:solidFill>
                  <a:srgbClr val="212529"/>
                </a:solidFill>
                <a:effectLst/>
                <a:latin typeface="aeonik"/>
              </a:rPr>
              <a:t>you might use an interval response scale like a 1-to-5 or 1-to-7 rating. </a:t>
            </a:r>
          </a:p>
          <a:p>
            <a:r>
              <a:rPr lang="en-GB" b="0" i="0" dirty="0">
                <a:solidFill>
                  <a:srgbClr val="212529"/>
                </a:solidFill>
                <a:effectLst/>
                <a:latin typeface="aeonik"/>
              </a:rPr>
              <a:t>But, if all you are doing is attaching a response scale to an object or statement, you can’t call that scaling.</a:t>
            </a:r>
          </a:p>
          <a:p>
            <a:r>
              <a:rPr lang="en-GB" b="0" i="0" dirty="0">
                <a:solidFill>
                  <a:srgbClr val="212529"/>
                </a:solidFill>
                <a:effectLst/>
                <a:latin typeface="aeonik"/>
              </a:rPr>
              <a:t>scaling involves procedures that you do independent of the respondent so that you can come up with a numerical value for the object. </a:t>
            </a:r>
          </a:p>
          <a:p>
            <a:r>
              <a:rPr lang="en-GB" b="0" i="0" dirty="0">
                <a:solidFill>
                  <a:srgbClr val="212529"/>
                </a:solidFill>
                <a:effectLst/>
                <a:latin typeface="aeonik"/>
              </a:rPr>
              <a:t>In true scaling research, you use a scaling procedure to develop your instrument (scale) and you also use a response scale to collect the responses from participants. </a:t>
            </a:r>
          </a:p>
          <a:p>
            <a:r>
              <a:rPr lang="en-GB" b="0" i="0" dirty="0">
                <a:solidFill>
                  <a:srgbClr val="212529"/>
                </a:solidFill>
                <a:effectLst/>
                <a:latin typeface="aeonik"/>
              </a:rPr>
              <a:t>But just assigning a 1-to-5 response scale for an item is </a:t>
            </a:r>
            <a:r>
              <a:rPr lang="en-GB" b="1" i="0" dirty="0">
                <a:solidFill>
                  <a:srgbClr val="212529"/>
                </a:solidFill>
                <a:effectLst/>
                <a:latin typeface="aeonik"/>
              </a:rPr>
              <a:t>not</a:t>
            </a:r>
            <a:r>
              <a:rPr lang="en-GB" b="0" i="0" dirty="0">
                <a:solidFill>
                  <a:srgbClr val="212529"/>
                </a:solidFill>
                <a:effectLst/>
                <a:latin typeface="aeonik"/>
              </a:rPr>
              <a:t> scaling! </a:t>
            </a:r>
          </a:p>
          <a:p>
            <a:r>
              <a:rPr lang="en-GB" b="0" i="0" dirty="0">
                <a:solidFill>
                  <a:srgbClr val="212529"/>
                </a:solidFill>
                <a:effectLst/>
                <a:latin typeface="aeonik"/>
              </a:rPr>
              <a:t>The differences are illustrated in the table below.</a:t>
            </a:r>
            <a:endParaRPr lang="en-GB" dirty="0"/>
          </a:p>
        </p:txBody>
      </p:sp>
    </p:spTree>
    <p:extLst>
      <p:ext uri="{BB962C8B-B14F-4D97-AF65-F5344CB8AC3E}">
        <p14:creationId xmlns:p14="http://schemas.microsoft.com/office/powerpoint/2010/main" val="2593155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31B81B-C4BE-816B-17DC-F4E80CEBC0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27DDC6-872B-DA95-0016-15FFE7653F81}"/>
              </a:ext>
            </a:extLst>
          </p:cNvPr>
          <p:cNvSpPr>
            <a:spLocks noGrp="1"/>
          </p:cNvSpPr>
          <p:nvPr>
            <p:ph type="title"/>
          </p:nvPr>
        </p:nvSpPr>
        <p:spPr>
          <a:xfrm>
            <a:off x="0" y="18255"/>
            <a:ext cx="6940731" cy="1749585"/>
          </a:xfrm>
        </p:spPr>
        <p:txBody>
          <a:bodyPr>
            <a:normAutofit fontScale="90000"/>
          </a:bodyPr>
          <a:lstStyle/>
          <a:p>
            <a:r>
              <a:rPr lang="en-GB" dirty="0" err="1"/>
              <a:t>Measurnment</a:t>
            </a:r>
            <a:r>
              <a:rPr lang="en-GB" dirty="0"/>
              <a:t>_</a:t>
            </a:r>
            <a:br>
              <a:rPr lang="en-GB" dirty="0"/>
            </a:br>
            <a:r>
              <a:rPr lang="en-GB" dirty="0" err="1"/>
              <a:t>Scaling_General</a:t>
            </a:r>
            <a:r>
              <a:rPr lang="en-GB" dirty="0"/>
              <a:t> Issues in Scaling</a:t>
            </a:r>
          </a:p>
        </p:txBody>
      </p:sp>
      <p:sp>
        <p:nvSpPr>
          <p:cNvPr id="3" name="Content Placeholder 2">
            <a:extLst>
              <a:ext uri="{FF2B5EF4-FFF2-40B4-BE49-F238E27FC236}">
                <a16:creationId xmlns:a16="http://schemas.microsoft.com/office/drawing/2014/main" id="{7857F58E-BF2B-3896-8355-15E60B58ED36}"/>
              </a:ext>
            </a:extLst>
          </p:cNvPr>
          <p:cNvSpPr>
            <a:spLocks noGrp="1"/>
          </p:cNvSpPr>
          <p:nvPr>
            <p:ph idx="1"/>
          </p:nvPr>
        </p:nvSpPr>
        <p:spPr>
          <a:xfrm>
            <a:off x="95251" y="1933303"/>
            <a:ext cx="12096750" cy="5010945"/>
          </a:xfrm>
        </p:spPr>
        <p:txBody>
          <a:bodyPr>
            <a:normAutofit fontScale="70000" lnSpcReduction="20000"/>
          </a:bodyPr>
          <a:lstStyle/>
          <a:p>
            <a:r>
              <a:rPr lang="en-GB" b="0" i="0" dirty="0">
                <a:solidFill>
                  <a:srgbClr val="212529"/>
                </a:solidFill>
                <a:effectLst/>
                <a:latin typeface="aeonik"/>
              </a:rPr>
              <a:t>first, to clear up one of pet peeves:</a:t>
            </a:r>
          </a:p>
          <a:p>
            <a:r>
              <a:rPr lang="en-GB" b="0" i="0" dirty="0">
                <a:solidFill>
                  <a:srgbClr val="212529"/>
                </a:solidFill>
                <a:effectLst/>
                <a:latin typeface="aeonik"/>
              </a:rPr>
              <a:t>People often confuse the idea of a scale and a response scale. </a:t>
            </a:r>
          </a:p>
          <a:p>
            <a:r>
              <a:rPr lang="en-GB" b="0" i="0" dirty="0">
                <a:solidFill>
                  <a:srgbClr val="212529"/>
                </a:solidFill>
                <a:effectLst/>
                <a:latin typeface="aeonik"/>
              </a:rPr>
              <a:t>A response scale is the way you collect responses from people on an instrument. You might use a dichotomous response scale like Agree/Disagree, True/False, or Yes/No. Or, </a:t>
            </a:r>
          </a:p>
          <a:p>
            <a:r>
              <a:rPr lang="en-GB" b="0" i="0" dirty="0">
                <a:solidFill>
                  <a:srgbClr val="212529"/>
                </a:solidFill>
                <a:effectLst/>
                <a:latin typeface="aeonik"/>
              </a:rPr>
              <a:t>you might use an interval response scale like a 1-to-5 or 1-to-7 rating. </a:t>
            </a:r>
          </a:p>
          <a:p>
            <a:r>
              <a:rPr lang="en-GB" b="0" i="0" dirty="0">
                <a:solidFill>
                  <a:srgbClr val="212529"/>
                </a:solidFill>
                <a:effectLst/>
                <a:latin typeface="aeonik"/>
              </a:rPr>
              <a:t>But, if all you are doing is attaching a response scale to an object or statement, you can’t call that scaling.</a:t>
            </a:r>
          </a:p>
          <a:p>
            <a:r>
              <a:rPr lang="en-GB" b="0" i="0" dirty="0">
                <a:solidFill>
                  <a:srgbClr val="212529"/>
                </a:solidFill>
                <a:effectLst/>
                <a:latin typeface="aeonik"/>
              </a:rPr>
              <a:t>scaling involves procedures that you do independent of the respondent so that you can come up with a numerical value for the object. </a:t>
            </a:r>
          </a:p>
          <a:p>
            <a:r>
              <a:rPr lang="en-GB" b="0" i="0" dirty="0">
                <a:solidFill>
                  <a:srgbClr val="212529"/>
                </a:solidFill>
                <a:effectLst/>
                <a:latin typeface="aeonik"/>
              </a:rPr>
              <a:t>In true scaling research, you use a scaling procedure to develop your instrument (scale) and you also use a response scale to collect the responses from participants. </a:t>
            </a:r>
          </a:p>
          <a:p>
            <a:r>
              <a:rPr lang="en-GB" b="0" i="0" dirty="0">
                <a:solidFill>
                  <a:srgbClr val="212529"/>
                </a:solidFill>
                <a:effectLst/>
                <a:latin typeface="aeonik"/>
              </a:rPr>
              <a:t>But just assigning a 1-to-5 response scale for an item is </a:t>
            </a:r>
            <a:r>
              <a:rPr lang="en-GB" b="1" i="0" dirty="0">
                <a:solidFill>
                  <a:srgbClr val="212529"/>
                </a:solidFill>
                <a:effectLst/>
                <a:latin typeface="aeonik"/>
              </a:rPr>
              <a:t>not</a:t>
            </a:r>
            <a:r>
              <a:rPr lang="en-GB" b="0" i="0" dirty="0">
                <a:solidFill>
                  <a:srgbClr val="212529"/>
                </a:solidFill>
                <a:effectLst/>
                <a:latin typeface="aeonik"/>
              </a:rPr>
              <a:t> scaling! </a:t>
            </a:r>
          </a:p>
          <a:p>
            <a:r>
              <a:rPr lang="en-GB" b="0" i="0" dirty="0">
                <a:solidFill>
                  <a:srgbClr val="212529"/>
                </a:solidFill>
                <a:effectLst/>
                <a:latin typeface="aeonik"/>
              </a:rPr>
              <a:t>The differences are illustrated in the table below.</a:t>
            </a:r>
            <a:endParaRPr lang="en-GB" dirty="0"/>
          </a:p>
        </p:txBody>
      </p:sp>
      <p:graphicFrame>
        <p:nvGraphicFramePr>
          <p:cNvPr id="6" name="Table 5">
            <a:extLst>
              <a:ext uri="{FF2B5EF4-FFF2-40B4-BE49-F238E27FC236}">
                <a16:creationId xmlns:a16="http://schemas.microsoft.com/office/drawing/2014/main" id="{0D1E307B-ED29-89EF-0BA7-2E65620AACB7}"/>
              </a:ext>
            </a:extLst>
          </p:cNvPr>
          <p:cNvGraphicFramePr>
            <a:graphicFrameLocks noGrp="1"/>
          </p:cNvGraphicFramePr>
          <p:nvPr>
            <p:extLst>
              <p:ext uri="{D42A27DB-BD31-4B8C-83A1-F6EECF244321}">
                <p14:modId xmlns:p14="http://schemas.microsoft.com/office/powerpoint/2010/main" val="3981079840"/>
              </p:ext>
            </p:extLst>
          </p:nvPr>
        </p:nvGraphicFramePr>
        <p:xfrm>
          <a:off x="6601096" y="18255"/>
          <a:ext cx="5590904" cy="2021840"/>
        </p:xfrm>
        <a:graphic>
          <a:graphicData uri="http://schemas.openxmlformats.org/drawingml/2006/table">
            <a:tbl>
              <a:tblPr firstRow="1" bandRow="1">
                <a:tableStyleId>{5C22544A-7EE6-4342-B048-85BDC9FD1C3A}</a:tableStyleId>
              </a:tblPr>
              <a:tblGrid>
                <a:gridCol w="2795452">
                  <a:extLst>
                    <a:ext uri="{9D8B030D-6E8A-4147-A177-3AD203B41FA5}">
                      <a16:colId xmlns:a16="http://schemas.microsoft.com/office/drawing/2014/main" val="172289190"/>
                    </a:ext>
                  </a:extLst>
                </a:gridCol>
                <a:gridCol w="2795452">
                  <a:extLst>
                    <a:ext uri="{9D8B030D-6E8A-4147-A177-3AD203B41FA5}">
                      <a16:colId xmlns:a16="http://schemas.microsoft.com/office/drawing/2014/main" val="1721525765"/>
                    </a:ext>
                  </a:extLst>
                </a:gridCol>
              </a:tblGrid>
              <a:tr h="370840">
                <a:tc>
                  <a:txBody>
                    <a:bodyPr/>
                    <a:lstStyle/>
                    <a:p>
                      <a:r>
                        <a:rPr lang="en-GB" b="1" dirty="0">
                          <a:solidFill>
                            <a:srgbClr val="C00000"/>
                          </a:solidFill>
                        </a:rPr>
                        <a:t>Scale</a:t>
                      </a:r>
                      <a:endParaRPr lang="en-GB" dirty="0"/>
                    </a:p>
                  </a:txBody>
                  <a:tcPr>
                    <a:solidFill>
                      <a:schemeClr val="accent6">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C00000"/>
                          </a:solidFill>
                        </a:rPr>
                        <a:t>Response Scale</a:t>
                      </a:r>
                    </a:p>
                  </a:txBody>
                  <a:tcPr>
                    <a:solidFill>
                      <a:schemeClr val="accent6">
                        <a:lumMod val="20000"/>
                        <a:lumOff val="80000"/>
                      </a:schemeClr>
                    </a:solidFill>
                  </a:tcPr>
                </a:tc>
                <a:extLst>
                  <a:ext uri="{0D108BD9-81ED-4DB2-BD59-A6C34878D82A}">
                    <a16:rowId xmlns:a16="http://schemas.microsoft.com/office/drawing/2014/main" val="3661991941"/>
                  </a:ext>
                </a:extLst>
              </a:tr>
              <a:tr h="370840">
                <a:tc>
                  <a:txBody>
                    <a:bodyPr/>
                    <a:lstStyle/>
                    <a:p>
                      <a:r>
                        <a:rPr lang="en-GB" dirty="0">
                          <a:solidFill>
                            <a:schemeClr val="accent2">
                              <a:lumMod val="50000"/>
                            </a:schemeClr>
                          </a:solidFill>
                        </a:rPr>
                        <a:t>results from a process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2">
                              <a:lumMod val="50000"/>
                            </a:schemeClr>
                          </a:solidFill>
                        </a:rPr>
                        <a:t>is used to collect the response for an item</a:t>
                      </a:r>
                    </a:p>
                  </a:txBody>
                  <a:tcPr/>
                </a:tc>
                <a:extLst>
                  <a:ext uri="{0D108BD9-81ED-4DB2-BD59-A6C34878D82A}">
                    <a16:rowId xmlns:a16="http://schemas.microsoft.com/office/drawing/2014/main" val="953303238"/>
                  </a:ext>
                </a:extLst>
              </a:tr>
              <a:tr h="171106">
                <a:tc>
                  <a:txBody>
                    <a:bodyPr/>
                    <a:lstStyle/>
                    <a:p>
                      <a:r>
                        <a:rPr lang="en-GB" dirty="0">
                          <a:solidFill>
                            <a:schemeClr val="accent2">
                              <a:lumMod val="50000"/>
                            </a:schemeClr>
                          </a:solidFill>
                        </a:rPr>
                        <a:t>each item on scale has a scale value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2">
                              <a:lumMod val="50000"/>
                            </a:schemeClr>
                          </a:solidFill>
                        </a:rPr>
                        <a:t>item not associated with a scale value</a:t>
                      </a:r>
                    </a:p>
                  </a:txBody>
                  <a:tcPr/>
                </a:tc>
                <a:extLst>
                  <a:ext uri="{0D108BD9-81ED-4DB2-BD59-A6C34878D82A}">
                    <a16:rowId xmlns:a16="http://schemas.microsoft.com/office/drawing/2014/main" val="3392341743"/>
                  </a:ext>
                </a:extLst>
              </a:tr>
              <a:tr h="370840">
                <a:tc>
                  <a:txBody>
                    <a:bodyPr/>
                    <a:lstStyle/>
                    <a:p>
                      <a:r>
                        <a:rPr lang="en-GB" dirty="0">
                          <a:solidFill>
                            <a:schemeClr val="accent2">
                              <a:lumMod val="50000"/>
                            </a:schemeClr>
                          </a:solidFill>
                        </a:rPr>
                        <a:t>refers to a set of items</a:t>
                      </a:r>
                    </a:p>
                  </a:txBody>
                  <a:tcPr/>
                </a:tc>
                <a:tc>
                  <a:txBody>
                    <a:bodyPr/>
                    <a:lstStyle/>
                    <a:p>
                      <a:r>
                        <a:rPr lang="en-GB" dirty="0">
                          <a:solidFill>
                            <a:schemeClr val="accent2">
                              <a:lumMod val="50000"/>
                            </a:schemeClr>
                          </a:solidFill>
                        </a:rPr>
                        <a:t>used for a single item</a:t>
                      </a:r>
                    </a:p>
                  </a:txBody>
                  <a:tcPr/>
                </a:tc>
                <a:extLst>
                  <a:ext uri="{0D108BD9-81ED-4DB2-BD59-A6C34878D82A}">
                    <a16:rowId xmlns:a16="http://schemas.microsoft.com/office/drawing/2014/main" val="4031055934"/>
                  </a:ext>
                </a:extLst>
              </a:tr>
            </a:tbl>
          </a:graphicData>
        </a:graphic>
      </p:graphicFrame>
    </p:spTree>
    <p:extLst>
      <p:ext uri="{BB962C8B-B14F-4D97-AF65-F5344CB8AC3E}">
        <p14:creationId xmlns:p14="http://schemas.microsoft.com/office/powerpoint/2010/main" val="696279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00BE40-94A2-A863-AE8F-DD78BFD8D3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573F44-17FD-3B20-3EA4-DFF001006A54}"/>
              </a:ext>
            </a:extLst>
          </p:cNvPr>
          <p:cNvSpPr>
            <a:spLocks noGrp="1"/>
          </p:cNvSpPr>
          <p:nvPr>
            <p:ph type="title"/>
          </p:nvPr>
        </p:nvSpPr>
        <p:spPr>
          <a:xfrm>
            <a:off x="0" y="18255"/>
            <a:ext cx="6940731" cy="1749585"/>
          </a:xfrm>
        </p:spPr>
        <p:txBody>
          <a:bodyPr>
            <a:normAutofit fontScale="90000"/>
          </a:bodyPr>
          <a:lstStyle/>
          <a:p>
            <a:r>
              <a:rPr lang="en-GB" dirty="0" err="1"/>
              <a:t>Measurnment</a:t>
            </a:r>
            <a:r>
              <a:rPr lang="en-GB" dirty="0"/>
              <a:t>_</a:t>
            </a:r>
            <a:br>
              <a:rPr lang="en-GB" dirty="0"/>
            </a:br>
            <a:r>
              <a:rPr lang="en-GB" dirty="0" err="1"/>
              <a:t>Scaling_</a:t>
            </a:r>
            <a:r>
              <a:rPr lang="en-GB" b="0" i="0" dirty="0" err="1">
                <a:solidFill>
                  <a:srgbClr val="212529"/>
                </a:solidFill>
                <a:effectLst/>
                <a:latin typeface="aeonik"/>
              </a:rPr>
              <a:t>Purposes</a:t>
            </a:r>
            <a:r>
              <a:rPr lang="en-GB" b="0" i="0" dirty="0">
                <a:solidFill>
                  <a:srgbClr val="212529"/>
                </a:solidFill>
                <a:effectLst/>
                <a:latin typeface="aeonik"/>
              </a:rPr>
              <a:t> of Scaling</a:t>
            </a:r>
            <a:br>
              <a:rPr lang="en-GB" b="0" i="0" dirty="0">
                <a:solidFill>
                  <a:srgbClr val="212529"/>
                </a:solidFill>
                <a:effectLst/>
                <a:latin typeface="aeonik"/>
              </a:rPr>
            </a:br>
            <a:endParaRPr lang="en-GB" dirty="0"/>
          </a:p>
        </p:txBody>
      </p:sp>
      <p:sp>
        <p:nvSpPr>
          <p:cNvPr id="3" name="Content Placeholder 2">
            <a:extLst>
              <a:ext uri="{FF2B5EF4-FFF2-40B4-BE49-F238E27FC236}">
                <a16:creationId xmlns:a16="http://schemas.microsoft.com/office/drawing/2014/main" id="{E6F3AABF-2253-AB91-0E65-5F161CC4A08D}"/>
              </a:ext>
            </a:extLst>
          </p:cNvPr>
          <p:cNvSpPr>
            <a:spLocks noGrp="1"/>
          </p:cNvSpPr>
          <p:nvPr>
            <p:ph idx="1"/>
          </p:nvPr>
        </p:nvSpPr>
        <p:spPr>
          <a:xfrm>
            <a:off x="142875" y="1933303"/>
            <a:ext cx="12049125" cy="5010945"/>
          </a:xfrm>
        </p:spPr>
        <p:txBody>
          <a:bodyPr>
            <a:normAutofit fontScale="85000" lnSpcReduction="10000"/>
          </a:bodyPr>
          <a:lstStyle/>
          <a:p>
            <a:r>
              <a:rPr lang="en-GB" b="0" i="0" dirty="0">
                <a:solidFill>
                  <a:srgbClr val="212529"/>
                </a:solidFill>
                <a:effectLst/>
                <a:latin typeface="aeonik"/>
              </a:rPr>
              <a:t>Why do we do scaling? Why not just create text statements or questions and use response formats to collect the answers? </a:t>
            </a:r>
          </a:p>
          <a:p>
            <a:r>
              <a:rPr lang="en-GB" b="0" i="0" dirty="0">
                <a:solidFill>
                  <a:srgbClr val="212529"/>
                </a:solidFill>
                <a:effectLst/>
                <a:latin typeface="aeonik"/>
              </a:rPr>
              <a:t>First, scaling to test a hypothesis:</a:t>
            </a:r>
          </a:p>
          <a:p>
            <a:pPr lvl="1"/>
            <a:r>
              <a:rPr lang="en-GB" b="0" i="0" dirty="0">
                <a:solidFill>
                  <a:srgbClr val="212529"/>
                </a:solidFill>
                <a:effectLst/>
                <a:latin typeface="aeonik"/>
              </a:rPr>
              <a:t>to know whether the construct or concept is a single-dimensional or multidimensional one (more about dimensionality later). </a:t>
            </a:r>
          </a:p>
          <a:p>
            <a:r>
              <a:rPr lang="en-GB" b="0" i="0" dirty="0">
                <a:solidFill>
                  <a:srgbClr val="212529"/>
                </a:solidFill>
                <a:effectLst/>
                <a:latin typeface="aeonik"/>
              </a:rPr>
              <a:t>do scaling as part of exploratory research: </a:t>
            </a:r>
          </a:p>
          <a:p>
            <a:pPr lvl="1"/>
            <a:r>
              <a:rPr lang="en-GB" b="0" i="0" dirty="0">
                <a:solidFill>
                  <a:srgbClr val="212529"/>
                </a:solidFill>
                <a:effectLst/>
                <a:latin typeface="aeonik"/>
              </a:rPr>
              <a:t>to know what dimensions underlie a set of ratings - if you create a set of questions, you can use scaling to determine how well they “hang together” and whether they measure one concept or multiple concepts. </a:t>
            </a:r>
          </a:p>
          <a:p>
            <a:r>
              <a:rPr lang="en-GB" b="0" i="0" dirty="0">
                <a:solidFill>
                  <a:srgbClr val="212529"/>
                </a:solidFill>
                <a:effectLst/>
                <a:latin typeface="aeonik"/>
              </a:rPr>
              <a:t>the most common reason for doing scaling is for scoring purposes: </a:t>
            </a:r>
          </a:p>
          <a:p>
            <a:pPr lvl="1"/>
            <a:r>
              <a:rPr lang="en-GB" b="0" i="0" dirty="0">
                <a:solidFill>
                  <a:srgbClr val="212529"/>
                </a:solidFill>
                <a:effectLst/>
                <a:latin typeface="aeonik"/>
              </a:rPr>
              <a:t>When a participant gives their responses to a set of items, we often would like to assign a single number that represents that’s person’s overall attitude or belief. </a:t>
            </a:r>
          </a:p>
          <a:p>
            <a:pPr lvl="1"/>
            <a:r>
              <a:rPr lang="en-GB" b="0" i="0" dirty="0">
                <a:solidFill>
                  <a:srgbClr val="212529"/>
                </a:solidFill>
                <a:effectLst/>
                <a:latin typeface="aeonik"/>
              </a:rPr>
              <a:t>For the figure above, we would like to be able to give a single number that describes a person’s attitudes towards immigration, for example</a:t>
            </a:r>
            <a:endParaRPr lang="en-GB" dirty="0"/>
          </a:p>
        </p:txBody>
      </p:sp>
      <p:graphicFrame>
        <p:nvGraphicFramePr>
          <p:cNvPr id="6" name="Table 5">
            <a:extLst>
              <a:ext uri="{FF2B5EF4-FFF2-40B4-BE49-F238E27FC236}">
                <a16:creationId xmlns:a16="http://schemas.microsoft.com/office/drawing/2014/main" id="{D583C087-61F9-1AA5-3B6F-DF625D41F765}"/>
              </a:ext>
            </a:extLst>
          </p:cNvPr>
          <p:cNvGraphicFramePr>
            <a:graphicFrameLocks noGrp="1"/>
          </p:cNvGraphicFramePr>
          <p:nvPr/>
        </p:nvGraphicFramePr>
        <p:xfrm>
          <a:off x="6601096" y="18255"/>
          <a:ext cx="5590904" cy="2021840"/>
        </p:xfrm>
        <a:graphic>
          <a:graphicData uri="http://schemas.openxmlformats.org/drawingml/2006/table">
            <a:tbl>
              <a:tblPr firstRow="1" bandRow="1">
                <a:tableStyleId>{5C22544A-7EE6-4342-B048-85BDC9FD1C3A}</a:tableStyleId>
              </a:tblPr>
              <a:tblGrid>
                <a:gridCol w="2795452">
                  <a:extLst>
                    <a:ext uri="{9D8B030D-6E8A-4147-A177-3AD203B41FA5}">
                      <a16:colId xmlns:a16="http://schemas.microsoft.com/office/drawing/2014/main" val="172289190"/>
                    </a:ext>
                  </a:extLst>
                </a:gridCol>
                <a:gridCol w="2795452">
                  <a:extLst>
                    <a:ext uri="{9D8B030D-6E8A-4147-A177-3AD203B41FA5}">
                      <a16:colId xmlns:a16="http://schemas.microsoft.com/office/drawing/2014/main" val="1721525765"/>
                    </a:ext>
                  </a:extLst>
                </a:gridCol>
              </a:tblGrid>
              <a:tr h="370840">
                <a:tc>
                  <a:txBody>
                    <a:bodyPr/>
                    <a:lstStyle/>
                    <a:p>
                      <a:r>
                        <a:rPr lang="en-GB" b="1" dirty="0">
                          <a:solidFill>
                            <a:srgbClr val="C00000"/>
                          </a:solidFill>
                        </a:rPr>
                        <a:t>Scale</a:t>
                      </a:r>
                      <a:endParaRPr lang="en-GB" dirty="0"/>
                    </a:p>
                  </a:txBody>
                  <a:tcPr>
                    <a:solidFill>
                      <a:schemeClr val="accent6">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C00000"/>
                          </a:solidFill>
                        </a:rPr>
                        <a:t>Response Scale</a:t>
                      </a:r>
                    </a:p>
                  </a:txBody>
                  <a:tcPr>
                    <a:solidFill>
                      <a:schemeClr val="accent6">
                        <a:lumMod val="20000"/>
                        <a:lumOff val="80000"/>
                      </a:schemeClr>
                    </a:solidFill>
                  </a:tcPr>
                </a:tc>
                <a:extLst>
                  <a:ext uri="{0D108BD9-81ED-4DB2-BD59-A6C34878D82A}">
                    <a16:rowId xmlns:a16="http://schemas.microsoft.com/office/drawing/2014/main" val="3661991941"/>
                  </a:ext>
                </a:extLst>
              </a:tr>
              <a:tr h="370840">
                <a:tc>
                  <a:txBody>
                    <a:bodyPr/>
                    <a:lstStyle/>
                    <a:p>
                      <a:r>
                        <a:rPr lang="en-GB" dirty="0">
                          <a:solidFill>
                            <a:schemeClr val="accent2">
                              <a:lumMod val="50000"/>
                            </a:schemeClr>
                          </a:solidFill>
                        </a:rPr>
                        <a:t>results from a process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2">
                              <a:lumMod val="50000"/>
                            </a:schemeClr>
                          </a:solidFill>
                        </a:rPr>
                        <a:t>is used to collect the response for an item</a:t>
                      </a:r>
                    </a:p>
                  </a:txBody>
                  <a:tcPr/>
                </a:tc>
                <a:extLst>
                  <a:ext uri="{0D108BD9-81ED-4DB2-BD59-A6C34878D82A}">
                    <a16:rowId xmlns:a16="http://schemas.microsoft.com/office/drawing/2014/main" val="953303238"/>
                  </a:ext>
                </a:extLst>
              </a:tr>
              <a:tr h="171106">
                <a:tc>
                  <a:txBody>
                    <a:bodyPr/>
                    <a:lstStyle/>
                    <a:p>
                      <a:r>
                        <a:rPr lang="en-GB" dirty="0">
                          <a:solidFill>
                            <a:schemeClr val="accent2">
                              <a:lumMod val="50000"/>
                            </a:schemeClr>
                          </a:solidFill>
                        </a:rPr>
                        <a:t>each item on scale has a scale value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2">
                              <a:lumMod val="50000"/>
                            </a:schemeClr>
                          </a:solidFill>
                        </a:rPr>
                        <a:t>item not associated with a scale value</a:t>
                      </a:r>
                    </a:p>
                  </a:txBody>
                  <a:tcPr/>
                </a:tc>
                <a:extLst>
                  <a:ext uri="{0D108BD9-81ED-4DB2-BD59-A6C34878D82A}">
                    <a16:rowId xmlns:a16="http://schemas.microsoft.com/office/drawing/2014/main" val="3392341743"/>
                  </a:ext>
                </a:extLst>
              </a:tr>
              <a:tr h="370840">
                <a:tc>
                  <a:txBody>
                    <a:bodyPr/>
                    <a:lstStyle/>
                    <a:p>
                      <a:r>
                        <a:rPr lang="en-GB" dirty="0">
                          <a:solidFill>
                            <a:schemeClr val="accent2">
                              <a:lumMod val="50000"/>
                            </a:schemeClr>
                          </a:solidFill>
                        </a:rPr>
                        <a:t>refers to a set of items</a:t>
                      </a:r>
                    </a:p>
                  </a:txBody>
                  <a:tcPr/>
                </a:tc>
                <a:tc>
                  <a:txBody>
                    <a:bodyPr/>
                    <a:lstStyle/>
                    <a:p>
                      <a:r>
                        <a:rPr lang="en-GB" dirty="0">
                          <a:solidFill>
                            <a:schemeClr val="accent2">
                              <a:lumMod val="50000"/>
                            </a:schemeClr>
                          </a:solidFill>
                        </a:rPr>
                        <a:t>used for a single item</a:t>
                      </a:r>
                    </a:p>
                  </a:txBody>
                  <a:tcPr/>
                </a:tc>
                <a:extLst>
                  <a:ext uri="{0D108BD9-81ED-4DB2-BD59-A6C34878D82A}">
                    <a16:rowId xmlns:a16="http://schemas.microsoft.com/office/drawing/2014/main" val="4031055934"/>
                  </a:ext>
                </a:extLst>
              </a:tr>
            </a:tbl>
          </a:graphicData>
        </a:graphic>
      </p:graphicFrame>
    </p:spTree>
    <p:extLst>
      <p:ext uri="{BB962C8B-B14F-4D97-AF65-F5344CB8AC3E}">
        <p14:creationId xmlns:p14="http://schemas.microsoft.com/office/powerpoint/2010/main" val="39505037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475885-03E2-0279-DD72-0FE014C6FE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6E4568-300F-BCBB-E4B9-C8175FBB58FD}"/>
              </a:ext>
            </a:extLst>
          </p:cNvPr>
          <p:cNvSpPr>
            <a:spLocks noGrp="1"/>
          </p:cNvSpPr>
          <p:nvPr>
            <p:ph type="title"/>
          </p:nvPr>
        </p:nvSpPr>
        <p:spPr>
          <a:xfrm>
            <a:off x="0" y="18255"/>
            <a:ext cx="6940731" cy="1749585"/>
          </a:xfrm>
        </p:spPr>
        <p:txBody>
          <a:bodyPr>
            <a:normAutofit/>
          </a:bodyPr>
          <a:lstStyle/>
          <a:p>
            <a:r>
              <a:rPr lang="en-GB" dirty="0" err="1"/>
              <a:t>Measurnment</a:t>
            </a:r>
            <a:r>
              <a:rPr lang="en-GB" dirty="0"/>
              <a:t>_</a:t>
            </a:r>
            <a:br>
              <a:rPr lang="en-GB" dirty="0"/>
            </a:br>
            <a:r>
              <a:rPr lang="en-GB" dirty="0" err="1"/>
              <a:t>Scaling_</a:t>
            </a:r>
            <a:r>
              <a:rPr lang="en-GB" b="0" i="0" dirty="0" err="1">
                <a:solidFill>
                  <a:srgbClr val="212529"/>
                </a:solidFill>
                <a:effectLst/>
                <a:latin typeface="aeonik"/>
              </a:rPr>
              <a:t>Dimensionality</a:t>
            </a:r>
            <a:endParaRPr lang="en-GB" dirty="0"/>
          </a:p>
        </p:txBody>
      </p:sp>
      <p:sp>
        <p:nvSpPr>
          <p:cNvPr id="3" name="Content Placeholder 2">
            <a:extLst>
              <a:ext uri="{FF2B5EF4-FFF2-40B4-BE49-F238E27FC236}">
                <a16:creationId xmlns:a16="http://schemas.microsoft.com/office/drawing/2014/main" id="{3F5EEB5C-0E99-C2FE-5DC0-DD89C80B1DA7}"/>
              </a:ext>
            </a:extLst>
          </p:cNvPr>
          <p:cNvSpPr>
            <a:spLocks noGrp="1"/>
          </p:cNvSpPr>
          <p:nvPr>
            <p:ph idx="1"/>
          </p:nvPr>
        </p:nvSpPr>
        <p:spPr>
          <a:xfrm>
            <a:off x="152401" y="1933303"/>
            <a:ext cx="12039600" cy="5010945"/>
          </a:xfrm>
        </p:spPr>
        <p:txBody>
          <a:bodyPr>
            <a:normAutofit fontScale="85000" lnSpcReduction="20000"/>
          </a:bodyPr>
          <a:lstStyle/>
          <a:p>
            <a:r>
              <a:rPr lang="en-GB" b="0" i="0" dirty="0">
                <a:solidFill>
                  <a:srgbClr val="212529"/>
                </a:solidFill>
                <a:effectLst/>
                <a:latin typeface="aeonik"/>
              </a:rPr>
              <a:t>A scale can have any number of dimensions in it. </a:t>
            </a:r>
          </a:p>
          <a:p>
            <a:r>
              <a:rPr lang="en-GB" b="0" i="0" dirty="0">
                <a:solidFill>
                  <a:srgbClr val="212529"/>
                </a:solidFill>
                <a:effectLst/>
                <a:latin typeface="aeonik"/>
              </a:rPr>
              <a:t>Most scales that we develop have only a few dimensions. </a:t>
            </a:r>
          </a:p>
          <a:p>
            <a:r>
              <a:rPr lang="en-GB" b="0" i="0" dirty="0">
                <a:solidFill>
                  <a:srgbClr val="212529"/>
                </a:solidFill>
                <a:effectLst/>
                <a:latin typeface="aeonik"/>
              </a:rPr>
              <a:t>What’s a dimension? Think of a dimension as a number line. </a:t>
            </a:r>
          </a:p>
          <a:p>
            <a:r>
              <a:rPr lang="en-GB" b="0" i="0" dirty="0">
                <a:solidFill>
                  <a:srgbClr val="212529"/>
                </a:solidFill>
                <a:effectLst/>
                <a:latin typeface="aeonik"/>
              </a:rPr>
              <a:t>If we want to measure a construct, we have to decide whether the construct can be measured well with one number line or whether it may need more.</a:t>
            </a:r>
          </a:p>
          <a:p>
            <a:r>
              <a:rPr lang="en-GB" b="0" i="0" dirty="0">
                <a:solidFill>
                  <a:srgbClr val="212529"/>
                </a:solidFill>
                <a:effectLst/>
                <a:latin typeface="aeonik"/>
              </a:rPr>
              <a:t>For instance, </a:t>
            </a:r>
          </a:p>
          <a:p>
            <a:pPr lvl="1"/>
            <a:r>
              <a:rPr lang="en-GB" b="0" i="0" dirty="0">
                <a:solidFill>
                  <a:srgbClr val="212529"/>
                </a:solidFill>
                <a:effectLst/>
                <a:latin typeface="aeonik"/>
              </a:rPr>
              <a:t>height is a concept that is unidimensional or one-dimensional. We can measure the concept of height very well with only a single number line (e.g. a ruler). </a:t>
            </a:r>
          </a:p>
          <a:p>
            <a:pPr lvl="1"/>
            <a:r>
              <a:rPr lang="en-GB" b="0" i="0" dirty="0">
                <a:solidFill>
                  <a:srgbClr val="212529"/>
                </a:solidFill>
                <a:effectLst/>
                <a:latin typeface="aeonik"/>
              </a:rPr>
              <a:t>Weight is also unidimensional – we can measure it with a scale. Thirst might also bee considered a unidimensional concept – you are either more or less thirsty at any given time. It’s easy to see that height and weight are unidimensional. </a:t>
            </a:r>
          </a:p>
          <a:p>
            <a:pPr lvl="1"/>
            <a:r>
              <a:rPr lang="en-GB" b="0" i="0" dirty="0">
                <a:solidFill>
                  <a:srgbClr val="212529"/>
                </a:solidFill>
                <a:effectLst/>
                <a:latin typeface="aeonik"/>
              </a:rPr>
              <a:t>But what about a concept like self esteem? If you think you can measure a person’s self esteem well with a single ruler that goes from low to high, then you probably have a unidimensional construct.</a:t>
            </a:r>
            <a:endParaRPr lang="en-GB" dirty="0"/>
          </a:p>
        </p:txBody>
      </p:sp>
      <p:pic>
        <p:nvPicPr>
          <p:cNvPr id="4" name="Picture 3">
            <a:extLst>
              <a:ext uri="{FF2B5EF4-FFF2-40B4-BE49-F238E27FC236}">
                <a16:creationId xmlns:a16="http://schemas.microsoft.com/office/drawing/2014/main" id="{EDC4DA5E-3C45-4BE8-6304-C39848573896}"/>
              </a:ext>
            </a:extLst>
          </p:cNvPr>
          <p:cNvPicPr>
            <a:picLocks noChangeAspect="1"/>
          </p:cNvPicPr>
          <p:nvPr/>
        </p:nvPicPr>
        <p:blipFill>
          <a:blip r:embed="rId2"/>
          <a:stretch>
            <a:fillRect/>
          </a:stretch>
        </p:blipFill>
        <p:spPr>
          <a:xfrm>
            <a:off x="8415322" y="-22861"/>
            <a:ext cx="3881181" cy="2165169"/>
          </a:xfrm>
          <a:prstGeom prst="rect">
            <a:avLst/>
          </a:prstGeom>
        </p:spPr>
      </p:pic>
    </p:spTree>
    <p:extLst>
      <p:ext uri="{BB962C8B-B14F-4D97-AF65-F5344CB8AC3E}">
        <p14:creationId xmlns:p14="http://schemas.microsoft.com/office/powerpoint/2010/main" val="3693687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CD3FF2-AD70-0AC0-D718-A875E5E01C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3C364F-C37D-B966-3D45-647053E08EF2}"/>
              </a:ext>
            </a:extLst>
          </p:cNvPr>
          <p:cNvSpPr>
            <a:spLocks noGrp="1"/>
          </p:cNvSpPr>
          <p:nvPr>
            <p:ph type="title"/>
          </p:nvPr>
        </p:nvSpPr>
        <p:spPr>
          <a:xfrm>
            <a:off x="0" y="18255"/>
            <a:ext cx="6940731" cy="1749585"/>
          </a:xfrm>
        </p:spPr>
        <p:txBody>
          <a:bodyPr>
            <a:normAutofit/>
          </a:bodyPr>
          <a:lstStyle/>
          <a:p>
            <a:r>
              <a:rPr lang="en-GB"/>
              <a:t>Measurnment_</a:t>
            </a:r>
            <a:br>
              <a:rPr lang="en-GB"/>
            </a:br>
            <a:r>
              <a:rPr lang="en-GB"/>
              <a:t>Scaling_</a:t>
            </a:r>
            <a:r>
              <a:rPr lang="en-GB" b="0" i="0">
                <a:solidFill>
                  <a:srgbClr val="212529"/>
                </a:solidFill>
                <a:effectLst/>
                <a:latin typeface="aeonik"/>
              </a:rPr>
              <a:t>Dimensionality</a:t>
            </a:r>
            <a:endParaRPr lang="en-GB" dirty="0"/>
          </a:p>
        </p:txBody>
      </p:sp>
      <p:sp>
        <p:nvSpPr>
          <p:cNvPr id="3" name="Content Placeholder 2">
            <a:extLst>
              <a:ext uri="{FF2B5EF4-FFF2-40B4-BE49-F238E27FC236}">
                <a16:creationId xmlns:a16="http://schemas.microsoft.com/office/drawing/2014/main" id="{20A14073-AB8C-758A-DEA1-BE1093201B9D}"/>
              </a:ext>
            </a:extLst>
          </p:cNvPr>
          <p:cNvSpPr>
            <a:spLocks noGrp="1"/>
          </p:cNvSpPr>
          <p:nvPr>
            <p:ph idx="1"/>
          </p:nvPr>
        </p:nvSpPr>
        <p:spPr>
          <a:xfrm>
            <a:off x="152400" y="1933303"/>
            <a:ext cx="11934825" cy="5010945"/>
          </a:xfrm>
        </p:spPr>
        <p:txBody>
          <a:bodyPr>
            <a:normAutofit/>
          </a:bodyPr>
          <a:lstStyle/>
          <a:p>
            <a:r>
              <a:rPr lang="en-GB" b="0" i="0" dirty="0">
                <a:solidFill>
                  <a:srgbClr val="212529"/>
                </a:solidFill>
                <a:effectLst/>
                <a:latin typeface="aeonik"/>
              </a:rPr>
              <a:t>What would a two-dimensional concept be? </a:t>
            </a:r>
          </a:p>
          <a:p>
            <a:r>
              <a:rPr lang="en-GB" b="0" i="0" dirty="0">
                <a:solidFill>
                  <a:srgbClr val="212529"/>
                </a:solidFill>
                <a:effectLst/>
                <a:latin typeface="aeonik"/>
              </a:rPr>
              <a:t>Many models of intelligence or achievement postulate two major dimensions – mathematical and verbal ability. </a:t>
            </a:r>
          </a:p>
          <a:p>
            <a:r>
              <a:rPr lang="en-GB" b="0" i="0" dirty="0">
                <a:solidFill>
                  <a:srgbClr val="212529"/>
                </a:solidFill>
                <a:effectLst/>
                <a:latin typeface="aeonik"/>
              </a:rPr>
              <a:t>In this type of two-dimensional model, a person can be said to possess two types of achievement. Some people will be high in verbal skills and lower in math. For others, it will be the reverse. But, if a concept is truly two-dimensional, it is not possible to depict a person’s level on it using only a single number line. In other words, in order to describe achievement you would need to locate a person as a point in two dimensional (</a:t>
            </a:r>
            <a:r>
              <a:rPr lang="en-GB" b="0" i="0" dirty="0" err="1">
                <a:solidFill>
                  <a:srgbClr val="212529"/>
                </a:solidFill>
                <a:effectLst/>
                <a:latin typeface="aeonik"/>
              </a:rPr>
              <a:t>x,y</a:t>
            </a:r>
            <a:r>
              <a:rPr lang="en-GB" b="0" i="0" dirty="0">
                <a:solidFill>
                  <a:srgbClr val="212529"/>
                </a:solidFill>
                <a:effectLst/>
                <a:latin typeface="aeonik"/>
              </a:rPr>
              <a:t>) space.</a:t>
            </a:r>
            <a:endParaRPr lang="en-GB" dirty="0"/>
          </a:p>
        </p:txBody>
      </p:sp>
      <p:pic>
        <p:nvPicPr>
          <p:cNvPr id="5" name="Picture 4">
            <a:extLst>
              <a:ext uri="{FF2B5EF4-FFF2-40B4-BE49-F238E27FC236}">
                <a16:creationId xmlns:a16="http://schemas.microsoft.com/office/drawing/2014/main" id="{9E0FB961-9EA5-E834-51F5-708F1DC3E6AC}"/>
              </a:ext>
            </a:extLst>
          </p:cNvPr>
          <p:cNvPicPr>
            <a:picLocks noChangeAspect="1"/>
          </p:cNvPicPr>
          <p:nvPr/>
        </p:nvPicPr>
        <p:blipFill>
          <a:blip r:embed="rId2"/>
          <a:stretch>
            <a:fillRect/>
          </a:stretch>
        </p:blipFill>
        <p:spPr>
          <a:xfrm>
            <a:off x="9648553" y="18255"/>
            <a:ext cx="2647950" cy="2047875"/>
          </a:xfrm>
          <a:prstGeom prst="rect">
            <a:avLst/>
          </a:prstGeom>
        </p:spPr>
      </p:pic>
    </p:spTree>
    <p:extLst>
      <p:ext uri="{BB962C8B-B14F-4D97-AF65-F5344CB8AC3E}">
        <p14:creationId xmlns:p14="http://schemas.microsoft.com/office/powerpoint/2010/main" val="34498823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C7A9E2-C24C-3BC3-E000-BDD6359C23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0DB0B7-BCC9-E6ED-231D-14B27A60D567}"/>
              </a:ext>
            </a:extLst>
          </p:cNvPr>
          <p:cNvSpPr>
            <a:spLocks noGrp="1"/>
          </p:cNvSpPr>
          <p:nvPr>
            <p:ph type="title"/>
          </p:nvPr>
        </p:nvSpPr>
        <p:spPr>
          <a:xfrm>
            <a:off x="0" y="0"/>
            <a:ext cx="9683931"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Unidimensional or Multidimensional?</a:t>
            </a:r>
            <a:endParaRPr lang="en-GB" dirty="0"/>
          </a:p>
        </p:txBody>
      </p:sp>
      <p:sp>
        <p:nvSpPr>
          <p:cNvPr id="3" name="Content Placeholder 2">
            <a:extLst>
              <a:ext uri="{FF2B5EF4-FFF2-40B4-BE49-F238E27FC236}">
                <a16:creationId xmlns:a16="http://schemas.microsoft.com/office/drawing/2014/main" id="{E5EB44E1-DAAE-D4AD-973C-F35449A81F5A}"/>
              </a:ext>
            </a:extLst>
          </p:cNvPr>
          <p:cNvSpPr>
            <a:spLocks noGrp="1"/>
          </p:cNvSpPr>
          <p:nvPr>
            <p:ph idx="1"/>
          </p:nvPr>
        </p:nvSpPr>
        <p:spPr>
          <a:xfrm>
            <a:off x="76200" y="1576251"/>
            <a:ext cx="12328208" cy="5367998"/>
          </a:xfrm>
        </p:spPr>
        <p:txBody>
          <a:bodyPr>
            <a:normAutofit fontScale="62500" lnSpcReduction="20000"/>
          </a:bodyPr>
          <a:lstStyle/>
          <a:p>
            <a:r>
              <a:rPr lang="en-GB" b="0" i="0" dirty="0">
                <a:solidFill>
                  <a:srgbClr val="212529"/>
                </a:solidFill>
                <a:effectLst/>
                <a:latin typeface="aeonik"/>
              </a:rPr>
              <a:t>how about a three-dimensional concept? </a:t>
            </a:r>
          </a:p>
          <a:p>
            <a:r>
              <a:rPr lang="en-GB" b="0" i="0" dirty="0">
                <a:solidFill>
                  <a:srgbClr val="212529"/>
                </a:solidFill>
                <a:effectLst/>
                <a:latin typeface="aeonik"/>
              </a:rPr>
              <a:t>Psychologists who study the idea of meaning theorized that the meaning of a term could be well described in three dimensions. </a:t>
            </a:r>
          </a:p>
          <a:p>
            <a:r>
              <a:rPr lang="en-GB" b="0" i="0" dirty="0">
                <a:solidFill>
                  <a:srgbClr val="212529"/>
                </a:solidFill>
                <a:effectLst/>
                <a:latin typeface="aeonik"/>
              </a:rPr>
              <a:t>any objects can be distinguished or differentiated from each other along three dimensions. They </a:t>
            </a:r>
            <a:r>
              <a:rPr lang="en-GB" b="0" i="0" dirty="0" err="1">
                <a:solidFill>
                  <a:srgbClr val="212529"/>
                </a:solidFill>
                <a:effectLst/>
                <a:latin typeface="aeonik"/>
              </a:rPr>
              <a:t>labeled</a:t>
            </a:r>
            <a:r>
              <a:rPr lang="en-GB" b="0" i="0" dirty="0">
                <a:solidFill>
                  <a:srgbClr val="212529"/>
                </a:solidFill>
                <a:effectLst/>
                <a:latin typeface="aeonik"/>
              </a:rPr>
              <a:t> these three dimensions </a:t>
            </a:r>
            <a:r>
              <a:rPr lang="en-GB" b="0" i="1" dirty="0">
                <a:solidFill>
                  <a:srgbClr val="212529"/>
                </a:solidFill>
                <a:effectLst/>
                <a:latin typeface="aeonik"/>
              </a:rPr>
              <a:t>activity</a:t>
            </a:r>
            <a:r>
              <a:rPr lang="en-GB" b="0" i="0" dirty="0">
                <a:solidFill>
                  <a:srgbClr val="212529"/>
                </a:solidFill>
                <a:effectLst/>
                <a:latin typeface="aeonik"/>
              </a:rPr>
              <a:t>, </a:t>
            </a:r>
            <a:r>
              <a:rPr lang="en-GB" b="0" i="1" dirty="0">
                <a:solidFill>
                  <a:srgbClr val="212529"/>
                </a:solidFill>
                <a:effectLst/>
                <a:latin typeface="aeonik"/>
              </a:rPr>
              <a:t>evaluation</a:t>
            </a:r>
            <a:r>
              <a:rPr lang="en-GB" b="0" i="0" dirty="0">
                <a:solidFill>
                  <a:srgbClr val="212529"/>
                </a:solidFill>
                <a:effectLst/>
                <a:latin typeface="aeonik"/>
              </a:rPr>
              <a:t>, and </a:t>
            </a:r>
            <a:r>
              <a:rPr lang="en-GB" b="0" i="1" dirty="0">
                <a:solidFill>
                  <a:srgbClr val="212529"/>
                </a:solidFill>
                <a:effectLst/>
                <a:latin typeface="aeonik"/>
              </a:rPr>
              <a:t>potency</a:t>
            </a:r>
            <a:r>
              <a:rPr lang="en-GB" b="0" i="0" dirty="0">
                <a:solidFill>
                  <a:srgbClr val="212529"/>
                </a:solidFill>
                <a:effectLst/>
                <a:latin typeface="aeonik"/>
              </a:rPr>
              <a:t>. </a:t>
            </a:r>
          </a:p>
          <a:p>
            <a:r>
              <a:rPr lang="en-GB" b="0" i="0" dirty="0">
                <a:solidFill>
                  <a:srgbClr val="212529"/>
                </a:solidFill>
                <a:effectLst/>
                <a:latin typeface="aeonik"/>
              </a:rPr>
              <a:t>They called this general theory of meaning the </a:t>
            </a:r>
            <a:r>
              <a:rPr lang="en-GB" b="1" i="0" dirty="0">
                <a:solidFill>
                  <a:srgbClr val="212529"/>
                </a:solidFill>
                <a:effectLst/>
                <a:latin typeface="aeonik"/>
              </a:rPr>
              <a:t>semantic differential</a:t>
            </a:r>
            <a:r>
              <a:rPr lang="en-GB" b="0" i="0" dirty="0">
                <a:solidFill>
                  <a:srgbClr val="212529"/>
                </a:solidFill>
                <a:effectLst/>
                <a:latin typeface="aeonik"/>
              </a:rPr>
              <a:t>. </a:t>
            </a:r>
          </a:p>
          <a:p>
            <a:r>
              <a:rPr lang="en-GB" b="0" i="0" dirty="0">
                <a:solidFill>
                  <a:srgbClr val="212529"/>
                </a:solidFill>
                <a:effectLst/>
                <a:latin typeface="aeonik"/>
              </a:rPr>
              <a:t>Their theory essentially states that you can rate any object along those three dimensions. </a:t>
            </a:r>
          </a:p>
          <a:p>
            <a:r>
              <a:rPr lang="en-GB" b="0" i="0" dirty="0">
                <a:solidFill>
                  <a:srgbClr val="212529"/>
                </a:solidFill>
                <a:effectLst/>
                <a:latin typeface="aeonik"/>
              </a:rPr>
              <a:t>For instance, think of the idea of “ballet.” If you like the ballet, you would probably rate it high on activity, </a:t>
            </a:r>
            <a:r>
              <a:rPr lang="en-GB" b="0" i="0" dirty="0" err="1">
                <a:solidFill>
                  <a:srgbClr val="212529"/>
                </a:solidFill>
                <a:effectLst/>
                <a:latin typeface="aeonik"/>
              </a:rPr>
              <a:t>favorable</a:t>
            </a:r>
            <a:r>
              <a:rPr lang="en-GB" b="0" i="0" dirty="0">
                <a:solidFill>
                  <a:srgbClr val="212529"/>
                </a:solidFill>
                <a:effectLst/>
                <a:latin typeface="aeonik"/>
              </a:rPr>
              <a:t> on evaluation, and powerful on potency. </a:t>
            </a:r>
          </a:p>
          <a:p>
            <a:r>
              <a:rPr lang="en-GB" b="0" i="0" dirty="0">
                <a:solidFill>
                  <a:srgbClr val="212529"/>
                </a:solidFill>
                <a:effectLst/>
                <a:latin typeface="aeonik"/>
              </a:rPr>
              <a:t>On the other hand, think about the concept of a “book” like a novel. You might rate it low on activity (it’s passive), </a:t>
            </a:r>
            <a:r>
              <a:rPr lang="en-GB" b="0" i="0" dirty="0" err="1">
                <a:solidFill>
                  <a:srgbClr val="212529"/>
                </a:solidFill>
                <a:effectLst/>
                <a:latin typeface="aeonik"/>
              </a:rPr>
              <a:t>favorable</a:t>
            </a:r>
            <a:r>
              <a:rPr lang="en-GB" b="0" i="0" dirty="0">
                <a:solidFill>
                  <a:srgbClr val="212529"/>
                </a:solidFill>
                <a:effectLst/>
                <a:latin typeface="aeonik"/>
              </a:rPr>
              <a:t> on evaluation (assuming you like it), and about average on potency. </a:t>
            </a:r>
          </a:p>
          <a:p>
            <a:r>
              <a:rPr lang="en-GB" b="0" i="0" dirty="0">
                <a:solidFill>
                  <a:srgbClr val="212529"/>
                </a:solidFill>
                <a:effectLst/>
                <a:latin typeface="aeonik"/>
              </a:rPr>
              <a:t>Now, think of the idea of “going to the dentist.” Most people would rate it low on activity (it’s a passive activity), </a:t>
            </a:r>
            <a:r>
              <a:rPr lang="en-GB" b="0" i="0" dirty="0" err="1">
                <a:solidFill>
                  <a:srgbClr val="212529"/>
                </a:solidFill>
                <a:effectLst/>
                <a:latin typeface="aeonik"/>
              </a:rPr>
              <a:t>unfavorable</a:t>
            </a:r>
            <a:r>
              <a:rPr lang="en-GB" b="0" i="0" dirty="0">
                <a:solidFill>
                  <a:srgbClr val="212529"/>
                </a:solidFill>
                <a:effectLst/>
                <a:latin typeface="aeonik"/>
              </a:rPr>
              <a:t> on evaluation, and powerless on potency (there are few routine activities that make you feel as powerless!). </a:t>
            </a:r>
          </a:p>
          <a:p>
            <a:r>
              <a:rPr lang="en-GB" b="0" i="0" dirty="0">
                <a:solidFill>
                  <a:srgbClr val="212529"/>
                </a:solidFill>
                <a:effectLst/>
                <a:latin typeface="aeonik"/>
              </a:rPr>
              <a:t>The theorists who came up with the idea of the semantic differential thought that the meaning of any concepts could be described well by rating the concept on these three dimensions. </a:t>
            </a:r>
          </a:p>
          <a:p>
            <a:r>
              <a:rPr lang="en-GB" b="0" i="0" dirty="0">
                <a:solidFill>
                  <a:srgbClr val="212529"/>
                </a:solidFill>
                <a:effectLst/>
                <a:latin typeface="aeonik"/>
              </a:rPr>
              <a:t>In other words, in order to describe the meaning of an object you have to locate it as a dot somewhere within the cube (three-dimensional space).</a:t>
            </a:r>
            <a:endParaRPr lang="en-GB" dirty="0"/>
          </a:p>
        </p:txBody>
      </p:sp>
      <p:pic>
        <p:nvPicPr>
          <p:cNvPr id="1026" name="Picture 2">
            <a:extLst>
              <a:ext uri="{FF2B5EF4-FFF2-40B4-BE49-F238E27FC236}">
                <a16:creationId xmlns:a16="http://schemas.microsoft.com/office/drawing/2014/main" id="{6AEE65B2-60A1-BCDE-3BD7-46D17EB2F1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53481" y="18255"/>
            <a:ext cx="2850927" cy="19847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83499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AF6181-F11F-4188-849B-0A51699022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5D5805-A55E-AABA-E1B6-EE5AFFCFAAB9}"/>
              </a:ext>
            </a:extLst>
          </p:cNvPr>
          <p:cNvSpPr>
            <a:spLocks noGrp="1"/>
          </p:cNvSpPr>
          <p:nvPr>
            <p:ph type="title"/>
          </p:nvPr>
        </p:nvSpPr>
        <p:spPr>
          <a:xfrm>
            <a:off x="0" y="0"/>
            <a:ext cx="9683931"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Unidimensional or Multidimensional?</a:t>
            </a:r>
            <a:endParaRPr lang="en-GB" dirty="0"/>
          </a:p>
        </p:txBody>
      </p:sp>
      <p:sp>
        <p:nvSpPr>
          <p:cNvPr id="3" name="Content Placeholder 2">
            <a:extLst>
              <a:ext uri="{FF2B5EF4-FFF2-40B4-BE49-F238E27FC236}">
                <a16:creationId xmlns:a16="http://schemas.microsoft.com/office/drawing/2014/main" id="{F8267ADB-1FC5-2854-37AF-DF397747AE22}"/>
              </a:ext>
            </a:extLst>
          </p:cNvPr>
          <p:cNvSpPr>
            <a:spLocks noGrp="1"/>
          </p:cNvSpPr>
          <p:nvPr>
            <p:ph idx="1"/>
          </p:nvPr>
        </p:nvSpPr>
        <p:spPr>
          <a:xfrm>
            <a:off x="1" y="1576251"/>
            <a:ext cx="12192000" cy="5367998"/>
          </a:xfrm>
        </p:spPr>
        <p:txBody>
          <a:bodyPr>
            <a:normAutofit fontScale="77500" lnSpcReduction="20000"/>
          </a:bodyPr>
          <a:lstStyle/>
          <a:p>
            <a:r>
              <a:rPr lang="en-GB" b="0" i="0" dirty="0">
                <a:solidFill>
                  <a:srgbClr val="212529"/>
                </a:solidFill>
                <a:effectLst/>
                <a:latin typeface="aeonik"/>
              </a:rPr>
              <a:t>What are the advantages of using a unidimensional model? </a:t>
            </a:r>
          </a:p>
          <a:p>
            <a:r>
              <a:rPr lang="en-GB" b="0" i="0" dirty="0">
                <a:solidFill>
                  <a:srgbClr val="212529"/>
                </a:solidFill>
                <a:effectLst/>
                <a:latin typeface="aeonik"/>
              </a:rPr>
              <a:t>Unidimensional concepts are generally easier to understand. </a:t>
            </a:r>
          </a:p>
          <a:p>
            <a:r>
              <a:rPr lang="en-GB" b="0" i="0" dirty="0">
                <a:solidFill>
                  <a:srgbClr val="212529"/>
                </a:solidFill>
                <a:effectLst/>
                <a:latin typeface="aeonik"/>
              </a:rPr>
              <a:t>You have either more or less of it, and that’s all. You’re either taller or shorter, heavier or lighter. It’s also important to understand what a unidimensional scale is as a foundation for comprehending the more complex multidimensional concepts. </a:t>
            </a:r>
          </a:p>
          <a:p>
            <a:r>
              <a:rPr lang="en-GB" dirty="0">
                <a:solidFill>
                  <a:srgbClr val="212529"/>
                </a:solidFill>
                <a:latin typeface="aeonik"/>
              </a:rPr>
              <a:t>T</a:t>
            </a:r>
            <a:r>
              <a:rPr lang="en-GB" b="0" i="0" dirty="0">
                <a:solidFill>
                  <a:srgbClr val="212529"/>
                </a:solidFill>
                <a:effectLst/>
                <a:latin typeface="aeonik"/>
              </a:rPr>
              <a:t>o use unidimensional scaling is because you believe the concept you are measuring really is unidimensional in reality. As you’ve seen, many familiar concepts (height, weight, temperature) are actually unidimensional. </a:t>
            </a:r>
          </a:p>
          <a:p>
            <a:r>
              <a:rPr lang="en-GB" b="0" i="0" dirty="0">
                <a:solidFill>
                  <a:srgbClr val="212529"/>
                </a:solidFill>
                <a:effectLst/>
                <a:latin typeface="aeonik"/>
              </a:rPr>
              <a:t>But, if the concept you are studying is in fact multidimensional in nature, a unidimensional scale or number line won’t describe it well. </a:t>
            </a:r>
          </a:p>
          <a:p>
            <a:r>
              <a:rPr lang="en-GB" b="0" i="0" dirty="0">
                <a:solidFill>
                  <a:srgbClr val="212529"/>
                </a:solidFill>
                <a:effectLst/>
                <a:latin typeface="aeonik"/>
              </a:rPr>
              <a:t>If you try to measure academic achievement on a single dimension, you would place every person on a single line ranging from low to high achievers. But how do you score someone who is a high math achiever and terrible verbally, or vice versa? </a:t>
            </a:r>
          </a:p>
          <a:p>
            <a:r>
              <a:rPr lang="en-GB" b="0" i="0" dirty="0">
                <a:solidFill>
                  <a:srgbClr val="212529"/>
                </a:solidFill>
                <a:effectLst/>
                <a:latin typeface="aeonik"/>
              </a:rPr>
              <a:t>A unidimensional scale can’t capture that type of achievement.</a:t>
            </a:r>
            <a:endParaRPr lang="en-GB" dirty="0"/>
          </a:p>
        </p:txBody>
      </p:sp>
    </p:spTree>
    <p:extLst>
      <p:ext uri="{BB962C8B-B14F-4D97-AF65-F5344CB8AC3E}">
        <p14:creationId xmlns:p14="http://schemas.microsoft.com/office/powerpoint/2010/main" val="13388664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EA7D442-DC9C-4715-BD3E-F33679C35DE6}"/>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72B9B67-B86E-8AEE-98B4-261FE2E36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1D15FF42-F76D-0A59-D038-33A2A43F4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1E5AB97E-B36D-E1BB-9373-28FBD8F95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descr="Abstract background of mesh">
            <a:extLst>
              <a:ext uri="{FF2B5EF4-FFF2-40B4-BE49-F238E27FC236}">
                <a16:creationId xmlns:a16="http://schemas.microsoft.com/office/drawing/2014/main" id="{12C5A540-A9D9-1CAE-FC83-276D37EDF561}"/>
              </a:ext>
            </a:extLst>
          </p:cNvPr>
          <p:cNvPicPr>
            <a:picLocks noChangeAspect="1"/>
          </p:cNvPicPr>
          <p:nvPr/>
        </p:nvPicPr>
        <p:blipFill>
          <a:blip r:embed="rId2">
            <a:alphaModFix amt="70000"/>
          </a:blip>
          <a:srcRect r="-1" b="15725"/>
          <a:stretch/>
        </p:blipFill>
        <p:spPr>
          <a:xfrm>
            <a:off x="20" y="10"/>
            <a:ext cx="12188932" cy="6856614"/>
          </a:xfrm>
          <a:prstGeom prst="rect">
            <a:avLst/>
          </a:prstGeom>
        </p:spPr>
      </p:pic>
      <p:sp>
        <p:nvSpPr>
          <p:cNvPr id="2" name="Title 1">
            <a:extLst>
              <a:ext uri="{FF2B5EF4-FFF2-40B4-BE49-F238E27FC236}">
                <a16:creationId xmlns:a16="http://schemas.microsoft.com/office/drawing/2014/main" id="{941978E9-8316-66AA-DEC7-5EAE4701B14F}"/>
              </a:ext>
            </a:extLst>
          </p:cNvPr>
          <p:cNvSpPr>
            <a:spLocks noGrp="1"/>
          </p:cNvSpPr>
          <p:nvPr>
            <p:ph type="ctrTitle"/>
          </p:nvPr>
        </p:nvSpPr>
        <p:spPr>
          <a:xfrm>
            <a:off x="996275" y="744909"/>
            <a:ext cx="10190071" cy="3145855"/>
          </a:xfrm>
        </p:spPr>
        <p:txBody>
          <a:bodyPr anchor="b">
            <a:normAutofit/>
          </a:bodyPr>
          <a:lstStyle/>
          <a:p>
            <a:r>
              <a:rPr lang="en-GB" sz="5400" dirty="0">
                <a:solidFill>
                  <a:srgbClr val="FFFFFF"/>
                </a:solidFill>
              </a:rPr>
              <a:t>DBA – Research Methodology </a:t>
            </a:r>
          </a:p>
        </p:txBody>
      </p:sp>
      <p:sp>
        <p:nvSpPr>
          <p:cNvPr id="3" name="Subtitle 2">
            <a:extLst>
              <a:ext uri="{FF2B5EF4-FFF2-40B4-BE49-F238E27FC236}">
                <a16:creationId xmlns:a16="http://schemas.microsoft.com/office/drawing/2014/main" id="{B51B985F-F6E5-FEA6-FA34-1E51D292CA62}"/>
              </a:ext>
            </a:extLst>
          </p:cNvPr>
          <p:cNvSpPr>
            <a:spLocks noGrp="1"/>
          </p:cNvSpPr>
          <p:nvPr>
            <p:ph type="subTitle" idx="1"/>
          </p:nvPr>
        </p:nvSpPr>
        <p:spPr>
          <a:xfrm>
            <a:off x="0" y="4069780"/>
            <a:ext cx="12167560" cy="2056617"/>
          </a:xfrm>
        </p:spPr>
        <p:txBody>
          <a:bodyPr anchor="t">
            <a:normAutofit fontScale="92500" lnSpcReduction="20000"/>
          </a:bodyPr>
          <a:lstStyle/>
          <a:p>
            <a:r>
              <a:rPr lang="en-GB" sz="4000" dirty="0" err="1">
                <a:solidFill>
                  <a:srgbClr val="FFFFFF"/>
                </a:solidFill>
              </a:rPr>
              <a:t>Measurnments_Scaling</a:t>
            </a:r>
            <a:r>
              <a:rPr lang="en-GB" sz="4400" dirty="0">
                <a:solidFill>
                  <a:srgbClr val="FFFFFF"/>
                </a:solidFill>
              </a:rPr>
              <a:t>_ Unidimensional Scale </a:t>
            </a:r>
          </a:p>
          <a:p>
            <a:r>
              <a:rPr lang="en-GB" sz="4000" dirty="0"/>
              <a:t>An Overview of Techniques and Applications</a:t>
            </a:r>
          </a:p>
          <a:p>
            <a:r>
              <a:rPr lang="en-GB" sz="4000" dirty="0">
                <a:solidFill>
                  <a:srgbClr val="FFFFFF"/>
                </a:solidFill>
              </a:rPr>
              <a:t> </a:t>
            </a:r>
          </a:p>
        </p:txBody>
      </p:sp>
      <p:grpSp>
        <p:nvGrpSpPr>
          <p:cNvPr id="40" name="Top Left">
            <a:extLst>
              <a:ext uri="{FF2B5EF4-FFF2-40B4-BE49-F238E27FC236}">
                <a16:creationId xmlns:a16="http://schemas.microsoft.com/office/drawing/2014/main" id="{569223F9-3021-E250-F975-E48E1CEB30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D291E011-62FD-1323-D9A3-668F760A30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4C8AC67C-04F0-E220-C84D-4BAB89501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73DBBD65-A36B-8063-4546-F452ED913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F8F9DD0F-846A-B3E7-64C9-9E27D99EB6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A45E2B3E-016F-EC6F-07E3-91C2CEDD9A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1FA9E48A-BB23-2BA0-47DE-65C06A33CA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C1CFF614-3342-DFC8-1EA6-D119309A4C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24" name="Group 23">
            <a:extLst>
              <a:ext uri="{FF2B5EF4-FFF2-40B4-BE49-F238E27FC236}">
                <a16:creationId xmlns:a16="http://schemas.microsoft.com/office/drawing/2014/main" id="{C6AD808F-6AE9-EC67-B855-7838E6BDEB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25" name="Straight Connector 24">
              <a:extLst>
                <a:ext uri="{FF2B5EF4-FFF2-40B4-BE49-F238E27FC236}">
                  <a16:creationId xmlns:a16="http://schemas.microsoft.com/office/drawing/2014/main" id="{5B347A82-60DC-A6B6-21B9-D447458182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8EBB2A19-60D0-8AC1-94DF-066DA2064A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8" name="Bottom Right">
            <a:extLst>
              <a:ext uri="{FF2B5EF4-FFF2-40B4-BE49-F238E27FC236}">
                <a16:creationId xmlns:a16="http://schemas.microsoft.com/office/drawing/2014/main" id="{7075E276-F1F6-A8D1-7F98-2CD1201D55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9" name="Graphic 157">
              <a:extLst>
                <a:ext uri="{FF2B5EF4-FFF2-40B4-BE49-F238E27FC236}">
                  <a16:creationId xmlns:a16="http://schemas.microsoft.com/office/drawing/2014/main" id="{CE18BDA6-8199-3EFB-D5E9-A65272A278C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1" name="Freeform: Shape 30">
                <a:extLst>
                  <a:ext uri="{FF2B5EF4-FFF2-40B4-BE49-F238E27FC236}">
                    <a16:creationId xmlns:a16="http://schemas.microsoft.com/office/drawing/2014/main" id="{711B7FF1-5F46-1E40-EDF7-3E31D4B96B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0AA40A6F-0030-5BF5-6CFD-2A1726789D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D1C2F202-0DA2-1198-EC19-E46C2DB7C4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AC6142D-07F6-D708-0F86-8AFAF56D0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8BB2172D-D469-20D2-0C86-603BED6F17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AAAEEBBC-BF85-FCFD-7864-DFBA3CC67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37ED1872-35AA-B5D1-522B-9A82D486D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30" name="Freeform: Shape 29">
              <a:extLst>
                <a:ext uri="{FF2B5EF4-FFF2-40B4-BE49-F238E27FC236}">
                  <a16:creationId xmlns:a16="http://schemas.microsoft.com/office/drawing/2014/main" id="{953FF480-AF3D-7C0C-1E0D-B7D536CA5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589397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EF926F-A7E5-0C9B-A4A5-CD293D967D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9AB148-78D9-D6D8-A904-7F999DA004A1}"/>
              </a:ext>
            </a:extLst>
          </p:cNvPr>
          <p:cNvSpPr>
            <a:spLocks noGrp="1"/>
          </p:cNvSpPr>
          <p:nvPr>
            <p:ph type="title"/>
          </p:nvPr>
        </p:nvSpPr>
        <p:spPr>
          <a:xfrm>
            <a:off x="0" y="0"/>
            <a:ext cx="1219200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Thurstone or Equal-Appearing Interval Scaling</a:t>
            </a:r>
            <a:endParaRPr lang="en-GB" dirty="0"/>
          </a:p>
        </p:txBody>
      </p:sp>
      <p:sp>
        <p:nvSpPr>
          <p:cNvPr id="3" name="Content Placeholder 2">
            <a:extLst>
              <a:ext uri="{FF2B5EF4-FFF2-40B4-BE49-F238E27FC236}">
                <a16:creationId xmlns:a16="http://schemas.microsoft.com/office/drawing/2014/main" id="{E78A18CF-9A99-108C-5850-2AAE864573D2}"/>
              </a:ext>
            </a:extLst>
          </p:cNvPr>
          <p:cNvSpPr>
            <a:spLocks noGrp="1"/>
          </p:cNvSpPr>
          <p:nvPr>
            <p:ph idx="1"/>
          </p:nvPr>
        </p:nvSpPr>
        <p:spPr>
          <a:xfrm>
            <a:off x="190501" y="1201783"/>
            <a:ext cx="12001500" cy="5656217"/>
          </a:xfrm>
        </p:spPr>
        <p:txBody>
          <a:bodyPr>
            <a:normAutofit/>
          </a:bodyPr>
          <a:lstStyle/>
          <a:p>
            <a:pPr algn="l"/>
            <a:r>
              <a:rPr lang="en-GB" b="0" i="0" dirty="0">
                <a:solidFill>
                  <a:srgbClr val="212529"/>
                </a:solidFill>
                <a:effectLst/>
                <a:latin typeface="aeonik"/>
              </a:rPr>
              <a:t>There are three major types of unidimensional scaling methods. </a:t>
            </a:r>
          </a:p>
          <a:p>
            <a:pPr algn="l"/>
            <a:r>
              <a:rPr lang="en-GB" b="0" i="0" dirty="0">
                <a:solidFill>
                  <a:srgbClr val="212529"/>
                </a:solidFill>
                <a:effectLst/>
                <a:latin typeface="aeonik"/>
              </a:rPr>
              <a:t>They are similar in that they each measure the concept of interest on a number line. </a:t>
            </a:r>
          </a:p>
          <a:p>
            <a:pPr algn="l"/>
            <a:r>
              <a:rPr lang="en-GB" b="0" i="0" dirty="0">
                <a:solidFill>
                  <a:srgbClr val="212529"/>
                </a:solidFill>
                <a:effectLst/>
                <a:latin typeface="aeonik"/>
              </a:rPr>
              <a:t>But they differ considerably in how they arrive at scale values for different items. The three methods are:</a:t>
            </a:r>
          </a:p>
          <a:p>
            <a:pPr algn="l"/>
            <a:r>
              <a:rPr lang="en-GB" b="0" i="0" u="none" strike="noStrike" dirty="0">
                <a:solidFill>
                  <a:srgbClr val="212529"/>
                </a:solidFill>
                <a:effectLst/>
                <a:latin typeface="aeonik"/>
                <a:hlinkClick r:id="rId2"/>
              </a:rPr>
              <a:t>Thurstone or Equal-Appearing Interval Scaling</a:t>
            </a:r>
            <a:r>
              <a:rPr lang="en-GB" b="0" i="0" dirty="0">
                <a:solidFill>
                  <a:srgbClr val="212529"/>
                </a:solidFill>
                <a:effectLst/>
                <a:latin typeface="aeonik"/>
              </a:rPr>
              <a:t>, </a:t>
            </a:r>
          </a:p>
          <a:p>
            <a:pPr algn="l"/>
            <a:r>
              <a:rPr lang="en-GB" b="0" i="0" u="none" strike="noStrike" dirty="0">
                <a:solidFill>
                  <a:srgbClr val="212529"/>
                </a:solidFill>
                <a:effectLst/>
                <a:latin typeface="aeonik"/>
                <a:hlinkClick r:id="rId3"/>
              </a:rPr>
              <a:t>Likert or “Summative” Scaling</a:t>
            </a:r>
            <a:r>
              <a:rPr lang="en-GB" b="0" i="0" dirty="0">
                <a:solidFill>
                  <a:srgbClr val="212529"/>
                </a:solidFill>
                <a:effectLst/>
                <a:latin typeface="aeonik"/>
              </a:rPr>
              <a:t>, and </a:t>
            </a:r>
          </a:p>
          <a:p>
            <a:pPr algn="l"/>
            <a:r>
              <a:rPr lang="en-GB" b="0" i="0" u="none" strike="noStrike" dirty="0">
                <a:solidFill>
                  <a:srgbClr val="212529"/>
                </a:solidFill>
                <a:effectLst/>
                <a:latin typeface="aeonik"/>
                <a:hlinkClick r:id="rId4"/>
              </a:rPr>
              <a:t>Guttman or “Cumulative” Scaling</a:t>
            </a:r>
            <a:r>
              <a:rPr lang="en-GB" b="0" i="0" dirty="0">
                <a:solidFill>
                  <a:srgbClr val="212529"/>
                </a:solidFill>
                <a:effectLst/>
                <a:latin typeface="aeonik"/>
              </a:rPr>
              <a:t>.</a:t>
            </a:r>
          </a:p>
          <a:p>
            <a:endParaRPr lang="en-GB" dirty="0"/>
          </a:p>
        </p:txBody>
      </p:sp>
    </p:spTree>
    <p:extLst>
      <p:ext uri="{BB962C8B-B14F-4D97-AF65-F5344CB8AC3E}">
        <p14:creationId xmlns:p14="http://schemas.microsoft.com/office/powerpoint/2010/main" val="20730322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7E9A7C-434B-3DFC-C783-A9E730EB56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F6CEF1-A04C-DBD9-DC2C-AF60893CBEC0}"/>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Thurstone or Equal-Appearing Interval Scaling</a:t>
            </a:r>
            <a:endParaRPr lang="en-GB" dirty="0"/>
          </a:p>
        </p:txBody>
      </p:sp>
      <p:sp>
        <p:nvSpPr>
          <p:cNvPr id="3" name="Content Placeholder 2">
            <a:extLst>
              <a:ext uri="{FF2B5EF4-FFF2-40B4-BE49-F238E27FC236}">
                <a16:creationId xmlns:a16="http://schemas.microsoft.com/office/drawing/2014/main" id="{B2B192BD-3670-3E15-67F1-0A31825BA6FE}"/>
              </a:ext>
            </a:extLst>
          </p:cNvPr>
          <p:cNvSpPr>
            <a:spLocks noGrp="1"/>
          </p:cNvSpPr>
          <p:nvPr>
            <p:ph idx="1"/>
          </p:nvPr>
        </p:nvSpPr>
        <p:spPr>
          <a:xfrm>
            <a:off x="60960" y="1201783"/>
            <a:ext cx="12209417" cy="5656217"/>
          </a:xfrm>
        </p:spPr>
        <p:txBody>
          <a:bodyPr>
            <a:normAutofit lnSpcReduction="10000"/>
          </a:bodyPr>
          <a:lstStyle/>
          <a:p>
            <a:pPr algn="l"/>
            <a:r>
              <a:rPr lang="en-GB" b="0" i="0" u="none" strike="noStrike" dirty="0">
                <a:solidFill>
                  <a:srgbClr val="212529"/>
                </a:solidFill>
                <a:effectLst/>
                <a:latin typeface="aeonik"/>
                <a:hlinkClick r:id="rId2"/>
              </a:rPr>
              <a:t>Thurstone or Equal-Appearing Interval Scaling</a:t>
            </a:r>
            <a:r>
              <a:rPr lang="en-GB" b="0" i="0" dirty="0">
                <a:solidFill>
                  <a:srgbClr val="212529"/>
                </a:solidFill>
                <a:effectLst/>
                <a:latin typeface="aeonik"/>
              </a:rPr>
              <a:t>, </a:t>
            </a:r>
          </a:p>
          <a:p>
            <a:pPr algn="l"/>
            <a:r>
              <a:rPr lang="en-GB" b="0" i="0" u="none" strike="noStrike" dirty="0">
                <a:solidFill>
                  <a:srgbClr val="212529"/>
                </a:solidFill>
                <a:effectLst/>
                <a:latin typeface="aeonik"/>
                <a:hlinkClick r:id="rId2"/>
              </a:rPr>
              <a:t>https://conjointly.com/kb/thurstone-scaling/</a:t>
            </a:r>
            <a:endParaRPr lang="en-GB" b="0" i="0" u="none" strike="noStrike" dirty="0">
              <a:solidFill>
                <a:srgbClr val="212529"/>
              </a:solidFill>
              <a:effectLst/>
              <a:latin typeface="aeonik"/>
            </a:endParaRPr>
          </a:p>
          <a:p>
            <a:pPr algn="l"/>
            <a:r>
              <a:rPr lang="en-GB" b="0" i="0" dirty="0">
                <a:solidFill>
                  <a:srgbClr val="212529"/>
                </a:solidFill>
                <a:effectLst/>
                <a:latin typeface="aeonik"/>
              </a:rPr>
              <a:t>Thurstone invented three different methods for a unidimensional scale:</a:t>
            </a:r>
          </a:p>
          <a:p>
            <a:pPr>
              <a:buFont typeface="+mj-lt"/>
              <a:buAutoNum type="arabicPeriod"/>
            </a:pPr>
            <a:r>
              <a:rPr lang="en-GB" b="0" i="0" dirty="0">
                <a:solidFill>
                  <a:srgbClr val="212529"/>
                </a:solidFill>
                <a:effectLst/>
                <a:latin typeface="aeonik"/>
              </a:rPr>
              <a:t>the </a:t>
            </a:r>
            <a:r>
              <a:rPr lang="en-GB" b="1" i="0" dirty="0">
                <a:solidFill>
                  <a:srgbClr val="212529"/>
                </a:solidFill>
                <a:effectLst/>
                <a:latin typeface="aeonik"/>
              </a:rPr>
              <a:t>method of equal-appearing intervals</a:t>
            </a:r>
            <a:r>
              <a:rPr lang="en-GB" b="0" i="0" dirty="0">
                <a:solidFill>
                  <a:srgbClr val="212529"/>
                </a:solidFill>
                <a:effectLst/>
                <a:latin typeface="aeonik"/>
              </a:rPr>
              <a:t>,</a:t>
            </a:r>
          </a:p>
          <a:p>
            <a:pPr marL="914400" lvl="2" indent="0">
              <a:buNone/>
            </a:pPr>
            <a:r>
              <a:rPr lang="en-GB" b="0" i="0" dirty="0">
                <a:solidFill>
                  <a:srgbClr val="212529"/>
                </a:solidFill>
                <a:effectLst/>
                <a:latin typeface="aeonik"/>
              </a:rPr>
              <a:t>The Method of Equal-Appearing Intervals starts like almost every other scaling method – with the development of the focus for the scaling project. Because this is a unidimensional scaling method, we assume that the concept you are trying to scale is reasonably thought of as one-dimensional. </a:t>
            </a:r>
          </a:p>
          <a:p>
            <a:pPr marL="914400" lvl="2" indent="0">
              <a:buNone/>
            </a:pPr>
            <a:r>
              <a:rPr lang="en-GB" b="0" i="0" dirty="0">
                <a:solidFill>
                  <a:srgbClr val="212529"/>
                </a:solidFill>
                <a:effectLst/>
                <a:latin typeface="aeonik"/>
              </a:rPr>
              <a:t>The description of this concept should be as clear as possible so that the person(s) who are going to create the statements have a clear idea of what you are trying to measure. </a:t>
            </a:r>
          </a:p>
          <a:p>
            <a:pPr marL="914400" lvl="2" indent="0">
              <a:buNone/>
            </a:pPr>
            <a:r>
              <a:rPr lang="en-GB" b="0" i="0" dirty="0">
                <a:solidFill>
                  <a:srgbClr val="212529"/>
                </a:solidFill>
                <a:effectLst/>
                <a:latin typeface="aeonik"/>
              </a:rPr>
              <a:t>I like to state the focus for a scaling project in the form of a command – the command you will give to the people who will create the statements. For instance, you might start with the focus command:</a:t>
            </a:r>
          </a:p>
          <a:p>
            <a:pPr>
              <a:buFont typeface="+mj-lt"/>
              <a:buAutoNum type="arabicPeriod"/>
            </a:pPr>
            <a:r>
              <a:rPr lang="en-GB" b="0" i="0" dirty="0">
                <a:solidFill>
                  <a:srgbClr val="212529"/>
                </a:solidFill>
                <a:effectLst/>
                <a:latin typeface="aeonik"/>
              </a:rPr>
              <a:t>the </a:t>
            </a:r>
            <a:r>
              <a:rPr lang="en-GB" b="1" i="0" dirty="0">
                <a:solidFill>
                  <a:srgbClr val="212529"/>
                </a:solidFill>
                <a:effectLst/>
                <a:latin typeface="aeonik"/>
              </a:rPr>
              <a:t>method of successive intervals</a:t>
            </a:r>
            <a:r>
              <a:rPr lang="en-GB" b="0" i="0" dirty="0">
                <a:solidFill>
                  <a:srgbClr val="212529"/>
                </a:solidFill>
                <a:effectLst/>
                <a:latin typeface="aeonik"/>
              </a:rPr>
              <a:t>, and</a:t>
            </a:r>
          </a:p>
          <a:p>
            <a:pPr>
              <a:buFont typeface="+mj-lt"/>
              <a:buAutoNum type="arabicPeriod"/>
            </a:pPr>
            <a:r>
              <a:rPr lang="en-GB" b="0" i="0" dirty="0">
                <a:solidFill>
                  <a:srgbClr val="212529"/>
                </a:solidFill>
                <a:effectLst/>
                <a:latin typeface="aeonik"/>
              </a:rPr>
              <a:t>the </a:t>
            </a:r>
            <a:r>
              <a:rPr lang="en-GB" b="1" i="0" dirty="0">
                <a:solidFill>
                  <a:srgbClr val="212529"/>
                </a:solidFill>
                <a:effectLst/>
                <a:latin typeface="aeonik"/>
              </a:rPr>
              <a:t>method of paired comparisons</a:t>
            </a:r>
            <a:r>
              <a:rPr lang="en-GB" b="0" i="0" dirty="0">
                <a:solidFill>
                  <a:srgbClr val="212529"/>
                </a:solidFill>
                <a:effectLst/>
                <a:latin typeface="aeonik"/>
              </a:rPr>
              <a:t>.</a:t>
            </a:r>
          </a:p>
          <a:p>
            <a:pPr algn="l"/>
            <a:endParaRPr lang="en-GB" dirty="0"/>
          </a:p>
        </p:txBody>
      </p:sp>
      <p:sp>
        <p:nvSpPr>
          <p:cNvPr id="5" name="TextBox 4">
            <a:extLst>
              <a:ext uri="{FF2B5EF4-FFF2-40B4-BE49-F238E27FC236}">
                <a16:creationId xmlns:a16="http://schemas.microsoft.com/office/drawing/2014/main" id="{F6E510A5-9844-5931-E3FC-155C17E973A6}"/>
              </a:ext>
            </a:extLst>
          </p:cNvPr>
          <p:cNvSpPr txBox="1"/>
          <p:nvPr/>
        </p:nvSpPr>
        <p:spPr>
          <a:xfrm>
            <a:off x="2904688" y="3078570"/>
            <a:ext cx="6245604" cy="646331"/>
          </a:xfrm>
          <a:prstGeom prst="rect">
            <a:avLst/>
          </a:prstGeom>
          <a:noFill/>
        </p:spPr>
        <p:txBody>
          <a:bodyPr wrap="square">
            <a:spAutoFit/>
          </a:bodyPr>
          <a:lstStyle/>
          <a:p>
            <a:r>
              <a:rPr lang="en-GB" b="1" i="0" dirty="0">
                <a:solidFill>
                  <a:srgbClr val="212529"/>
                </a:solidFill>
                <a:effectLst/>
                <a:latin typeface="aeonik"/>
              </a:rPr>
              <a:t>Generate statements that describe specific attitudes that people might have towards persons with AIDS.</a:t>
            </a:r>
            <a:endParaRPr lang="en-GB" dirty="0"/>
          </a:p>
        </p:txBody>
      </p:sp>
    </p:spTree>
    <p:extLst>
      <p:ext uri="{BB962C8B-B14F-4D97-AF65-F5344CB8AC3E}">
        <p14:creationId xmlns:p14="http://schemas.microsoft.com/office/powerpoint/2010/main" val="1766999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4CBB7D-D140-066A-DE08-D3E8109A05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5A2673-2A85-5170-BBC9-D2E55C1DDF82}"/>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Thurstone or Equal-Appearing Interval Scaling</a:t>
            </a:r>
            <a:endParaRPr lang="en-GB" dirty="0"/>
          </a:p>
        </p:txBody>
      </p:sp>
      <p:sp>
        <p:nvSpPr>
          <p:cNvPr id="3" name="Content Placeholder 2">
            <a:extLst>
              <a:ext uri="{FF2B5EF4-FFF2-40B4-BE49-F238E27FC236}">
                <a16:creationId xmlns:a16="http://schemas.microsoft.com/office/drawing/2014/main" id="{61B7959A-9039-05B1-F830-9FC38872C105}"/>
              </a:ext>
            </a:extLst>
          </p:cNvPr>
          <p:cNvSpPr>
            <a:spLocks noGrp="1"/>
          </p:cNvSpPr>
          <p:nvPr>
            <p:ph idx="1"/>
          </p:nvPr>
        </p:nvSpPr>
        <p:spPr>
          <a:xfrm>
            <a:off x="60960" y="1201783"/>
            <a:ext cx="11978641" cy="5656217"/>
          </a:xfrm>
        </p:spPr>
        <p:txBody>
          <a:bodyPr>
            <a:normAutofit/>
          </a:bodyPr>
          <a:lstStyle/>
          <a:p>
            <a:pPr algn="l"/>
            <a:r>
              <a:rPr lang="en-GB" b="0" i="0" dirty="0">
                <a:solidFill>
                  <a:srgbClr val="212529"/>
                </a:solidFill>
                <a:effectLst/>
                <a:latin typeface="aeonik"/>
              </a:rPr>
              <a:t>Thurstone invented three different methods for a unidimensional scale:</a:t>
            </a:r>
          </a:p>
          <a:p>
            <a:pPr>
              <a:buFont typeface="+mj-lt"/>
              <a:buAutoNum type="arabicPeriod"/>
            </a:pPr>
            <a:r>
              <a:rPr lang="en-GB" b="0" i="0" dirty="0">
                <a:solidFill>
                  <a:srgbClr val="212529"/>
                </a:solidFill>
                <a:effectLst/>
                <a:latin typeface="aeonik"/>
              </a:rPr>
              <a:t>the </a:t>
            </a:r>
            <a:r>
              <a:rPr lang="en-GB" b="1" i="0" dirty="0">
                <a:solidFill>
                  <a:srgbClr val="212529"/>
                </a:solidFill>
                <a:effectLst/>
                <a:latin typeface="aeonik"/>
              </a:rPr>
              <a:t>method of equal-appearing intervals</a:t>
            </a:r>
            <a:r>
              <a:rPr lang="en-GB" b="0" i="0" dirty="0">
                <a:solidFill>
                  <a:srgbClr val="212529"/>
                </a:solidFill>
                <a:effectLst/>
                <a:latin typeface="aeonik"/>
              </a:rPr>
              <a:t>,</a:t>
            </a:r>
          </a:p>
          <a:p>
            <a:pPr marL="914400" lvl="2" indent="0">
              <a:buNone/>
            </a:pPr>
            <a:r>
              <a:rPr lang="en-GB" b="0" i="0" dirty="0">
                <a:solidFill>
                  <a:srgbClr val="212529"/>
                </a:solidFill>
                <a:effectLst/>
                <a:latin typeface="aeonik"/>
              </a:rPr>
              <a:t>The Method of Equal-Appearing Intervals starts like almost every other scaling method – with the development of the focus for the scaling project. Because this is a unidimensional scaling method, we assume that the concept you are trying to scale is reasonably thought of as one-dimensional. </a:t>
            </a:r>
          </a:p>
          <a:p>
            <a:pPr marL="914400" lvl="2" indent="0">
              <a:buNone/>
            </a:pPr>
            <a:r>
              <a:rPr lang="en-GB" b="0" i="0" dirty="0">
                <a:solidFill>
                  <a:srgbClr val="212529"/>
                </a:solidFill>
                <a:effectLst/>
                <a:latin typeface="aeonik"/>
              </a:rPr>
              <a:t>The description of this concept should be as clear as possible so that the person(s) who are going to create the statements have a clear idea of what you are trying to measure. </a:t>
            </a:r>
          </a:p>
          <a:p>
            <a:pPr marL="914400" lvl="2" indent="0">
              <a:buNone/>
            </a:pPr>
            <a:r>
              <a:rPr lang="en-GB" b="0" i="0" dirty="0">
                <a:solidFill>
                  <a:srgbClr val="212529"/>
                </a:solidFill>
                <a:effectLst/>
                <a:latin typeface="aeonik"/>
              </a:rPr>
              <a:t>I like to state the focus for a scaling project in the form of a command – the command you will give to the people who will create the statements. For instance, you might start with the focus command:</a:t>
            </a:r>
          </a:p>
          <a:p>
            <a:pPr algn="l"/>
            <a:endParaRPr lang="en-GB" dirty="0"/>
          </a:p>
        </p:txBody>
      </p:sp>
      <p:sp>
        <p:nvSpPr>
          <p:cNvPr id="5" name="TextBox 4">
            <a:extLst>
              <a:ext uri="{FF2B5EF4-FFF2-40B4-BE49-F238E27FC236}">
                <a16:creationId xmlns:a16="http://schemas.microsoft.com/office/drawing/2014/main" id="{533E0DD1-8201-019A-2364-78FFC507BB28}"/>
              </a:ext>
            </a:extLst>
          </p:cNvPr>
          <p:cNvSpPr txBox="1"/>
          <p:nvPr/>
        </p:nvSpPr>
        <p:spPr>
          <a:xfrm>
            <a:off x="5486400" y="5991225"/>
            <a:ext cx="6425880" cy="646331"/>
          </a:xfrm>
          <a:prstGeom prst="rect">
            <a:avLst/>
          </a:prstGeom>
          <a:noFill/>
        </p:spPr>
        <p:txBody>
          <a:bodyPr wrap="square">
            <a:spAutoFit/>
          </a:bodyPr>
          <a:lstStyle/>
          <a:p>
            <a:r>
              <a:rPr lang="en-GB" b="1" i="0" dirty="0">
                <a:solidFill>
                  <a:srgbClr val="212529"/>
                </a:solidFill>
                <a:effectLst/>
                <a:latin typeface="aeonik"/>
              </a:rPr>
              <a:t>Generate statements that describe specific attitudes that people might have towards persons with AIDS.</a:t>
            </a:r>
            <a:endParaRPr lang="en-GB" dirty="0"/>
          </a:p>
        </p:txBody>
      </p:sp>
    </p:spTree>
    <p:extLst>
      <p:ext uri="{BB962C8B-B14F-4D97-AF65-F5344CB8AC3E}">
        <p14:creationId xmlns:p14="http://schemas.microsoft.com/office/powerpoint/2010/main" val="26804554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9768B8-2961-FBF2-23F0-06C32944F0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36282D-2B29-B53C-DCC6-578BAB58470B}"/>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Thurstone or Equal-Appearing Interval Scaling</a:t>
            </a:r>
            <a:endParaRPr lang="en-GB" dirty="0"/>
          </a:p>
        </p:txBody>
      </p:sp>
      <p:sp>
        <p:nvSpPr>
          <p:cNvPr id="3" name="Content Placeholder 2">
            <a:extLst>
              <a:ext uri="{FF2B5EF4-FFF2-40B4-BE49-F238E27FC236}">
                <a16:creationId xmlns:a16="http://schemas.microsoft.com/office/drawing/2014/main" id="{7CB698A7-5785-635B-AAC9-393D39F92018}"/>
              </a:ext>
            </a:extLst>
          </p:cNvPr>
          <p:cNvSpPr>
            <a:spLocks noGrp="1"/>
          </p:cNvSpPr>
          <p:nvPr>
            <p:ph idx="1"/>
          </p:nvPr>
        </p:nvSpPr>
        <p:spPr>
          <a:xfrm>
            <a:off x="161925" y="1201783"/>
            <a:ext cx="11969116" cy="5656217"/>
          </a:xfrm>
        </p:spPr>
        <p:txBody>
          <a:bodyPr>
            <a:normAutofit fontScale="92500" lnSpcReduction="20000"/>
          </a:bodyPr>
          <a:lstStyle/>
          <a:p>
            <a:pPr>
              <a:buFont typeface="+mj-lt"/>
              <a:buAutoNum type="arabicPeriod"/>
            </a:pPr>
            <a:r>
              <a:rPr lang="en-GB" b="0" i="0" dirty="0">
                <a:solidFill>
                  <a:srgbClr val="212529"/>
                </a:solidFill>
                <a:effectLst/>
                <a:latin typeface="aeonik"/>
              </a:rPr>
              <a:t>the </a:t>
            </a:r>
            <a:r>
              <a:rPr lang="en-GB" b="1" i="0" dirty="0">
                <a:solidFill>
                  <a:srgbClr val="212529"/>
                </a:solidFill>
                <a:effectLst/>
                <a:latin typeface="aeonik"/>
              </a:rPr>
              <a:t>method of equal-appearing intervals</a:t>
            </a:r>
            <a:r>
              <a:rPr lang="en-GB" b="0" i="0" dirty="0">
                <a:solidFill>
                  <a:srgbClr val="212529"/>
                </a:solidFill>
                <a:effectLst/>
                <a:latin typeface="aeonik"/>
              </a:rPr>
              <a:t>,</a:t>
            </a:r>
          </a:p>
          <a:p>
            <a:pPr marL="914400" lvl="2" indent="0">
              <a:buNone/>
            </a:pPr>
            <a:r>
              <a:rPr lang="en-GB" b="0" i="0" dirty="0">
                <a:solidFill>
                  <a:srgbClr val="212529"/>
                </a:solidFill>
                <a:effectLst/>
                <a:latin typeface="aeonik"/>
              </a:rPr>
              <a:t>You want to be sure that everyone who is generating statements has some idea of what you are after in this focus command. You especially want to be sure that technical language and acronyms are spelled out and understood (e.g. what is AIDS?).</a:t>
            </a:r>
          </a:p>
          <a:p>
            <a:pPr marL="457200" lvl="1" indent="0">
              <a:buNone/>
            </a:pPr>
            <a:r>
              <a:rPr lang="en-GB" b="1" i="0" dirty="0">
                <a:solidFill>
                  <a:srgbClr val="212529"/>
                </a:solidFill>
                <a:effectLst/>
                <a:latin typeface="aeonik"/>
              </a:rPr>
              <a:t>Generating Potential Scale Items</a:t>
            </a:r>
          </a:p>
          <a:p>
            <a:pPr algn="l"/>
            <a:r>
              <a:rPr lang="en-GB" b="0" i="0" dirty="0">
                <a:solidFill>
                  <a:srgbClr val="212529"/>
                </a:solidFill>
                <a:effectLst/>
                <a:latin typeface="aeonik"/>
              </a:rPr>
              <a:t> to create statements. You want a large set of candidate statements (e.g. 80 – 100) to select your final scale items from this pool. </a:t>
            </a:r>
          </a:p>
          <a:p>
            <a:pPr algn="l"/>
            <a:r>
              <a:rPr lang="en-GB" b="0" i="0" dirty="0">
                <a:solidFill>
                  <a:srgbClr val="212529"/>
                </a:solidFill>
                <a:effectLst/>
                <a:latin typeface="aeonik"/>
              </a:rPr>
              <a:t>to be sure that all of the statements are worded similarly – that they don’t differ in grammar or structure. </a:t>
            </a:r>
          </a:p>
          <a:p>
            <a:pPr algn="l"/>
            <a:r>
              <a:rPr lang="en-GB" b="0" i="0" dirty="0">
                <a:solidFill>
                  <a:srgbClr val="212529"/>
                </a:solidFill>
                <a:effectLst/>
                <a:latin typeface="aeonik"/>
              </a:rPr>
              <a:t>For instance, you might want them each to be worded as a statement which you could agree or disagree with. </a:t>
            </a:r>
          </a:p>
          <a:p>
            <a:pPr algn="l"/>
            <a:r>
              <a:rPr lang="en-GB" b="0" i="0" dirty="0">
                <a:solidFill>
                  <a:srgbClr val="212529"/>
                </a:solidFill>
                <a:effectLst/>
                <a:latin typeface="aeonik"/>
              </a:rPr>
              <a:t>don’t want some of them to be statements while others are questions.</a:t>
            </a:r>
          </a:p>
          <a:p>
            <a:pPr algn="l"/>
            <a:r>
              <a:rPr lang="en-GB" b="0" i="0" dirty="0">
                <a:solidFill>
                  <a:srgbClr val="212529"/>
                </a:solidFill>
                <a:effectLst/>
                <a:latin typeface="aeonik"/>
              </a:rPr>
              <a:t>For our example focus on developing an AIDS attitude scale, we might generate statements like the following</a:t>
            </a:r>
            <a:endParaRPr lang="en-GB" dirty="0"/>
          </a:p>
        </p:txBody>
      </p:sp>
      <p:pic>
        <p:nvPicPr>
          <p:cNvPr id="1026" name="Picture 2" descr="Generate statements">
            <a:extLst>
              <a:ext uri="{FF2B5EF4-FFF2-40B4-BE49-F238E27FC236}">
                <a16:creationId xmlns:a16="http://schemas.microsoft.com/office/drawing/2014/main" id="{D7372F72-4FD7-4077-7C78-A7F78995E8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80895" y="0"/>
            <a:ext cx="2450145" cy="1480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7771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C781FF-DC90-59DB-039C-1C9F855A15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1FE5FF-FCCD-A523-D6CC-62D81D6676D2}"/>
              </a:ext>
            </a:extLst>
          </p:cNvPr>
          <p:cNvSpPr>
            <a:spLocks noGrp="1"/>
          </p:cNvSpPr>
          <p:nvPr>
            <p:ph type="title"/>
          </p:nvPr>
        </p:nvSpPr>
        <p:spPr>
          <a:xfrm>
            <a:off x="0" y="0"/>
            <a:ext cx="689575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sz="3100" b="0" i="0" dirty="0">
                <a:solidFill>
                  <a:srgbClr val="212529"/>
                </a:solidFill>
                <a:effectLst/>
                <a:latin typeface="aeonik"/>
              </a:rPr>
              <a:t>Thurstone or Equal-Appearing Interval Scaling</a:t>
            </a:r>
            <a:endParaRPr lang="en-GB" sz="3100" dirty="0"/>
          </a:p>
        </p:txBody>
      </p:sp>
      <p:sp>
        <p:nvSpPr>
          <p:cNvPr id="3" name="Content Placeholder 2">
            <a:extLst>
              <a:ext uri="{FF2B5EF4-FFF2-40B4-BE49-F238E27FC236}">
                <a16:creationId xmlns:a16="http://schemas.microsoft.com/office/drawing/2014/main" id="{CC20A6A7-2442-3553-14CB-2823A0FE0B17}"/>
              </a:ext>
            </a:extLst>
          </p:cNvPr>
          <p:cNvSpPr>
            <a:spLocks noGrp="1"/>
          </p:cNvSpPr>
          <p:nvPr>
            <p:ph idx="1"/>
          </p:nvPr>
        </p:nvSpPr>
        <p:spPr>
          <a:xfrm>
            <a:off x="60960" y="1201783"/>
            <a:ext cx="12209417" cy="5656217"/>
          </a:xfrm>
        </p:spPr>
        <p:txBody>
          <a:bodyPr>
            <a:normAutofit/>
          </a:bodyPr>
          <a:lstStyle/>
          <a:p>
            <a:pPr>
              <a:buFont typeface="+mj-lt"/>
              <a:buAutoNum type="arabicPeriod"/>
            </a:pPr>
            <a:r>
              <a:rPr lang="en-GB" b="0" i="0" dirty="0">
                <a:solidFill>
                  <a:srgbClr val="212529"/>
                </a:solidFill>
                <a:effectLst/>
                <a:latin typeface="aeonik"/>
              </a:rPr>
              <a:t>the </a:t>
            </a:r>
            <a:r>
              <a:rPr lang="en-GB" b="1" i="0" dirty="0">
                <a:solidFill>
                  <a:srgbClr val="212529"/>
                </a:solidFill>
                <a:effectLst/>
                <a:latin typeface="aeonik"/>
              </a:rPr>
              <a:t>method of equal-appearing intervals</a:t>
            </a:r>
            <a:r>
              <a:rPr lang="en-GB" b="0" i="0" dirty="0">
                <a:solidFill>
                  <a:srgbClr val="212529"/>
                </a:solidFill>
                <a:effectLst/>
                <a:latin typeface="aeonik"/>
              </a:rPr>
              <a:t>,</a:t>
            </a:r>
          </a:p>
        </p:txBody>
      </p:sp>
      <p:sp>
        <p:nvSpPr>
          <p:cNvPr id="7" name="TextBox 6">
            <a:extLst>
              <a:ext uri="{FF2B5EF4-FFF2-40B4-BE49-F238E27FC236}">
                <a16:creationId xmlns:a16="http://schemas.microsoft.com/office/drawing/2014/main" id="{4DFE2D10-188E-F5C6-B545-DEAC8FA90604}"/>
              </a:ext>
            </a:extLst>
          </p:cNvPr>
          <p:cNvSpPr txBox="1"/>
          <p:nvPr/>
        </p:nvSpPr>
        <p:spPr>
          <a:xfrm>
            <a:off x="60959" y="1751406"/>
            <a:ext cx="2967467" cy="4924425"/>
          </a:xfrm>
          <a:prstGeom prst="rect">
            <a:avLst/>
          </a:prstGeom>
          <a:noFill/>
        </p:spPr>
        <p:txBody>
          <a:bodyPr wrap="square">
            <a:spAutoFit/>
          </a:bodyPr>
          <a:lstStyle/>
          <a:p>
            <a:pPr algn="l">
              <a:buFont typeface="+mj-lt"/>
              <a:buAutoNum type="arabicPeriod"/>
            </a:pPr>
            <a:r>
              <a:rPr lang="en-GB" sz="1200" b="0" i="1" dirty="0">
                <a:solidFill>
                  <a:srgbClr val="212529"/>
                </a:solidFill>
                <a:effectLst/>
                <a:latin typeface="aeonik"/>
              </a:rPr>
              <a:t>people get AIDS by engaging in immoral </a:t>
            </a:r>
            <a:r>
              <a:rPr lang="en-GB" sz="1200" b="0" i="1" dirty="0" err="1">
                <a:solidFill>
                  <a:srgbClr val="212529"/>
                </a:solidFill>
                <a:effectLst/>
                <a:latin typeface="aeonik"/>
              </a:rPr>
              <a:t>behavior</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you can get AIDS from toilet seats</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AIDS is the wrath of God</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anybody with AIDS is either gay or a junkie</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AIDS is an epidemic that affects us all</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people with AIDS are bad</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people with AIDS are real people</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AIDS is a cure, not a disease</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you can get AIDS from heterosexual sex</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people with AIDS are like my parents</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you can get AIDS from public toilets</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women don’t get AIDS</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I treat everyone the same, regardless of whether or not they have AIDS</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AIDS costs the public too much</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AIDS is something the other guy gets</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living with AIDS is impossible</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children cannot catch AIDS</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AIDS is a death sentence</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because AIDS is preventable, we should focus our resources on prevention instead of curing</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People who contract AIDS deserve it</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AIDS doesn’t have a preference, anyone can get it</a:t>
            </a:r>
            <a:r>
              <a:rPr lang="en-GB" sz="1400" b="0" i="1" dirty="0">
                <a:solidFill>
                  <a:srgbClr val="212529"/>
                </a:solidFill>
                <a:effectLst/>
                <a:latin typeface="aeonik"/>
              </a:rPr>
              <a:t>.</a:t>
            </a:r>
            <a:endParaRPr lang="en-GB" sz="1400" b="0" i="0" dirty="0">
              <a:solidFill>
                <a:srgbClr val="212529"/>
              </a:solidFill>
              <a:effectLst/>
              <a:latin typeface="aeonik"/>
            </a:endParaRPr>
          </a:p>
        </p:txBody>
      </p:sp>
      <p:sp>
        <p:nvSpPr>
          <p:cNvPr id="9" name="TextBox 8">
            <a:extLst>
              <a:ext uri="{FF2B5EF4-FFF2-40B4-BE49-F238E27FC236}">
                <a16:creationId xmlns:a16="http://schemas.microsoft.com/office/drawing/2014/main" id="{4417D30C-D77D-0792-CB8E-DF9BA310F4CE}"/>
              </a:ext>
            </a:extLst>
          </p:cNvPr>
          <p:cNvSpPr txBox="1"/>
          <p:nvPr/>
        </p:nvSpPr>
        <p:spPr>
          <a:xfrm>
            <a:off x="3028426" y="1674535"/>
            <a:ext cx="4595070" cy="5447645"/>
          </a:xfrm>
          <a:prstGeom prst="rect">
            <a:avLst/>
          </a:prstGeom>
          <a:noFill/>
        </p:spPr>
        <p:txBody>
          <a:bodyPr wrap="square">
            <a:spAutoFit/>
          </a:bodyPr>
          <a:lstStyle/>
          <a:p>
            <a:pPr marL="342900" indent="-342900" algn="l">
              <a:buFont typeface="+mj-lt"/>
              <a:buAutoNum type="arabicPeriod" startAt="22"/>
            </a:pPr>
            <a:r>
              <a:rPr lang="en-GB" sz="1200" b="0" i="1" dirty="0">
                <a:solidFill>
                  <a:srgbClr val="212529"/>
                </a:solidFill>
                <a:effectLst/>
                <a:latin typeface="aeonik"/>
              </a:rPr>
              <a:t>AIDS is the worst thing that could happen to you.</a:t>
            </a:r>
          </a:p>
          <a:p>
            <a:pPr marL="342900" indent="-342900" algn="l">
              <a:buFont typeface="+mj-lt"/>
              <a:buAutoNum type="arabicPeriod" startAt="22"/>
            </a:pPr>
            <a:r>
              <a:rPr lang="en-GB" sz="1200" b="0" i="1" dirty="0">
                <a:solidFill>
                  <a:srgbClr val="212529"/>
                </a:solidFill>
                <a:effectLst/>
                <a:latin typeface="aeonik"/>
              </a:rPr>
              <a:t>AIDS is good because it will help control the population.</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If you have AIDS, you can still live a normal life.</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People with AIDS do not need or deserve our help</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By the time I would get sick from AIDS, there will be a cure</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AIDS will never happen to me</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you can’t get AIDS from oral sex</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AIDS is spread the same way colds are</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AIDS does not discriminate</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You can get AIDS from kissing</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AIDS is spread through the air</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Condoms will always prevent the spread of AIDS</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People with AIDS deserve what they got</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If you get AIDS you will die within a year</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Bad people get AIDS and since I am a good person I will never get AIDS</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I don’t care if I get AIDS because researchers will soon find a cure for it.</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AIDS distracts from other diseases that deserve our attention more</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bringing AIDS into my family would be the worst thing I could do</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very few people have AIDS, so it’s unlikely that I’ll ever come into contact with a sufferer</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if my brother caught AIDS I’d never talk to him again</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People with AIDS deserve our understanding, but not necessarily special treatment</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AIDS is a omnipresent, ruthless killer that lurks around dark alleys, silently waiting for naive victims to wander passed so that it might pounce.</a:t>
            </a:r>
            <a:endParaRPr lang="en-GB" sz="1200" b="0" i="0" dirty="0">
              <a:solidFill>
                <a:srgbClr val="212529"/>
              </a:solidFill>
              <a:effectLst/>
              <a:latin typeface="aeonik"/>
            </a:endParaRPr>
          </a:p>
        </p:txBody>
      </p:sp>
      <p:sp>
        <p:nvSpPr>
          <p:cNvPr id="11" name="TextBox 10">
            <a:extLst>
              <a:ext uri="{FF2B5EF4-FFF2-40B4-BE49-F238E27FC236}">
                <a16:creationId xmlns:a16="http://schemas.microsoft.com/office/drawing/2014/main" id="{546622BF-37BF-D075-342C-93DE9DC14A4E}"/>
              </a:ext>
            </a:extLst>
          </p:cNvPr>
          <p:cNvSpPr txBox="1"/>
          <p:nvPr/>
        </p:nvSpPr>
        <p:spPr>
          <a:xfrm>
            <a:off x="7552199" y="1384183"/>
            <a:ext cx="4779138" cy="5816977"/>
          </a:xfrm>
          <a:prstGeom prst="rect">
            <a:avLst/>
          </a:prstGeom>
          <a:noFill/>
        </p:spPr>
        <p:txBody>
          <a:bodyPr wrap="square">
            <a:spAutoFit/>
          </a:bodyPr>
          <a:lstStyle/>
          <a:p>
            <a:pPr marL="342900" indent="-342900" algn="l">
              <a:buFont typeface="+mj-lt"/>
              <a:buAutoNum type="arabicPeriod" startAt="44"/>
            </a:pPr>
            <a:r>
              <a:rPr lang="en-GB" sz="1200" b="0" i="1" dirty="0">
                <a:solidFill>
                  <a:srgbClr val="212529"/>
                </a:solidFill>
                <a:effectLst/>
                <a:latin typeface="aeonik"/>
              </a:rPr>
              <a:t>I can’t get AIDS if I’m in a monogamous relationship</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the nation’s blood supply is safe</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universal precautions are infallible</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people with AIDS should be quarantined to protect the rest of society</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because I don’t live in a big city, the threat of AIDS is very small</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I know enough about the spread of the disease that I would have no problem working in a health care setting with patients with AIDS</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the AIDS virus will not ever affect me</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Everyone affected with AIDS deserves it due to their lifestyle</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Someone with AIDS could be just like me</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People infected with AIDS did not have safe sex</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Aids affects us all.</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People with AIDS should be treated just like everybody else.</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AIDS is a disease that anyone can get if there are not careful.</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It’s easy to get AIDS.</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The likelihood of contracting AIDS is very low.</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The AIDS quilt is an emotional reminder to remember those who did not deserve to die painfully or in vain</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The number of individuals with AIDS in Hollywood is higher than the general public thinks</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It is not the AIDS virus that kills people, it is complications from other illnesses (because the immune system isn’t functioning) that cause death</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AIDS is becoming more a problem for heterosexual women and their offsprings than IV drug users or homosexuals</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A cure for AIDS is on the horizon</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A cure for AIDS is on the horizon</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Mandatory HIV testing should be established for all pregnant women</a:t>
            </a:r>
            <a:endParaRPr lang="en-GB" sz="1200" b="0" i="0" dirty="0">
              <a:solidFill>
                <a:srgbClr val="212529"/>
              </a:solidFill>
              <a:effectLst/>
              <a:latin typeface="aeonik"/>
            </a:endParaRPr>
          </a:p>
          <a:p>
            <a:br>
              <a:rPr lang="en-GB" dirty="0"/>
            </a:br>
            <a:endParaRPr lang="en-GB" dirty="0"/>
          </a:p>
        </p:txBody>
      </p:sp>
    </p:spTree>
    <p:extLst>
      <p:ext uri="{BB962C8B-B14F-4D97-AF65-F5344CB8AC3E}">
        <p14:creationId xmlns:p14="http://schemas.microsoft.com/office/powerpoint/2010/main" val="25314577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ED807D-2717-0D8F-8CBC-826C2D740A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AD1B34-05B2-D331-74B8-FC2E4767A777}"/>
              </a:ext>
            </a:extLst>
          </p:cNvPr>
          <p:cNvSpPr>
            <a:spLocks noGrp="1"/>
          </p:cNvSpPr>
          <p:nvPr>
            <p:ph type="title"/>
          </p:nvPr>
        </p:nvSpPr>
        <p:spPr>
          <a:xfrm>
            <a:off x="0" y="0"/>
            <a:ext cx="8598716"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sz="3100" b="0" i="0" dirty="0">
                <a:solidFill>
                  <a:srgbClr val="212529"/>
                </a:solidFill>
                <a:effectLst/>
                <a:latin typeface="aeonik"/>
              </a:rPr>
              <a:t>Thurstone or Equal-Appearing Interval Scaling</a:t>
            </a:r>
            <a:endParaRPr lang="en-GB" sz="3100" dirty="0"/>
          </a:p>
        </p:txBody>
      </p:sp>
      <p:sp>
        <p:nvSpPr>
          <p:cNvPr id="3" name="Content Placeholder 2">
            <a:extLst>
              <a:ext uri="{FF2B5EF4-FFF2-40B4-BE49-F238E27FC236}">
                <a16:creationId xmlns:a16="http://schemas.microsoft.com/office/drawing/2014/main" id="{A6774D47-2E85-BD97-BF90-83148362CB4F}"/>
              </a:ext>
            </a:extLst>
          </p:cNvPr>
          <p:cNvSpPr>
            <a:spLocks noGrp="1"/>
          </p:cNvSpPr>
          <p:nvPr>
            <p:ph idx="1"/>
          </p:nvPr>
        </p:nvSpPr>
        <p:spPr>
          <a:xfrm>
            <a:off x="60960" y="1201783"/>
            <a:ext cx="12209417" cy="5656217"/>
          </a:xfrm>
        </p:spPr>
        <p:txBody>
          <a:bodyPr>
            <a:normAutofit/>
          </a:bodyPr>
          <a:lstStyle/>
          <a:p>
            <a:pPr>
              <a:buFont typeface="+mj-lt"/>
              <a:buAutoNum type="arabicPeriod"/>
            </a:pPr>
            <a:r>
              <a:rPr lang="en-GB" b="0" i="0" dirty="0">
                <a:solidFill>
                  <a:srgbClr val="212529"/>
                </a:solidFill>
                <a:effectLst/>
                <a:latin typeface="aeonik"/>
              </a:rPr>
              <a:t>the </a:t>
            </a:r>
            <a:r>
              <a:rPr lang="en-GB" b="1" i="0" dirty="0">
                <a:solidFill>
                  <a:srgbClr val="212529"/>
                </a:solidFill>
                <a:effectLst/>
                <a:latin typeface="aeonik"/>
              </a:rPr>
              <a:t>method of equal-appearing intervals</a:t>
            </a:r>
            <a:endParaRPr lang="en-GB" dirty="0">
              <a:solidFill>
                <a:srgbClr val="212529"/>
              </a:solidFill>
              <a:latin typeface="aeonik"/>
            </a:endParaRPr>
          </a:p>
          <a:p>
            <a:pPr marL="457200" lvl="1" indent="0">
              <a:buNone/>
            </a:pPr>
            <a:r>
              <a:rPr lang="en-GB" b="0" i="0" dirty="0">
                <a:solidFill>
                  <a:srgbClr val="212529"/>
                </a:solidFill>
                <a:effectLst/>
                <a:latin typeface="aeonik"/>
              </a:rPr>
              <a:t>The next step is to have your participants (i.e. judges) rate each statement on a 1-to-11 scale in terms of how much each statement indicates a </a:t>
            </a:r>
            <a:r>
              <a:rPr lang="en-GB" b="0" i="0" dirty="0" err="1">
                <a:solidFill>
                  <a:srgbClr val="212529"/>
                </a:solidFill>
                <a:effectLst/>
                <a:latin typeface="aeonik"/>
              </a:rPr>
              <a:t>favorable</a:t>
            </a:r>
            <a:r>
              <a:rPr lang="en-GB" b="0" i="0" dirty="0">
                <a:solidFill>
                  <a:srgbClr val="212529"/>
                </a:solidFill>
                <a:effectLst/>
                <a:latin typeface="aeonik"/>
              </a:rPr>
              <a:t> attitude towards people with AIDS</a:t>
            </a:r>
          </a:p>
          <a:p>
            <a:pPr marL="457200" lvl="1" indent="0">
              <a:buNone/>
            </a:pPr>
            <a:r>
              <a:rPr lang="en-GB" b="0" i="0" dirty="0">
                <a:solidFill>
                  <a:srgbClr val="212529"/>
                </a:solidFill>
                <a:effectLst/>
                <a:latin typeface="aeonik"/>
              </a:rPr>
              <a:t>to rate the “</a:t>
            </a:r>
            <a:r>
              <a:rPr lang="en-GB" b="0" i="0" dirty="0" err="1">
                <a:solidFill>
                  <a:srgbClr val="212529"/>
                </a:solidFill>
                <a:effectLst/>
                <a:latin typeface="aeonik"/>
              </a:rPr>
              <a:t>favorableness</a:t>
            </a:r>
            <a:r>
              <a:rPr lang="en-GB" b="0" i="0" dirty="0">
                <a:solidFill>
                  <a:srgbClr val="212529"/>
                </a:solidFill>
                <a:effectLst/>
                <a:latin typeface="aeonik"/>
              </a:rPr>
              <a:t>” of each statement in terms of an attitude towards AIDS, where 1 = “extremely </a:t>
            </a:r>
            <a:r>
              <a:rPr lang="en-GB" b="0" i="0" dirty="0" err="1">
                <a:solidFill>
                  <a:srgbClr val="212529"/>
                </a:solidFill>
                <a:effectLst/>
                <a:latin typeface="aeonik"/>
              </a:rPr>
              <a:t>unfavorable</a:t>
            </a:r>
            <a:r>
              <a:rPr lang="en-GB" b="0" i="0" dirty="0">
                <a:solidFill>
                  <a:srgbClr val="212529"/>
                </a:solidFill>
                <a:effectLst/>
                <a:latin typeface="aeonik"/>
              </a:rPr>
              <a:t> attitude towards people with AIDS” and 11 = “extremely </a:t>
            </a:r>
            <a:r>
              <a:rPr lang="en-GB" b="0" i="0" dirty="0" err="1">
                <a:solidFill>
                  <a:srgbClr val="212529"/>
                </a:solidFill>
                <a:effectLst/>
                <a:latin typeface="aeonik"/>
              </a:rPr>
              <a:t>favorable</a:t>
            </a:r>
            <a:r>
              <a:rPr lang="en-GB" b="0" i="0" dirty="0">
                <a:solidFill>
                  <a:srgbClr val="212529"/>
                </a:solidFill>
                <a:effectLst/>
                <a:latin typeface="aeonik"/>
              </a:rPr>
              <a:t> attitude towards people with AIDS.”.</a:t>
            </a:r>
          </a:p>
        </p:txBody>
      </p:sp>
      <p:pic>
        <p:nvPicPr>
          <p:cNvPr id="4" name="Picture 3">
            <a:extLst>
              <a:ext uri="{FF2B5EF4-FFF2-40B4-BE49-F238E27FC236}">
                <a16:creationId xmlns:a16="http://schemas.microsoft.com/office/drawing/2014/main" id="{0F75AB93-755F-BB64-D86E-29127CA7E48E}"/>
              </a:ext>
            </a:extLst>
          </p:cNvPr>
          <p:cNvPicPr>
            <a:picLocks noChangeAspect="1"/>
          </p:cNvPicPr>
          <p:nvPr/>
        </p:nvPicPr>
        <p:blipFill>
          <a:blip r:embed="rId2"/>
          <a:stretch>
            <a:fillRect/>
          </a:stretch>
        </p:blipFill>
        <p:spPr>
          <a:xfrm>
            <a:off x="8759462" y="0"/>
            <a:ext cx="3571875" cy="2752725"/>
          </a:xfrm>
          <a:prstGeom prst="rect">
            <a:avLst/>
          </a:prstGeom>
        </p:spPr>
      </p:pic>
      <p:pic>
        <p:nvPicPr>
          <p:cNvPr id="7" name="Picture 6">
            <a:extLst>
              <a:ext uri="{FF2B5EF4-FFF2-40B4-BE49-F238E27FC236}">
                <a16:creationId xmlns:a16="http://schemas.microsoft.com/office/drawing/2014/main" id="{0A37AB97-BE7B-FB65-80BF-DF21432087F7}"/>
              </a:ext>
            </a:extLst>
          </p:cNvPr>
          <p:cNvPicPr>
            <a:picLocks noChangeAspect="1"/>
          </p:cNvPicPr>
          <p:nvPr/>
        </p:nvPicPr>
        <p:blipFill>
          <a:blip r:embed="rId3"/>
          <a:stretch>
            <a:fillRect/>
          </a:stretch>
        </p:blipFill>
        <p:spPr>
          <a:xfrm>
            <a:off x="9282505" y="4105276"/>
            <a:ext cx="3257550" cy="2686050"/>
          </a:xfrm>
          <a:prstGeom prst="rect">
            <a:avLst/>
          </a:prstGeom>
        </p:spPr>
      </p:pic>
      <p:sp>
        <p:nvSpPr>
          <p:cNvPr id="9" name="Rectangle 4">
            <a:extLst>
              <a:ext uri="{FF2B5EF4-FFF2-40B4-BE49-F238E27FC236}">
                <a16:creationId xmlns:a16="http://schemas.microsoft.com/office/drawing/2014/main" id="{5A997441-E7DE-DD19-F62A-37D2F8AD70E6}"/>
              </a:ext>
            </a:extLst>
          </p:cNvPr>
          <p:cNvSpPr>
            <a:spLocks noChangeArrowheads="1"/>
          </p:cNvSpPr>
          <p:nvPr/>
        </p:nvSpPr>
        <p:spPr bwMode="auto">
          <a:xfrm>
            <a:off x="564644" y="4335921"/>
            <a:ext cx="8214178" cy="286232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212529"/>
                </a:solidFill>
                <a:effectLst/>
                <a:latin typeface="aeonik"/>
              </a:rPr>
              <a:t>Computing Scale Score Values for Each Item</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212529"/>
                </a:solidFill>
                <a:effectLst/>
                <a:latin typeface="aeonik"/>
              </a:rPr>
              <a:t>The next step is to analyze the rating data. For each statement, you need to compute the Median and the Interquartile Range:</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212529"/>
                </a:solidFill>
                <a:effectLst/>
                <a:latin typeface="aeonik"/>
              </a:rPr>
              <a:t>The median is the value above and below which </a:t>
            </a:r>
            <a:r>
              <a:rPr kumimoji="0" lang="en-US" altLang="en-US" b="0" i="0" u="none" strike="noStrike" cap="none" normalizeH="0" baseline="0" dirty="0">
                <a:ln>
                  <a:noFill/>
                </a:ln>
                <a:solidFill>
                  <a:srgbClr val="212529"/>
                </a:solidFill>
                <a:effectLst/>
                <a:latin typeface="roboto mono" panose="00000009000000000000" pitchFamily="49" charset="0"/>
              </a:rPr>
              <a:t>50%</a:t>
            </a:r>
            <a:r>
              <a:rPr kumimoji="0" lang="en-US" altLang="en-US" b="0" i="0" u="none" strike="noStrike" cap="none" normalizeH="0" baseline="0" dirty="0">
                <a:ln>
                  <a:noFill/>
                </a:ln>
                <a:solidFill>
                  <a:srgbClr val="212529"/>
                </a:solidFill>
                <a:effectLst/>
                <a:latin typeface="aeonik"/>
              </a:rPr>
              <a:t> of the ratings fall. The median is the 50</a:t>
            </a:r>
            <a:r>
              <a:rPr kumimoji="0" lang="en-US" altLang="en-US" b="0" i="0" u="none" strike="noStrike" cap="none" normalizeH="0" baseline="30000" dirty="0">
                <a:ln>
                  <a:noFill/>
                </a:ln>
                <a:solidFill>
                  <a:srgbClr val="212529"/>
                </a:solidFill>
                <a:effectLst/>
                <a:latin typeface="aeonik"/>
              </a:rPr>
              <a:t>th</a:t>
            </a:r>
            <a:r>
              <a:rPr kumimoji="0" lang="en-US" altLang="en-US" b="0" i="0" u="none" strike="noStrike" cap="none" normalizeH="0" baseline="0" dirty="0">
                <a:ln>
                  <a:noFill/>
                </a:ln>
                <a:solidFill>
                  <a:srgbClr val="212529"/>
                </a:solidFill>
                <a:effectLst/>
                <a:latin typeface="aeonik"/>
              </a:rPr>
              <a:t> percentile.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212529"/>
                </a:solidFill>
                <a:effectLst/>
                <a:latin typeface="aeonik"/>
              </a:rPr>
              <a:t>The first quartile (</a:t>
            </a:r>
            <a:r>
              <a:rPr kumimoji="0" lang="en-US" altLang="en-US" b="0" i="0" u="none" strike="noStrike" cap="none" normalizeH="0" baseline="0" dirty="0">
                <a:ln>
                  <a:noFill/>
                </a:ln>
                <a:solidFill>
                  <a:srgbClr val="212529"/>
                </a:solidFill>
                <a:effectLst/>
                <a:latin typeface="roboto mono" panose="00000009000000000000" pitchFamily="49" charset="0"/>
              </a:rPr>
              <a:t>Q1</a:t>
            </a:r>
            <a:r>
              <a:rPr kumimoji="0" lang="en-US" altLang="en-US" b="0" i="0" u="none" strike="noStrike" cap="none" normalizeH="0" baseline="0" dirty="0">
                <a:ln>
                  <a:noFill/>
                </a:ln>
                <a:solidFill>
                  <a:srgbClr val="212529"/>
                </a:solidFill>
                <a:effectLst/>
                <a:latin typeface="aeonik"/>
              </a:rPr>
              <a:t>) is the value below which </a:t>
            </a:r>
            <a:r>
              <a:rPr kumimoji="0" lang="en-US" altLang="en-US" b="0" i="0" u="none" strike="noStrike" cap="none" normalizeH="0" baseline="0" dirty="0">
                <a:ln>
                  <a:noFill/>
                </a:ln>
                <a:solidFill>
                  <a:srgbClr val="212529"/>
                </a:solidFill>
                <a:effectLst/>
                <a:latin typeface="roboto mono" panose="00000009000000000000" pitchFamily="49" charset="0"/>
              </a:rPr>
              <a:t>25%</a:t>
            </a:r>
            <a:r>
              <a:rPr kumimoji="0" lang="en-US" altLang="en-US" b="0" i="0" u="none" strike="noStrike" cap="none" normalizeH="0" baseline="0" dirty="0">
                <a:ln>
                  <a:noFill/>
                </a:ln>
                <a:solidFill>
                  <a:srgbClr val="212529"/>
                </a:solidFill>
                <a:effectLst/>
                <a:latin typeface="aeonik"/>
              </a:rPr>
              <a:t> of the cases fall and above which </a:t>
            </a:r>
            <a:r>
              <a:rPr kumimoji="0" lang="en-US" altLang="en-US" b="0" i="0" u="none" strike="noStrike" cap="none" normalizeH="0" baseline="0" dirty="0">
                <a:ln>
                  <a:noFill/>
                </a:ln>
                <a:solidFill>
                  <a:srgbClr val="212529"/>
                </a:solidFill>
                <a:effectLst/>
                <a:latin typeface="roboto mono" panose="00000009000000000000" pitchFamily="49" charset="0"/>
              </a:rPr>
              <a:t>75%</a:t>
            </a:r>
            <a:r>
              <a:rPr kumimoji="0" lang="en-US" altLang="en-US" b="0" i="0" u="none" strike="noStrike" cap="none" normalizeH="0" baseline="0" dirty="0">
                <a:ln>
                  <a:noFill/>
                </a:ln>
                <a:solidFill>
                  <a:srgbClr val="212529"/>
                </a:solidFill>
                <a:effectLst/>
                <a:latin typeface="aeonik"/>
              </a:rPr>
              <a:t> of the cases fall – in other words, the 25</a:t>
            </a:r>
            <a:r>
              <a:rPr kumimoji="0" lang="en-US" altLang="en-US" b="0" i="0" u="none" strike="noStrike" cap="none" normalizeH="0" baseline="30000" dirty="0">
                <a:ln>
                  <a:noFill/>
                </a:ln>
                <a:solidFill>
                  <a:srgbClr val="212529"/>
                </a:solidFill>
                <a:effectLst/>
                <a:latin typeface="aeonik"/>
              </a:rPr>
              <a:t>th</a:t>
            </a:r>
            <a:r>
              <a:rPr kumimoji="0" lang="en-US" altLang="en-US" b="0" i="0" u="none" strike="noStrike" cap="none" normalizeH="0" baseline="0" dirty="0">
                <a:ln>
                  <a:noFill/>
                </a:ln>
                <a:solidFill>
                  <a:srgbClr val="212529"/>
                </a:solidFill>
                <a:effectLst/>
                <a:latin typeface="aeonik"/>
              </a:rPr>
              <a:t> percentile.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212529"/>
                </a:solidFill>
                <a:effectLst/>
                <a:latin typeface="aeonik"/>
              </a:rPr>
              <a:t>The third quartile, </a:t>
            </a:r>
            <a:r>
              <a:rPr kumimoji="0" lang="en-US" altLang="en-US" b="0" i="0" u="none" strike="noStrike" cap="none" normalizeH="0" baseline="0" dirty="0">
                <a:ln>
                  <a:noFill/>
                </a:ln>
                <a:solidFill>
                  <a:srgbClr val="212529"/>
                </a:solidFill>
                <a:effectLst/>
                <a:latin typeface="roboto mono" panose="00000009000000000000" pitchFamily="49" charset="0"/>
              </a:rPr>
              <a:t>Q3</a:t>
            </a:r>
            <a:r>
              <a:rPr kumimoji="0" lang="en-US" altLang="en-US" b="0" i="0" u="none" strike="noStrike" cap="none" normalizeH="0" baseline="0" dirty="0">
                <a:ln>
                  <a:noFill/>
                </a:ln>
                <a:solidFill>
                  <a:srgbClr val="212529"/>
                </a:solidFill>
                <a:effectLst/>
                <a:latin typeface="aeonik"/>
              </a:rPr>
              <a:t>, is the 75</a:t>
            </a:r>
            <a:r>
              <a:rPr kumimoji="0" lang="en-US" altLang="en-US" b="0" i="0" u="none" strike="noStrike" cap="none" normalizeH="0" baseline="30000" dirty="0">
                <a:ln>
                  <a:noFill/>
                </a:ln>
                <a:solidFill>
                  <a:srgbClr val="212529"/>
                </a:solidFill>
                <a:effectLst/>
                <a:latin typeface="aeonik"/>
              </a:rPr>
              <a:t>th</a:t>
            </a:r>
            <a:r>
              <a:rPr kumimoji="0" lang="en-US" altLang="en-US" b="0" i="0" u="none" strike="noStrike" cap="none" normalizeH="0" baseline="0" dirty="0">
                <a:ln>
                  <a:noFill/>
                </a:ln>
                <a:solidFill>
                  <a:srgbClr val="212529"/>
                </a:solidFill>
                <a:effectLst/>
                <a:latin typeface="aeonik"/>
              </a:rPr>
              <a:t> percentile.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212529"/>
                </a:solidFill>
                <a:effectLst/>
                <a:latin typeface="aeonik"/>
              </a:rPr>
              <a:t>The Interquartile Range is the difference between third and first quartile, or </a:t>
            </a:r>
            <a:r>
              <a:rPr kumimoji="0" lang="en-US" altLang="en-US" b="0" i="0" u="none" strike="noStrike" cap="none" normalizeH="0" baseline="0" dirty="0">
                <a:ln>
                  <a:noFill/>
                </a:ln>
                <a:solidFill>
                  <a:srgbClr val="212529"/>
                </a:solidFill>
                <a:effectLst/>
                <a:latin typeface="roboto mono" panose="00000009000000000000" pitchFamily="49" charset="0"/>
              </a:rPr>
              <a:t>Q3 - Q1</a:t>
            </a:r>
            <a:r>
              <a:rPr kumimoji="0" lang="en-US" altLang="en-US" b="0" i="0" u="none" strike="noStrike" cap="none" normalizeH="0" baseline="0" dirty="0">
                <a:ln>
                  <a:noFill/>
                </a:ln>
                <a:solidFill>
                  <a:srgbClr val="212529"/>
                </a:solidFill>
                <a:effectLst/>
                <a:latin typeface="aeonik"/>
              </a:rPr>
              <a:t>.</a:t>
            </a:r>
          </a:p>
        </p:txBody>
      </p:sp>
    </p:spTree>
    <p:extLst>
      <p:ext uri="{BB962C8B-B14F-4D97-AF65-F5344CB8AC3E}">
        <p14:creationId xmlns:p14="http://schemas.microsoft.com/office/powerpoint/2010/main" val="5658361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4F5FC5-17B4-2EFD-A2A1-8DEC563358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777C7E-9B3F-E248-9BC8-0B50ECBCBB9B}"/>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a:t>
            </a:r>
            <a:endParaRPr lang="en-GB" dirty="0"/>
          </a:p>
        </p:txBody>
      </p:sp>
      <p:sp>
        <p:nvSpPr>
          <p:cNvPr id="3" name="Content Placeholder 2">
            <a:extLst>
              <a:ext uri="{FF2B5EF4-FFF2-40B4-BE49-F238E27FC236}">
                <a16:creationId xmlns:a16="http://schemas.microsoft.com/office/drawing/2014/main" id="{AF21FA1E-66F4-56A3-917F-E8E44FAD3781}"/>
              </a:ext>
            </a:extLst>
          </p:cNvPr>
          <p:cNvSpPr>
            <a:spLocks noGrp="1"/>
          </p:cNvSpPr>
          <p:nvPr>
            <p:ph idx="1"/>
          </p:nvPr>
        </p:nvSpPr>
        <p:spPr>
          <a:xfrm>
            <a:off x="139337" y="1201783"/>
            <a:ext cx="11909788" cy="5656217"/>
          </a:xfrm>
        </p:spPr>
        <p:txBody>
          <a:bodyPr>
            <a:normAutofit/>
          </a:bodyPr>
          <a:lstStyle/>
          <a:p>
            <a:pPr algn="l"/>
            <a:r>
              <a:rPr lang="en-GB" b="0" i="0" u="none" strike="noStrike" dirty="0">
                <a:solidFill>
                  <a:srgbClr val="212529"/>
                </a:solidFill>
                <a:effectLst/>
                <a:latin typeface="aeonik"/>
                <a:hlinkClick r:id="rId2"/>
              </a:rPr>
              <a:t>Likert or “Summative” Scaling</a:t>
            </a:r>
            <a:r>
              <a:rPr lang="en-GB" b="0" i="0" dirty="0">
                <a:solidFill>
                  <a:srgbClr val="212529"/>
                </a:solidFill>
                <a:effectLst/>
                <a:latin typeface="aeonik"/>
              </a:rPr>
              <a:t>, </a:t>
            </a:r>
          </a:p>
          <a:p>
            <a:pPr algn="l"/>
            <a:r>
              <a:rPr lang="en-GB" sz="2400" b="0" i="0" u="none" strike="noStrike" dirty="0">
                <a:solidFill>
                  <a:srgbClr val="212529"/>
                </a:solidFill>
                <a:effectLst/>
                <a:latin typeface="aeonik"/>
                <a:hlinkClick r:id="rId2"/>
              </a:rPr>
              <a:t>https://conjointly.com/kb/likert-scaling/</a:t>
            </a:r>
            <a:r>
              <a:rPr lang="en-GB" sz="2400" b="0" i="0" u="none" strike="noStrike" dirty="0">
                <a:solidFill>
                  <a:srgbClr val="212529"/>
                </a:solidFill>
                <a:effectLst/>
                <a:latin typeface="aeonik"/>
              </a:rPr>
              <a:t> &amp; </a:t>
            </a:r>
            <a:r>
              <a:rPr lang="en-GB" sz="2400" b="0" i="0" u="none" strike="noStrike" dirty="0">
                <a:solidFill>
                  <a:srgbClr val="212529"/>
                </a:solidFill>
                <a:effectLst/>
                <a:latin typeface="aeonik"/>
                <a:hlinkClick r:id="rId3"/>
              </a:rPr>
              <a:t>https://datatab.net/tutorial/likert-scale</a:t>
            </a:r>
            <a:endParaRPr lang="en-GB" sz="2400" b="0" i="0" u="none" strike="noStrike" dirty="0">
              <a:solidFill>
                <a:srgbClr val="212529"/>
              </a:solidFill>
              <a:effectLst/>
              <a:latin typeface="aeonik"/>
            </a:endParaRPr>
          </a:p>
          <a:p>
            <a:pPr algn="l"/>
            <a:r>
              <a:rPr lang="en-GB" sz="2400" dirty="0">
                <a:solidFill>
                  <a:srgbClr val="212529"/>
                </a:solidFill>
                <a:latin typeface="aeonik"/>
              </a:rPr>
              <a:t>Video: </a:t>
            </a:r>
            <a:r>
              <a:rPr lang="en-GB" sz="2400" dirty="0">
                <a:solidFill>
                  <a:srgbClr val="212529"/>
                </a:solidFill>
                <a:latin typeface="aeonik"/>
                <a:hlinkClick r:id="rId4"/>
              </a:rPr>
              <a:t>https://www.youtube.com/watch?v=Ym1iH8-GQOE</a:t>
            </a:r>
            <a:r>
              <a:rPr lang="en-GB" sz="2400" dirty="0">
                <a:solidFill>
                  <a:srgbClr val="212529"/>
                </a:solidFill>
                <a:latin typeface="aeonik"/>
              </a:rPr>
              <a:t> </a:t>
            </a:r>
            <a:endParaRPr lang="en-GB" sz="2400" b="0" i="0" u="none" strike="noStrike" dirty="0">
              <a:solidFill>
                <a:srgbClr val="212529"/>
              </a:solidFill>
              <a:effectLst/>
              <a:latin typeface="aeonik"/>
            </a:endParaRPr>
          </a:p>
          <a:p>
            <a:pPr algn="l"/>
            <a:r>
              <a:rPr lang="en-GB" sz="2400" b="0" i="0" u="none" strike="noStrike" dirty="0">
                <a:solidFill>
                  <a:srgbClr val="212529"/>
                </a:solidFill>
                <a:effectLst/>
                <a:latin typeface="aeonik"/>
              </a:rPr>
              <a:t>assume you have formulated a hypothesis in which a variable that cannot be measured directly, a so-called latent variable, occurs.</a:t>
            </a:r>
          </a:p>
          <a:p>
            <a:pPr algn="l"/>
            <a:r>
              <a:rPr lang="en-GB" sz="2400" b="0" i="0" u="none" strike="noStrike" dirty="0">
                <a:solidFill>
                  <a:srgbClr val="212529"/>
                </a:solidFill>
                <a:effectLst/>
                <a:latin typeface="aeonik"/>
              </a:rPr>
              <a:t>Latent variables are, for example, physical well-being or environmental awareness. Why are these variables not directly measurable? Of course, you could simply ask in your questionnaire, "What is your level of environmental awareness?“</a:t>
            </a:r>
          </a:p>
          <a:p>
            <a:pPr algn="l"/>
            <a:r>
              <a:rPr lang="en-GB" sz="2400" b="0" i="0" u="none" strike="noStrike" dirty="0">
                <a:solidFill>
                  <a:srgbClr val="212529"/>
                </a:solidFill>
                <a:effectLst/>
                <a:latin typeface="aeonik"/>
              </a:rPr>
              <a:t>The first person thinks to himself, I am in an animal welfare organization and take care of animals in need, and ticks "very high", but on the other hand makes a long-distance trip by plane three times a year.</a:t>
            </a:r>
          </a:p>
        </p:txBody>
      </p:sp>
      <p:pic>
        <p:nvPicPr>
          <p:cNvPr id="4" name="Picture 3">
            <a:extLst>
              <a:ext uri="{FF2B5EF4-FFF2-40B4-BE49-F238E27FC236}">
                <a16:creationId xmlns:a16="http://schemas.microsoft.com/office/drawing/2014/main" id="{4CC7D654-C19A-3682-7FE1-84D3EE22AD6F}"/>
              </a:ext>
            </a:extLst>
          </p:cNvPr>
          <p:cNvPicPr>
            <a:picLocks noChangeAspect="1"/>
          </p:cNvPicPr>
          <p:nvPr/>
        </p:nvPicPr>
        <p:blipFill>
          <a:blip r:embed="rId5"/>
          <a:stretch>
            <a:fillRect/>
          </a:stretch>
        </p:blipFill>
        <p:spPr>
          <a:xfrm>
            <a:off x="8808440" y="0"/>
            <a:ext cx="3461937" cy="1807006"/>
          </a:xfrm>
          <a:prstGeom prst="rect">
            <a:avLst/>
          </a:prstGeom>
        </p:spPr>
      </p:pic>
      <p:pic>
        <p:nvPicPr>
          <p:cNvPr id="3074" name="Picture 2" descr="Likert-Scale Item.">
            <a:extLst>
              <a:ext uri="{FF2B5EF4-FFF2-40B4-BE49-F238E27FC236}">
                <a16:creationId xmlns:a16="http://schemas.microsoft.com/office/drawing/2014/main" id="{5099D8E1-02FA-124F-41B2-999D5E889A2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946027" y="5990905"/>
            <a:ext cx="4324350" cy="790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38995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0495FB-5633-5A21-BB8E-F049C37C0C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3C03EC-5412-2E40-E77F-DDA9872EE17B}"/>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a:t>
            </a:r>
            <a:endParaRPr lang="en-GB" dirty="0"/>
          </a:p>
        </p:txBody>
      </p:sp>
      <p:sp>
        <p:nvSpPr>
          <p:cNvPr id="3" name="Content Placeholder 2">
            <a:extLst>
              <a:ext uri="{FF2B5EF4-FFF2-40B4-BE49-F238E27FC236}">
                <a16:creationId xmlns:a16="http://schemas.microsoft.com/office/drawing/2014/main" id="{80F38B78-9A6A-D947-C0B3-B5B16C52F07E}"/>
              </a:ext>
            </a:extLst>
          </p:cNvPr>
          <p:cNvSpPr>
            <a:spLocks noGrp="1"/>
          </p:cNvSpPr>
          <p:nvPr>
            <p:ph idx="1"/>
          </p:nvPr>
        </p:nvSpPr>
        <p:spPr>
          <a:xfrm>
            <a:off x="60961" y="1201783"/>
            <a:ext cx="11826240" cy="5656217"/>
          </a:xfrm>
        </p:spPr>
        <p:txBody>
          <a:bodyPr>
            <a:normAutofit/>
          </a:bodyPr>
          <a:lstStyle/>
          <a:p>
            <a:pPr algn="l"/>
            <a:r>
              <a:rPr lang="en-GB" sz="3200" b="1" i="0" u="none" strike="noStrike" dirty="0">
                <a:solidFill>
                  <a:srgbClr val="212529"/>
                </a:solidFill>
                <a:effectLst/>
                <a:latin typeface="aeonik"/>
              </a:rPr>
              <a:t>Scales</a:t>
            </a:r>
          </a:p>
          <a:p>
            <a:pPr algn="l"/>
            <a:r>
              <a:rPr lang="en-GB" sz="2400" b="0" i="0" u="none" strike="noStrike" dirty="0">
                <a:solidFill>
                  <a:srgbClr val="212529"/>
                </a:solidFill>
                <a:effectLst/>
                <a:latin typeface="aeonik"/>
              </a:rPr>
              <a:t>In order to be able to adequately measure latent variables such as environmental awareness, scales are now used. A scale is a group of questions, e.g., question 1, 2, 3, and 4, with response categories ranging from, e.g., "strongly agree" to "strongly disagree." Together, these questions serve to measure a latent variable.</a:t>
            </a:r>
          </a:p>
          <a:p>
            <a:pPr algn="l"/>
            <a:r>
              <a:rPr lang="en-GB" sz="2400" b="0" i="0" u="none" strike="noStrike" dirty="0">
                <a:solidFill>
                  <a:srgbClr val="212529"/>
                </a:solidFill>
                <a:effectLst/>
                <a:latin typeface="aeonik"/>
              </a:rPr>
              <a:t>multiple questions, your measurement becomes more accurate. Such a scale is also called a </a:t>
            </a:r>
            <a:r>
              <a:rPr lang="en-GB" sz="2400" b="1" i="0" u="none" strike="noStrike" dirty="0">
                <a:solidFill>
                  <a:srgbClr val="212529"/>
                </a:solidFill>
                <a:effectLst/>
                <a:latin typeface="aeonik"/>
              </a:rPr>
              <a:t>multi-item scale</a:t>
            </a:r>
            <a:r>
              <a:rPr lang="en-GB" sz="2400" b="0" i="0" u="none" strike="noStrike" dirty="0">
                <a:solidFill>
                  <a:srgbClr val="212529"/>
                </a:solidFill>
                <a:effectLst/>
                <a:latin typeface="aeonik"/>
              </a:rPr>
              <a:t>.</a:t>
            </a:r>
          </a:p>
        </p:txBody>
      </p:sp>
      <p:pic>
        <p:nvPicPr>
          <p:cNvPr id="4098" name="Picture 2" descr="Scale">
            <a:extLst>
              <a:ext uri="{FF2B5EF4-FFF2-40B4-BE49-F238E27FC236}">
                <a16:creationId xmlns:a16="http://schemas.microsoft.com/office/drawing/2014/main" id="{E40DAD88-BF88-4A56-1544-EEE433D882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30265" y="4133850"/>
            <a:ext cx="6200775" cy="2724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94490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C77AB4-C532-5B88-C3E7-956E6EC643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3D9D06-4CCB-4F12-CC03-B3CF3E8F46A5}"/>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a:t>
            </a:r>
            <a:endParaRPr lang="en-GB" dirty="0"/>
          </a:p>
        </p:txBody>
      </p:sp>
      <p:sp>
        <p:nvSpPr>
          <p:cNvPr id="3" name="Content Placeholder 2">
            <a:extLst>
              <a:ext uri="{FF2B5EF4-FFF2-40B4-BE49-F238E27FC236}">
                <a16:creationId xmlns:a16="http://schemas.microsoft.com/office/drawing/2014/main" id="{E8CB79D0-DD9E-F3BD-CB40-7D7A2FAF990F}"/>
              </a:ext>
            </a:extLst>
          </p:cNvPr>
          <p:cNvSpPr>
            <a:spLocks noGrp="1"/>
          </p:cNvSpPr>
          <p:nvPr>
            <p:ph idx="1"/>
          </p:nvPr>
        </p:nvSpPr>
        <p:spPr>
          <a:xfrm>
            <a:off x="139337" y="1201783"/>
            <a:ext cx="12052663" cy="5656217"/>
          </a:xfrm>
        </p:spPr>
        <p:txBody>
          <a:bodyPr>
            <a:normAutofit/>
          </a:bodyPr>
          <a:lstStyle/>
          <a:p>
            <a:pPr algn="l"/>
            <a:r>
              <a:rPr lang="en-GB" sz="3200" b="1" i="0" u="none" strike="noStrike" dirty="0">
                <a:solidFill>
                  <a:srgbClr val="212529"/>
                </a:solidFill>
                <a:effectLst/>
                <a:latin typeface="aeonik"/>
              </a:rPr>
              <a:t>Scales</a:t>
            </a:r>
          </a:p>
          <a:p>
            <a:pPr algn="l"/>
            <a:r>
              <a:rPr lang="en-GB" sz="2400" b="0" i="0" u="none" strike="noStrike" dirty="0">
                <a:solidFill>
                  <a:srgbClr val="212529"/>
                </a:solidFill>
                <a:effectLst/>
                <a:latin typeface="aeonik"/>
              </a:rPr>
              <a:t>In order to be able to adequately measure latent variables such as environmental awareness, scales are now used. A scale is a group of questions, e.g., question 1, 2, 3, and 4, with response categories ranging from, e.g., "strongly agree" to "strongly disagree." Together, these questions serve to measure a latent variable.</a:t>
            </a:r>
          </a:p>
          <a:p>
            <a:pPr algn="l"/>
            <a:r>
              <a:rPr lang="en-GB" sz="2400" b="0" i="0" u="none" strike="noStrike" dirty="0">
                <a:solidFill>
                  <a:srgbClr val="212529"/>
                </a:solidFill>
                <a:effectLst/>
                <a:latin typeface="aeonik"/>
              </a:rPr>
              <a:t>multiple questions, your measurement becomes more accurate. Such a scale is also called a </a:t>
            </a:r>
            <a:r>
              <a:rPr lang="en-GB" sz="2400" b="1" i="0" u="none" strike="noStrike" dirty="0">
                <a:solidFill>
                  <a:srgbClr val="212529"/>
                </a:solidFill>
                <a:effectLst/>
                <a:latin typeface="aeonik"/>
              </a:rPr>
              <a:t>multi-item scale</a:t>
            </a:r>
            <a:r>
              <a:rPr lang="en-GB" sz="2400" b="0" i="0" u="none" strike="noStrike" dirty="0">
                <a:solidFill>
                  <a:srgbClr val="212529"/>
                </a:solidFill>
                <a:effectLst/>
                <a:latin typeface="aeonik"/>
              </a:rPr>
              <a:t>.</a:t>
            </a:r>
          </a:p>
        </p:txBody>
      </p:sp>
      <p:pic>
        <p:nvPicPr>
          <p:cNvPr id="4098" name="Picture 2" descr="Scale">
            <a:extLst>
              <a:ext uri="{FF2B5EF4-FFF2-40B4-BE49-F238E27FC236}">
                <a16:creationId xmlns:a16="http://schemas.microsoft.com/office/drawing/2014/main" id="{54CD72F3-4D23-8F3F-4884-D09C7FB20F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65520" y="4133850"/>
            <a:ext cx="6200775" cy="2724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44233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77F2D4-0C3B-C74C-9739-E366BFD9B9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E8C448-ACF9-58C3-20A7-2F7D6CEE6FFE}"/>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a:t>
            </a:r>
            <a:endParaRPr lang="en-GB" dirty="0"/>
          </a:p>
        </p:txBody>
      </p:sp>
      <p:sp>
        <p:nvSpPr>
          <p:cNvPr id="3" name="Content Placeholder 2">
            <a:extLst>
              <a:ext uri="{FF2B5EF4-FFF2-40B4-BE49-F238E27FC236}">
                <a16:creationId xmlns:a16="http://schemas.microsoft.com/office/drawing/2014/main" id="{5A60B6A5-0C85-5711-38F0-A08539138D5F}"/>
              </a:ext>
            </a:extLst>
          </p:cNvPr>
          <p:cNvSpPr>
            <a:spLocks noGrp="1"/>
          </p:cNvSpPr>
          <p:nvPr>
            <p:ph idx="1"/>
          </p:nvPr>
        </p:nvSpPr>
        <p:spPr>
          <a:xfrm>
            <a:off x="60961" y="1201783"/>
            <a:ext cx="8066434" cy="5656217"/>
          </a:xfrm>
        </p:spPr>
        <p:txBody>
          <a:bodyPr>
            <a:normAutofit/>
          </a:bodyPr>
          <a:lstStyle/>
          <a:p>
            <a:pPr algn="l"/>
            <a:r>
              <a:rPr lang="en-GB" sz="2400" i="0" u="none" strike="noStrike" dirty="0">
                <a:solidFill>
                  <a:srgbClr val="212529"/>
                </a:solidFill>
                <a:effectLst/>
                <a:latin typeface="aeonik"/>
              </a:rPr>
              <a:t>The best known scale is the Likert scale. This is a method used to measure personal attitudes. The Likert scale consists of several questions, so-called items. Items are statements that record the respondent's level of agreement or disagreement. Thus, respondents can indicate how much they disagree or agree with a statement on a multilevel response scale.</a:t>
            </a:r>
          </a:p>
          <a:p>
            <a:pPr algn="l"/>
            <a:r>
              <a:rPr lang="en-GB" sz="2400" i="0" u="none" strike="noStrike" dirty="0">
                <a:solidFill>
                  <a:srgbClr val="212529"/>
                </a:solidFill>
                <a:effectLst/>
                <a:latin typeface="aeonik"/>
              </a:rPr>
              <a:t>In some cases, it makes sense for respondents to have a "neutral" middle category available to avoid being pushed in one direction. On the other hand, there is a risk that many respondents will like to choose the middle category, which could make your results less meaningful.</a:t>
            </a:r>
          </a:p>
        </p:txBody>
      </p:sp>
      <p:sp>
        <p:nvSpPr>
          <p:cNvPr id="5" name="TextBox 4">
            <a:extLst>
              <a:ext uri="{FF2B5EF4-FFF2-40B4-BE49-F238E27FC236}">
                <a16:creationId xmlns:a16="http://schemas.microsoft.com/office/drawing/2014/main" id="{705E816D-EAEB-2871-D310-8019E9E4F026}"/>
              </a:ext>
            </a:extLst>
          </p:cNvPr>
          <p:cNvSpPr txBox="1"/>
          <p:nvPr/>
        </p:nvSpPr>
        <p:spPr>
          <a:xfrm>
            <a:off x="8188356" y="1327241"/>
            <a:ext cx="4003646" cy="3693319"/>
          </a:xfrm>
          <a:prstGeom prst="rect">
            <a:avLst/>
          </a:prstGeom>
          <a:noFill/>
        </p:spPr>
        <p:txBody>
          <a:bodyPr wrap="square">
            <a:spAutoFit/>
          </a:bodyPr>
          <a:lstStyle/>
          <a:p>
            <a:pPr algn="l"/>
            <a:r>
              <a:rPr lang="en-GB" b="0" i="0" dirty="0">
                <a:solidFill>
                  <a:srgbClr val="212529"/>
                </a:solidFill>
                <a:effectLst/>
                <a:latin typeface="Roboto" panose="02000000000000000000" pitchFamily="2" charset="0"/>
              </a:rPr>
              <a:t>Usually, a 4- or 5-level rating is used.</a:t>
            </a:r>
          </a:p>
          <a:p>
            <a:pPr algn="l"/>
            <a:r>
              <a:rPr lang="en-GB" b="0" i="0" dirty="0">
                <a:solidFill>
                  <a:srgbClr val="FF0000"/>
                </a:solidFill>
                <a:effectLst/>
                <a:latin typeface="Roboto" panose="02000000000000000000" pitchFamily="2" charset="0"/>
              </a:rPr>
              <a:t>4-level rating:</a:t>
            </a:r>
          </a:p>
          <a:p>
            <a:pPr algn="l">
              <a:buFont typeface="Arial" panose="020B0604020202020204" pitchFamily="34" charset="0"/>
              <a:buChar char="•"/>
            </a:pPr>
            <a:r>
              <a:rPr lang="en-GB" b="0" i="0" dirty="0">
                <a:solidFill>
                  <a:srgbClr val="212529"/>
                </a:solidFill>
                <a:effectLst/>
                <a:latin typeface="Roboto" panose="02000000000000000000" pitchFamily="2" charset="0"/>
              </a:rPr>
              <a:t>applies (1)</a:t>
            </a:r>
          </a:p>
          <a:p>
            <a:pPr algn="l">
              <a:buFont typeface="Arial" panose="020B0604020202020204" pitchFamily="34" charset="0"/>
              <a:buChar char="•"/>
            </a:pPr>
            <a:r>
              <a:rPr lang="en-GB" b="0" i="0" dirty="0">
                <a:solidFill>
                  <a:srgbClr val="212529"/>
                </a:solidFill>
                <a:effectLst/>
                <a:latin typeface="Roboto" panose="02000000000000000000" pitchFamily="2" charset="0"/>
              </a:rPr>
              <a:t>rather applies (2)</a:t>
            </a:r>
          </a:p>
          <a:p>
            <a:pPr algn="l">
              <a:buFont typeface="Arial" panose="020B0604020202020204" pitchFamily="34" charset="0"/>
              <a:buChar char="•"/>
            </a:pPr>
            <a:r>
              <a:rPr lang="en-GB" b="0" i="0" dirty="0">
                <a:solidFill>
                  <a:srgbClr val="212529"/>
                </a:solidFill>
                <a:effectLst/>
                <a:latin typeface="Roboto" panose="02000000000000000000" pitchFamily="2" charset="0"/>
              </a:rPr>
              <a:t>rather not applies (3)</a:t>
            </a:r>
          </a:p>
          <a:p>
            <a:pPr algn="l">
              <a:buFont typeface="Arial" panose="020B0604020202020204" pitchFamily="34" charset="0"/>
              <a:buChar char="•"/>
            </a:pPr>
            <a:r>
              <a:rPr lang="en-GB" b="0" i="0" dirty="0">
                <a:solidFill>
                  <a:srgbClr val="212529"/>
                </a:solidFill>
                <a:effectLst/>
                <a:latin typeface="Roboto" panose="02000000000000000000" pitchFamily="2" charset="0"/>
              </a:rPr>
              <a:t>does not apply (4)</a:t>
            </a:r>
          </a:p>
          <a:p>
            <a:pPr algn="l">
              <a:buFont typeface="Arial" panose="020B0604020202020204" pitchFamily="34" charset="0"/>
              <a:buChar char="•"/>
            </a:pPr>
            <a:endParaRPr lang="en-GB" b="0" i="0" dirty="0">
              <a:solidFill>
                <a:srgbClr val="212529"/>
              </a:solidFill>
              <a:effectLst/>
              <a:latin typeface="Roboto" panose="02000000000000000000" pitchFamily="2" charset="0"/>
            </a:endParaRPr>
          </a:p>
          <a:p>
            <a:pPr algn="l"/>
            <a:r>
              <a:rPr lang="en-GB" b="0" i="0" dirty="0">
                <a:solidFill>
                  <a:srgbClr val="FF0000"/>
                </a:solidFill>
                <a:effectLst/>
                <a:latin typeface="Roboto" panose="02000000000000000000" pitchFamily="2" charset="0"/>
              </a:rPr>
              <a:t>5-level rating:</a:t>
            </a:r>
          </a:p>
          <a:p>
            <a:pPr algn="l">
              <a:buFont typeface="Arial" panose="020B0604020202020204" pitchFamily="34" charset="0"/>
              <a:buChar char="•"/>
            </a:pPr>
            <a:r>
              <a:rPr lang="en-GB" b="0" i="0" dirty="0">
                <a:solidFill>
                  <a:srgbClr val="212529"/>
                </a:solidFill>
                <a:effectLst/>
                <a:latin typeface="Roboto" panose="02000000000000000000" pitchFamily="2" charset="0"/>
              </a:rPr>
              <a:t>applies (1)</a:t>
            </a:r>
          </a:p>
          <a:p>
            <a:pPr algn="l">
              <a:buFont typeface="Arial" panose="020B0604020202020204" pitchFamily="34" charset="0"/>
              <a:buChar char="•"/>
            </a:pPr>
            <a:r>
              <a:rPr lang="en-GB" b="0" i="0" dirty="0">
                <a:solidFill>
                  <a:srgbClr val="212529"/>
                </a:solidFill>
                <a:effectLst/>
                <a:latin typeface="Roboto" panose="02000000000000000000" pitchFamily="2" charset="0"/>
              </a:rPr>
              <a:t>rather applies (2)</a:t>
            </a:r>
          </a:p>
          <a:p>
            <a:pPr algn="l">
              <a:buFont typeface="Arial" panose="020B0604020202020204" pitchFamily="34" charset="0"/>
              <a:buChar char="•"/>
            </a:pPr>
            <a:r>
              <a:rPr lang="en-GB" b="0" i="0" dirty="0">
                <a:solidFill>
                  <a:srgbClr val="212529"/>
                </a:solidFill>
                <a:effectLst/>
                <a:latin typeface="Roboto" panose="02000000000000000000" pitchFamily="2" charset="0"/>
              </a:rPr>
              <a:t>partly-partly (3)</a:t>
            </a:r>
          </a:p>
          <a:p>
            <a:pPr algn="l">
              <a:buFont typeface="Arial" panose="020B0604020202020204" pitchFamily="34" charset="0"/>
              <a:buChar char="•"/>
            </a:pPr>
            <a:r>
              <a:rPr lang="en-GB" b="0" i="0" dirty="0">
                <a:solidFill>
                  <a:srgbClr val="212529"/>
                </a:solidFill>
                <a:effectLst/>
                <a:latin typeface="Roboto" panose="02000000000000000000" pitchFamily="2" charset="0"/>
              </a:rPr>
              <a:t>rather not applies (4)</a:t>
            </a:r>
          </a:p>
          <a:p>
            <a:pPr algn="l">
              <a:buFont typeface="Arial" panose="020B0604020202020204" pitchFamily="34" charset="0"/>
              <a:buChar char="•"/>
            </a:pPr>
            <a:r>
              <a:rPr lang="en-GB" b="0" i="0" dirty="0">
                <a:solidFill>
                  <a:srgbClr val="212529"/>
                </a:solidFill>
                <a:effectLst/>
                <a:latin typeface="Roboto" panose="02000000000000000000" pitchFamily="2" charset="0"/>
              </a:rPr>
              <a:t>does not apply (5)</a:t>
            </a:r>
          </a:p>
        </p:txBody>
      </p:sp>
      <p:pic>
        <p:nvPicPr>
          <p:cNvPr id="6" name="Picture 5">
            <a:extLst>
              <a:ext uri="{FF2B5EF4-FFF2-40B4-BE49-F238E27FC236}">
                <a16:creationId xmlns:a16="http://schemas.microsoft.com/office/drawing/2014/main" id="{BA49C403-1B4B-B7A3-7ACD-8E760AC62D78}"/>
              </a:ext>
            </a:extLst>
          </p:cNvPr>
          <p:cNvPicPr>
            <a:picLocks noChangeAspect="1"/>
          </p:cNvPicPr>
          <p:nvPr/>
        </p:nvPicPr>
        <p:blipFill>
          <a:blip r:embed="rId2"/>
          <a:stretch>
            <a:fillRect/>
          </a:stretch>
        </p:blipFill>
        <p:spPr>
          <a:xfrm>
            <a:off x="8252200" y="5146018"/>
            <a:ext cx="3939800" cy="1655009"/>
          </a:xfrm>
          <a:prstGeom prst="rect">
            <a:avLst/>
          </a:prstGeom>
        </p:spPr>
      </p:pic>
    </p:spTree>
    <p:extLst>
      <p:ext uri="{BB962C8B-B14F-4D97-AF65-F5344CB8AC3E}">
        <p14:creationId xmlns:p14="http://schemas.microsoft.com/office/powerpoint/2010/main" val="25063674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EB4989-9B14-1636-71FA-305D88B1E7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7DA9C4-F2FA-F540-C4EB-EEAB62472C4D}"/>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a:t>
            </a:r>
            <a:endParaRPr lang="en-GB" dirty="0"/>
          </a:p>
        </p:txBody>
      </p:sp>
      <p:sp>
        <p:nvSpPr>
          <p:cNvPr id="3" name="Content Placeholder 2">
            <a:extLst>
              <a:ext uri="{FF2B5EF4-FFF2-40B4-BE49-F238E27FC236}">
                <a16:creationId xmlns:a16="http://schemas.microsoft.com/office/drawing/2014/main" id="{86A6C0B7-CF86-71C4-5D63-7FBB7C3260AE}"/>
              </a:ext>
            </a:extLst>
          </p:cNvPr>
          <p:cNvSpPr>
            <a:spLocks noGrp="1"/>
          </p:cNvSpPr>
          <p:nvPr>
            <p:ph idx="1"/>
          </p:nvPr>
        </p:nvSpPr>
        <p:spPr>
          <a:xfrm>
            <a:off x="60960" y="1201783"/>
            <a:ext cx="11931015" cy="5656217"/>
          </a:xfrm>
        </p:spPr>
        <p:txBody>
          <a:bodyPr>
            <a:normAutofit/>
          </a:bodyPr>
          <a:lstStyle/>
          <a:p>
            <a:pPr algn="l"/>
            <a:r>
              <a:rPr lang="en-GB" sz="2400" b="1" i="0" u="none" strike="noStrike" dirty="0">
                <a:solidFill>
                  <a:srgbClr val="212529"/>
                </a:solidFill>
                <a:effectLst/>
                <a:latin typeface="aeonik"/>
              </a:rPr>
              <a:t>Question with a Likert scale</a:t>
            </a:r>
          </a:p>
          <a:p>
            <a:pPr algn="l"/>
            <a:r>
              <a:rPr lang="en-GB" sz="2400" i="0" u="none" strike="noStrike" dirty="0">
                <a:solidFill>
                  <a:srgbClr val="212529"/>
                </a:solidFill>
                <a:effectLst/>
                <a:latin typeface="aeonik"/>
              </a:rPr>
              <a:t>Now the next question is, how do I come up with the right questions? Do I just make up the questions myself?</a:t>
            </a:r>
          </a:p>
          <a:p>
            <a:pPr algn="l"/>
            <a:r>
              <a:rPr lang="en-GB" sz="2000" b="0" i="0" dirty="0">
                <a:solidFill>
                  <a:srgbClr val="212529"/>
                </a:solidFill>
                <a:effectLst/>
                <a:latin typeface="Roboto" panose="02000000000000000000" pitchFamily="2" charset="0"/>
              </a:rPr>
              <a:t>This is not a good idea, because in that case you would have to go to great lengths to check whether your questions really measure the latent variables correctly.</a:t>
            </a:r>
          </a:p>
          <a:p>
            <a:pPr algn="l"/>
            <a:r>
              <a:rPr lang="en-GB" sz="2000" b="0" i="0" dirty="0">
                <a:solidFill>
                  <a:srgbClr val="212529"/>
                </a:solidFill>
                <a:effectLst/>
                <a:latin typeface="Roboto" panose="02000000000000000000" pitchFamily="2" charset="0"/>
              </a:rPr>
              <a:t>The clean way is to do a literature and scale search and find out if there are already validated questions that you can use to measure your variables.</a:t>
            </a:r>
          </a:p>
          <a:p>
            <a:pPr algn="l"/>
            <a:r>
              <a:rPr lang="en-GB" sz="2000" b="0" i="0" dirty="0">
                <a:solidFill>
                  <a:srgbClr val="212529"/>
                </a:solidFill>
                <a:effectLst/>
                <a:latin typeface="Roboto" panose="02000000000000000000" pitchFamily="2" charset="0"/>
              </a:rPr>
              <a:t>What is the easiest way to start a literature and scale search? We just start "quick and dirty" and "google" for "environmental awareness questionnaire".</a:t>
            </a:r>
          </a:p>
          <a:p>
            <a:pPr algn="l"/>
            <a:endParaRPr lang="en-GB" sz="2400" i="0" u="none" strike="noStrike" dirty="0">
              <a:solidFill>
                <a:srgbClr val="212529"/>
              </a:solidFill>
              <a:effectLst/>
              <a:latin typeface="aeonik"/>
            </a:endParaRPr>
          </a:p>
        </p:txBody>
      </p:sp>
      <p:pic>
        <p:nvPicPr>
          <p:cNvPr id="7" name="Picture 6">
            <a:extLst>
              <a:ext uri="{FF2B5EF4-FFF2-40B4-BE49-F238E27FC236}">
                <a16:creationId xmlns:a16="http://schemas.microsoft.com/office/drawing/2014/main" id="{AA26D839-FDB8-AD38-783A-B169D50CA7A8}"/>
              </a:ext>
            </a:extLst>
          </p:cNvPr>
          <p:cNvPicPr>
            <a:picLocks noChangeAspect="1"/>
          </p:cNvPicPr>
          <p:nvPr/>
        </p:nvPicPr>
        <p:blipFill>
          <a:blip r:embed="rId2"/>
          <a:stretch>
            <a:fillRect/>
          </a:stretch>
        </p:blipFill>
        <p:spPr>
          <a:xfrm>
            <a:off x="8877300" y="4953000"/>
            <a:ext cx="3314700" cy="1905000"/>
          </a:xfrm>
          <a:prstGeom prst="rect">
            <a:avLst/>
          </a:prstGeom>
        </p:spPr>
      </p:pic>
    </p:spTree>
    <p:extLst>
      <p:ext uri="{BB962C8B-B14F-4D97-AF65-F5344CB8AC3E}">
        <p14:creationId xmlns:p14="http://schemas.microsoft.com/office/powerpoint/2010/main" val="35357819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AB5206-E33B-DD72-6635-60AA454059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896FB4-F7E4-2564-6BCC-C9652FBA9C10}"/>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a:t>
            </a:r>
            <a:endParaRPr lang="en-GB" dirty="0"/>
          </a:p>
        </p:txBody>
      </p:sp>
      <p:sp>
        <p:nvSpPr>
          <p:cNvPr id="3" name="Content Placeholder 2">
            <a:extLst>
              <a:ext uri="{FF2B5EF4-FFF2-40B4-BE49-F238E27FC236}">
                <a16:creationId xmlns:a16="http://schemas.microsoft.com/office/drawing/2014/main" id="{E3B00D8F-78E5-6354-C9EF-D8E05DD39E79}"/>
              </a:ext>
            </a:extLst>
          </p:cNvPr>
          <p:cNvSpPr>
            <a:spLocks noGrp="1"/>
          </p:cNvSpPr>
          <p:nvPr>
            <p:ph idx="1"/>
          </p:nvPr>
        </p:nvSpPr>
        <p:spPr>
          <a:xfrm>
            <a:off x="60960" y="1201783"/>
            <a:ext cx="12070080" cy="5656217"/>
          </a:xfrm>
        </p:spPr>
        <p:txBody>
          <a:bodyPr>
            <a:normAutofit/>
          </a:bodyPr>
          <a:lstStyle/>
          <a:p>
            <a:pPr algn="l"/>
            <a:r>
              <a:rPr lang="en-GB" sz="2400" b="1" i="0" u="none" strike="noStrike" dirty="0">
                <a:solidFill>
                  <a:srgbClr val="212529"/>
                </a:solidFill>
                <a:effectLst/>
                <a:latin typeface="aeonik"/>
              </a:rPr>
              <a:t>Question with a Likert scale</a:t>
            </a:r>
          </a:p>
          <a:p>
            <a:pPr algn="l"/>
            <a:r>
              <a:rPr lang="en-GB" sz="2400" i="0" u="none" strike="noStrike" dirty="0">
                <a:solidFill>
                  <a:srgbClr val="212529"/>
                </a:solidFill>
                <a:effectLst/>
                <a:latin typeface="aeonik"/>
              </a:rPr>
              <a:t>Likert scale and indexing</a:t>
            </a:r>
          </a:p>
          <a:p>
            <a:pPr algn="l"/>
            <a:r>
              <a:rPr lang="en-GB" sz="2400" i="0" u="none" strike="noStrike" dirty="0">
                <a:solidFill>
                  <a:srgbClr val="212529"/>
                </a:solidFill>
                <a:effectLst/>
                <a:latin typeface="aeonik"/>
              </a:rPr>
              <a:t>now you send out your questionnaire and have it filled out. Let's assume that you have received enough responses and are finished with the survey. What do you do with the answers?</a:t>
            </a:r>
          </a:p>
        </p:txBody>
      </p:sp>
      <p:pic>
        <p:nvPicPr>
          <p:cNvPr id="5122" name="Picture 2" descr="example-Likert-Scale">
            <a:extLst>
              <a:ext uri="{FF2B5EF4-FFF2-40B4-BE49-F238E27FC236}">
                <a16:creationId xmlns:a16="http://schemas.microsoft.com/office/drawing/2014/main" id="{0D2ADBA4-CC59-F67D-AA0D-8DCAB28AB6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39478" y="123039"/>
            <a:ext cx="5124450" cy="19812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CBFB103-FFD4-C09E-3503-0E47A025CE71}"/>
              </a:ext>
            </a:extLst>
          </p:cNvPr>
          <p:cNvSpPr txBox="1"/>
          <p:nvPr/>
        </p:nvSpPr>
        <p:spPr>
          <a:xfrm>
            <a:off x="257174" y="3749365"/>
            <a:ext cx="6842794" cy="3046988"/>
          </a:xfrm>
          <a:prstGeom prst="rect">
            <a:avLst/>
          </a:prstGeom>
          <a:noFill/>
        </p:spPr>
        <p:txBody>
          <a:bodyPr wrap="square">
            <a:spAutoFit/>
          </a:bodyPr>
          <a:lstStyle/>
          <a:p>
            <a:r>
              <a:rPr lang="en-GB" sz="2400" b="0" i="0" dirty="0">
                <a:solidFill>
                  <a:srgbClr val="C00000"/>
                </a:solidFill>
                <a:effectLst/>
                <a:latin typeface="Roboto" panose="02000000000000000000" pitchFamily="2" charset="0"/>
              </a:rPr>
              <a:t>The participants of your survey have ticked something from "agree" to "disagree" for questions 1 to 4. Now you can export the finished survey to Excel, then each row shows a respondent and the columns show the 4 questions. The first person has ticked "2" for question 1, "1" for question 2, "3" for question 3 and "2" for question 4.</a:t>
            </a:r>
            <a:endParaRPr lang="en-GB" sz="2400" dirty="0">
              <a:solidFill>
                <a:srgbClr val="C00000"/>
              </a:solidFill>
            </a:endParaRPr>
          </a:p>
        </p:txBody>
      </p:sp>
      <p:pic>
        <p:nvPicPr>
          <p:cNvPr id="6146" name="Picture 2" descr="example-Likert-Scale">
            <a:extLst>
              <a:ext uri="{FF2B5EF4-FFF2-40B4-BE49-F238E27FC236}">
                <a16:creationId xmlns:a16="http://schemas.microsoft.com/office/drawing/2014/main" id="{71FB0EDE-2787-B066-1CF7-120E39F682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0929" y="3811013"/>
            <a:ext cx="5031072" cy="3046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98878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CA66EF-6D06-F00B-F3E6-D19A435E7F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1F10BC-2847-260A-27C9-C8A1DFFBD0ED}"/>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a:t>
            </a:r>
            <a:endParaRPr lang="en-GB" dirty="0"/>
          </a:p>
        </p:txBody>
      </p:sp>
      <p:sp>
        <p:nvSpPr>
          <p:cNvPr id="3" name="Content Placeholder 2">
            <a:extLst>
              <a:ext uri="{FF2B5EF4-FFF2-40B4-BE49-F238E27FC236}">
                <a16:creationId xmlns:a16="http://schemas.microsoft.com/office/drawing/2014/main" id="{C6EE4687-D075-49CD-AB6D-7F61DC7ED1EF}"/>
              </a:ext>
            </a:extLst>
          </p:cNvPr>
          <p:cNvSpPr>
            <a:spLocks noGrp="1"/>
          </p:cNvSpPr>
          <p:nvPr>
            <p:ph idx="1"/>
          </p:nvPr>
        </p:nvSpPr>
        <p:spPr>
          <a:xfrm>
            <a:off x="142875" y="1201783"/>
            <a:ext cx="11877676" cy="5656217"/>
          </a:xfrm>
        </p:spPr>
        <p:txBody>
          <a:bodyPr>
            <a:normAutofit/>
          </a:bodyPr>
          <a:lstStyle/>
          <a:p>
            <a:pPr algn="l"/>
            <a:r>
              <a:rPr lang="en-GB" sz="2400" b="1" i="0" u="none" strike="noStrike" dirty="0">
                <a:solidFill>
                  <a:srgbClr val="212529"/>
                </a:solidFill>
                <a:effectLst/>
                <a:latin typeface="aeonik"/>
              </a:rPr>
              <a:t>Question with a Likert scale</a:t>
            </a:r>
          </a:p>
          <a:p>
            <a:pPr algn="l"/>
            <a:r>
              <a:rPr lang="en-GB" sz="2400" i="0" u="none" strike="noStrike" dirty="0">
                <a:solidFill>
                  <a:srgbClr val="212529"/>
                </a:solidFill>
                <a:effectLst/>
                <a:latin typeface="aeonik"/>
              </a:rPr>
              <a:t>Now you want to measure your latent variable with these four questions. Likert scales are often assumed to have a metric scale level in practice. Strictly speaking, the answers on a Likert scale are ordinally scaled, because the distances between the answers are probably not perceived as equal by the survey participants.</a:t>
            </a:r>
          </a:p>
          <a:p>
            <a:pPr algn="l"/>
            <a:r>
              <a:rPr lang="en-GB" sz="2400" b="1" i="0" u="none" strike="noStrike" dirty="0">
                <a:solidFill>
                  <a:srgbClr val="212529"/>
                </a:solidFill>
                <a:effectLst/>
                <a:latin typeface="aeonik"/>
              </a:rPr>
              <a:t>Therefore, the most common way is that you build a so-called mean index. To do this, you simply calculate the mean of each row. You now have an estimate for your latent variable.</a:t>
            </a:r>
          </a:p>
        </p:txBody>
      </p:sp>
      <p:pic>
        <p:nvPicPr>
          <p:cNvPr id="5124" name="Picture 4" descr="Likert-Scale-index">
            <a:extLst>
              <a:ext uri="{FF2B5EF4-FFF2-40B4-BE49-F238E27FC236}">
                <a16:creationId xmlns:a16="http://schemas.microsoft.com/office/drawing/2014/main" id="{BFBA6F4C-6AD7-8097-9436-3B949CEE8D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1751" y="4479879"/>
            <a:ext cx="5638800" cy="2352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96911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2C6F87-1E65-6CC1-5EF8-716BD33AA5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5BC3A0-EBE7-A716-5C73-814750D8217E}"/>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a:t>
            </a:r>
            <a:endParaRPr lang="en-GB" dirty="0"/>
          </a:p>
        </p:txBody>
      </p:sp>
      <p:sp>
        <p:nvSpPr>
          <p:cNvPr id="3" name="Content Placeholder 2">
            <a:extLst>
              <a:ext uri="{FF2B5EF4-FFF2-40B4-BE49-F238E27FC236}">
                <a16:creationId xmlns:a16="http://schemas.microsoft.com/office/drawing/2014/main" id="{D50D3718-7C81-1558-20CC-AC297899E962}"/>
              </a:ext>
            </a:extLst>
          </p:cNvPr>
          <p:cNvSpPr>
            <a:spLocks noGrp="1"/>
          </p:cNvSpPr>
          <p:nvPr>
            <p:ph idx="1"/>
          </p:nvPr>
        </p:nvSpPr>
        <p:spPr>
          <a:xfrm>
            <a:off x="60960" y="1201783"/>
            <a:ext cx="11997690" cy="5656217"/>
          </a:xfrm>
        </p:spPr>
        <p:txBody>
          <a:bodyPr>
            <a:normAutofit/>
          </a:bodyPr>
          <a:lstStyle/>
          <a:p>
            <a:pPr algn="l"/>
            <a:r>
              <a:rPr lang="en-GB" sz="2400" b="1" i="0" u="none" strike="noStrike" dirty="0">
                <a:solidFill>
                  <a:srgbClr val="212529"/>
                </a:solidFill>
                <a:effectLst/>
                <a:latin typeface="aeonik"/>
              </a:rPr>
              <a:t>Question with a Likert scale</a:t>
            </a:r>
          </a:p>
          <a:p>
            <a:pPr algn="l"/>
            <a:r>
              <a:rPr lang="en-GB" sz="2400" i="0" u="none" strike="noStrike" dirty="0">
                <a:solidFill>
                  <a:srgbClr val="212529"/>
                </a:solidFill>
                <a:effectLst/>
                <a:latin typeface="aeonik"/>
              </a:rPr>
              <a:t>Now you want to measure your latent variable with these four questions. Likert scales are often assumed to have a metric scale level in practice. Strictly speaking, the answers on a Likert scale are ordinally scaled, because the distances between the answers are probably not perceived as equal by the survey participants.</a:t>
            </a:r>
          </a:p>
          <a:p>
            <a:pPr algn="l"/>
            <a:r>
              <a:rPr lang="en-GB" sz="2400" b="1" i="0" u="none" strike="noStrike" dirty="0">
                <a:solidFill>
                  <a:srgbClr val="212529"/>
                </a:solidFill>
                <a:effectLst/>
                <a:latin typeface="aeonik"/>
              </a:rPr>
              <a:t>Therefore, the most common way is that you build a so-called mean index. To do this, you simply calculate the mean of each row. You now have an estimate for your latent variable.</a:t>
            </a:r>
          </a:p>
          <a:p>
            <a:pPr algn="l"/>
            <a:r>
              <a:rPr lang="en-GB" sz="2400" b="1" i="0" u="none" strike="noStrike" dirty="0">
                <a:solidFill>
                  <a:srgbClr val="212529"/>
                </a:solidFill>
                <a:effectLst/>
                <a:latin typeface="aeonik"/>
              </a:rPr>
              <a:t>Now you can check if your questions really measure a latent variable. You can do this with the so-called </a:t>
            </a:r>
            <a:r>
              <a:rPr lang="en-GB" sz="2400" b="1" i="0" u="none" strike="noStrike" dirty="0">
                <a:solidFill>
                  <a:srgbClr val="C00000"/>
                </a:solidFill>
                <a:effectLst/>
                <a:latin typeface="aeonik"/>
              </a:rPr>
              <a:t>Cronbach's alpha</a:t>
            </a:r>
            <a:r>
              <a:rPr lang="en-GB" sz="2400" b="1" i="0" u="none" strike="noStrike" dirty="0">
                <a:solidFill>
                  <a:srgbClr val="212529"/>
                </a:solidFill>
                <a:effectLst/>
                <a:latin typeface="aeonik"/>
              </a:rPr>
              <a:t>.</a:t>
            </a:r>
          </a:p>
        </p:txBody>
      </p:sp>
      <p:pic>
        <p:nvPicPr>
          <p:cNvPr id="5124" name="Picture 4" descr="Likert-Scale-index">
            <a:extLst>
              <a:ext uri="{FF2B5EF4-FFF2-40B4-BE49-F238E27FC236}">
                <a16:creationId xmlns:a16="http://schemas.microsoft.com/office/drawing/2014/main" id="{EE7A20A9-03FF-33BB-CFC3-D33FEE5DD7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75376" y="4687143"/>
            <a:ext cx="5638800" cy="2352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82818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EC2EAE-B3EF-BBD3-3C12-F9B8190DC0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EFFCE6-AEC1-3EE1-4AB4-1C62682C6E87}"/>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 _</a:t>
            </a:r>
            <a:r>
              <a:rPr lang="en-GB" sz="4400" b="1" i="0" u="none" strike="noStrike" dirty="0">
                <a:solidFill>
                  <a:srgbClr val="C00000"/>
                </a:solidFill>
                <a:effectLst/>
                <a:latin typeface="aeonik"/>
              </a:rPr>
              <a:t> Cronbach's alpha</a:t>
            </a:r>
            <a:endParaRPr lang="en-GB" dirty="0"/>
          </a:p>
        </p:txBody>
      </p:sp>
      <p:sp>
        <p:nvSpPr>
          <p:cNvPr id="3" name="Content Placeholder 2">
            <a:extLst>
              <a:ext uri="{FF2B5EF4-FFF2-40B4-BE49-F238E27FC236}">
                <a16:creationId xmlns:a16="http://schemas.microsoft.com/office/drawing/2014/main" id="{FBA30919-CFEE-C5DF-4CB0-0587E518B02C}"/>
              </a:ext>
            </a:extLst>
          </p:cNvPr>
          <p:cNvSpPr>
            <a:spLocks noGrp="1"/>
          </p:cNvSpPr>
          <p:nvPr>
            <p:ph idx="1"/>
          </p:nvPr>
        </p:nvSpPr>
        <p:spPr>
          <a:xfrm>
            <a:off x="60960" y="1201783"/>
            <a:ext cx="12070080" cy="5656217"/>
          </a:xfrm>
        </p:spPr>
        <p:txBody>
          <a:bodyPr>
            <a:normAutofit/>
          </a:bodyPr>
          <a:lstStyle/>
          <a:p>
            <a:pPr algn="l"/>
            <a:r>
              <a:rPr lang="en-GB" sz="2400" b="1" i="0" u="none" strike="noStrike" dirty="0">
                <a:solidFill>
                  <a:srgbClr val="C00000"/>
                </a:solidFill>
                <a:effectLst/>
                <a:latin typeface="aeonik"/>
              </a:rPr>
              <a:t>Cronbach's Alpha </a:t>
            </a:r>
            <a:r>
              <a:rPr lang="en-GB" sz="2400" i="0" u="none" strike="noStrike" dirty="0">
                <a:solidFill>
                  <a:srgbClr val="212529"/>
                </a:solidFill>
                <a:effectLst/>
                <a:latin typeface="aeonik"/>
              </a:rPr>
              <a:t>(or tau-equivalent reliability) is a measure of the relationship between a group of questions. The group of questions is called a scale and each question in the group is an item. Cronbach's alpha is therefore a measure of the internal consistency of a scale and therefore of the strength of its reliability.</a:t>
            </a:r>
          </a:p>
          <a:p>
            <a:pPr algn="l"/>
            <a:endParaRPr lang="en-GB" sz="2400" i="0" u="none" strike="noStrike" dirty="0">
              <a:solidFill>
                <a:srgbClr val="212529"/>
              </a:solidFill>
              <a:effectLst/>
              <a:latin typeface="aeonik"/>
            </a:endParaRPr>
          </a:p>
        </p:txBody>
      </p:sp>
      <p:pic>
        <p:nvPicPr>
          <p:cNvPr id="4" name="Picture 3">
            <a:extLst>
              <a:ext uri="{FF2B5EF4-FFF2-40B4-BE49-F238E27FC236}">
                <a16:creationId xmlns:a16="http://schemas.microsoft.com/office/drawing/2014/main" id="{15B8A180-508C-7FF6-D8FD-23622B6EC73E}"/>
              </a:ext>
            </a:extLst>
          </p:cNvPr>
          <p:cNvPicPr>
            <a:picLocks noChangeAspect="1"/>
          </p:cNvPicPr>
          <p:nvPr/>
        </p:nvPicPr>
        <p:blipFill>
          <a:blip r:embed="rId2"/>
          <a:stretch>
            <a:fillRect/>
          </a:stretch>
        </p:blipFill>
        <p:spPr>
          <a:xfrm>
            <a:off x="5101590" y="3132092"/>
            <a:ext cx="7029450" cy="2524125"/>
          </a:xfrm>
          <a:prstGeom prst="rect">
            <a:avLst/>
          </a:prstGeom>
        </p:spPr>
      </p:pic>
      <p:sp>
        <p:nvSpPr>
          <p:cNvPr id="6" name="TextBox 5">
            <a:extLst>
              <a:ext uri="{FF2B5EF4-FFF2-40B4-BE49-F238E27FC236}">
                <a16:creationId xmlns:a16="http://schemas.microsoft.com/office/drawing/2014/main" id="{BC43A5EF-6975-91C3-F46D-47A209542B11}"/>
              </a:ext>
            </a:extLst>
          </p:cNvPr>
          <p:cNvSpPr txBox="1"/>
          <p:nvPr/>
        </p:nvSpPr>
        <p:spPr>
          <a:xfrm>
            <a:off x="0" y="3033568"/>
            <a:ext cx="4991450" cy="2677656"/>
          </a:xfrm>
          <a:prstGeom prst="rect">
            <a:avLst/>
          </a:prstGeom>
          <a:noFill/>
        </p:spPr>
        <p:txBody>
          <a:bodyPr wrap="square">
            <a:spAutoFit/>
          </a:bodyPr>
          <a:lstStyle/>
          <a:p>
            <a:r>
              <a:rPr lang="en-GB" sz="2400" b="0" i="0" dirty="0">
                <a:solidFill>
                  <a:srgbClr val="C00000"/>
                </a:solidFill>
                <a:effectLst/>
                <a:latin typeface="Roboto" panose="02000000000000000000" pitchFamily="2" charset="0"/>
              </a:rPr>
              <a:t>Cronbach's Alpha is the </a:t>
            </a:r>
            <a:r>
              <a:rPr lang="en-GB" sz="2400" b="1" i="0" u="none" strike="noStrike" dirty="0">
                <a:solidFill>
                  <a:srgbClr val="C00000"/>
                </a:solidFill>
                <a:effectLst/>
                <a:latin typeface="Roboto" panose="02000000000000000000" pitchFamily="2" charset="0"/>
                <a:hlinkClick r:id="rId3">
                  <a:extLst>
                    <a:ext uri="{A12FA001-AC4F-418D-AE19-62706E023703}">
                      <ahyp:hlinkClr xmlns:ahyp="http://schemas.microsoft.com/office/drawing/2018/hyperlinkcolor" val="tx"/>
                    </a:ext>
                  </a:extLst>
                </a:hlinkClick>
              </a:rPr>
              <a:t>correlation</a:t>
            </a:r>
            <a:r>
              <a:rPr lang="en-GB" sz="2400" b="0" i="0" dirty="0">
                <a:solidFill>
                  <a:srgbClr val="C00000"/>
                </a:solidFill>
                <a:effectLst/>
                <a:latin typeface="Roboto" panose="02000000000000000000" pitchFamily="2" charset="0"/>
              </a:rPr>
              <a:t> between the answers in a questionnaire and can take values between 0 and 1. The higher the average correlation between items, the greater the internal consistency of a test.</a:t>
            </a:r>
            <a:endParaRPr lang="en-GB" sz="2400" dirty="0">
              <a:solidFill>
                <a:srgbClr val="C00000"/>
              </a:solidFill>
            </a:endParaRPr>
          </a:p>
        </p:txBody>
      </p:sp>
    </p:spTree>
    <p:extLst>
      <p:ext uri="{BB962C8B-B14F-4D97-AF65-F5344CB8AC3E}">
        <p14:creationId xmlns:p14="http://schemas.microsoft.com/office/powerpoint/2010/main" val="21213563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DE65DB-45D3-C6B4-8543-2E99E5C95D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465CB0-FDC8-7774-CB59-C7257DE5BC73}"/>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 _</a:t>
            </a:r>
            <a:r>
              <a:rPr lang="en-GB" sz="4400" b="1" i="0" u="none" strike="noStrike" dirty="0">
                <a:solidFill>
                  <a:srgbClr val="C00000"/>
                </a:solidFill>
                <a:effectLst/>
                <a:latin typeface="aeonik"/>
              </a:rPr>
              <a:t> Cronbach's alpha</a:t>
            </a:r>
            <a:endParaRPr lang="en-GB" dirty="0"/>
          </a:p>
        </p:txBody>
      </p:sp>
      <p:sp>
        <p:nvSpPr>
          <p:cNvPr id="3" name="Content Placeholder 2">
            <a:extLst>
              <a:ext uri="{FF2B5EF4-FFF2-40B4-BE49-F238E27FC236}">
                <a16:creationId xmlns:a16="http://schemas.microsoft.com/office/drawing/2014/main" id="{C3D98929-C460-FC23-DAB3-1183DF460405}"/>
              </a:ext>
            </a:extLst>
          </p:cNvPr>
          <p:cNvSpPr>
            <a:spLocks noGrp="1"/>
          </p:cNvSpPr>
          <p:nvPr>
            <p:ph idx="1"/>
          </p:nvPr>
        </p:nvSpPr>
        <p:spPr>
          <a:xfrm>
            <a:off x="152400" y="1201783"/>
            <a:ext cx="12039600" cy="5656217"/>
          </a:xfrm>
        </p:spPr>
        <p:txBody>
          <a:bodyPr>
            <a:normAutofit/>
          </a:bodyPr>
          <a:lstStyle/>
          <a:p>
            <a:pPr algn="l"/>
            <a:r>
              <a:rPr lang="en-GB" sz="2400" b="1" i="0" u="none" strike="noStrike" dirty="0">
                <a:solidFill>
                  <a:srgbClr val="C00000"/>
                </a:solidFill>
                <a:effectLst/>
                <a:latin typeface="aeonik"/>
              </a:rPr>
              <a:t>Latent variables </a:t>
            </a:r>
            <a:r>
              <a:rPr lang="en-GB" sz="2400" i="0" u="none" strike="noStrike" dirty="0">
                <a:solidFill>
                  <a:schemeClr val="tx1"/>
                </a:solidFill>
                <a:effectLst/>
                <a:latin typeface="aeonik"/>
              </a:rPr>
              <a:t>- Hypotheses often contain variables that cannot be measured directly. Variables that are not directly measurable are called latent variables and are, for example, writing ability, intelligence or the attitude toward electric cars.</a:t>
            </a:r>
          </a:p>
          <a:p>
            <a:pPr algn="l"/>
            <a:r>
              <a:rPr lang="en-GB" sz="2400" i="0" u="none" strike="noStrike" dirty="0">
                <a:solidFill>
                  <a:schemeClr val="tx1"/>
                </a:solidFill>
                <a:effectLst/>
                <a:latin typeface="aeonik"/>
              </a:rPr>
              <a:t>In order to make latent variables "measurable", a scale is used. A scale is a group of questions used to collectively measure a latent variable.</a:t>
            </a:r>
          </a:p>
          <a:p>
            <a:pPr algn="l"/>
            <a:r>
              <a:rPr lang="en-GB" sz="2400" i="0" u="none" strike="noStrike" dirty="0">
                <a:solidFill>
                  <a:schemeClr val="tx1"/>
                </a:solidFill>
                <a:effectLst/>
                <a:latin typeface="aeonik"/>
              </a:rPr>
              <a:t>The goal now is that the answers to the different items match well, i.e. correlate highly. Each individual question should correlate as highly as possible with every other question.</a:t>
            </a:r>
          </a:p>
          <a:p>
            <a:pPr algn="l"/>
            <a:endParaRPr lang="en-GB" sz="2400" dirty="0">
              <a:solidFill>
                <a:schemeClr val="tx1"/>
              </a:solidFill>
              <a:latin typeface="aeonik"/>
            </a:endParaRPr>
          </a:p>
          <a:p>
            <a:pPr algn="l"/>
            <a:endParaRPr lang="en-GB" sz="2400" i="0" u="none" strike="noStrike" dirty="0">
              <a:solidFill>
                <a:srgbClr val="212529"/>
              </a:solidFill>
              <a:effectLst/>
              <a:latin typeface="aeonik"/>
            </a:endParaRPr>
          </a:p>
        </p:txBody>
      </p:sp>
      <p:pic>
        <p:nvPicPr>
          <p:cNvPr id="5" name="Picture 4">
            <a:extLst>
              <a:ext uri="{FF2B5EF4-FFF2-40B4-BE49-F238E27FC236}">
                <a16:creationId xmlns:a16="http://schemas.microsoft.com/office/drawing/2014/main" id="{38CB410B-848E-589E-5826-A218922B9518}"/>
              </a:ext>
            </a:extLst>
          </p:cNvPr>
          <p:cNvPicPr>
            <a:picLocks noChangeAspect="1"/>
          </p:cNvPicPr>
          <p:nvPr/>
        </p:nvPicPr>
        <p:blipFill>
          <a:blip r:embed="rId2"/>
          <a:stretch>
            <a:fillRect/>
          </a:stretch>
        </p:blipFill>
        <p:spPr>
          <a:xfrm>
            <a:off x="10763075" y="101646"/>
            <a:ext cx="1367965" cy="1269076"/>
          </a:xfrm>
          <a:prstGeom prst="rect">
            <a:avLst/>
          </a:prstGeom>
        </p:spPr>
      </p:pic>
      <p:pic>
        <p:nvPicPr>
          <p:cNvPr id="7" name="Picture 6">
            <a:extLst>
              <a:ext uri="{FF2B5EF4-FFF2-40B4-BE49-F238E27FC236}">
                <a16:creationId xmlns:a16="http://schemas.microsoft.com/office/drawing/2014/main" id="{A175C15E-61BB-70D3-A05E-045C06F0B84A}"/>
              </a:ext>
            </a:extLst>
          </p:cNvPr>
          <p:cNvPicPr>
            <a:picLocks noChangeAspect="1"/>
          </p:cNvPicPr>
          <p:nvPr/>
        </p:nvPicPr>
        <p:blipFill>
          <a:blip r:embed="rId3"/>
          <a:stretch>
            <a:fillRect/>
          </a:stretch>
        </p:blipFill>
        <p:spPr>
          <a:xfrm>
            <a:off x="6619044" y="4838700"/>
            <a:ext cx="5648325" cy="2019300"/>
          </a:xfrm>
          <a:prstGeom prst="rect">
            <a:avLst/>
          </a:prstGeom>
        </p:spPr>
      </p:pic>
    </p:spTree>
    <p:extLst>
      <p:ext uri="{BB962C8B-B14F-4D97-AF65-F5344CB8AC3E}">
        <p14:creationId xmlns:p14="http://schemas.microsoft.com/office/powerpoint/2010/main" val="20819790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666759-1F18-6F83-0E38-D96962503A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4F531C-4FF5-AEFA-238B-3B4CE134E9D7}"/>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 _</a:t>
            </a:r>
            <a:r>
              <a:rPr lang="en-GB" sz="4400" b="1" i="0" u="none" strike="noStrike" dirty="0">
                <a:solidFill>
                  <a:srgbClr val="C00000"/>
                </a:solidFill>
                <a:effectLst/>
                <a:latin typeface="aeonik"/>
              </a:rPr>
              <a:t> Cronbach's alpha</a:t>
            </a:r>
            <a:endParaRPr lang="en-GB" dirty="0"/>
          </a:p>
        </p:txBody>
      </p:sp>
      <p:sp>
        <p:nvSpPr>
          <p:cNvPr id="3" name="Content Placeholder 2">
            <a:extLst>
              <a:ext uri="{FF2B5EF4-FFF2-40B4-BE49-F238E27FC236}">
                <a16:creationId xmlns:a16="http://schemas.microsoft.com/office/drawing/2014/main" id="{57D2E08B-9159-02ED-2048-8F409C3D84B5}"/>
              </a:ext>
            </a:extLst>
          </p:cNvPr>
          <p:cNvSpPr>
            <a:spLocks noGrp="1"/>
          </p:cNvSpPr>
          <p:nvPr>
            <p:ph idx="1"/>
          </p:nvPr>
        </p:nvSpPr>
        <p:spPr>
          <a:xfrm>
            <a:off x="60960" y="1201783"/>
            <a:ext cx="12070080" cy="5656217"/>
          </a:xfrm>
        </p:spPr>
        <p:txBody>
          <a:bodyPr>
            <a:normAutofit/>
          </a:bodyPr>
          <a:lstStyle/>
          <a:p>
            <a:pPr algn="l"/>
            <a:r>
              <a:rPr lang="en-GB" sz="2400" b="1" i="0" u="none" strike="noStrike" dirty="0">
                <a:solidFill>
                  <a:srgbClr val="C00000"/>
                </a:solidFill>
                <a:effectLst/>
                <a:latin typeface="aeonik"/>
              </a:rPr>
              <a:t>Reliability and Cronbach's Alpha </a:t>
            </a:r>
            <a:r>
              <a:rPr lang="en-GB" sz="2400" i="0" u="none" strike="noStrike" dirty="0">
                <a:solidFill>
                  <a:schemeClr val="tx1"/>
                </a:solidFill>
                <a:effectLst/>
                <a:latin typeface="aeonik"/>
              </a:rPr>
              <a:t>- If the answers to the questions or items are highly correlated, this is called high internal consistency. It is this internal consistency that Cronbach's Alpha measures.</a:t>
            </a:r>
            <a:endParaRPr lang="en-GB" sz="2400" dirty="0">
              <a:solidFill>
                <a:schemeClr val="tx1"/>
              </a:solidFill>
              <a:latin typeface="aeonik"/>
            </a:endParaRPr>
          </a:p>
          <a:p>
            <a:pPr algn="l"/>
            <a:endParaRPr lang="en-GB" sz="2400" i="0" u="none" strike="noStrike" dirty="0">
              <a:solidFill>
                <a:srgbClr val="212529"/>
              </a:solidFill>
              <a:effectLst/>
              <a:latin typeface="aeonik"/>
            </a:endParaRPr>
          </a:p>
        </p:txBody>
      </p:sp>
      <p:sp>
        <p:nvSpPr>
          <p:cNvPr id="6" name="TextBox 5">
            <a:extLst>
              <a:ext uri="{FF2B5EF4-FFF2-40B4-BE49-F238E27FC236}">
                <a16:creationId xmlns:a16="http://schemas.microsoft.com/office/drawing/2014/main" id="{812EB0C1-2BD1-E45C-BB51-F7BD3AD998C5}"/>
              </a:ext>
            </a:extLst>
          </p:cNvPr>
          <p:cNvSpPr txBox="1"/>
          <p:nvPr/>
        </p:nvSpPr>
        <p:spPr>
          <a:xfrm>
            <a:off x="5058561" y="2644896"/>
            <a:ext cx="7260951" cy="738664"/>
          </a:xfrm>
          <a:prstGeom prst="rect">
            <a:avLst/>
          </a:prstGeom>
          <a:noFill/>
        </p:spPr>
        <p:txBody>
          <a:bodyPr wrap="square">
            <a:spAutoFit/>
          </a:bodyPr>
          <a:lstStyle/>
          <a:p>
            <a:pPr algn="l"/>
            <a:r>
              <a:rPr lang="en-GB" sz="2400" b="1" i="0" dirty="0">
                <a:solidFill>
                  <a:srgbClr val="018786"/>
                </a:solidFill>
                <a:effectLst/>
                <a:latin typeface="Roboto" panose="02000000000000000000" pitchFamily="2" charset="0"/>
              </a:rPr>
              <a:t>Definition Cronbach's Alpha</a:t>
            </a:r>
          </a:p>
          <a:p>
            <a:pPr algn="l"/>
            <a:r>
              <a:rPr lang="en-GB" b="0" i="0" dirty="0">
                <a:solidFill>
                  <a:srgbClr val="212529"/>
                </a:solidFill>
                <a:effectLst/>
                <a:latin typeface="Roboto" panose="02000000000000000000" pitchFamily="2" charset="0"/>
              </a:rPr>
              <a:t>Cronbach's Alpha is a measure of the internal consistency of a scale</a:t>
            </a:r>
          </a:p>
        </p:txBody>
      </p:sp>
      <p:sp>
        <p:nvSpPr>
          <p:cNvPr id="9" name="TextBox 8">
            <a:extLst>
              <a:ext uri="{FF2B5EF4-FFF2-40B4-BE49-F238E27FC236}">
                <a16:creationId xmlns:a16="http://schemas.microsoft.com/office/drawing/2014/main" id="{881D93BF-31E9-F1B3-259B-600E1068F9BC}"/>
              </a:ext>
            </a:extLst>
          </p:cNvPr>
          <p:cNvSpPr txBox="1"/>
          <p:nvPr/>
        </p:nvSpPr>
        <p:spPr>
          <a:xfrm>
            <a:off x="0" y="3941289"/>
            <a:ext cx="12131040" cy="2308324"/>
          </a:xfrm>
          <a:prstGeom prst="rect">
            <a:avLst/>
          </a:prstGeom>
          <a:noFill/>
        </p:spPr>
        <p:txBody>
          <a:bodyPr wrap="square">
            <a:spAutoFit/>
          </a:bodyPr>
          <a:lstStyle/>
          <a:p>
            <a:pPr algn="l"/>
            <a:r>
              <a:rPr lang="en-GB" sz="2400" b="0" i="0" dirty="0">
                <a:solidFill>
                  <a:srgbClr val="212529"/>
                </a:solidFill>
                <a:effectLst/>
                <a:latin typeface="Roboto" panose="02000000000000000000" pitchFamily="2" charset="0"/>
              </a:rPr>
              <a:t>Reliability indicates how reliably or accurately a questionnaire or test measures a true value. Reliability therefore means how accurately a test can measure a variable. The less measurement error there is, the more reliable a test is.</a:t>
            </a:r>
          </a:p>
          <a:p>
            <a:pPr algn="l"/>
            <a:r>
              <a:rPr lang="en-GB" sz="2400" b="0" i="0" dirty="0">
                <a:solidFill>
                  <a:srgbClr val="212529"/>
                </a:solidFill>
                <a:effectLst/>
                <a:latin typeface="Roboto" panose="02000000000000000000" pitchFamily="2" charset="0"/>
              </a:rPr>
              <a:t>Cronbach's Alpha is therefore a measure of the extent to which the group of questions are related to each other and thus provides an estimate of how good or poor the measurement accuracy, known as reliability, of a group of items is.</a:t>
            </a:r>
          </a:p>
        </p:txBody>
      </p:sp>
    </p:spTree>
    <p:extLst>
      <p:ext uri="{BB962C8B-B14F-4D97-AF65-F5344CB8AC3E}">
        <p14:creationId xmlns:p14="http://schemas.microsoft.com/office/powerpoint/2010/main" val="27906641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B0BB3-0945-A6F8-1374-9CD718A611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66E29E-3CB8-EB85-27B9-8B1EA7BDBEA2}"/>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 _</a:t>
            </a:r>
            <a:r>
              <a:rPr lang="en-GB" sz="4400" b="1" i="0" u="none" strike="noStrike" dirty="0">
                <a:solidFill>
                  <a:srgbClr val="C00000"/>
                </a:solidFill>
                <a:effectLst/>
                <a:latin typeface="aeonik"/>
              </a:rPr>
              <a:t> Cronbach's alpha</a:t>
            </a:r>
            <a:endParaRPr lang="en-GB" dirty="0"/>
          </a:p>
        </p:txBody>
      </p:sp>
      <p:sp>
        <p:nvSpPr>
          <p:cNvPr id="3" name="Content Placeholder 2">
            <a:extLst>
              <a:ext uri="{FF2B5EF4-FFF2-40B4-BE49-F238E27FC236}">
                <a16:creationId xmlns:a16="http://schemas.microsoft.com/office/drawing/2014/main" id="{3EF3A3F1-538C-F3A8-599A-AA71BA408B3E}"/>
              </a:ext>
            </a:extLst>
          </p:cNvPr>
          <p:cNvSpPr>
            <a:spLocks noGrp="1"/>
          </p:cNvSpPr>
          <p:nvPr>
            <p:ph idx="1"/>
          </p:nvPr>
        </p:nvSpPr>
        <p:spPr>
          <a:xfrm>
            <a:off x="60960" y="1201783"/>
            <a:ext cx="11921490" cy="5656217"/>
          </a:xfrm>
        </p:spPr>
        <p:txBody>
          <a:bodyPr>
            <a:normAutofit/>
          </a:bodyPr>
          <a:lstStyle/>
          <a:p>
            <a:pPr algn="l"/>
            <a:r>
              <a:rPr lang="en-GB" sz="2400" b="1" i="0" u="none" strike="noStrike" dirty="0">
                <a:solidFill>
                  <a:srgbClr val="C00000"/>
                </a:solidFill>
                <a:effectLst/>
                <a:latin typeface="aeonik"/>
              </a:rPr>
              <a:t>Assumptions for Cronbach's Alpha</a:t>
            </a:r>
            <a:r>
              <a:rPr lang="en-GB" sz="2400" i="0" u="none" strike="noStrike" dirty="0">
                <a:solidFill>
                  <a:schemeClr val="tx1"/>
                </a:solidFill>
                <a:effectLst/>
                <a:latin typeface="aeonik"/>
              </a:rPr>
              <a:t>- In the context of classical test theory, the focus is on the measurement errors that exist when a value is measured. In order to calculate Cronbach's Alpha, two conditions must be met.</a:t>
            </a:r>
          </a:p>
          <a:p>
            <a:pPr lvl="1"/>
            <a:r>
              <a:rPr lang="en-GB" sz="2000" b="1" i="0" u="none" strike="noStrike" dirty="0">
                <a:solidFill>
                  <a:schemeClr val="tx1"/>
                </a:solidFill>
                <a:effectLst/>
                <a:latin typeface="aeonik"/>
              </a:rPr>
              <a:t>The error proportions of the items must be uncorrelated, i.e. the error proportion of one item must not be influenced by the error proportion of another item.</a:t>
            </a:r>
          </a:p>
          <a:p>
            <a:pPr lvl="1"/>
            <a:r>
              <a:rPr lang="en-GB" sz="2000" b="1" i="0" u="none" strike="noStrike" dirty="0">
                <a:solidFill>
                  <a:schemeClr val="tx1"/>
                </a:solidFill>
                <a:effectLst/>
                <a:latin typeface="aeonik"/>
              </a:rPr>
              <a:t>The items must have the same proportion of true variance.</a:t>
            </a:r>
            <a:endParaRPr lang="en-GB" sz="2000" b="1" dirty="0">
              <a:solidFill>
                <a:schemeClr val="tx1"/>
              </a:solidFill>
              <a:latin typeface="aeonik"/>
            </a:endParaRPr>
          </a:p>
          <a:p>
            <a:pPr algn="l"/>
            <a:r>
              <a:rPr lang="en-GB" sz="2400" i="0" u="none" strike="noStrike" dirty="0">
                <a:solidFill>
                  <a:srgbClr val="212529"/>
                </a:solidFill>
                <a:effectLst/>
                <a:latin typeface="aeonik"/>
              </a:rPr>
              <a:t>In practice, however, neither of these conditions is usually met. Furthermore, the more items a scale has, the higher the alpha value will be.</a:t>
            </a:r>
          </a:p>
          <a:p>
            <a:pPr algn="l"/>
            <a:r>
              <a:rPr lang="en-GB" sz="2400" i="0" u="none" strike="noStrike" dirty="0">
                <a:solidFill>
                  <a:srgbClr val="212529"/>
                </a:solidFill>
                <a:effectLst/>
                <a:latin typeface="aeonik"/>
              </a:rPr>
              <a:t>It is important to note that Cronbach's Alpha does not test whether each item is actually influenced by only one or more latent variables! A high value of is not evidence that the items are influenced by only one latent variable</a:t>
            </a:r>
          </a:p>
          <a:p>
            <a:pPr algn="l"/>
            <a:r>
              <a:rPr lang="en-GB" sz="2400" i="0" u="none" strike="noStrike" dirty="0">
                <a:solidFill>
                  <a:srgbClr val="212529"/>
                </a:solidFill>
                <a:effectLst/>
                <a:latin typeface="aeonik"/>
              </a:rPr>
              <a:t>For the reliability of the scale to be estimated using Cronbach's Alpha, the condition that all questions or items measure the same latent variable must be met!</a:t>
            </a:r>
          </a:p>
        </p:txBody>
      </p:sp>
    </p:spTree>
    <p:extLst>
      <p:ext uri="{BB962C8B-B14F-4D97-AF65-F5344CB8AC3E}">
        <p14:creationId xmlns:p14="http://schemas.microsoft.com/office/powerpoint/2010/main" val="42549190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ED62BA-68ED-D401-37C0-99CE94A122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5F565C-2493-599C-092C-71C54D6C279B}"/>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 _</a:t>
            </a:r>
            <a:r>
              <a:rPr lang="en-GB" sz="4400" b="1" i="0" u="none" strike="noStrike" dirty="0">
                <a:solidFill>
                  <a:srgbClr val="C00000"/>
                </a:solidFill>
                <a:effectLst/>
                <a:latin typeface="aeonik"/>
              </a:rPr>
              <a:t> Cronbach's alpha</a:t>
            </a:r>
            <a:endParaRPr lang="en-GB" dirty="0"/>
          </a:p>
        </p:txBody>
      </p:sp>
      <p:sp>
        <p:nvSpPr>
          <p:cNvPr id="3" name="Content Placeholder 2">
            <a:extLst>
              <a:ext uri="{FF2B5EF4-FFF2-40B4-BE49-F238E27FC236}">
                <a16:creationId xmlns:a16="http://schemas.microsoft.com/office/drawing/2014/main" id="{464EF2E7-D463-C184-EC0F-D7A773E6787F}"/>
              </a:ext>
            </a:extLst>
          </p:cNvPr>
          <p:cNvSpPr>
            <a:spLocks noGrp="1"/>
          </p:cNvSpPr>
          <p:nvPr>
            <p:ph idx="1"/>
          </p:nvPr>
        </p:nvSpPr>
        <p:spPr>
          <a:xfrm>
            <a:off x="133350" y="1201783"/>
            <a:ext cx="11887200" cy="5656217"/>
          </a:xfrm>
        </p:spPr>
        <p:txBody>
          <a:bodyPr>
            <a:normAutofit/>
          </a:bodyPr>
          <a:lstStyle/>
          <a:p>
            <a:pPr algn="l"/>
            <a:r>
              <a:rPr lang="en-GB" sz="2400" b="1" i="0" u="none" strike="noStrike" dirty="0">
                <a:solidFill>
                  <a:srgbClr val="C00000"/>
                </a:solidFill>
                <a:effectLst/>
                <a:latin typeface="aeonik"/>
              </a:rPr>
              <a:t>Assumptions for Cronbach's Alpha</a:t>
            </a:r>
            <a:r>
              <a:rPr lang="en-GB" sz="2400" i="0" u="none" strike="noStrike" dirty="0">
                <a:solidFill>
                  <a:schemeClr val="tx1"/>
                </a:solidFill>
                <a:effectLst/>
                <a:latin typeface="aeonik"/>
              </a:rPr>
              <a:t>- </a:t>
            </a:r>
          </a:p>
          <a:p>
            <a:pPr lvl="1"/>
            <a:r>
              <a:rPr lang="en-GB" b="0" i="0" dirty="0">
                <a:solidFill>
                  <a:srgbClr val="212529"/>
                </a:solidFill>
                <a:effectLst/>
                <a:latin typeface="Roboto" panose="02000000000000000000" pitchFamily="2" charset="0"/>
              </a:rPr>
              <a:t>In other words, if all the items measure the same latent variable, then Cronbach's Alpha tells us how well these items measure the latent variable.</a:t>
            </a:r>
          </a:p>
          <a:p>
            <a:r>
              <a:rPr lang="en-GB" b="1" i="0" dirty="0">
                <a:solidFill>
                  <a:srgbClr val="C00000"/>
                </a:solidFill>
                <a:effectLst/>
                <a:latin typeface="Roboto" panose="02000000000000000000" pitchFamily="2" charset="0"/>
              </a:rPr>
              <a:t>Calculate Cronbach's Alpha</a:t>
            </a:r>
          </a:p>
          <a:p>
            <a:pPr lvl="1"/>
            <a:r>
              <a:rPr lang="en-GB" b="1" dirty="0">
                <a:solidFill>
                  <a:schemeClr val="tx1"/>
                </a:solidFill>
                <a:latin typeface="aeonik"/>
              </a:rPr>
              <a:t>Cronbach's Alpha can be calculated using the following formula:</a:t>
            </a:r>
          </a:p>
          <a:p>
            <a:pPr lvl="1"/>
            <a:endParaRPr lang="en-GB" b="1" dirty="0">
              <a:solidFill>
                <a:schemeClr val="tx1"/>
              </a:solidFill>
              <a:latin typeface="aeonik"/>
            </a:endParaRPr>
          </a:p>
        </p:txBody>
      </p:sp>
      <p:pic>
        <p:nvPicPr>
          <p:cNvPr id="4" name="Picture 3">
            <a:extLst>
              <a:ext uri="{FF2B5EF4-FFF2-40B4-BE49-F238E27FC236}">
                <a16:creationId xmlns:a16="http://schemas.microsoft.com/office/drawing/2014/main" id="{387A809D-9E6C-1A34-0F54-EA93AD00DB0D}"/>
              </a:ext>
            </a:extLst>
          </p:cNvPr>
          <p:cNvPicPr>
            <a:picLocks noChangeAspect="1"/>
          </p:cNvPicPr>
          <p:nvPr/>
        </p:nvPicPr>
        <p:blipFill>
          <a:blip r:embed="rId2"/>
          <a:stretch>
            <a:fillRect/>
          </a:stretch>
        </p:blipFill>
        <p:spPr>
          <a:xfrm>
            <a:off x="8531603" y="85747"/>
            <a:ext cx="3406490" cy="1601098"/>
          </a:xfrm>
          <a:prstGeom prst="rect">
            <a:avLst/>
          </a:prstGeom>
        </p:spPr>
      </p:pic>
      <p:pic>
        <p:nvPicPr>
          <p:cNvPr id="5" name="Picture 4">
            <a:extLst>
              <a:ext uri="{FF2B5EF4-FFF2-40B4-BE49-F238E27FC236}">
                <a16:creationId xmlns:a16="http://schemas.microsoft.com/office/drawing/2014/main" id="{39F977DB-01CE-A1B9-292C-3CD3769F2C6A}"/>
              </a:ext>
            </a:extLst>
          </p:cNvPr>
          <p:cNvPicPr>
            <a:picLocks noChangeAspect="1"/>
          </p:cNvPicPr>
          <p:nvPr/>
        </p:nvPicPr>
        <p:blipFill>
          <a:blip r:embed="rId3"/>
          <a:stretch>
            <a:fillRect/>
          </a:stretch>
        </p:blipFill>
        <p:spPr>
          <a:xfrm>
            <a:off x="8382000" y="3806067"/>
            <a:ext cx="3810000" cy="1695450"/>
          </a:xfrm>
          <a:prstGeom prst="rect">
            <a:avLst/>
          </a:prstGeom>
        </p:spPr>
      </p:pic>
      <p:sp>
        <p:nvSpPr>
          <p:cNvPr id="7" name="TextBox 6">
            <a:extLst>
              <a:ext uri="{FF2B5EF4-FFF2-40B4-BE49-F238E27FC236}">
                <a16:creationId xmlns:a16="http://schemas.microsoft.com/office/drawing/2014/main" id="{44066A0B-8060-F1BF-9E6C-E193E4FACFF7}"/>
              </a:ext>
            </a:extLst>
          </p:cNvPr>
          <p:cNvSpPr txBox="1"/>
          <p:nvPr/>
        </p:nvSpPr>
        <p:spPr>
          <a:xfrm>
            <a:off x="847288" y="3792464"/>
            <a:ext cx="6962861" cy="2308324"/>
          </a:xfrm>
          <a:prstGeom prst="rect">
            <a:avLst/>
          </a:prstGeom>
          <a:noFill/>
        </p:spPr>
        <p:txBody>
          <a:bodyPr wrap="square">
            <a:spAutoFit/>
          </a:bodyPr>
          <a:lstStyle/>
          <a:p>
            <a:r>
              <a:rPr lang="en-GB" sz="2400" b="0" i="0" dirty="0">
                <a:solidFill>
                  <a:srgbClr val="C00000"/>
                </a:solidFill>
                <a:effectLst/>
                <a:latin typeface="Roboto" panose="02000000000000000000" pitchFamily="2" charset="0"/>
              </a:rPr>
              <a:t>Cronbach's Alpha therefore increases as the number of items increases and as the inter-item correlation increases. correlation between the items increases. Cronbach's Alpha becomes smaller when the average inter-item correlation becomes smaller.</a:t>
            </a:r>
            <a:endParaRPr lang="en-GB" sz="2400" dirty="0">
              <a:solidFill>
                <a:srgbClr val="C00000"/>
              </a:solidFill>
            </a:endParaRPr>
          </a:p>
        </p:txBody>
      </p:sp>
    </p:spTree>
    <p:extLst>
      <p:ext uri="{BB962C8B-B14F-4D97-AF65-F5344CB8AC3E}">
        <p14:creationId xmlns:p14="http://schemas.microsoft.com/office/powerpoint/2010/main" val="30459922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1093B9-1466-1B98-8CCE-3762AE3A60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F3295C-4C11-2FF1-3751-FD2E1A420E44}"/>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 _</a:t>
            </a:r>
            <a:r>
              <a:rPr lang="en-GB" sz="4400" b="1" i="0" u="none" strike="noStrike" dirty="0">
                <a:solidFill>
                  <a:srgbClr val="C00000"/>
                </a:solidFill>
                <a:effectLst/>
                <a:latin typeface="aeonik"/>
              </a:rPr>
              <a:t> Cronbach's alpha</a:t>
            </a:r>
            <a:endParaRPr lang="en-GB" dirty="0"/>
          </a:p>
        </p:txBody>
      </p:sp>
      <p:sp>
        <p:nvSpPr>
          <p:cNvPr id="3" name="Content Placeholder 2">
            <a:extLst>
              <a:ext uri="{FF2B5EF4-FFF2-40B4-BE49-F238E27FC236}">
                <a16:creationId xmlns:a16="http://schemas.microsoft.com/office/drawing/2014/main" id="{48883AFB-8DC6-29B4-DA72-1A2509AEE297}"/>
              </a:ext>
            </a:extLst>
          </p:cNvPr>
          <p:cNvSpPr>
            <a:spLocks noGrp="1"/>
          </p:cNvSpPr>
          <p:nvPr>
            <p:ph idx="1"/>
          </p:nvPr>
        </p:nvSpPr>
        <p:spPr>
          <a:xfrm>
            <a:off x="60960" y="1201783"/>
            <a:ext cx="11940540" cy="5656217"/>
          </a:xfrm>
        </p:spPr>
        <p:txBody>
          <a:bodyPr>
            <a:normAutofit/>
          </a:bodyPr>
          <a:lstStyle/>
          <a:p>
            <a:pPr algn="l"/>
            <a:r>
              <a:rPr lang="en-GB" sz="2400" b="1" i="0" u="none" strike="noStrike" dirty="0">
                <a:solidFill>
                  <a:srgbClr val="C00000"/>
                </a:solidFill>
                <a:effectLst/>
                <a:latin typeface="aeonik"/>
              </a:rPr>
              <a:t>Example Cronbach's Alpha</a:t>
            </a:r>
          </a:p>
          <a:p>
            <a:pPr algn="l"/>
            <a:r>
              <a:rPr lang="en-GB" sz="2400" b="1" i="0" u="none" strike="noStrike" dirty="0">
                <a:solidFill>
                  <a:schemeClr val="tx1"/>
                </a:solidFill>
                <a:effectLst/>
                <a:latin typeface="aeonik"/>
              </a:rPr>
              <a:t>Hypothesis</a:t>
            </a:r>
            <a:r>
              <a:rPr lang="en-GB" sz="2400" i="0" u="none" strike="noStrike" dirty="0">
                <a:solidFill>
                  <a:schemeClr val="tx1"/>
                </a:solidFill>
                <a:effectLst/>
                <a:latin typeface="aeonik"/>
              </a:rPr>
              <a:t>: Extroverts earn more than introverts.</a:t>
            </a:r>
          </a:p>
          <a:p>
            <a:pPr algn="l"/>
            <a:r>
              <a:rPr lang="en-GB" sz="2400" i="0" u="none" strike="noStrike" dirty="0">
                <a:solidFill>
                  <a:schemeClr val="tx1"/>
                </a:solidFill>
                <a:effectLst/>
                <a:latin typeface="aeonik"/>
              </a:rPr>
              <a:t>How do you measure salary?</a:t>
            </a:r>
          </a:p>
          <a:p>
            <a:pPr algn="l"/>
            <a:r>
              <a:rPr lang="en-GB" sz="2400" i="0" u="none" strike="noStrike" dirty="0">
                <a:solidFill>
                  <a:schemeClr val="tx1"/>
                </a:solidFill>
                <a:effectLst/>
                <a:latin typeface="aeonik"/>
              </a:rPr>
              <a:t>how is extraversion measured in people?</a:t>
            </a:r>
          </a:p>
          <a:p>
            <a:pPr lvl="1"/>
            <a:r>
              <a:rPr lang="en-GB" sz="2000" dirty="0">
                <a:solidFill>
                  <a:schemeClr val="tx1"/>
                </a:solidFill>
                <a:latin typeface="aeonik"/>
              </a:rPr>
              <a:t>[a literature research you have discovered that Extraversion can be measured by the following scale from the Big Five Personality Traits]</a:t>
            </a:r>
          </a:p>
          <a:p>
            <a:pPr lvl="1"/>
            <a:r>
              <a:rPr lang="en-GB" sz="2000" i="0" u="none" strike="noStrike" dirty="0">
                <a:solidFill>
                  <a:schemeClr val="tx1"/>
                </a:solidFill>
                <a:effectLst/>
                <a:latin typeface="aeonik"/>
              </a:rPr>
              <a:t>create a survey </a:t>
            </a:r>
          </a:p>
          <a:p>
            <a:pPr lvl="1"/>
            <a:r>
              <a:rPr lang="en-GB" sz="2000" i="0" u="none" strike="noStrike" dirty="0">
                <a:solidFill>
                  <a:schemeClr val="tx1"/>
                </a:solidFill>
                <a:effectLst/>
                <a:latin typeface="aeonik"/>
              </a:rPr>
              <a:t>send it out and </a:t>
            </a:r>
          </a:p>
          <a:p>
            <a:pPr lvl="1"/>
            <a:r>
              <a:rPr lang="en-GB" sz="2000" i="0" u="none" strike="noStrike" dirty="0">
                <a:solidFill>
                  <a:schemeClr val="tx1"/>
                </a:solidFill>
                <a:effectLst/>
                <a:latin typeface="aeonik"/>
              </a:rPr>
              <a:t>get the answers in an Excel spreadsheet.</a:t>
            </a:r>
          </a:p>
        </p:txBody>
      </p:sp>
      <p:pic>
        <p:nvPicPr>
          <p:cNvPr id="6" name="Picture 5">
            <a:extLst>
              <a:ext uri="{FF2B5EF4-FFF2-40B4-BE49-F238E27FC236}">
                <a16:creationId xmlns:a16="http://schemas.microsoft.com/office/drawing/2014/main" id="{075CCC00-769A-EAD4-BE9F-37942EDD4A85}"/>
              </a:ext>
            </a:extLst>
          </p:cNvPr>
          <p:cNvPicPr>
            <a:picLocks noChangeAspect="1"/>
          </p:cNvPicPr>
          <p:nvPr/>
        </p:nvPicPr>
        <p:blipFill>
          <a:blip r:embed="rId2"/>
          <a:stretch>
            <a:fillRect/>
          </a:stretch>
        </p:blipFill>
        <p:spPr>
          <a:xfrm>
            <a:off x="7149465" y="2005667"/>
            <a:ext cx="4981575" cy="1219200"/>
          </a:xfrm>
          <a:prstGeom prst="rect">
            <a:avLst/>
          </a:prstGeom>
        </p:spPr>
      </p:pic>
      <p:pic>
        <p:nvPicPr>
          <p:cNvPr id="8" name="Picture 7">
            <a:extLst>
              <a:ext uri="{FF2B5EF4-FFF2-40B4-BE49-F238E27FC236}">
                <a16:creationId xmlns:a16="http://schemas.microsoft.com/office/drawing/2014/main" id="{00C3B573-2BC2-3B0D-9DA9-24640E982691}"/>
              </a:ext>
            </a:extLst>
          </p:cNvPr>
          <p:cNvPicPr>
            <a:picLocks noChangeAspect="1"/>
          </p:cNvPicPr>
          <p:nvPr/>
        </p:nvPicPr>
        <p:blipFill>
          <a:blip r:embed="rId3"/>
          <a:stretch>
            <a:fillRect/>
          </a:stretch>
        </p:blipFill>
        <p:spPr>
          <a:xfrm>
            <a:off x="5162550" y="3779371"/>
            <a:ext cx="7029450" cy="2524125"/>
          </a:xfrm>
          <a:prstGeom prst="rect">
            <a:avLst/>
          </a:prstGeom>
        </p:spPr>
      </p:pic>
    </p:spTree>
    <p:extLst>
      <p:ext uri="{BB962C8B-B14F-4D97-AF65-F5344CB8AC3E}">
        <p14:creationId xmlns:p14="http://schemas.microsoft.com/office/powerpoint/2010/main" val="41540319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FB7FD6-2CFA-DB1E-4E8F-1B704CE0D5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42BE04-7A29-00BF-3348-DD3AE1BAAAEF}"/>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 _</a:t>
            </a:r>
            <a:r>
              <a:rPr lang="en-GB" sz="4400" b="1" i="0" u="none" strike="noStrike" dirty="0">
                <a:solidFill>
                  <a:srgbClr val="C00000"/>
                </a:solidFill>
                <a:effectLst/>
                <a:latin typeface="aeonik"/>
              </a:rPr>
              <a:t> Cronbach's alpha</a:t>
            </a:r>
            <a:endParaRPr lang="en-GB" dirty="0"/>
          </a:p>
        </p:txBody>
      </p:sp>
      <p:sp>
        <p:nvSpPr>
          <p:cNvPr id="3" name="Content Placeholder 2">
            <a:extLst>
              <a:ext uri="{FF2B5EF4-FFF2-40B4-BE49-F238E27FC236}">
                <a16:creationId xmlns:a16="http://schemas.microsoft.com/office/drawing/2014/main" id="{000FC068-F10C-0B41-C350-C17E767FFD37}"/>
              </a:ext>
            </a:extLst>
          </p:cNvPr>
          <p:cNvSpPr>
            <a:spLocks noGrp="1"/>
          </p:cNvSpPr>
          <p:nvPr>
            <p:ph idx="1"/>
          </p:nvPr>
        </p:nvSpPr>
        <p:spPr>
          <a:xfrm>
            <a:off x="60960" y="1201783"/>
            <a:ext cx="7027737" cy="5656217"/>
          </a:xfrm>
        </p:spPr>
        <p:txBody>
          <a:bodyPr>
            <a:normAutofit/>
          </a:bodyPr>
          <a:lstStyle/>
          <a:p>
            <a:pPr algn="l"/>
            <a:r>
              <a:rPr lang="en-GB" sz="2400" b="1" i="0" u="none" strike="noStrike" dirty="0">
                <a:solidFill>
                  <a:srgbClr val="C00000"/>
                </a:solidFill>
                <a:effectLst/>
                <a:latin typeface="aeonik"/>
              </a:rPr>
              <a:t>Example Cronbach's Alpha</a:t>
            </a:r>
          </a:p>
          <a:p>
            <a:pPr algn="l"/>
            <a:r>
              <a:rPr lang="en-GB" sz="2400" b="1" i="0" u="none" strike="noStrike" dirty="0">
                <a:solidFill>
                  <a:schemeClr val="tx1"/>
                </a:solidFill>
                <a:effectLst/>
                <a:latin typeface="aeonik"/>
              </a:rPr>
              <a:t>Hypothesis</a:t>
            </a:r>
            <a:r>
              <a:rPr lang="en-GB" sz="2400" i="0" u="none" strike="noStrike" dirty="0">
                <a:solidFill>
                  <a:schemeClr val="tx1"/>
                </a:solidFill>
                <a:effectLst/>
                <a:latin typeface="aeonik"/>
              </a:rPr>
              <a:t>: Extroverts earn more than introverts.</a:t>
            </a:r>
          </a:p>
          <a:p>
            <a:pPr algn="l"/>
            <a:r>
              <a:rPr lang="en-GB" sz="2000" i="0" u="none" strike="noStrike" dirty="0">
                <a:solidFill>
                  <a:schemeClr val="tx1"/>
                </a:solidFill>
                <a:effectLst/>
                <a:latin typeface="aeonik"/>
              </a:rPr>
              <a:t>The four variables can now be combined into a construct that gives you a value for your unmeasurable latent variable. For example, you could do this with a sum index or a mean index.</a:t>
            </a:r>
          </a:p>
          <a:p>
            <a:pPr algn="l"/>
            <a:r>
              <a:rPr lang="en-GB" sz="2000" i="0" u="none" strike="noStrike" dirty="0">
                <a:solidFill>
                  <a:schemeClr val="tx1"/>
                </a:solidFill>
                <a:effectLst/>
                <a:latin typeface="aeonik"/>
              </a:rPr>
              <a:t>to check to what extent these items represent the same thing, i.e., how high Cronbach's Alpha is and how reliable the scale is.</a:t>
            </a:r>
          </a:p>
          <a:p>
            <a:pPr algn="l"/>
            <a:r>
              <a:rPr lang="en-GB" sz="2000" i="0" u="none" strike="noStrike" dirty="0">
                <a:solidFill>
                  <a:schemeClr val="tx1"/>
                </a:solidFill>
                <a:effectLst/>
                <a:latin typeface="aeonik"/>
              </a:rPr>
              <a:t>For the present data a Cronbach's Alpha of 0.71 was obtained. The table of item scale statistics is then displayed. In the table you can see how the Cronbach's Alpha changes when the respective variable or item is omitted.</a:t>
            </a:r>
          </a:p>
          <a:p>
            <a:pPr algn="l"/>
            <a:r>
              <a:rPr lang="en-GB" sz="1400" b="0" i="0" dirty="0">
                <a:solidFill>
                  <a:srgbClr val="212529"/>
                </a:solidFill>
                <a:effectLst/>
                <a:latin typeface="Roboto" panose="02000000000000000000" pitchFamily="2" charset="0"/>
              </a:rPr>
              <a:t>It can be seen that when item 1 is removed, the Cronbach's alpha drops to 0.66 and when item 2 is removed, the Cronbach's alpha even drops to 0.48. However, when item 4 is removed, the Cronbach's alpha increases to 0.79. Therefore, in this case it could be considered to remove item 4.</a:t>
            </a:r>
            <a:endParaRPr lang="en-GB" sz="2000" i="0" u="none" strike="noStrike" dirty="0">
              <a:solidFill>
                <a:schemeClr val="tx1"/>
              </a:solidFill>
              <a:effectLst/>
              <a:latin typeface="aeonik"/>
            </a:endParaRPr>
          </a:p>
        </p:txBody>
      </p:sp>
      <p:pic>
        <p:nvPicPr>
          <p:cNvPr id="4" name="Picture 3">
            <a:extLst>
              <a:ext uri="{FF2B5EF4-FFF2-40B4-BE49-F238E27FC236}">
                <a16:creationId xmlns:a16="http://schemas.microsoft.com/office/drawing/2014/main" id="{46513C3F-C224-6EBF-4C75-9CE177F45839}"/>
              </a:ext>
            </a:extLst>
          </p:cNvPr>
          <p:cNvPicPr>
            <a:picLocks noChangeAspect="1"/>
          </p:cNvPicPr>
          <p:nvPr/>
        </p:nvPicPr>
        <p:blipFill>
          <a:blip r:embed="rId2"/>
          <a:stretch>
            <a:fillRect/>
          </a:stretch>
        </p:blipFill>
        <p:spPr>
          <a:xfrm>
            <a:off x="9442019" y="1"/>
            <a:ext cx="2856801" cy="1864388"/>
          </a:xfrm>
          <a:prstGeom prst="rect">
            <a:avLst/>
          </a:prstGeom>
        </p:spPr>
      </p:pic>
      <p:pic>
        <p:nvPicPr>
          <p:cNvPr id="5" name="Picture 4">
            <a:extLst>
              <a:ext uri="{FF2B5EF4-FFF2-40B4-BE49-F238E27FC236}">
                <a16:creationId xmlns:a16="http://schemas.microsoft.com/office/drawing/2014/main" id="{578DF479-F42C-8940-885E-0CF58CC4A8CB}"/>
              </a:ext>
            </a:extLst>
          </p:cNvPr>
          <p:cNvPicPr>
            <a:picLocks noChangeAspect="1"/>
          </p:cNvPicPr>
          <p:nvPr/>
        </p:nvPicPr>
        <p:blipFill>
          <a:blip r:embed="rId3"/>
          <a:stretch>
            <a:fillRect/>
          </a:stretch>
        </p:blipFill>
        <p:spPr>
          <a:xfrm>
            <a:off x="8401050" y="1985831"/>
            <a:ext cx="3790950" cy="1952625"/>
          </a:xfrm>
          <a:prstGeom prst="rect">
            <a:avLst/>
          </a:prstGeom>
        </p:spPr>
      </p:pic>
      <p:pic>
        <p:nvPicPr>
          <p:cNvPr id="7" name="Picture 6">
            <a:extLst>
              <a:ext uri="{FF2B5EF4-FFF2-40B4-BE49-F238E27FC236}">
                <a16:creationId xmlns:a16="http://schemas.microsoft.com/office/drawing/2014/main" id="{05C298F0-2729-C55D-282E-1094EB45DA0B}"/>
              </a:ext>
            </a:extLst>
          </p:cNvPr>
          <p:cNvPicPr>
            <a:picLocks noChangeAspect="1"/>
          </p:cNvPicPr>
          <p:nvPr/>
        </p:nvPicPr>
        <p:blipFill>
          <a:blip r:embed="rId4"/>
          <a:stretch>
            <a:fillRect/>
          </a:stretch>
        </p:blipFill>
        <p:spPr>
          <a:xfrm>
            <a:off x="7075589" y="4534075"/>
            <a:ext cx="5031178" cy="2323925"/>
          </a:xfrm>
          <a:prstGeom prst="rect">
            <a:avLst/>
          </a:prstGeom>
        </p:spPr>
      </p:pic>
    </p:spTree>
    <p:extLst>
      <p:ext uri="{BB962C8B-B14F-4D97-AF65-F5344CB8AC3E}">
        <p14:creationId xmlns:p14="http://schemas.microsoft.com/office/powerpoint/2010/main" val="5919411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5AE350-0532-47AF-60D1-2E1A4891DB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D39290-6795-21E1-DCBB-A2BA7347099F}"/>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 _</a:t>
            </a:r>
            <a:r>
              <a:rPr lang="en-GB" sz="4400" b="1" i="0" u="none" strike="noStrike" dirty="0">
                <a:solidFill>
                  <a:srgbClr val="C00000"/>
                </a:solidFill>
                <a:effectLst/>
                <a:latin typeface="aeonik"/>
              </a:rPr>
              <a:t> Cronbach's alpha</a:t>
            </a:r>
            <a:endParaRPr lang="en-GB" dirty="0"/>
          </a:p>
        </p:txBody>
      </p:sp>
      <p:sp>
        <p:nvSpPr>
          <p:cNvPr id="3" name="Content Placeholder 2">
            <a:extLst>
              <a:ext uri="{FF2B5EF4-FFF2-40B4-BE49-F238E27FC236}">
                <a16:creationId xmlns:a16="http://schemas.microsoft.com/office/drawing/2014/main" id="{F27635CB-3527-0BAF-BDFB-2F0C2CF3256F}"/>
              </a:ext>
            </a:extLst>
          </p:cNvPr>
          <p:cNvSpPr>
            <a:spLocks noGrp="1"/>
          </p:cNvSpPr>
          <p:nvPr>
            <p:ph idx="1"/>
          </p:nvPr>
        </p:nvSpPr>
        <p:spPr>
          <a:xfrm>
            <a:off x="60959" y="2046914"/>
            <a:ext cx="12131041" cy="4811086"/>
          </a:xfrm>
        </p:spPr>
        <p:txBody>
          <a:bodyPr>
            <a:normAutofit lnSpcReduction="10000"/>
          </a:bodyPr>
          <a:lstStyle/>
          <a:p>
            <a:pPr algn="l"/>
            <a:r>
              <a:rPr lang="en-GB" sz="2400" b="1" i="0" u="none" strike="noStrike" dirty="0">
                <a:solidFill>
                  <a:srgbClr val="C00000"/>
                </a:solidFill>
                <a:effectLst/>
                <a:latin typeface="aeonik"/>
              </a:rPr>
              <a:t>Interpret Cronbach's Alpha</a:t>
            </a:r>
          </a:p>
          <a:p>
            <a:pPr algn="l"/>
            <a:r>
              <a:rPr lang="en-GB" sz="2000" i="0" u="none" strike="noStrike" dirty="0">
                <a:solidFill>
                  <a:schemeClr val="tx1"/>
                </a:solidFill>
                <a:effectLst/>
                <a:latin typeface="aeonik"/>
              </a:rPr>
              <a:t>Cronbach's Alpha should not be less than 0.6. Values above 0.7 are considered acceptable. However, the Cronbach's Alpha should preferably not be much higher than 0.9, as this would mean that the questions are "too similar" and therefore you get the same answers to the questions, in which case you could omit questions that are too highly correlated and you would not have any loss of information. The </a:t>
            </a:r>
            <a:r>
              <a:rPr lang="en-GB" sz="2000" dirty="0">
                <a:solidFill>
                  <a:schemeClr val="tx1"/>
                </a:solidFill>
                <a:latin typeface="aeonik"/>
              </a:rPr>
              <a:t>table below can be used to interpret Cronbach's Alpha.</a:t>
            </a:r>
          </a:p>
          <a:p>
            <a:pPr algn="l"/>
            <a:r>
              <a:rPr lang="en-GB" sz="2000" dirty="0">
                <a:solidFill>
                  <a:schemeClr val="tx1"/>
                </a:solidFill>
                <a:latin typeface="aeonik"/>
              </a:rPr>
              <a:t>As mentioned above, internal consistency only says something about the correlation of the items, but not about whether the items fit together in terms of content. Cronbach's Alpha only checks whether the items are correlated. The researcher must therefore ensure that only items that measure the same content are used.</a:t>
            </a:r>
          </a:p>
          <a:p>
            <a:pPr algn="l"/>
            <a:r>
              <a:rPr lang="en-GB" sz="2000" dirty="0">
                <a:solidFill>
                  <a:schemeClr val="tx1"/>
                </a:solidFill>
                <a:latin typeface="aeonik"/>
              </a:rPr>
              <a:t>Cronbach's Alpha increases with the number of items. For example, if the scale is constructed with 8 items rather than 4, then the same correlation for the 8 items will tend to result in a larger alpha.</a:t>
            </a:r>
          </a:p>
          <a:p>
            <a:pPr algn="l"/>
            <a:r>
              <a:rPr lang="en-GB" sz="2000">
                <a:solidFill>
                  <a:schemeClr val="tx1"/>
                </a:solidFill>
                <a:latin typeface="aeonik"/>
              </a:rPr>
              <a:t>Furthermore</a:t>
            </a:r>
            <a:r>
              <a:rPr lang="en-GB" sz="2000" dirty="0">
                <a:solidFill>
                  <a:schemeClr val="tx1"/>
                </a:solidFill>
                <a:latin typeface="aeonik"/>
              </a:rPr>
              <a:t>, it is also important to ensure that the questions are all formulated in either a positive or a negative way. That is, a high or low value must always mean the same thing</a:t>
            </a:r>
          </a:p>
        </p:txBody>
      </p:sp>
      <p:graphicFrame>
        <p:nvGraphicFramePr>
          <p:cNvPr id="6" name="Table 5">
            <a:extLst>
              <a:ext uri="{FF2B5EF4-FFF2-40B4-BE49-F238E27FC236}">
                <a16:creationId xmlns:a16="http://schemas.microsoft.com/office/drawing/2014/main" id="{3490072C-027D-56D4-EC46-2888299D1A24}"/>
              </a:ext>
            </a:extLst>
          </p:cNvPr>
          <p:cNvGraphicFramePr>
            <a:graphicFrameLocks noGrp="1"/>
          </p:cNvGraphicFramePr>
          <p:nvPr>
            <p:extLst>
              <p:ext uri="{D42A27DB-BD31-4B8C-83A1-F6EECF244321}">
                <p14:modId xmlns:p14="http://schemas.microsoft.com/office/powerpoint/2010/main" val="893794238"/>
              </p:ext>
            </p:extLst>
          </p:nvPr>
        </p:nvGraphicFramePr>
        <p:xfrm>
          <a:off x="7499758" y="0"/>
          <a:ext cx="4631282" cy="2253622"/>
        </p:xfrm>
        <a:graphic>
          <a:graphicData uri="http://schemas.openxmlformats.org/drawingml/2006/table">
            <a:tbl>
              <a:tblPr/>
              <a:tblGrid>
                <a:gridCol w="2315641">
                  <a:extLst>
                    <a:ext uri="{9D8B030D-6E8A-4147-A177-3AD203B41FA5}">
                      <a16:colId xmlns:a16="http://schemas.microsoft.com/office/drawing/2014/main" val="2079506848"/>
                    </a:ext>
                  </a:extLst>
                </a:gridCol>
                <a:gridCol w="2315641">
                  <a:extLst>
                    <a:ext uri="{9D8B030D-6E8A-4147-A177-3AD203B41FA5}">
                      <a16:colId xmlns:a16="http://schemas.microsoft.com/office/drawing/2014/main" val="1503401958"/>
                    </a:ext>
                  </a:extLst>
                </a:gridCol>
              </a:tblGrid>
              <a:tr h="278035">
                <a:tc>
                  <a:txBody>
                    <a:bodyPr/>
                    <a:lstStyle/>
                    <a:p>
                      <a:pPr algn="l" fontAlgn="b"/>
                      <a:r>
                        <a:rPr lang="en-GB" b="0" dirty="0">
                          <a:solidFill>
                            <a:srgbClr val="C00000"/>
                          </a:solidFill>
                          <a:effectLst/>
                        </a:rPr>
                        <a:t>Cronbach's Alpha</a:t>
                      </a:r>
                    </a:p>
                  </a:txBody>
                  <a:tcPr marL="47625" marR="47625" marT="23813" marB="23813"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fontAlgn="b"/>
                      <a:r>
                        <a:rPr lang="en-GB" b="0" dirty="0">
                          <a:solidFill>
                            <a:srgbClr val="C00000"/>
                          </a:solidFill>
                          <a:effectLst/>
                        </a:rPr>
                        <a:t>Interpretation</a:t>
                      </a:r>
                    </a:p>
                  </a:txBody>
                  <a:tcPr marL="47625" marR="47625" marT="23813" marB="23813"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663335198"/>
                  </a:ext>
                </a:extLst>
              </a:tr>
              <a:tr h="278035">
                <a:tc>
                  <a:txBody>
                    <a:bodyPr/>
                    <a:lstStyle/>
                    <a:p>
                      <a:pPr algn="l" fontAlgn="t"/>
                      <a:r>
                        <a:rPr lang="en-GB" b="0" dirty="0">
                          <a:effectLst/>
                        </a:rPr>
                        <a:t>&gt; 0,9</a:t>
                      </a:r>
                    </a:p>
                  </a:txBody>
                  <a:tcPr marL="47625" marR="47625" marT="23813" marB="23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lgn="l" fontAlgn="t"/>
                      <a:r>
                        <a:rPr lang="en-GB" b="0" dirty="0">
                          <a:effectLst/>
                        </a:rPr>
                        <a:t>excellent</a:t>
                      </a:r>
                    </a:p>
                  </a:txBody>
                  <a:tcPr marL="47625" marR="47625" marT="23813" marB="23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531409195"/>
                  </a:ext>
                </a:extLst>
              </a:tr>
              <a:tr h="278035">
                <a:tc>
                  <a:txBody>
                    <a:bodyPr/>
                    <a:lstStyle/>
                    <a:p>
                      <a:pPr algn="l" fontAlgn="t"/>
                      <a:r>
                        <a:rPr lang="en-GB" b="0" dirty="0">
                          <a:effectLst/>
                        </a:rPr>
                        <a:t>&gt; 0,8</a:t>
                      </a:r>
                    </a:p>
                  </a:txBody>
                  <a:tcPr marL="47625" marR="47625" marT="23813" marB="23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lgn="l" fontAlgn="t"/>
                      <a:r>
                        <a:rPr lang="en-GB" b="0" dirty="0">
                          <a:effectLst/>
                        </a:rPr>
                        <a:t>good</a:t>
                      </a:r>
                    </a:p>
                  </a:txBody>
                  <a:tcPr marL="47625" marR="47625" marT="23813" marB="23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250267521"/>
                  </a:ext>
                </a:extLst>
              </a:tr>
              <a:tr h="278035">
                <a:tc>
                  <a:txBody>
                    <a:bodyPr/>
                    <a:lstStyle/>
                    <a:p>
                      <a:pPr algn="l" fontAlgn="t"/>
                      <a:r>
                        <a:rPr lang="en-GB" b="0" dirty="0">
                          <a:effectLst/>
                        </a:rPr>
                        <a:t>&gt; 0,7</a:t>
                      </a:r>
                    </a:p>
                  </a:txBody>
                  <a:tcPr marL="47625" marR="47625" marT="23813" marB="23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lgn="l" fontAlgn="t"/>
                      <a:r>
                        <a:rPr lang="en-GB" b="0" dirty="0">
                          <a:effectLst/>
                        </a:rPr>
                        <a:t>acceptable</a:t>
                      </a:r>
                    </a:p>
                  </a:txBody>
                  <a:tcPr marL="47625" marR="47625" marT="23813" marB="23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410735662"/>
                  </a:ext>
                </a:extLst>
              </a:tr>
              <a:tr h="278035">
                <a:tc>
                  <a:txBody>
                    <a:bodyPr/>
                    <a:lstStyle/>
                    <a:p>
                      <a:pPr algn="l" fontAlgn="t"/>
                      <a:r>
                        <a:rPr lang="en-GB" b="0" dirty="0">
                          <a:effectLst/>
                        </a:rPr>
                        <a:t>&gt; 0,6</a:t>
                      </a:r>
                    </a:p>
                  </a:txBody>
                  <a:tcPr marL="47625" marR="47625" marT="23813" marB="23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l" fontAlgn="t"/>
                      <a:r>
                        <a:rPr lang="en-GB" b="0" dirty="0">
                          <a:effectLst/>
                        </a:rPr>
                        <a:t>questionable</a:t>
                      </a:r>
                    </a:p>
                  </a:txBody>
                  <a:tcPr marL="47625" marR="47625" marT="23813" marB="23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extLst>
                  <a:ext uri="{0D108BD9-81ED-4DB2-BD59-A6C34878D82A}">
                    <a16:rowId xmlns:a16="http://schemas.microsoft.com/office/drawing/2014/main" val="735004146"/>
                  </a:ext>
                </a:extLst>
              </a:tr>
              <a:tr h="278035">
                <a:tc>
                  <a:txBody>
                    <a:bodyPr/>
                    <a:lstStyle/>
                    <a:p>
                      <a:pPr algn="l" fontAlgn="t"/>
                      <a:r>
                        <a:rPr lang="en-GB" b="0" dirty="0">
                          <a:effectLst/>
                        </a:rPr>
                        <a:t>&gt; 0,5</a:t>
                      </a:r>
                    </a:p>
                  </a:txBody>
                  <a:tcPr marL="47625" marR="47625" marT="23813" marB="23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l" fontAlgn="t"/>
                      <a:r>
                        <a:rPr lang="en-GB" b="0" dirty="0">
                          <a:effectLst/>
                        </a:rPr>
                        <a:t>poor</a:t>
                      </a:r>
                    </a:p>
                  </a:txBody>
                  <a:tcPr marL="47625" marR="47625" marT="23813" marB="23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673919961"/>
                  </a:ext>
                </a:extLst>
              </a:tr>
              <a:tr h="278035">
                <a:tc>
                  <a:txBody>
                    <a:bodyPr/>
                    <a:lstStyle/>
                    <a:p>
                      <a:pPr algn="l" fontAlgn="t"/>
                      <a:r>
                        <a:rPr lang="en-GB" b="0">
                          <a:effectLst/>
                        </a:rPr>
                        <a:t>&lt; 0,5</a:t>
                      </a:r>
                    </a:p>
                  </a:txBody>
                  <a:tcPr marL="47625" marR="47625" marT="23813" marB="23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l" fontAlgn="t"/>
                      <a:r>
                        <a:rPr lang="en-GB" b="0" dirty="0">
                          <a:effectLst/>
                        </a:rPr>
                        <a:t>unacceptable</a:t>
                      </a:r>
                    </a:p>
                  </a:txBody>
                  <a:tcPr marL="47625" marR="47625" marT="23813" marB="23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1148345996"/>
                  </a:ext>
                </a:extLst>
              </a:tr>
            </a:tbl>
          </a:graphicData>
        </a:graphic>
      </p:graphicFrame>
    </p:spTree>
    <p:extLst>
      <p:ext uri="{BB962C8B-B14F-4D97-AF65-F5344CB8AC3E}">
        <p14:creationId xmlns:p14="http://schemas.microsoft.com/office/powerpoint/2010/main" val="26217260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DF9120-9221-6374-FCA4-3C07295DB8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7142B7-14BB-DC4C-7B38-99A3A2AE53A9}"/>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 _</a:t>
            </a:r>
            <a:r>
              <a:rPr lang="en-GB" sz="4400" b="1" i="0" u="none" strike="noStrike" dirty="0">
                <a:solidFill>
                  <a:srgbClr val="C00000"/>
                </a:solidFill>
                <a:effectLst/>
                <a:latin typeface="aeonik"/>
              </a:rPr>
              <a:t> Cronbach's alpha</a:t>
            </a:r>
            <a:endParaRPr lang="en-GB" dirty="0"/>
          </a:p>
        </p:txBody>
      </p:sp>
      <p:sp>
        <p:nvSpPr>
          <p:cNvPr id="3" name="Content Placeholder 2">
            <a:extLst>
              <a:ext uri="{FF2B5EF4-FFF2-40B4-BE49-F238E27FC236}">
                <a16:creationId xmlns:a16="http://schemas.microsoft.com/office/drawing/2014/main" id="{1738F748-E445-23B0-B967-5EC914C44B65}"/>
              </a:ext>
            </a:extLst>
          </p:cNvPr>
          <p:cNvSpPr>
            <a:spLocks noGrp="1"/>
          </p:cNvSpPr>
          <p:nvPr>
            <p:ph idx="1"/>
          </p:nvPr>
        </p:nvSpPr>
        <p:spPr>
          <a:xfrm>
            <a:off x="60959" y="2046914"/>
            <a:ext cx="12131041" cy="4811086"/>
          </a:xfrm>
        </p:spPr>
        <p:txBody>
          <a:bodyPr>
            <a:normAutofit/>
          </a:bodyPr>
          <a:lstStyle/>
          <a:p>
            <a:pPr algn="l"/>
            <a:r>
              <a:rPr lang="en-GB" sz="2400" b="1" i="0" u="none" strike="noStrike" dirty="0">
                <a:solidFill>
                  <a:srgbClr val="C00000"/>
                </a:solidFill>
                <a:effectLst/>
                <a:latin typeface="aeonik"/>
              </a:rPr>
              <a:t>Cronbach’s Alpha in SPSS - Basics &amp; Troubleshooting</a:t>
            </a:r>
          </a:p>
          <a:p>
            <a:pPr algn="l"/>
            <a:r>
              <a:rPr lang="en-GB" sz="2000" i="0" u="none" strike="noStrike" dirty="0">
                <a:solidFill>
                  <a:schemeClr val="tx1"/>
                </a:solidFill>
                <a:effectLst/>
                <a:latin typeface="aeonik"/>
                <a:hlinkClick r:id="rId2"/>
              </a:rPr>
              <a:t>https://www.youtube.com/watch?v=qn-zQwEcgTc</a:t>
            </a:r>
            <a:r>
              <a:rPr lang="en-GB" sz="2000" i="0" u="none" strike="noStrike" dirty="0">
                <a:solidFill>
                  <a:schemeClr val="tx1"/>
                </a:solidFill>
                <a:effectLst/>
                <a:latin typeface="aeonik"/>
              </a:rPr>
              <a:t> </a:t>
            </a:r>
            <a:endParaRPr lang="en-GB" sz="2000" dirty="0">
              <a:solidFill>
                <a:schemeClr val="tx1"/>
              </a:solidFill>
              <a:latin typeface="aeonik"/>
            </a:endParaRPr>
          </a:p>
        </p:txBody>
      </p:sp>
    </p:spTree>
    <p:extLst>
      <p:ext uri="{BB962C8B-B14F-4D97-AF65-F5344CB8AC3E}">
        <p14:creationId xmlns:p14="http://schemas.microsoft.com/office/powerpoint/2010/main" val="20827092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21F839-1034-8DD4-F5FE-F280C5C859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4009B8-7630-A1E4-53C4-FE5E19A1F20B}"/>
              </a:ext>
            </a:extLst>
          </p:cNvPr>
          <p:cNvSpPr>
            <a:spLocks noGrp="1"/>
          </p:cNvSpPr>
          <p:nvPr>
            <p:ph type="title"/>
          </p:nvPr>
        </p:nvSpPr>
        <p:spPr>
          <a:xfrm>
            <a:off x="0" y="0"/>
            <a:ext cx="1219200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Guttman or “Cumulative” Scaling</a:t>
            </a:r>
            <a:endParaRPr lang="en-GB" dirty="0"/>
          </a:p>
        </p:txBody>
      </p:sp>
      <p:sp>
        <p:nvSpPr>
          <p:cNvPr id="3" name="Content Placeholder 2">
            <a:extLst>
              <a:ext uri="{FF2B5EF4-FFF2-40B4-BE49-F238E27FC236}">
                <a16:creationId xmlns:a16="http://schemas.microsoft.com/office/drawing/2014/main" id="{2530A9CA-AE9C-1519-6570-14B53B6893D5}"/>
              </a:ext>
            </a:extLst>
          </p:cNvPr>
          <p:cNvSpPr>
            <a:spLocks noGrp="1"/>
          </p:cNvSpPr>
          <p:nvPr>
            <p:ph idx="1"/>
          </p:nvPr>
        </p:nvSpPr>
        <p:spPr>
          <a:xfrm>
            <a:off x="60960" y="1201783"/>
            <a:ext cx="12209417" cy="5656217"/>
          </a:xfrm>
        </p:spPr>
        <p:txBody>
          <a:bodyPr>
            <a:normAutofit/>
          </a:bodyPr>
          <a:lstStyle/>
          <a:p>
            <a:pPr algn="l"/>
            <a:r>
              <a:rPr lang="en-GB" b="0" i="0" u="none" strike="noStrike" dirty="0">
                <a:solidFill>
                  <a:srgbClr val="212529"/>
                </a:solidFill>
                <a:effectLst/>
                <a:latin typeface="aeonik"/>
                <a:hlinkClick r:id="rId2"/>
              </a:rPr>
              <a:t>Guttman or “Cumulative” Scaling</a:t>
            </a:r>
            <a:r>
              <a:rPr lang="en-GB" b="0" i="0" dirty="0">
                <a:solidFill>
                  <a:srgbClr val="212529"/>
                </a:solidFill>
                <a:effectLst/>
                <a:latin typeface="aeonik"/>
              </a:rPr>
              <a:t>.</a:t>
            </a:r>
          </a:p>
          <a:p>
            <a:pPr algn="l"/>
            <a:r>
              <a:rPr lang="en-GB" b="0" i="0" dirty="0">
                <a:solidFill>
                  <a:srgbClr val="212529"/>
                </a:solidFill>
                <a:effectLst/>
                <a:latin typeface="aeonik"/>
              </a:rPr>
              <a:t>https://conjointly.com/kb/guttman-scaling/</a:t>
            </a:r>
          </a:p>
          <a:p>
            <a:endParaRPr lang="en-GB" dirty="0"/>
          </a:p>
        </p:txBody>
      </p:sp>
    </p:spTree>
    <p:extLst>
      <p:ext uri="{BB962C8B-B14F-4D97-AF65-F5344CB8AC3E}">
        <p14:creationId xmlns:p14="http://schemas.microsoft.com/office/powerpoint/2010/main" val="20630366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ED3840-B415-2119-0036-468A4005A1EF}"/>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F843B94-BA84-1176-5C50-E2C9218B7D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62652AFF-D79D-9936-049D-746016E41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BC4DC709-3E42-E7D2-3EE9-02BD40C654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descr="Abstract background of mesh">
            <a:extLst>
              <a:ext uri="{FF2B5EF4-FFF2-40B4-BE49-F238E27FC236}">
                <a16:creationId xmlns:a16="http://schemas.microsoft.com/office/drawing/2014/main" id="{EC4B73FE-1FCB-001F-C489-AE4FD975D8DB}"/>
              </a:ext>
            </a:extLst>
          </p:cNvPr>
          <p:cNvPicPr>
            <a:picLocks noChangeAspect="1"/>
          </p:cNvPicPr>
          <p:nvPr/>
        </p:nvPicPr>
        <p:blipFill>
          <a:blip r:embed="rId2">
            <a:alphaModFix amt="70000"/>
          </a:blip>
          <a:srcRect r="-1" b="15725"/>
          <a:stretch/>
        </p:blipFill>
        <p:spPr>
          <a:xfrm>
            <a:off x="20" y="10"/>
            <a:ext cx="12188932" cy="6856614"/>
          </a:xfrm>
          <a:prstGeom prst="rect">
            <a:avLst/>
          </a:prstGeom>
        </p:spPr>
      </p:pic>
      <p:sp>
        <p:nvSpPr>
          <p:cNvPr id="2" name="Title 1">
            <a:extLst>
              <a:ext uri="{FF2B5EF4-FFF2-40B4-BE49-F238E27FC236}">
                <a16:creationId xmlns:a16="http://schemas.microsoft.com/office/drawing/2014/main" id="{04114AF5-3DC5-6BF9-4E59-2DF7DE172D6E}"/>
              </a:ext>
            </a:extLst>
          </p:cNvPr>
          <p:cNvSpPr>
            <a:spLocks noGrp="1"/>
          </p:cNvSpPr>
          <p:nvPr>
            <p:ph type="ctrTitle"/>
          </p:nvPr>
        </p:nvSpPr>
        <p:spPr>
          <a:xfrm>
            <a:off x="996275" y="744909"/>
            <a:ext cx="10190071" cy="3145855"/>
          </a:xfrm>
        </p:spPr>
        <p:txBody>
          <a:bodyPr anchor="b">
            <a:normAutofit/>
          </a:bodyPr>
          <a:lstStyle/>
          <a:p>
            <a:r>
              <a:rPr lang="en-GB" sz="5400" dirty="0">
                <a:solidFill>
                  <a:srgbClr val="FFFFFF"/>
                </a:solidFill>
              </a:rPr>
              <a:t>DBA – Research Methodology </a:t>
            </a:r>
          </a:p>
        </p:txBody>
      </p:sp>
      <p:sp>
        <p:nvSpPr>
          <p:cNvPr id="3" name="Subtitle 2">
            <a:extLst>
              <a:ext uri="{FF2B5EF4-FFF2-40B4-BE49-F238E27FC236}">
                <a16:creationId xmlns:a16="http://schemas.microsoft.com/office/drawing/2014/main" id="{15D90B4E-9631-27D3-C84D-B1C8D21DCEB0}"/>
              </a:ext>
            </a:extLst>
          </p:cNvPr>
          <p:cNvSpPr>
            <a:spLocks noGrp="1"/>
          </p:cNvSpPr>
          <p:nvPr>
            <p:ph type="subTitle" idx="1"/>
          </p:nvPr>
        </p:nvSpPr>
        <p:spPr>
          <a:xfrm>
            <a:off x="0" y="4069780"/>
            <a:ext cx="12167560" cy="2056617"/>
          </a:xfrm>
        </p:spPr>
        <p:txBody>
          <a:bodyPr anchor="t">
            <a:normAutofit fontScale="92500" lnSpcReduction="10000"/>
          </a:bodyPr>
          <a:lstStyle/>
          <a:p>
            <a:r>
              <a:rPr lang="en-GB" sz="4000" dirty="0" err="1">
                <a:solidFill>
                  <a:srgbClr val="FFFFFF"/>
                </a:solidFill>
              </a:rPr>
              <a:t>Measurnments_Scaling_Multidimensional</a:t>
            </a:r>
            <a:r>
              <a:rPr lang="en-GB" sz="4000" dirty="0">
                <a:solidFill>
                  <a:srgbClr val="FFFFFF"/>
                </a:solidFill>
              </a:rPr>
              <a:t> Scales</a:t>
            </a:r>
          </a:p>
          <a:p>
            <a:r>
              <a:rPr lang="en-GB" sz="4000" dirty="0"/>
              <a:t>An Overview of Techniques and Applications</a:t>
            </a:r>
          </a:p>
          <a:p>
            <a:r>
              <a:rPr lang="en-GB" sz="4000" dirty="0">
                <a:solidFill>
                  <a:srgbClr val="FFFFFF"/>
                </a:solidFill>
              </a:rPr>
              <a:t> </a:t>
            </a:r>
          </a:p>
        </p:txBody>
      </p:sp>
      <p:grpSp>
        <p:nvGrpSpPr>
          <p:cNvPr id="40" name="Top Left">
            <a:extLst>
              <a:ext uri="{FF2B5EF4-FFF2-40B4-BE49-F238E27FC236}">
                <a16:creationId xmlns:a16="http://schemas.microsoft.com/office/drawing/2014/main" id="{B2227645-9023-C2FE-3A19-F82295E1CF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30DC886C-154A-7AF9-E81B-A87044F9C1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4455E2D5-234F-FB8F-5645-5429DB4A5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2039524E-E7CB-6F0D-E9E5-49E246B60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1BE1AF92-A2C5-B485-AE84-F310A72CC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9C73F31D-D47D-31E5-2CB7-9A183C69A3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87CAD9DE-6130-BE0C-1F82-B8F58FAC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8F96C27-1D96-8F78-47BC-635826B94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24" name="Group 23">
            <a:extLst>
              <a:ext uri="{FF2B5EF4-FFF2-40B4-BE49-F238E27FC236}">
                <a16:creationId xmlns:a16="http://schemas.microsoft.com/office/drawing/2014/main" id="{2FB2B381-BB36-3B02-F23E-0A03D5A7DF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25" name="Straight Connector 24">
              <a:extLst>
                <a:ext uri="{FF2B5EF4-FFF2-40B4-BE49-F238E27FC236}">
                  <a16:creationId xmlns:a16="http://schemas.microsoft.com/office/drawing/2014/main" id="{97B662B4-FEA7-B964-6FD1-981EAF127F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02817627-DE27-F3B9-0E5D-79898539FE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8" name="Bottom Right">
            <a:extLst>
              <a:ext uri="{FF2B5EF4-FFF2-40B4-BE49-F238E27FC236}">
                <a16:creationId xmlns:a16="http://schemas.microsoft.com/office/drawing/2014/main" id="{7395D915-AEEE-CCE8-71FE-87ABB1E5B4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9" name="Graphic 157">
              <a:extLst>
                <a:ext uri="{FF2B5EF4-FFF2-40B4-BE49-F238E27FC236}">
                  <a16:creationId xmlns:a16="http://schemas.microsoft.com/office/drawing/2014/main" id="{636A2F2C-FC28-7E7E-42C0-710554E87DC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1" name="Freeform: Shape 30">
                <a:extLst>
                  <a:ext uri="{FF2B5EF4-FFF2-40B4-BE49-F238E27FC236}">
                    <a16:creationId xmlns:a16="http://schemas.microsoft.com/office/drawing/2014/main" id="{0E878D77-0C77-3401-B62F-57F5BF4C3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EBF2F60A-9609-1009-F125-55241DEAE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F1977F42-1FCD-E41D-01B2-357AF9EDC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9B6CCE3-8C46-0D4E-C761-03B708060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5111003B-6FDA-2930-4FC1-6B0FBD691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1B64CF9C-B228-43AF-0637-4C2A2AD7FE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842E39FC-F9F8-E115-8922-9A9FEB813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30" name="Freeform: Shape 29">
              <a:extLst>
                <a:ext uri="{FF2B5EF4-FFF2-40B4-BE49-F238E27FC236}">
                  <a16:creationId xmlns:a16="http://schemas.microsoft.com/office/drawing/2014/main" id="{00E367AA-FAF3-9011-21F0-2491671E70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6171929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255"/>
            <a:ext cx="12192000" cy="877095"/>
          </a:xfrm>
        </p:spPr>
        <p:txBody>
          <a:bodyPr/>
          <a:lstStyle/>
          <a:p>
            <a:r>
              <a:rPr dirty="0"/>
              <a:t>What Are Multidimensional Scales?</a:t>
            </a:r>
          </a:p>
        </p:txBody>
      </p:sp>
      <p:sp>
        <p:nvSpPr>
          <p:cNvPr id="3" name="Content Placeholder 2"/>
          <p:cNvSpPr>
            <a:spLocks noGrp="1"/>
          </p:cNvSpPr>
          <p:nvPr>
            <p:ph idx="1"/>
          </p:nvPr>
        </p:nvSpPr>
        <p:spPr>
          <a:xfrm>
            <a:off x="1" y="895350"/>
            <a:ext cx="12191999" cy="4351338"/>
          </a:xfrm>
        </p:spPr>
        <p:txBody>
          <a:bodyPr/>
          <a:lstStyle/>
          <a:p>
            <a:r>
              <a:rPr dirty="0"/>
              <a:t>Multidimensional scales capture relationships and structures across multiple dimensions, revealing complex data patterns.</a:t>
            </a:r>
          </a:p>
          <a:p>
            <a:r>
              <a:rPr dirty="0"/>
              <a:t>• Go beyond unidimensional scales by </a:t>
            </a:r>
            <a:r>
              <a:rPr dirty="0" err="1"/>
              <a:t>analy</a:t>
            </a:r>
            <a:r>
              <a:rPr lang="en-GB" dirty="0"/>
              <a:t>s</a:t>
            </a:r>
            <a:r>
              <a:rPr dirty="0" err="1"/>
              <a:t>ing</a:t>
            </a:r>
            <a:r>
              <a:rPr dirty="0"/>
              <a:t> multiple attributes simultaneously.</a:t>
            </a:r>
          </a:p>
          <a:p>
            <a:r>
              <a:rPr dirty="0"/>
              <a:t>• Useful in exploring perceptions, attitudes, and similarities among items.</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3658"/>
            <a:ext cx="12192000" cy="813121"/>
          </a:xfrm>
        </p:spPr>
        <p:txBody>
          <a:bodyPr/>
          <a:lstStyle/>
          <a:p>
            <a:r>
              <a:rPr dirty="0"/>
              <a:t>Multidimensional Scaling (MDS)</a:t>
            </a:r>
          </a:p>
        </p:txBody>
      </p:sp>
      <p:sp>
        <p:nvSpPr>
          <p:cNvPr id="3" name="Content Placeholder 2"/>
          <p:cNvSpPr>
            <a:spLocks noGrp="1"/>
          </p:cNvSpPr>
          <p:nvPr>
            <p:ph idx="1"/>
          </p:nvPr>
        </p:nvSpPr>
        <p:spPr>
          <a:xfrm>
            <a:off x="152400" y="920750"/>
            <a:ext cx="12039600" cy="4351338"/>
          </a:xfrm>
        </p:spPr>
        <p:txBody>
          <a:bodyPr/>
          <a:lstStyle/>
          <a:p>
            <a:r>
              <a:rPr dirty="0"/>
              <a:t>Purpose: Visualizes similarity/dissimilarity among cases in data.</a:t>
            </a:r>
          </a:p>
          <a:p>
            <a:r>
              <a:rPr dirty="0"/>
              <a:t>• Items are plotted in space where distances reflect similarity.</a:t>
            </a:r>
          </a:p>
          <a:p>
            <a:r>
              <a:rPr dirty="0"/>
              <a:t>• Applications: Marketing (brand perception) and psychology.</a:t>
            </a:r>
          </a:p>
        </p:txBody>
      </p:sp>
      <p:pic>
        <p:nvPicPr>
          <p:cNvPr id="4" name="Picture 3">
            <a:extLst>
              <a:ext uri="{FF2B5EF4-FFF2-40B4-BE49-F238E27FC236}">
                <a16:creationId xmlns:a16="http://schemas.microsoft.com/office/drawing/2014/main" id="{AC63D9BE-7BE1-71D8-4E92-9DB7753F6EA6}"/>
              </a:ext>
            </a:extLst>
          </p:cNvPr>
          <p:cNvPicPr>
            <a:picLocks noChangeAspect="1"/>
          </p:cNvPicPr>
          <p:nvPr/>
        </p:nvPicPr>
        <p:blipFill>
          <a:blip r:embed="rId2"/>
          <a:stretch>
            <a:fillRect/>
          </a:stretch>
        </p:blipFill>
        <p:spPr>
          <a:xfrm>
            <a:off x="7372350" y="3074211"/>
            <a:ext cx="4819650" cy="3750131"/>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007F9-F340-07A6-7D56-513E344DDCE9}"/>
              </a:ext>
            </a:extLst>
          </p:cNvPr>
          <p:cNvSpPr>
            <a:spLocks noGrp="1"/>
          </p:cNvSpPr>
          <p:nvPr>
            <p:ph type="title"/>
          </p:nvPr>
        </p:nvSpPr>
        <p:spPr>
          <a:xfrm>
            <a:off x="-76200" y="152400"/>
            <a:ext cx="8534400" cy="1140124"/>
          </a:xfrm>
        </p:spPr>
        <p:txBody>
          <a:bodyPr>
            <a:normAutofit/>
          </a:bodyPr>
          <a:lstStyle/>
          <a:p>
            <a:r>
              <a:rPr lang="en-GB" sz="2800" dirty="0"/>
              <a:t>Multidimensional Scaling (MDS)_parallel coordinates</a:t>
            </a:r>
          </a:p>
        </p:txBody>
      </p:sp>
      <p:sp>
        <p:nvSpPr>
          <p:cNvPr id="3" name="Content Placeholder 2">
            <a:extLst>
              <a:ext uri="{FF2B5EF4-FFF2-40B4-BE49-F238E27FC236}">
                <a16:creationId xmlns:a16="http://schemas.microsoft.com/office/drawing/2014/main" id="{6A9CF444-5DDA-7A1E-7296-5F04A794BBB9}"/>
              </a:ext>
            </a:extLst>
          </p:cNvPr>
          <p:cNvSpPr>
            <a:spLocks noGrp="1"/>
          </p:cNvSpPr>
          <p:nvPr>
            <p:ph idx="1"/>
          </p:nvPr>
        </p:nvSpPr>
        <p:spPr>
          <a:xfrm>
            <a:off x="0" y="1453956"/>
            <a:ext cx="12192000" cy="5404045"/>
          </a:xfrm>
        </p:spPr>
        <p:txBody>
          <a:bodyPr>
            <a:normAutofit fontScale="55000" lnSpcReduction="20000"/>
          </a:bodyPr>
          <a:lstStyle/>
          <a:p>
            <a:r>
              <a:rPr lang="en-GB" sz="3800" dirty="0"/>
              <a:t>Here is a parallel coordinates plot showing a visual example of Multidimensional Scaling (MDS) applied to brand attributes:</a:t>
            </a:r>
          </a:p>
          <a:p>
            <a:pPr>
              <a:buFont typeface="Arial" panose="020B0604020202020204" pitchFamily="34" charset="0"/>
              <a:buChar char="•"/>
            </a:pPr>
            <a:r>
              <a:rPr lang="en-GB" sz="3800" dirty="0"/>
              <a:t>Each line represents a different brand (A, B, C, D, E) and connects its values across multiple attributes like </a:t>
            </a:r>
            <a:r>
              <a:rPr lang="en-GB" sz="3800" b="1" dirty="0"/>
              <a:t>Innovation</a:t>
            </a:r>
            <a:r>
              <a:rPr lang="en-GB" sz="3800" dirty="0"/>
              <a:t>, </a:t>
            </a:r>
            <a:r>
              <a:rPr lang="en-GB" sz="3800" b="1" dirty="0"/>
              <a:t>Affordability</a:t>
            </a:r>
            <a:r>
              <a:rPr lang="en-GB" sz="3800" dirty="0"/>
              <a:t>, </a:t>
            </a:r>
            <a:r>
              <a:rPr lang="en-GB" sz="3800" b="1" dirty="0"/>
              <a:t>Quality</a:t>
            </a:r>
            <a:r>
              <a:rPr lang="en-GB" sz="3800" dirty="0"/>
              <a:t>, </a:t>
            </a:r>
            <a:r>
              <a:rPr lang="en-GB" sz="3800" b="1" dirty="0"/>
              <a:t>Customer Service</a:t>
            </a:r>
            <a:r>
              <a:rPr lang="en-GB" sz="3800" dirty="0"/>
              <a:t>, and </a:t>
            </a:r>
            <a:r>
              <a:rPr lang="en-GB" sz="3800" b="1" dirty="0"/>
              <a:t>Sustainability</a:t>
            </a:r>
            <a:r>
              <a:rPr lang="en-GB" sz="3800" dirty="0"/>
              <a:t>.</a:t>
            </a:r>
          </a:p>
          <a:p>
            <a:pPr>
              <a:buFont typeface="Arial" panose="020B0604020202020204" pitchFamily="34" charset="0"/>
              <a:buChar char="•"/>
            </a:pPr>
            <a:r>
              <a:rPr lang="en-GB" sz="3800" dirty="0"/>
              <a:t>The standardized scores on each attribute axis indicate how each brand compares relative to others.</a:t>
            </a:r>
          </a:p>
          <a:p>
            <a:pPr>
              <a:buFont typeface="Arial" panose="020B0604020202020204" pitchFamily="34" charset="0"/>
              <a:buChar char="•"/>
            </a:pPr>
            <a:r>
              <a:rPr lang="en-GB" sz="3800" dirty="0"/>
              <a:t>This visualization highlights patterns of similarity and difference among brands across various dimensions, making it easier to identify strengths, weaknesses, and potential positioning within the market.</a:t>
            </a:r>
          </a:p>
          <a:p>
            <a:r>
              <a:rPr lang="en-GB" sz="3800" dirty="0"/>
              <a:t>Parallel coordinates plots are useful for examining how similar or dissimilar items behave across multiple dimensions simultaneously.</a:t>
            </a:r>
          </a:p>
          <a:p>
            <a:r>
              <a:rPr lang="en-GB" b="1" i="0" dirty="0">
                <a:solidFill>
                  <a:srgbClr val="0F0F0F"/>
                </a:solidFill>
                <a:effectLst/>
                <a:latin typeface="Roboto" panose="02000000000000000000" pitchFamily="2" charset="0"/>
              </a:rPr>
              <a:t>SPSS - Parallel Coordinates Plot</a:t>
            </a:r>
          </a:p>
          <a:p>
            <a:pPr lvl="1"/>
            <a:r>
              <a:rPr lang="en-GB" b="1" i="0" dirty="0">
                <a:solidFill>
                  <a:srgbClr val="0F0F0F"/>
                </a:solidFill>
                <a:effectLst/>
                <a:latin typeface="Roboto" panose="02000000000000000000" pitchFamily="2" charset="0"/>
                <a:hlinkClick r:id="rId2"/>
              </a:rPr>
              <a:t>https://www.youtube.com/watch?v=IEfhXnsU_sM</a:t>
            </a:r>
            <a:endParaRPr lang="en-GB" b="1" i="0" dirty="0">
              <a:solidFill>
                <a:srgbClr val="0F0F0F"/>
              </a:solidFill>
              <a:effectLst/>
              <a:latin typeface="Roboto" panose="02000000000000000000" pitchFamily="2" charset="0"/>
            </a:endParaRPr>
          </a:p>
          <a:p>
            <a:r>
              <a:rPr lang="en-GB" b="1" i="0" dirty="0">
                <a:solidFill>
                  <a:srgbClr val="0F0F0F"/>
                </a:solidFill>
                <a:effectLst/>
                <a:latin typeface="Roboto" panose="02000000000000000000" pitchFamily="2" charset="0"/>
              </a:rPr>
              <a:t>Spotfire - Interpreting Parallel Coordinate Plot Visualizations</a:t>
            </a:r>
          </a:p>
          <a:p>
            <a:pPr lvl="1"/>
            <a:r>
              <a:rPr lang="en-GB" b="1" i="0" dirty="0">
                <a:solidFill>
                  <a:srgbClr val="0F0F0F"/>
                </a:solidFill>
                <a:effectLst/>
                <a:latin typeface="Roboto" panose="02000000000000000000" pitchFamily="2" charset="0"/>
                <a:hlinkClick r:id="rId3"/>
              </a:rPr>
              <a:t>https://www.youtube.com/watch?v=xJEoEAI08UQ</a:t>
            </a:r>
            <a:endParaRPr lang="en-GB" b="1" i="0" dirty="0">
              <a:solidFill>
                <a:srgbClr val="0F0F0F"/>
              </a:solidFill>
              <a:effectLst/>
              <a:latin typeface="Roboto" panose="02000000000000000000" pitchFamily="2" charset="0"/>
            </a:endParaRPr>
          </a:p>
          <a:p>
            <a:pPr lvl="1"/>
            <a:r>
              <a:rPr lang="en-GB" b="1" i="0" dirty="0">
                <a:solidFill>
                  <a:srgbClr val="0F0F0F"/>
                </a:solidFill>
                <a:effectLst/>
                <a:latin typeface="Roboto" panose="02000000000000000000" pitchFamily="2" charset="0"/>
              </a:rPr>
              <a:t>How to Create a Parallel Coordinates Plot</a:t>
            </a:r>
          </a:p>
          <a:p>
            <a:pPr lvl="1"/>
            <a:r>
              <a:rPr lang="en-GB" b="1" i="0" dirty="0">
                <a:solidFill>
                  <a:srgbClr val="0F0F0F"/>
                </a:solidFill>
                <a:effectLst/>
                <a:latin typeface="Roboto" panose="02000000000000000000" pitchFamily="2" charset="0"/>
                <a:hlinkClick r:id="rId4"/>
              </a:rPr>
              <a:t>https://www.youtube.com/watch?v=ZjVK9Dzzk2E</a:t>
            </a:r>
            <a:r>
              <a:rPr lang="en-GB" b="1" dirty="0">
                <a:solidFill>
                  <a:srgbClr val="0F0F0F"/>
                </a:solidFill>
                <a:latin typeface="Roboto" panose="02000000000000000000" pitchFamily="2" charset="0"/>
              </a:rPr>
              <a:t> </a:t>
            </a:r>
            <a:endParaRPr lang="en-GB" b="1" i="0" dirty="0">
              <a:solidFill>
                <a:srgbClr val="0F0F0F"/>
              </a:solidFill>
              <a:effectLst/>
              <a:latin typeface="Roboto" panose="02000000000000000000" pitchFamily="2" charset="0"/>
            </a:endParaRPr>
          </a:p>
        </p:txBody>
      </p:sp>
      <p:pic>
        <p:nvPicPr>
          <p:cNvPr id="4" name="Picture 3">
            <a:extLst>
              <a:ext uri="{FF2B5EF4-FFF2-40B4-BE49-F238E27FC236}">
                <a16:creationId xmlns:a16="http://schemas.microsoft.com/office/drawing/2014/main" id="{38423814-C34B-D5B1-2A86-2AE19DF0F789}"/>
              </a:ext>
            </a:extLst>
          </p:cNvPr>
          <p:cNvPicPr>
            <a:picLocks noChangeAspect="1"/>
          </p:cNvPicPr>
          <p:nvPr/>
        </p:nvPicPr>
        <p:blipFill>
          <a:blip r:embed="rId5"/>
          <a:stretch>
            <a:fillRect/>
          </a:stretch>
        </p:blipFill>
        <p:spPr>
          <a:xfrm>
            <a:off x="8290107" y="-26941"/>
            <a:ext cx="2377893" cy="1426477"/>
          </a:xfrm>
          <a:prstGeom prst="rect">
            <a:avLst/>
          </a:prstGeom>
        </p:spPr>
      </p:pic>
      <p:sp>
        <p:nvSpPr>
          <p:cNvPr id="5" name="Rectangle 1">
            <a:extLst>
              <a:ext uri="{FF2B5EF4-FFF2-40B4-BE49-F238E27FC236}">
                <a16:creationId xmlns:a16="http://schemas.microsoft.com/office/drawing/2014/main" id="{C9C9D003-08BF-7C9E-C1E3-95925A3F499C}"/>
              </a:ext>
            </a:extLst>
          </p:cNvPr>
          <p:cNvSpPr>
            <a:spLocks noChangeArrowheads="1"/>
          </p:cNvSpPr>
          <p:nvPr/>
        </p:nvSpPr>
        <p:spPr bwMode="auto">
          <a:xfrm>
            <a:off x="1676401" y="-109210"/>
            <a:ext cx="65" cy="52322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eaLnBrk="0" fontAlgn="base" hangingPunct="0">
              <a:spcBef>
                <a:spcPct val="0"/>
              </a:spcBef>
              <a:spcAft>
                <a:spcPct val="0"/>
              </a:spcAft>
            </a:pPr>
            <a:br>
              <a:rPr lang="en-US" altLang="en-US" sz="800">
                <a:solidFill>
                  <a:srgbClr val="EEEEEE"/>
                </a:solidFill>
                <a:latin typeface="YouTube Noto"/>
              </a:rPr>
            </a:br>
            <a:endParaRPr lang="en-US" altLang="en-US" sz="800">
              <a:solidFill>
                <a:srgbClr val="EEEEEE"/>
              </a:solidFill>
              <a:latin typeface="YouTube Noto"/>
            </a:endParaRPr>
          </a:p>
          <a:p>
            <a:pPr eaLnBrk="0" fontAlgn="base" hangingPunct="0">
              <a:spcBef>
                <a:spcPct val="0"/>
              </a:spcBef>
              <a:spcAft>
                <a:spcPct val="0"/>
              </a:spcAft>
            </a:pPr>
            <a:endParaRPr lang="en-US" altLang="en-US">
              <a:latin typeface="Arial" panose="020B0604020202020204" pitchFamily="34" charset="0"/>
            </a:endParaRPr>
          </a:p>
        </p:txBody>
      </p:sp>
      <p:sp>
        <p:nvSpPr>
          <p:cNvPr id="6" name="Rectangle 2">
            <a:hlinkClick r:id="rId6" tooltip="Next (SHIFT+n)"/>
            <a:extLst>
              <a:ext uri="{FF2B5EF4-FFF2-40B4-BE49-F238E27FC236}">
                <a16:creationId xmlns:a16="http://schemas.microsoft.com/office/drawing/2014/main" id="{E02C7896-0D8A-5568-DDF5-E6C73A3BBE94}"/>
              </a:ext>
            </a:extLst>
          </p:cNvPr>
          <p:cNvSpPr>
            <a:spLocks noChangeArrowheads="1"/>
          </p:cNvSpPr>
          <p:nvPr/>
        </p:nvSpPr>
        <p:spPr bwMode="auto">
          <a:xfrm>
            <a:off x="1676401" y="-32266"/>
            <a:ext cx="2663825" cy="36933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4239892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39800"/>
          </a:xfrm>
        </p:spPr>
        <p:txBody>
          <a:bodyPr/>
          <a:lstStyle/>
          <a:p>
            <a:r>
              <a:rPr dirty="0"/>
              <a:t>Factor Analysis</a:t>
            </a:r>
          </a:p>
        </p:txBody>
      </p:sp>
      <p:sp>
        <p:nvSpPr>
          <p:cNvPr id="3" name="Content Placeholder 2"/>
          <p:cNvSpPr>
            <a:spLocks noGrp="1"/>
          </p:cNvSpPr>
          <p:nvPr>
            <p:ph idx="1"/>
          </p:nvPr>
        </p:nvSpPr>
        <p:spPr>
          <a:xfrm>
            <a:off x="-1" y="939800"/>
            <a:ext cx="12382501" cy="4351338"/>
          </a:xfrm>
        </p:spPr>
        <p:txBody>
          <a:bodyPr/>
          <a:lstStyle/>
          <a:p>
            <a:r>
              <a:rPr dirty="0"/>
              <a:t>Purpose: Identifies relationships and groups variables into factors.</a:t>
            </a:r>
          </a:p>
          <a:p>
            <a:r>
              <a:rPr dirty="0"/>
              <a:t>• Reduces data by grouping related variables based on correlations.</a:t>
            </a:r>
          </a:p>
          <a:p>
            <a:r>
              <a:rPr dirty="0"/>
              <a:t>• Applications: Psychology (personality testing), survey analysis.</a:t>
            </a:r>
            <a:endParaRPr lang="en-GB" dirty="0"/>
          </a:p>
          <a:p>
            <a:r>
              <a:rPr lang="en-GB" dirty="0">
                <a:hlinkClick r:id="rId2"/>
              </a:rPr>
              <a:t>https://www.researchoptimus.com/article/factor-analysis.php</a:t>
            </a:r>
            <a:r>
              <a:rPr lang="en-GB" dirty="0"/>
              <a:t> </a:t>
            </a:r>
            <a:endParaRPr dirty="0"/>
          </a:p>
        </p:txBody>
      </p:sp>
      <p:pic>
        <p:nvPicPr>
          <p:cNvPr id="4" name="Picture 3">
            <a:extLst>
              <a:ext uri="{FF2B5EF4-FFF2-40B4-BE49-F238E27FC236}">
                <a16:creationId xmlns:a16="http://schemas.microsoft.com/office/drawing/2014/main" id="{95C871AE-C8D7-0C62-857E-879EC49C981F}"/>
              </a:ext>
            </a:extLst>
          </p:cNvPr>
          <p:cNvPicPr>
            <a:picLocks noChangeAspect="1"/>
          </p:cNvPicPr>
          <p:nvPr/>
        </p:nvPicPr>
        <p:blipFill>
          <a:blip r:embed="rId3"/>
          <a:stretch>
            <a:fillRect/>
          </a:stretch>
        </p:blipFill>
        <p:spPr>
          <a:xfrm>
            <a:off x="6096000" y="3103446"/>
            <a:ext cx="6151614" cy="3754554"/>
          </a:xfrm>
          <a:prstGeom prst="rect">
            <a:avLst/>
          </a:prstGeom>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12315825" cy="1325563"/>
          </a:xfrm>
        </p:spPr>
        <p:txBody>
          <a:bodyPr/>
          <a:lstStyle/>
          <a:p>
            <a:r>
              <a:rPr dirty="0"/>
              <a:t>Principal Component Analysis (PCA)</a:t>
            </a:r>
          </a:p>
        </p:txBody>
      </p:sp>
      <p:sp>
        <p:nvSpPr>
          <p:cNvPr id="3" name="Content Placeholder 2"/>
          <p:cNvSpPr>
            <a:spLocks noGrp="1"/>
          </p:cNvSpPr>
          <p:nvPr>
            <p:ph idx="1"/>
          </p:nvPr>
        </p:nvSpPr>
        <p:spPr>
          <a:xfrm>
            <a:off x="1" y="1253331"/>
            <a:ext cx="8655626" cy="4351338"/>
          </a:xfrm>
        </p:spPr>
        <p:txBody>
          <a:bodyPr>
            <a:normAutofit/>
          </a:bodyPr>
          <a:lstStyle/>
          <a:p>
            <a:r>
              <a:rPr dirty="0"/>
              <a:t>Purpose: Reduces dimensionality by transforming data into independent components.</a:t>
            </a:r>
          </a:p>
          <a:p>
            <a:r>
              <a:rPr dirty="0"/>
              <a:t>• Identifies components that explain most variance.</a:t>
            </a:r>
          </a:p>
          <a:p>
            <a:r>
              <a:rPr dirty="0"/>
              <a:t>• Applications: Data compression, exploratory analysis.</a:t>
            </a:r>
            <a:endParaRPr lang="en-GB" dirty="0"/>
          </a:p>
          <a:p>
            <a:r>
              <a:rPr lang="en-GB" dirty="0">
                <a:hlinkClick r:id="rId2"/>
              </a:rPr>
              <a:t>https://www.engati.com/glossary/principal-component-analysis</a:t>
            </a:r>
            <a:r>
              <a:rPr lang="en-GB" dirty="0"/>
              <a:t> </a:t>
            </a:r>
            <a:endParaRPr dirty="0"/>
          </a:p>
        </p:txBody>
      </p:sp>
      <p:pic>
        <p:nvPicPr>
          <p:cNvPr id="4" name="Picture 3">
            <a:extLst>
              <a:ext uri="{FF2B5EF4-FFF2-40B4-BE49-F238E27FC236}">
                <a16:creationId xmlns:a16="http://schemas.microsoft.com/office/drawing/2014/main" id="{75ECB760-8860-6524-8AB0-8BA736D6ADFE}"/>
              </a:ext>
            </a:extLst>
          </p:cNvPr>
          <p:cNvPicPr>
            <a:picLocks noChangeAspect="1"/>
          </p:cNvPicPr>
          <p:nvPr/>
        </p:nvPicPr>
        <p:blipFill>
          <a:blip r:embed="rId3"/>
          <a:stretch>
            <a:fillRect/>
          </a:stretch>
        </p:blipFill>
        <p:spPr>
          <a:xfrm>
            <a:off x="8148947" y="4027863"/>
            <a:ext cx="4043053" cy="2830137"/>
          </a:xfrm>
          <a:prstGeom prst="rect">
            <a:avLst/>
          </a:prstGeo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11907983" cy="1006475"/>
          </a:xfrm>
        </p:spPr>
        <p:txBody>
          <a:bodyPr/>
          <a:lstStyle/>
          <a:p>
            <a:r>
              <a:rPr dirty="0"/>
              <a:t>Correspondence Analysis</a:t>
            </a:r>
          </a:p>
        </p:txBody>
      </p:sp>
      <p:sp>
        <p:nvSpPr>
          <p:cNvPr id="3" name="Content Placeholder 2"/>
          <p:cNvSpPr>
            <a:spLocks noGrp="1"/>
          </p:cNvSpPr>
          <p:nvPr>
            <p:ph idx="1"/>
          </p:nvPr>
        </p:nvSpPr>
        <p:spPr>
          <a:xfrm>
            <a:off x="0" y="1006475"/>
            <a:ext cx="12315825" cy="4237038"/>
          </a:xfrm>
        </p:spPr>
        <p:txBody>
          <a:bodyPr/>
          <a:lstStyle/>
          <a:p>
            <a:r>
              <a:rPr dirty="0"/>
              <a:t>Purpose: Explores relationships among categorical variables.</a:t>
            </a:r>
          </a:p>
          <a:p>
            <a:r>
              <a:rPr dirty="0"/>
              <a:t>• Produces a graphical map of associations.</a:t>
            </a:r>
          </a:p>
          <a:p>
            <a:r>
              <a:rPr dirty="0"/>
              <a:t>• Applications: Marketing (brand perception), consumer behavior.</a:t>
            </a:r>
            <a:endParaRPr lang="en-GB" dirty="0"/>
          </a:p>
          <a:p>
            <a:r>
              <a:rPr lang="en-GB" dirty="0">
                <a:hlinkClick r:id="rId2"/>
              </a:rPr>
              <a:t>https://www.youtube.com/watch?v=Z5Lo1hvZ9fA</a:t>
            </a:r>
            <a:r>
              <a:rPr lang="en-GB" dirty="0"/>
              <a:t> </a:t>
            </a:r>
            <a:endParaRPr dirty="0"/>
          </a:p>
        </p:txBody>
      </p:sp>
      <p:pic>
        <p:nvPicPr>
          <p:cNvPr id="4" name="Picture 3">
            <a:extLst>
              <a:ext uri="{FF2B5EF4-FFF2-40B4-BE49-F238E27FC236}">
                <a16:creationId xmlns:a16="http://schemas.microsoft.com/office/drawing/2014/main" id="{4279C745-16ED-E885-B77D-F1847B54AF95}"/>
              </a:ext>
            </a:extLst>
          </p:cNvPr>
          <p:cNvPicPr>
            <a:picLocks noChangeAspect="1"/>
          </p:cNvPicPr>
          <p:nvPr/>
        </p:nvPicPr>
        <p:blipFill>
          <a:blip r:embed="rId3"/>
          <a:stretch>
            <a:fillRect/>
          </a:stretch>
        </p:blipFill>
        <p:spPr>
          <a:xfrm>
            <a:off x="6157912" y="2981325"/>
            <a:ext cx="5915025" cy="3876675"/>
          </a:xfrm>
          <a:prstGeom prst="rect">
            <a:avLst/>
          </a:prstGeom>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
            <a:ext cx="12296775" cy="781050"/>
          </a:xfrm>
        </p:spPr>
        <p:txBody>
          <a:bodyPr/>
          <a:lstStyle/>
          <a:p>
            <a:r>
              <a:rPr dirty="0"/>
              <a:t>Cluster Analysis</a:t>
            </a:r>
          </a:p>
        </p:txBody>
      </p:sp>
      <p:sp>
        <p:nvSpPr>
          <p:cNvPr id="3" name="Content Placeholder 2"/>
          <p:cNvSpPr>
            <a:spLocks noGrp="1"/>
          </p:cNvSpPr>
          <p:nvPr>
            <p:ph idx="1"/>
          </p:nvPr>
        </p:nvSpPr>
        <p:spPr>
          <a:xfrm>
            <a:off x="-1" y="930275"/>
            <a:ext cx="12392026" cy="4351338"/>
          </a:xfrm>
        </p:spPr>
        <p:txBody>
          <a:bodyPr/>
          <a:lstStyle/>
          <a:p>
            <a:r>
              <a:rPr dirty="0"/>
              <a:t>Purpose: Groups items/individuals into clusters based on similarity.</a:t>
            </a:r>
          </a:p>
          <a:p>
            <a:r>
              <a:rPr dirty="0"/>
              <a:t>• Uses algorithms to find clusters where members are more similar to each other.</a:t>
            </a:r>
          </a:p>
          <a:p>
            <a:r>
              <a:rPr dirty="0"/>
              <a:t>• Applications: Market segmentation, image analysis, bioinformatics.</a:t>
            </a:r>
            <a:endParaRPr lang="en-GB" dirty="0"/>
          </a:p>
          <a:p>
            <a:r>
              <a:rPr lang="en-GB" dirty="0">
                <a:hlinkClick r:id="rId2"/>
              </a:rPr>
              <a:t>https://www.qualtrics.com/experience-management/research/cluster-analysis/</a:t>
            </a:r>
            <a:r>
              <a:rPr lang="en-GB" dirty="0"/>
              <a:t> </a:t>
            </a:r>
            <a:endParaRPr dirty="0"/>
          </a:p>
        </p:txBody>
      </p:sp>
      <p:pic>
        <p:nvPicPr>
          <p:cNvPr id="4" name="Picture 3">
            <a:extLst>
              <a:ext uri="{FF2B5EF4-FFF2-40B4-BE49-F238E27FC236}">
                <a16:creationId xmlns:a16="http://schemas.microsoft.com/office/drawing/2014/main" id="{4A05DD40-480F-1DAB-B34E-56C7763DCDCA}"/>
              </a:ext>
            </a:extLst>
          </p:cNvPr>
          <p:cNvPicPr>
            <a:picLocks noChangeAspect="1"/>
          </p:cNvPicPr>
          <p:nvPr/>
        </p:nvPicPr>
        <p:blipFill>
          <a:blip r:embed="rId3"/>
          <a:stretch>
            <a:fillRect/>
          </a:stretch>
        </p:blipFill>
        <p:spPr>
          <a:xfrm>
            <a:off x="6619009" y="3142671"/>
            <a:ext cx="5572990" cy="3715327"/>
          </a:xfrm>
          <a:prstGeom prst="rect">
            <a:avLst/>
          </a:prstGeo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353800" cy="987425"/>
          </a:xfrm>
        </p:spPr>
        <p:txBody>
          <a:bodyPr>
            <a:normAutofit fontScale="90000"/>
          </a:bodyPr>
          <a:lstStyle/>
          <a:p>
            <a:r>
              <a:rPr dirty="0"/>
              <a:t>Example Application: Brand Perception Study</a:t>
            </a:r>
          </a:p>
        </p:txBody>
      </p:sp>
      <p:sp>
        <p:nvSpPr>
          <p:cNvPr id="3" name="Content Placeholder 2"/>
          <p:cNvSpPr>
            <a:spLocks noGrp="1"/>
          </p:cNvSpPr>
          <p:nvPr>
            <p:ph idx="1"/>
          </p:nvPr>
        </p:nvSpPr>
        <p:spPr>
          <a:xfrm>
            <a:off x="0" y="987425"/>
            <a:ext cx="12315825" cy="5499100"/>
          </a:xfrm>
        </p:spPr>
        <p:txBody>
          <a:bodyPr/>
          <a:lstStyle/>
          <a:p>
            <a:r>
              <a:rPr dirty="0"/>
              <a:t>Using MDS, a company can map brands in a two-dimensional space to understand consumer perceptions.</a:t>
            </a:r>
          </a:p>
          <a:p>
            <a:r>
              <a:rPr dirty="0"/>
              <a:t>• Brands perceived similarly are closer, while different brands are farther apart.</a:t>
            </a:r>
          </a:p>
          <a:p>
            <a:r>
              <a:rPr dirty="0"/>
              <a:t>• Useful for identifying strengths and differentiation in the market.</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F2C2E-2075-290E-E055-BC58A705E7AF}"/>
              </a:ext>
            </a:extLst>
          </p:cNvPr>
          <p:cNvSpPr>
            <a:spLocks noGrp="1"/>
          </p:cNvSpPr>
          <p:nvPr>
            <p:ph type="title"/>
          </p:nvPr>
        </p:nvSpPr>
        <p:spPr>
          <a:xfrm>
            <a:off x="0" y="1"/>
            <a:ext cx="12192000" cy="1343818"/>
          </a:xfrm>
        </p:spPr>
        <p:txBody>
          <a:bodyPr/>
          <a:lstStyle/>
          <a:p>
            <a:r>
              <a:rPr lang="en-GB" dirty="0"/>
              <a:t>References</a:t>
            </a:r>
          </a:p>
        </p:txBody>
      </p:sp>
      <p:sp>
        <p:nvSpPr>
          <p:cNvPr id="3" name="Content Placeholder 2">
            <a:extLst>
              <a:ext uri="{FF2B5EF4-FFF2-40B4-BE49-F238E27FC236}">
                <a16:creationId xmlns:a16="http://schemas.microsoft.com/office/drawing/2014/main" id="{FE45746E-AA62-7446-D675-C7A6B43D2A23}"/>
              </a:ext>
            </a:extLst>
          </p:cNvPr>
          <p:cNvSpPr>
            <a:spLocks noGrp="1"/>
          </p:cNvSpPr>
          <p:nvPr>
            <p:ph idx="1"/>
          </p:nvPr>
        </p:nvSpPr>
        <p:spPr>
          <a:xfrm>
            <a:off x="0" y="1343819"/>
            <a:ext cx="12005187" cy="5514180"/>
          </a:xfrm>
        </p:spPr>
        <p:txBody>
          <a:bodyPr/>
          <a:lstStyle/>
          <a:p>
            <a:r>
              <a:rPr lang="en-GB" sz="1400" dirty="0">
                <a:solidFill>
                  <a:schemeClr val="tx1"/>
                </a:solidFill>
                <a:hlinkClick r:id="rId2">
                  <a:extLst>
                    <a:ext uri="{A12FA001-AC4F-418D-AE19-62706E023703}">
                      <ahyp:hlinkClr xmlns:ahyp="http://schemas.microsoft.com/office/drawing/2018/hyperlinkcolor" val="tx"/>
                    </a:ext>
                  </a:extLst>
                </a:hlinkClick>
              </a:rPr>
              <a:t>T-test - https://datatab.net/tutorial/t-test</a:t>
            </a:r>
          </a:p>
          <a:p>
            <a:r>
              <a:rPr lang="en-GB" sz="1400" dirty="0" err="1">
                <a:solidFill>
                  <a:schemeClr val="tx1"/>
                </a:solidFill>
                <a:hlinkClick r:id="rId2">
                  <a:extLst>
                    <a:ext uri="{A12FA001-AC4F-418D-AE19-62706E023703}">
                      <ahyp:hlinkClr xmlns:ahyp="http://schemas.microsoft.com/office/drawing/2018/hyperlinkcolor" val="tx"/>
                    </a:ext>
                  </a:extLst>
                </a:hlinkClick>
              </a:rPr>
              <a:t>T_Test</a:t>
            </a:r>
            <a:r>
              <a:rPr lang="en-GB" sz="1400" dirty="0">
                <a:solidFill>
                  <a:schemeClr val="tx1"/>
                </a:solidFill>
                <a:hlinkClick r:id="rId2">
                  <a:extLst>
                    <a:ext uri="{A12FA001-AC4F-418D-AE19-62706E023703}">
                      <ahyp:hlinkClr xmlns:ahyp="http://schemas.microsoft.com/office/drawing/2018/hyperlinkcolor" val="tx"/>
                    </a:ext>
                  </a:extLst>
                </a:hlinkClick>
              </a:rPr>
              <a:t> Video: https://www.youtube.com/watch?v=VekJxtk4BYM&amp;t=5s </a:t>
            </a:r>
          </a:p>
          <a:p>
            <a:endParaRPr lang="en-GB" sz="1600" dirty="0">
              <a:solidFill>
                <a:schemeClr val="tx1"/>
              </a:solidFill>
              <a:hlinkClick r:id="rId2">
                <a:extLst>
                  <a:ext uri="{A12FA001-AC4F-418D-AE19-62706E023703}">
                    <ahyp:hlinkClr xmlns:ahyp="http://schemas.microsoft.com/office/drawing/2018/hyperlinkcolor" val="tx"/>
                  </a:ext>
                </a:extLst>
              </a:hlinkClick>
            </a:endParaRPr>
          </a:p>
          <a:p>
            <a:r>
              <a:rPr lang="en-GB" sz="1600" dirty="0">
                <a:solidFill>
                  <a:schemeClr val="tx1"/>
                </a:solidFill>
                <a:hlinkClick r:id="rId2">
                  <a:extLst>
                    <a:ext uri="{A12FA001-AC4F-418D-AE19-62706E023703}">
                      <ahyp:hlinkClr xmlns:ahyp="http://schemas.microsoft.com/office/drawing/2018/hyperlinkcolor" val="tx"/>
                    </a:ext>
                  </a:extLst>
                </a:hlinkClick>
              </a:rPr>
              <a:t>Descriptive statistics and inferential statistics - </a:t>
            </a:r>
            <a:r>
              <a:rPr lang="en-GB" sz="1600" dirty="0">
                <a:solidFill>
                  <a:srgbClr val="D26012"/>
                </a:solidFill>
                <a:hlinkClick r:id="rId2">
                  <a:extLst>
                    <a:ext uri="{A12FA001-AC4F-418D-AE19-62706E023703}">
                      <ahyp:hlinkClr xmlns:ahyp="http://schemas.microsoft.com/office/drawing/2018/hyperlinkcolor" val="tx"/>
                    </a:ext>
                  </a:extLst>
                </a:hlinkClick>
              </a:rPr>
              <a:t>https://datatab.net/tutorial/descriptive-inferential-statistics</a:t>
            </a:r>
          </a:p>
          <a:p>
            <a:endParaRPr lang="en-GB" sz="1600" dirty="0">
              <a:solidFill>
                <a:srgbClr val="D26012"/>
              </a:solidFill>
              <a:hlinkClick r:id="rId2">
                <a:extLst>
                  <a:ext uri="{A12FA001-AC4F-418D-AE19-62706E023703}">
                    <ahyp:hlinkClr xmlns:ahyp="http://schemas.microsoft.com/office/drawing/2018/hyperlinkcolor" val="tx"/>
                  </a:ext>
                </a:extLst>
              </a:hlinkClick>
            </a:endParaRPr>
          </a:p>
          <a:p>
            <a:r>
              <a:rPr lang="en-GB" sz="1600" dirty="0">
                <a:solidFill>
                  <a:srgbClr val="D26012"/>
                </a:solidFill>
                <a:hlinkClick r:id="rId2">
                  <a:extLst>
                    <a:ext uri="{A12FA001-AC4F-418D-AE19-62706E023703}">
                      <ahyp:hlinkClr xmlns:ahyp="http://schemas.microsoft.com/office/drawing/2018/hyperlinkcolor" val="tx"/>
                    </a:ext>
                  </a:extLst>
                </a:hlinkClick>
              </a:rPr>
              <a:t>https://datatab.net/tutorial/level-of-measurement</a:t>
            </a:r>
          </a:p>
          <a:p>
            <a:r>
              <a:rPr lang="en-GB" sz="1600" dirty="0">
                <a:solidFill>
                  <a:srgbClr val="D26012"/>
                </a:solidFill>
                <a:hlinkClick r:id="rId2">
                  <a:extLst>
                    <a:ext uri="{A12FA001-AC4F-418D-AE19-62706E023703}">
                      <ahyp:hlinkClr xmlns:ahyp="http://schemas.microsoft.com/office/drawing/2018/hyperlinkcolor" val="tx"/>
                    </a:ext>
                  </a:extLst>
                </a:hlinkClick>
              </a:rPr>
              <a:t>https://datatab.net/tutorial/t-distribution</a:t>
            </a:r>
          </a:p>
          <a:p>
            <a:endParaRPr lang="en-GB" sz="1100" b="1" i="0" dirty="0">
              <a:solidFill>
                <a:srgbClr val="212529"/>
              </a:solidFill>
              <a:effectLst/>
              <a:latin typeface="aeonik"/>
            </a:endParaRPr>
          </a:p>
          <a:p>
            <a:endParaRPr lang="en-GB" sz="1600" b="1" i="0" dirty="0">
              <a:solidFill>
                <a:srgbClr val="212529"/>
              </a:solidFill>
              <a:effectLst/>
              <a:latin typeface="aeonik"/>
            </a:endParaRPr>
          </a:p>
          <a:p>
            <a:endParaRPr lang="en-GB" dirty="0"/>
          </a:p>
        </p:txBody>
      </p:sp>
    </p:spTree>
    <p:extLst>
      <p:ext uri="{BB962C8B-B14F-4D97-AF65-F5344CB8AC3E}">
        <p14:creationId xmlns:p14="http://schemas.microsoft.com/office/powerpoint/2010/main" val="627287129"/>
      </p:ext>
    </p:extLst>
  </p:cSld>
  <p:clrMapOvr>
    <a:masterClrMapping/>
  </p:clrMapOvr>
</p:sld>
</file>

<file path=ppt/theme/theme1.xml><?xml version="1.0" encoding="utf-8"?>
<a:theme xmlns:a="http://schemas.openxmlformats.org/drawingml/2006/main" name="Explore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23">
      <a:majorFont>
        <a:latin typeface="Rockwell"/>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otalTime>0</TotalTime>
  <Words>6087</Words>
  <Application>Microsoft Office PowerPoint</Application>
  <PresentationFormat>Widescreen</PresentationFormat>
  <Paragraphs>386</Paragraphs>
  <Slides>46</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46</vt:i4>
      </vt:variant>
    </vt:vector>
  </HeadingPairs>
  <TitlesOfParts>
    <vt:vector size="56" baseType="lpstr">
      <vt:lpstr>aeonik</vt:lpstr>
      <vt:lpstr>AvenirNext LT Pro Medium</vt:lpstr>
      <vt:lpstr>YouTube Noto</vt:lpstr>
      <vt:lpstr>Arial</vt:lpstr>
      <vt:lpstr>Avenir Next LT Pro</vt:lpstr>
      <vt:lpstr>Roboto</vt:lpstr>
      <vt:lpstr>roboto mono</vt:lpstr>
      <vt:lpstr>Rockwell</vt:lpstr>
      <vt:lpstr>Segoe UI</vt:lpstr>
      <vt:lpstr>ExploreVTI</vt:lpstr>
      <vt:lpstr>DBA – Research Methodology </vt:lpstr>
      <vt:lpstr>Measurnment_ Scaling</vt:lpstr>
      <vt:lpstr>Measurnment_ Scaling_General Issues in Scaling</vt:lpstr>
      <vt:lpstr>Measurnment_ Scaling_General Issues in Scaling</vt:lpstr>
      <vt:lpstr>Measurnment_ Scaling_General Issues in Scaling</vt:lpstr>
      <vt:lpstr>Measurnment_ Scaling_General Issues in Scaling</vt:lpstr>
      <vt:lpstr>Measurnment_ Scaling_Purposes of Scaling </vt:lpstr>
      <vt:lpstr>Measurnment_ Scaling_Dimensionality</vt:lpstr>
      <vt:lpstr>Measurnment_ Scaling_Dimensionality</vt:lpstr>
      <vt:lpstr>Measurnment_Scaling_ Unidimensional or Multidimensional?</vt:lpstr>
      <vt:lpstr>Measurnment_Scaling_ Unidimensional or Multidimensional?</vt:lpstr>
      <vt:lpstr>DBA – Research Methodology </vt:lpstr>
      <vt:lpstr>Measurnment_Scaling_ Thurstone or Equal-Appearing Interval Scaling</vt:lpstr>
      <vt:lpstr>Measurnment_Scaling_ Thurstone or Equal-Appearing Interval Scaling</vt:lpstr>
      <vt:lpstr>Measurnment_Scaling_ Thurstone or Equal-Appearing Interval Scaling</vt:lpstr>
      <vt:lpstr>Measurnment_Scaling_ Thurstone or Equal-Appearing Interval Scaling</vt:lpstr>
      <vt:lpstr>Measurnment_Scaling_ Thurstone or Equal-Appearing Interval Scaling</vt:lpstr>
      <vt:lpstr>Measurnment_Scaling_ Thurstone or Equal-Appearing Interval Scaling</vt:lpstr>
      <vt:lpstr>Measurnment_Scaling_ Likert Scaling</vt:lpstr>
      <vt:lpstr>Measurnment_Scaling_ Likert Scaling</vt:lpstr>
      <vt:lpstr>Measurnment_Scaling_ Likert Scaling</vt:lpstr>
      <vt:lpstr>Measurnment_Scaling_ Likert Scaling</vt:lpstr>
      <vt:lpstr>Measurnment_Scaling_ Likert Scaling</vt:lpstr>
      <vt:lpstr>Measurnment_Scaling_ Likert Scaling</vt:lpstr>
      <vt:lpstr>Measurnment_Scaling_ Likert Scaling</vt:lpstr>
      <vt:lpstr>Measurnment_Scaling_ Likert Scaling</vt:lpstr>
      <vt:lpstr>Measurnment_Scaling_ Likert Scaling _ Cronbach's alpha</vt:lpstr>
      <vt:lpstr>Measurnment_Scaling_ Likert Scaling _ Cronbach's alpha</vt:lpstr>
      <vt:lpstr>Measurnment_Scaling_ Likert Scaling _ Cronbach's alpha</vt:lpstr>
      <vt:lpstr>Measurnment_Scaling_ Likert Scaling _ Cronbach's alpha</vt:lpstr>
      <vt:lpstr>Measurnment_Scaling_ Likert Scaling _ Cronbach's alpha</vt:lpstr>
      <vt:lpstr>Measurnment_Scaling_ Likert Scaling _ Cronbach's alpha</vt:lpstr>
      <vt:lpstr>Measurnment_Scaling_ Likert Scaling _ Cronbach's alpha</vt:lpstr>
      <vt:lpstr>Measurnment_Scaling_ Likert Scaling _ Cronbach's alpha</vt:lpstr>
      <vt:lpstr>Measurnment_Scaling_ Likert Scaling _ Cronbach's alpha</vt:lpstr>
      <vt:lpstr>Measurnment_Scaling_ Guttman or “Cumulative” Scaling</vt:lpstr>
      <vt:lpstr>DBA – Research Methodology </vt:lpstr>
      <vt:lpstr>What Are Multidimensional Scales?</vt:lpstr>
      <vt:lpstr>Multidimensional Scaling (MDS)</vt:lpstr>
      <vt:lpstr>Multidimensional Scaling (MDS)_parallel coordinates</vt:lpstr>
      <vt:lpstr>Factor Analysis</vt:lpstr>
      <vt:lpstr>Principal Component Analysis (PCA)</vt:lpstr>
      <vt:lpstr>Correspondence Analysis</vt:lpstr>
      <vt:lpstr>Cluster Analysis</vt:lpstr>
      <vt:lpstr>Example Application: Brand Perception Study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Ebad Banissi</dc:creator>
  <cp:lastModifiedBy>Akshay Narayanan</cp:lastModifiedBy>
  <cp:revision>26</cp:revision>
  <dcterms:created xsi:type="dcterms:W3CDTF">2024-09-22T18:31:48Z</dcterms:created>
  <dcterms:modified xsi:type="dcterms:W3CDTF">2025-12-03T09:35:55Z</dcterms:modified>
</cp:coreProperties>
</file>