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68" r:id="rId3"/>
    <p:sldId id="257" r:id="rId4"/>
    <p:sldId id="267" r:id="rId5"/>
    <p:sldId id="258" r:id="rId6"/>
    <p:sldId id="270" r:id="rId7"/>
    <p:sldId id="265" r:id="rId8"/>
    <p:sldId id="266" r:id="rId9"/>
    <p:sldId id="271" r:id="rId10"/>
    <p:sldId id="27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4C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51AA45-13B4-0F48-8144-F2CA77E03D33}" v="100" dt="2025-11-24T00:43:45.4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48"/>
    <p:restoredTop sz="76438"/>
  </p:normalViewPr>
  <p:slideViewPr>
    <p:cSldViewPr snapToGrid="0">
      <p:cViewPr varScale="1">
        <p:scale>
          <a:sx n="95" d="100"/>
          <a:sy n="95" d="100"/>
        </p:scale>
        <p:origin x="1528" y="192"/>
      </p:cViewPr>
      <p:guideLst/>
    </p:cSldViewPr>
  </p:slideViewPr>
  <p:notesTextViewPr>
    <p:cViewPr>
      <p:scale>
        <a:sx n="1" d="1"/>
        <a:sy n="1" d="1"/>
      </p:scale>
      <p:origin x="0" y="-4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B0487A-A777-F948-81B0-3DE8E0E79171}" type="datetimeFigureOut">
              <a:rPr lang="en-US" smtClean="0"/>
              <a:t>12/3/25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A30F75-902F-834E-B539-BBDC02B8563C}" type="slidenum">
              <a:rPr lang="en-US" smtClean="0"/>
              <a:t>‹#›</a:t>
            </a:fld>
            <a:endParaRPr lang="en-US"/>
          </a:p>
        </p:txBody>
      </p:sp>
    </p:spTree>
    <p:extLst>
      <p:ext uri="{BB962C8B-B14F-4D97-AF65-F5344CB8AC3E}">
        <p14:creationId xmlns:p14="http://schemas.microsoft.com/office/powerpoint/2010/main" val="624964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A30F75-902F-834E-B539-BBDC02B8563C}" type="slidenum">
              <a:rPr lang="en-US" smtClean="0"/>
              <a:t>3</a:t>
            </a:fld>
            <a:endParaRPr lang="en-US"/>
          </a:p>
        </p:txBody>
      </p:sp>
    </p:spTree>
    <p:extLst>
      <p:ext uri="{BB962C8B-B14F-4D97-AF65-F5344CB8AC3E}">
        <p14:creationId xmlns:p14="http://schemas.microsoft.com/office/powerpoint/2010/main" val="2685664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Road signs – simple, universal, easily understood, clear</a:t>
            </a:r>
          </a:p>
          <a:p>
            <a:r>
              <a:rPr lang="en-US" dirty="0"/>
              <a:t>Ikea instruction manuals – great design example, accessible for everyone. Without using words, the consumer can still build a piece of furniture just from a good design. </a:t>
            </a:r>
          </a:p>
          <a:p>
            <a:r>
              <a:rPr lang="en-US" dirty="0"/>
              <a:t>Infographic – clear hierarchy, graphic design rules applies. </a:t>
            </a:r>
          </a:p>
          <a:p>
            <a:r>
              <a:rPr lang="en-US" dirty="0"/>
              <a:t>This displays the spectrum which a information graphic can be. </a:t>
            </a:r>
          </a:p>
          <a:p>
            <a:r>
              <a:rPr lang="en-US" dirty="0"/>
              <a:t>These all share the same purpose: they all organize information visually so that the viewer knows what to look at first, second and third. </a:t>
            </a:r>
          </a:p>
          <a:p>
            <a:r>
              <a:rPr lang="en-US" dirty="0"/>
              <a:t>Today were focusing on that structure – visual hierarchy and how to apply it in your own infographics. </a:t>
            </a:r>
          </a:p>
          <a:p>
            <a:endParaRPr lang="en-US" dirty="0"/>
          </a:p>
          <a:p>
            <a:endParaRPr lang="en-US" dirty="0"/>
          </a:p>
        </p:txBody>
      </p:sp>
      <p:sp>
        <p:nvSpPr>
          <p:cNvPr id="4" name="Slide Number Placeholder 3"/>
          <p:cNvSpPr>
            <a:spLocks noGrp="1"/>
          </p:cNvSpPr>
          <p:nvPr>
            <p:ph type="sldNum" sz="quarter" idx="5"/>
          </p:nvPr>
        </p:nvSpPr>
        <p:spPr/>
        <p:txBody>
          <a:bodyPr/>
          <a:lstStyle/>
          <a:p>
            <a:fld id="{B1A30F75-902F-834E-B539-BBDC02B8563C}" type="slidenum">
              <a:rPr lang="en-US" smtClean="0"/>
              <a:t>4</a:t>
            </a:fld>
            <a:endParaRPr lang="en-US"/>
          </a:p>
        </p:txBody>
      </p:sp>
    </p:spTree>
    <p:extLst>
      <p:ext uri="{BB962C8B-B14F-4D97-AF65-F5344CB8AC3E}">
        <p14:creationId xmlns:p14="http://schemas.microsoft.com/office/powerpoint/2010/main" val="4102716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we look at a information graphic, we don’t read everything at once.</a:t>
            </a:r>
          </a:p>
          <a:p>
            <a:r>
              <a:rPr lang="en-US" dirty="0"/>
              <a:t>Our eyes follow a path, and that path is created by visual hierarchy. </a:t>
            </a:r>
          </a:p>
          <a:p>
            <a:endParaRPr lang="en-US" dirty="0"/>
          </a:p>
          <a:p>
            <a:r>
              <a:rPr lang="en-US" dirty="0"/>
              <a:t>Today were looking at how we as designers can control that path. </a:t>
            </a:r>
          </a:p>
          <a:p>
            <a:endParaRPr lang="en-US" dirty="0"/>
          </a:p>
          <a:p>
            <a:r>
              <a:rPr lang="en-US" dirty="0"/>
              <a:t>Visual hierarchy is the system that tells the viewer </a:t>
            </a:r>
          </a:p>
          <a:p>
            <a:pPr marL="171450" indent="-171450">
              <a:buFontTx/>
              <a:buChar char="-"/>
            </a:pPr>
            <a:r>
              <a:rPr lang="en-US" dirty="0"/>
              <a:t>What to look at first</a:t>
            </a:r>
          </a:p>
          <a:p>
            <a:pPr marL="171450" indent="-171450">
              <a:buFontTx/>
              <a:buChar char="-"/>
            </a:pPr>
            <a:r>
              <a:rPr lang="en-US" dirty="0"/>
              <a:t>- what to look at next</a:t>
            </a:r>
          </a:p>
          <a:p>
            <a:pPr marL="171450" indent="-171450">
              <a:buFontTx/>
              <a:buChar char="-"/>
            </a:pPr>
            <a:r>
              <a:rPr lang="en-US" dirty="0"/>
              <a:t>-what can wait until later. </a:t>
            </a:r>
          </a:p>
          <a:p>
            <a:pPr marL="171450" indent="-171450">
              <a:buFontTx/>
              <a:buChar char="-"/>
            </a:pPr>
            <a:endParaRPr lang="en-US" dirty="0"/>
          </a:p>
          <a:p>
            <a:pPr marL="171450" indent="-171450">
              <a:buFontTx/>
              <a:buChar char="-"/>
            </a:pPr>
            <a:r>
              <a:rPr lang="en-US" dirty="0"/>
              <a:t>This is important because infographics often contain multiple different pieces of information all competing for attention. </a:t>
            </a:r>
          </a:p>
          <a:p>
            <a:pPr marL="171450" indent="-171450">
              <a:buFontTx/>
              <a:buChar char="-"/>
            </a:pPr>
            <a:r>
              <a:rPr lang="en-US" dirty="0"/>
              <a:t>Without hierarchy, everything shouts, and when that happens, nothing is understood. </a:t>
            </a:r>
          </a:p>
        </p:txBody>
      </p:sp>
      <p:sp>
        <p:nvSpPr>
          <p:cNvPr id="4" name="Slide Number Placeholder 3"/>
          <p:cNvSpPr>
            <a:spLocks noGrp="1"/>
          </p:cNvSpPr>
          <p:nvPr>
            <p:ph type="sldNum" sz="quarter" idx="5"/>
          </p:nvPr>
        </p:nvSpPr>
        <p:spPr/>
        <p:txBody>
          <a:bodyPr/>
          <a:lstStyle/>
          <a:p>
            <a:fld id="{B1A30F75-902F-834E-B539-BBDC02B8563C}" type="slidenum">
              <a:rPr lang="en-US" smtClean="0"/>
              <a:t>5</a:t>
            </a:fld>
            <a:endParaRPr lang="en-US"/>
          </a:p>
        </p:txBody>
      </p:sp>
    </p:spTree>
    <p:extLst>
      <p:ext uri="{BB962C8B-B14F-4D97-AF65-F5344CB8AC3E}">
        <p14:creationId xmlns:p14="http://schemas.microsoft.com/office/powerpoint/2010/main" val="2655612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A30F75-902F-834E-B539-BBDC02B8563C}" type="slidenum">
              <a:rPr lang="en-US" smtClean="0"/>
              <a:t>6</a:t>
            </a:fld>
            <a:endParaRPr lang="en-US"/>
          </a:p>
        </p:txBody>
      </p:sp>
    </p:spTree>
    <p:extLst>
      <p:ext uri="{BB962C8B-B14F-4D97-AF65-F5344CB8AC3E}">
        <p14:creationId xmlns:p14="http://schemas.microsoft.com/office/powerpoint/2010/main" val="28275219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you make today, even a simple 3 step how to graphic – needs hierarchy. </a:t>
            </a:r>
            <a:r>
              <a:rPr lang="en-US" dirty="0" err="1"/>
              <a:t>Youll</a:t>
            </a:r>
            <a:r>
              <a:rPr lang="en-US" dirty="0"/>
              <a:t> be choosing what the most important information is, and using these four ’principles’ to communicate that decision visually. This is what turns content into design. </a:t>
            </a:r>
          </a:p>
        </p:txBody>
      </p:sp>
      <p:sp>
        <p:nvSpPr>
          <p:cNvPr id="4" name="Slide Number Placeholder 3"/>
          <p:cNvSpPr>
            <a:spLocks noGrp="1"/>
          </p:cNvSpPr>
          <p:nvPr>
            <p:ph type="sldNum" sz="quarter" idx="5"/>
          </p:nvPr>
        </p:nvSpPr>
        <p:spPr/>
        <p:txBody>
          <a:bodyPr/>
          <a:lstStyle/>
          <a:p>
            <a:fld id="{B1A30F75-902F-834E-B539-BBDC02B8563C}" type="slidenum">
              <a:rPr lang="en-US" smtClean="0"/>
              <a:t>7</a:t>
            </a:fld>
            <a:endParaRPr lang="en-US"/>
          </a:p>
        </p:txBody>
      </p:sp>
    </p:spTree>
    <p:extLst>
      <p:ext uri="{BB962C8B-B14F-4D97-AF65-F5344CB8AC3E}">
        <p14:creationId xmlns:p14="http://schemas.microsoft.com/office/powerpoint/2010/main" val="3436811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start of the session, our objectives were to - </a:t>
            </a:r>
            <a:r>
              <a:rPr lang="en-US" sz="1200" dirty="0"/>
              <a:t>Identify four key components of visual hierarchy</a:t>
            </a:r>
          </a:p>
          <a:p>
            <a:r>
              <a:rPr lang="en-US" sz="1200" dirty="0"/>
              <a:t>Analyze an infographic to determine its reading path and entry point. </a:t>
            </a:r>
          </a:p>
          <a:p>
            <a:r>
              <a:rPr lang="en-US" sz="1200" dirty="0"/>
              <a:t>Apply hierarchy principles (scale, weight, contrast, position) to design a simple 3 step ‘How to’ infographic. </a:t>
            </a:r>
          </a:p>
          <a:p>
            <a:r>
              <a:rPr lang="en-US" sz="1200" dirty="0"/>
              <a:t>Evaluate their design decisions through brief peer critique.</a:t>
            </a:r>
          </a:p>
          <a:p>
            <a:endParaRPr lang="en-US" sz="1200" dirty="0"/>
          </a:p>
          <a:p>
            <a:r>
              <a:rPr lang="en-US" sz="1200" dirty="0"/>
              <a:t>By creative your 3 step How to infographic, you have just put all of those into practice. You had to decide what information was the most important, how to make it visually clear and organize your design so that someone could follow it easily and correctly. </a:t>
            </a:r>
          </a:p>
          <a:p>
            <a:r>
              <a:rPr lang="en-US" sz="1200" dirty="0"/>
              <a:t>When you shared your work with the rest of the class, you reflected on the entry point and demonstrated that you could critically evaluate a design. </a:t>
            </a:r>
          </a:p>
          <a:p>
            <a:endParaRPr lang="en-US" sz="1200" dirty="0"/>
          </a:p>
          <a:p>
            <a:endParaRPr lang="en-US" sz="1200" dirty="0"/>
          </a:p>
          <a:p>
            <a:endParaRPr lang="en-US" dirty="0"/>
          </a:p>
        </p:txBody>
      </p:sp>
      <p:sp>
        <p:nvSpPr>
          <p:cNvPr id="4" name="Slide Number Placeholder 3"/>
          <p:cNvSpPr>
            <a:spLocks noGrp="1"/>
          </p:cNvSpPr>
          <p:nvPr>
            <p:ph type="sldNum" sz="quarter" idx="5"/>
          </p:nvPr>
        </p:nvSpPr>
        <p:spPr/>
        <p:txBody>
          <a:bodyPr/>
          <a:lstStyle/>
          <a:p>
            <a:fld id="{B1A30F75-902F-834E-B539-BBDC02B8563C}" type="slidenum">
              <a:rPr lang="en-US" smtClean="0"/>
              <a:t>10</a:t>
            </a:fld>
            <a:endParaRPr lang="en-US"/>
          </a:p>
        </p:txBody>
      </p:sp>
    </p:spTree>
    <p:extLst>
      <p:ext uri="{BB962C8B-B14F-4D97-AF65-F5344CB8AC3E}">
        <p14:creationId xmlns:p14="http://schemas.microsoft.com/office/powerpoint/2010/main" val="3178003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1DC29-73C6-33C7-D0EA-F36100F7E6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424DCEF-75A0-65F3-74A0-604D0DA49E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BDF38AF-39DF-CE63-73A6-D6745F429C2B}"/>
              </a:ext>
            </a:extLst>
          </p:cNvPr>
          <p:cNvSpPr>
            <a:spLocks noGrp="1"/>
          </p:cNvSpPr>
          <p:nvPr>
            <p:ph type="dt" sz="half" idx="10"/>
          </p:nvPr>
        </p:nvSpPr>
        <p:spPr/>
        <p:txBody>
          <a:bodyPr/>
          <a:lstStyle/>
          <a:p>
            <a:fld id="{31C6CDA1-BA0E-3441-80C6-27345E575431}" type="datetimeFigureOut">
              <a:rPr lang="en-US" smtClean="0"/>
              <a:t>12/3/25</a:t>
            </a:fld>
            <a:endParaRPr lang="en-US"/>
          </a:p>
        </p:txBody>
      </p:sp>
      <p:sp>
        <p:nvSpPr>
          <p:cNvPr id="5" name="Footer Placeholder 4">
            <a:extLst>
              <a:ext uri="{FF2B5EF4-FFF2-40B4-BE49-F238E27FC236}">
                <a16:creationId xmlns:a16="http://schemas.microsoft.com/office/drawing/2014/main" id="{136AB17D-6C19-7828-B5D1-61E4EED395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A7EDC4-EED1-790F-F4CC-AF44B78F3458}"/>
              </a:ext>
            </a:extLst>
          </p:cNvPr>
          <p:cNvSpPr>
            <a:spLocks noGrp="1"/>
          </p:cNvSpPr>
          <p:nvPr>
            <p:ph type="sldNum" sz="quarter" idx="12"/>
          </p:nvPr>
        </p:nvSpPr>
        <p:spPr/>
        <p:txBody>
          <a:bodyPr/>
          <a:lstStyle/>
          <a:p>
            <a:fld id="{8232A4A9-3B9D-A44A-8795-3C5A95930CF4}" type="slidenum">
              <a:rPr lang="en-US" smtClean="0"/>
              <a:t>‹#›</a:t>
            </a:fld>
            <a:endParaRPr lang="en-US"/>
          </a:p>
        </p:txBody>
      </p:sp>
    </p:spTree>
    <p:extLst>
      <p:ext uri="{BB962C8B-B14F-4D97-AF65-F5344CB8AC3E}">
        <p14:creationId xmlns:p14="http://schemas.microsoft.com/office/powerpoint/2010/main" val="1303934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C9E3E-D834-9461-0C3A-7E4252AB550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E0F5A3E-9EF0-BA2B-BC61-B6370DFA3E0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7468E0-78C8-506D-F275-F1835CEA4A5F}"/>
              </a:ext>
            </a:extLst>
          </p:cNvPr>
          <p:cNvSpPr>
            <a:spLocks noGrp="1"/>
          </p:cNvSpPr>
          <p:nvPr>
            <p:ph type="dt" sz="half" idx="10"/>
          </p:nvPr>
        </p:nvSpPr>
        <p:spPr/>
        <p:txBody>
          <a:bodyPr/>
          <a:lstStyle/>
          <a:p>
            <a:fld id="{31C6CDA1-BA0E-3441-80C6-27345E575431}" type="datetimeFigureOut">
              <a:rPr lang="en-US" smtClean="0"/>
              <a:t>12/3/25</a:t>
            </a:fld>
            <a:endParaRPr lang="en-US"/>
          </a:p>
        </p:txBody>
      </p:sp>
      <p:sp>
        <p:nvSpPr>
          <p:cNvPr id="5" name="Footer Placeholder 4">
            <a:extLst>
              <a:ext uri="{FF2B5EF4-FFF2-40B4-BE49-F238E27FC236}">
                <a16:creationId xmlns:a16="http://schemas.microsoft.com/office/drawing/2014/main" id="{63309428-8CDA-455E-9153-43D73D7EBD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BAA830-A661-95A6-1AAE-A95FD26F9548}"/>
              </a:ext>
            </a:extLst>
          </p:cNvPr>
          <p:cNvSpPr>
            <a:spLocks noGrp="1"/>
          </p:cNvSpPr>
          <p:nvPr>
            <p:ph type="sldNum" sz="quarter" idx="12"/>
          </p:nvPr>
        </p:nvSpPr>
        <p:spPr/>
        <p:txBody>
          <a:bodyPr/>
          <a:lstStyle/>
          <a:p>
            <a:fld id="{8232A4A9-3B9D-A44A-8795-3C5A95930CF4}" type="slidenum">
              <a:rPr lang="en-US" smtClean="0"/>
              <a:t>‹#›</a:t>
            </a:fld>
            <a:endParaRPr lang="en-US"/>
          </a:p>
        </p:txBody>
      </p:sp>
    </p:spTree>
    <p:extLst>
      <p:ext uri="{BB962C8B-B14F-4D97-AF65-F5344CB8AC3E}">
        <p14:creationId xmlns:p14="http://schemas.microsoft.com/office/powerpoint/2010/main" val="856524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36657-A9EE-A875-E581-08834D56D95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3FE1845-EAA2-057A-AAFE-B74CCB162B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DA7E2BD-C473-1FE4-7EB6-698A90B3B98A}"/>
              </a:ext>
            </a:extLst>
          </p:cNvPr>
          <p:cNvSpPr>
            <a:spLocks noGrp="1"/>
          </p:cNvSpPr>
          <p:nvPr>
            <p:ph type="dt" sz="half" idx="10"/>
          </p:nvPr>
        </p:nvSpPr>
        <p:spPr/>
        <p:txBody>
          <a:bodyPr/>
          <a:lstStyle/>
          <a:p>
            <a:fld id="{31C6CDA1-BA0E-3441-80C6-27345E575431}" type="datetimeFigureOut">
              <a:rPr lang="en-US" smtClean="0"/>
              <a:t>12/3/25</a:t>
            </a:fld>
            <a:endParaRPr lang="en-US"/>
          </a:p>
        </p:txBody>
      </p:sp>
      <p:sp>
        <p:nvSpPr>
          <p:cNvPr id="5" name="Footer Placeholder 4">
            <a:extLst>
              <a:ext uri="{FF2B5EF4-FFF2-40B4-BE49-F238E27FC236}">
                <a16:creationId xmlns:a16="http://schemas.microsoft.com/office/drawing/2014/main" id="{F53AC04D-F491-C179-FB87-B5EB8C4B7D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644146-089B-D4A3-7954-B27CADFBE138}"/>
              </a:ext>
            </a:extLst>
          </p:cNvPr>
          <p:cNvSpPr>
            <a:spLocks noGrp="1"/>
          </p:cNvSpPr>
          <p:nvPr>
            <p:ph type="sldNum" sz="quarter" idx="12"/>
          </p:nvPr>
        </p:nvSpPr>
        <p:spPr/>
        <p:txBody>
          <a:bodyPr/>
          <a:lstStyle/>
          <a:p>
            <a:fld id="{8232A4A9-3B9D-A44A-8795-3C5A95930CF4}" type="slidenum">
              <a:rPr lang="en-US" smtClean="0"/>
              <a:t>‹#›</a:t>
            </a:fld>
            <a:endParaRPr lang="en-US"/>
          </a:p>
        </p:txBody>
      </p:sp>
    </p:spTree>
    <p:extLst>
      <p:ext uri="{BB962C8B-B14F-4D97-AF65-F5344CB8AC3E}">
        <p14:creationId xmlns:p14="http://schemas.microsoft.com/office/powerpoint/2010/main" val="509172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55006-7EC8-7EDD-6890-BB4CAF4214B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D8D24EF-30AD-852F-F39C-A38A91FEF89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D520A24-136C-5426-6479-5680C12FCE5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F0E306D-96AD-3CB3-1EF0-B9B22DD868BE}"/>
              </a:ext>
            </a:extLst>
          </p:cNvPr>
          <p:cNvSpPr>
            <a:spLocks noGrp="1"/>
          </p:cNvSpPr>
          <p:nvPr>
            <p:ph type="dt" sz="half" idx="10"/>
          </p:nvPr>
        </p:nvSpPr>
        <p:spPr/>
        <p:txBody>
          <a:bodyPr/>
          <a:lstStyle/>
          <a:p>
            <a:fld id="{31C6CDA1-BA0E-3441-80C6-27345E575431}" type="datetimeFigureOut">
              <a:rPr lang="en-US" smtClean="0"/>
              <a:t>12/3/25</a:t>
            </a:fld>
            <a:endParaRPr lang="en-US"/>
          </a:p>
        </p:txBody>
      </p:sp>
      <p:sp>
        <p:nvSpPr>
          <p:cNvPr id="6" name="Footer Placeholder 5">
            <a:extLst>
              <a:ext uri="{FF2B5EF4-FFF2-40B4-BE49-F238E27FC236}">
                <a16:creationId xmlns:a16="http://schemas.microsoft.com/office/drawing/2014/main" id="{C477EB3E-B661-CEE6-5C29-0B591B234C9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54B814-1962-EC8E-D7F0-54A437F2992D}"/>
              </a:ext>
            </a:extLst>
          </p:cNvPr>
          <p:cNvSpPr>
            <a:spLocks noGrp="1"/>
          </p:cNvSpPr>
          <p:nvPr>
            <p:ph type="sldNum" sz="quarter" idx="12"/>
          </p:nvPr>
        </p:nvSpPr>
        <p:spPr/>
        <p:txBody>
          <a:bodyPr/>
          <a:lstStyle/>
          <a:p>
            <a:fld id="{8232A4A9-3B9D-A44A-8795-3C5A95930CF4}" type="slidenum">
              <a:rPr lang="en-US" smtClean="0"/>
              <a:t>‹#›</a:t>
            </a:fld>
            <a:endParaRPr lang="en-US"/>
          </a:p>
        </p:txBody>
      </p:sp>
    </p:spTree>
    <p:extLst>
      <p:ext uri="{BB962C8B-B14F-4D97-AF65-F5344CB8AC3E}">
        <p14:creationId xmlns:p14="http://schemas.microsoft.com/office/powerpoint/2010/main" val="1759850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FA4D9-C70F-8280-2E65-74CCB06E019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63FF97C-4352-4EA8-B5D0-A2B098DF50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CF3AA46-5989-67AB-1D2D-33C66A2D91D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2188CE4-E1DF-3516-A5E5-EF2AB1CF6C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DB918BA-FFF4-A4B5-7244-8C32CCD61C7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D30313C-3FEF-FF16-C403-9541BB6223DB}"/>
              </a:ext>
            </a:extLst>
          </p:cNvPr>
          <p:cNvSpPr>
            <a:spLocks noGrp="1"/>
          </p:cNvSpPr>
          <p:nvPr>
            <p:ph type="dt" sz="half" idx="10"/>
          </p:nvPr>
        </p:nvSpPr>
        <p:spPr/>
        <p:txBody>
          <a:bodyPr/>
          <a:lstStyle/>
          <a:p>
            <a:fld id="{31C6CDA1-BA0E-3441-80C6-27345E575431}" type="datetimeFigureOut">
              <a:rPr lang="en-US" smtClean="0"/>
              <a:t>12/3/25</a:t>
            </a:fld>
            <a:endParaRPr lang="en-US"/>
          </a:p>
        </p:txBody>
      </p:sp>
      <p:sp>
        <p:nvSpPr>
          <p:cNvPr id="8" name="Footer Placeholder 7">
            <a:extLst>
              <a:ext uri="{FF2B5EF4-FFF2-40B4-BE49-F238E27FC236}">
                <a16:creationId xmlns:a16="http://schemas.microsoft.com/office/drawing/2014/main" id="{852CDF6E-4403-D589-7A6A-0826757741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39403F5-F50B-0FDE-5FAB-C22CCD60F8CB}"/>
              </a:ext>
            </a:extLst>
          </p:cNvPr>
          <p:cNvSpPr>
            <a:spLocks noGrp="1"/>
          </p:cNvSpPr>
          <p:nvPr>
            <p:ph type="sldNum" sz="quarter" idx="12"/>
          </p:nvPr>
        </p:nvSpPr>
        <p:spPr/>
        <p:txBody>
          <a:bodyPr/>
          <a:lstStyle/>
          <a:p>
            <a:fld id="{8232A4A9-3B9D-A44A-8795-3C5A95930CF4}" type="slidenum">
              <a:rPr lang="en-US" smtClean="0"/>
              <a:t>‹#›</a:t>
            </a:fld>
            <a:endParaRPr lang="en-US"/>
          </a:p>
        </p:txBody>
      </p:sp>
    </p:spTree>
    <p:extLst>
      <p:ext uri="{BB962C8B-B14F-4D97-AF65-F5344CB8AC3E}">
        <p14:creationId xmlns:p14="http://schemas.microsoft.com/office/powerpoint/2010/main" val="2295605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2014E-1777-5E68-1F6B-33E30FA1EE0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318D728-A345-2372-10EF-2FD95B7FE637}"/>
              </a:ext>
            </a:extLst>
          </p:cNvPr>
          <p:cNvSpPr>
            <a:spLocks noGrp="1"/>
          </p:cNvSpPr>
          <p:nvPr>
            <p:ph type="dt" sz="half" idx="10"/>
          </p:nvPr>
        </p:nvSpPr>
        <p:spPr/>
        <p:txBody>
          <a:bodyPr/>
          <a:lstStyle/>
          <a:p>
            <a:fld id="{31C6CDA1-BA0E-3441-80C6-27345E575431}" type="datetimeFigureOut">
              <a:rPr lang="en-US" smtClean="0"/>
              <a:t>12/3/25</a:t>
            </a:fld>
            <a:endParaRPr lang="en-US"/>
          </a:p>
        </p:txBody>
      </p:sp>
      <p:sp>
        <p:nvSpPr>
          <p:cNvPr id="4" name="Footer Placeholder 3">
            <a:extLst>
              <a:ext uri="{FF2B5EF4-FFF2-40B4-BE49-F238E27FC236}">
                <a16:creationId xmlns:a16="http://schemas.microsoft.com/office/drawing/2014/main" id="{1C869B1F-558D-89B1-1093-FCC968346E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DA26E4-594B-F61F-AFF9-27D79043F1E0}"/>
              </a:ext>
            </a:extLst>
          </p:cNvPr>
          <p:cNvSpPr>
            <a:spLocks noGrp="1"/>
          </p:cNvSpPr>
          <p:nvPr>
            <p:ph type="sldNum" sz="quarter" idx="12"/>
          </p:nvPr>
        </p:nvSpPr>
        <p:spPr/>
        <p:txBody>
          <a:bodyPr/>
          <a:lstStyle/>
          <a:p>
            <a:fld id="{8232A4A9-3B9D-A44A-8795-3C5A95930CF4}" type="slidenum">
              <a:rPr lang="en-US" smtClean="0"/>
              <a:t>‹#›</a:t>
            </a:fld>
            <a:endParaRPr lang="en-US"/>
          </a:p>
        </p:txBody>
      </p:sp>
    </p:spTree>
    <p:extLst>
      <p:ext uri="{BB962C8B-B14F-4D97-AF65-F5344CB8AC3E}">
        <p14:creationId xmlns:p14="http://schemas.microsoft.com/office/powerpoint/2010/main" val="3195020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82BC01-4824-EB44-FBE5-BFB095CBFF1E}"/>
              </a:ext>
            </a:extLst>
          </p:cNvPr>
          <p:cNvSpPr>
            <a:spLocks noGrp="1"/>
          </p:cNvSpPr>
          <p:nvPr>
            <p:ph type="dt" sz="half" idx="10"/>
          </p:nvPr>
        </p:nvSpPr>
        <p:spPr/>
        <p:txBody>
          <a:bodyPr/>
          <a:lstStyle/>
          <a:p>
            <a:fld id="{31C6CDA1-BA0E-3441-80C6-27345E575431}" type="datetimeFigureOut">
              <a:rPr lang="en-US" smtClean="0"/>
              <a:t>12/3/25</a:t>
            </a:fld>
            <a:endParaRPr lang="en-US"/>
          </a:p>
        </p:txBody>
      </p:sp>
      <p:sp>
        <p:nvSpPr>
          <p:cNvPr id="3" name="Footer Placeholder 2">
            <a:extLst>
              <a:ext uri="{FF2B5EF4-FFF2-40B4-BE49-F238E27FC236}">
                <a16:creationId xmlns:a16="http://schemas.microsoft.com/office/drawing/2014/main" id="{0F8F1CBA-AF01-B9D6-E6E2-536C449D384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F18ED74-923C-AA23-72C2-96BE951353A3}"/>
              </a:ext>
            </a:extLst>
          </p:cNvPr>
          <p:cNvSpPr>
            <a:spLocks noGrp="1"/>
          </p:cNvSpPr>
          <p:nvPr>
            <p:ph type="sldNum" sz="quarter" idx="12"/>
          </p:nvPr>
        </p:nvSpPr>
        <p:spPr/>
        <p:txBody>
          <a:bodyPr/>
          <a:lstStyle/>
          <a:p>
            <a:fld id="{8232A4A9-3B9D-A44A-8795-3C5A95930CF4}" type="slidenum">
              <a:rPr lang="en-US" smtClean="0"/>
              <a:t>‹#›</a:t>
            </a:fld>
            <a:endParaRPr lang="en-US"/>
          </a:p>
        </p:txBody>
      </p:sp>
    </p:spTree>
    <p:extLst>
      <p:ext uri="{BB962C8B-B14F-4D97-AF65-F5344CB8AC3E}">
        <p14:creationId xmlns:p14="http://schemas.microsoft.com/office/powerpoint/2010/main" val="1774855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BE71C-153E-ED6C-5EB4-343FCE1C01C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3406E-A21D-9E76-8895-440512A79A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474E043-8448-1566-B58B-BB6C6185DF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1ACCAE-50B6-514C-9770-D3E7C774C7D0}"/>
              </a:ext>
            </a:extLst>
          </p:cNvPr>
          <p:cNvSpPr>
            <a:spLocks noGrp="1"/>
          </p:cNvSpPr>
          <p:nvPr>
            <p:ph type="dt" sz="half" idx="10"/>
          </p:nvPr>
        </p:nvSpPr>
        <p:spPr/>
        <p:txBody>
          <a:bodyPr/>
          <a:lstStyle/>
          <a:p>
            <a:fld id="{31C6CDA1-BA0E-3441-80C6-27345E575431}" type="datetimeFigureOut">
              <a:rPr lang="en-US" smtClean="0"/>
              <a:t>12/3/25</a:t>
            </a:fld>
            <a:endParaRPr lang="en-US"/>
          </a:p>
        </p:txBody>
      </p:sp>
      <p:sp>
        <p:nvSpPr>
          <p:cNvPr id="6" name="Footer Placeholder 5">
            <a:extLst>
              <a:ext uri="{FF2B5EF4-FFF2-40B4-BE49-F238E27FC236}">
                <a16:creationId xmlns:a16="http://schemas.microsoft.com/office/drawing/2014/main" id="{14E71D1E-A446-6305-C508-FBC9B39B8E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D8EF7C1-ECAA-EBAF-A744-700E3D7385ED}"/>
              </a:ext>
            </a:extLst>
          </p:cNvPr>
          <p:cNvSpPr>
            <a:spLocks noGrp="1"/>
          </p:cNvSpPr>
          <p:nvPr>
            <p:ph type="sldNum" sz="quarter" idx="12"/>
          </p:nvPr>
        </p:nvSpPr>
        <p:spPr/>
        <p:txBody>
          <a:bodyPr/>
          <a:lstStyle/>
          <a:p>
            <a:fld id="{8232A4A9-3B9D-A44A-8795-3C5A95930CF4}" type="slidenum">
              <a:rPr lang="en-US" smtClean="0"/>
              <a:t>‹#›</a:t>
            </a:fld>
            <a:endParaRPr lang="en-US"/>
          </a:p>
        </p:txBody>
      </p:sp>
    </p:spTree>
    <p:extLst>
      <p:ext uri="{BB962C8B-B14F-4D97-AF65-F5344CB8AC3E}">
        <p14:creationId xmlns:p14="http://schemas.microsoft.com/office/powerpoint/2010/main" val="86061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B9E84-62F8-08D9-39DD-27D689BF7D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F2AAF7D-C2BD-876D-DBE2-CC6FEABE55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4344411-FC3F-C861-E3E0-A21636880C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823814-5751-091C-44F6-8A8BFE289DEE}"/>
              </a:ext>
            </a:extLst>
          </p:cNvPr>
          <p:cNvSpPr>
            <a:spLocks noGrp="1"/>
          </p:cNvSpPr>
          <p:nvPr>
            <p:ph type="dt" sz="half" idx="10"/>
          </p:nvPr>
        </p:nvSpPr>
        <p:spPr/>
        <p:txBody>
          <a:bodyPr/>
          <a:lstStyle/>
          <a:p>
            <a:fld id="{31C6CDA1-BA0E-3441-80C6-27345E575431}" type="datetimeFigureOut">
              <a:rPr lang="en-US" smtClean="0"/>
              <a:t>12/3/25</a:t>
            </a:fld>
            <a:endParaRPr lang="en-US"/>
          </a:p>
        </p:txBody>
      </p:sp>
      <p:sp>
        <p:nvSpPr>
          <p:cNvPr id="6" name="Footer Placeholder 5">
            <a:extLst>
              <a:ext uri="{FF2B5EF4-FFF2-40B4-BE49-F238E27FC236}">
                <a16:creationId xmlns:a16="http://schemas.microsoft.com/office/drawing/2014/main" id="{87D75180-0A19-8B72-10DB-45E1681C29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68F34AA-14B4-067D-A507-A8FB0C21D56E}"/>
              </a:ext>
            </a:extLst>
          </p:cNvPr>
          <p:cNvSpPr>
            <a:spLocks noGrp="1"/>
          </p:cNvSpPr>
          <p:nvPr>
            <p:ph type="sldNum" sz="quarter" idx="12"/>
          </p:nvPr>
        </p:nvSpPr>
        <p:spPr/>
        <p:txBody>
          <a:bodyPr/>
          <a:lstStyle/>
          <a:p>
            <a:fld id="{8232A4A9-3B9D-A44A-8795-3C5A95930CF4}" type="slidenum">
              <a:rPr lang="en-US" smtClean="0"/>
              <a:t>‹#›</a:t>
            </a:fld>
            <a:endParaRPr lang="en-US"/>
          </a:p>
        </p:txBody>
      </p:sp>
    </p:spTree>
    <p:extLst>
      <p:ext uri="{BB962C8B-B14F-4D97-AF65-F5344CB8AC3E}">
        <p14:creationId xmlns:p14="http://schemas.microsoft.com/office/powerpoint/2010/main" val="202103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745F2-3D54-0C4F-D9C7-1C4FD5168F9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208D4DF-A5F2-2A11-8FE7-A2CA68D7D36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0B2BC6-F37F-F4D8-673B-DA2997717ACD}"/>
              </a:ext>
            </a:extLst>
          </p:cNvPr>
          <p:cNvSpPr>
            <a:spLocks noGrp="1"/>
          </p:cNvSpPr>
          <p:nvPr>
            <p:ph type="dt" sz="half" idx="10"/>
          </p:nvPr>
        </p:nvSpPr>
        <p:spPr/>
        <p:txBody>
          <a:bodyPr/>
          <a:lstStyle/>
          <a:p>
            <a:fld id="{31C6CDA1-BA0E-3441-80C6-27345E575431}" type="datetimeFigureOut">
              <a:rPr lang="en-US" smtClean="0"/>
              <a:t>12/3/25</a:t>
            </a:fld>
            <a:endParaRPr lang="en-US"/>
          </a:p>
        </p:txBody>
      </p:sp>
      <p:sp>
        <p:nvSpPr>
          <p:cNvPr id="5" name="Footer Placeholder 4">
            <a:extLst>
              <a:ext uri="{FF2B5EF4-FFF2-40B4-BE49-F238E27FC236}">
                <a16:creationId xmlns:a16="http://schemas.microsoft.com/office/drawing/2014/main" id="{4FAD2077-F7A5-C24F-0AC9-2620970D82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428FFE-507A-C939-013C-3970EBE78EE6}"/>
              </a:ext>
            </a:extLst>
          </p:cNvPr>
          <p:cNvSpPr>
            <a:spLocks noGrp="1"/>
          </p:cNvSpPr>
          <p:nvPr>
            <p:ph type="sldNum" sz="quarter" idx="12"/>
          </p:nvPr>
        </p:nvSpPr>
        <p:spPr/>
        <p:txBody>
          <a:bodyPr/>
          <a:lstStyle/>
          <a:p>
            <a:fld id="{8232A4A9-3B9D-A44A-8795-3C5A95930CF4}" type="slidenum">
              <a:rPr lang="en-US" smtClean="0"/>
              <a:t>‹#›</a:t>
            </a:fld>
            <a:endParaRPr lang="en-US"/>
          </a:p>
        </p:txBody>
      </p:sp>
    </p:spTree>
    <p:extLst>
      <p:ext uri="{BB962C8B-B14F-4D97-AF65-F5344CB8AC3E}">
        <p14:creationId xmlns:p14="http://schemas.microsoft.com/office/powerpoint/2010/main" val="489224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BF641A-BDA6-83EF-C229-89CD145B951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041B2AE-02F8-3011-D2F7-A89AA4C4202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D4DBF6-76A0-34D9-FDFF-9912927F506A}"/>
              </a:ext>
            </a:extLst>
          </p:cNvPr>
          <p:cNvSpPr>
            <a:spLocks noGrp="1"/>
          </p:cNvSpPr>
          <p:nvPr>
            <p:ph type="dt" sz="half" idx="10"/>
          </p:nvPr>
        </p:nvSpPr>
        <p:spPr/>
        <p:txBody>
          <a:bodyPr/>
          <a:lstStyle/>
          <a:p>
            <a:fld id="{31C6CDA1-BA0E-3441-80C6-27345E575431}" type="datetimeFigureOut">
              <a:rPr lang="en-US" smtClean="0"/>
              <a:t>12/3/25</a:t>
            </a:fld>
            <a:endParaRPr lang="en-US"/>
          </a:p>
        </p:txBody>
      </p:sp>
      <p:sp>
        <p:nvSpPr>
          <p:cNvPr id="5" name="Footer Placeholder 4">
            <a:extLst>
              <a:ext uri="{FF2B5EF4-FFF2-40B4-BE49-F238E27FC236}">
                <a16:creationId xmlns:a16="http://schemas.microsoft.com/office/drawing/2014/main" id="{A158E03E-9180-B08A-BE73-7190468EE4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B78B67-2DE2-9A3A-3BEF-AA71BDA070F7}"/>
              </a:ext>
            </a:extLst>
          </p:cNvPr>
          <p:cNvSpPr>
            <a:spLocks noGrp="1"/>
          </p:cNvSpPr>
          <p:nvPr>
            <p:ph type="sldNum" sz="quarter" idx="12"/>
          </p:nvPr>
        </p:nvSpPr>
        <p:spPr/>
        <p:txBody>
          <a:bodyPr/>
          <a:lstStyle/>
          <a:p>
            <a:fld id="{8232A4A9-3B9D-A44A-8795-3C5A95930CF4}" type="slidenum">
              <a:rPr lang="en-US" smtClean="0"/>
              <a:t>‹#›</a:t>
            </a:fld>
            <a:endParaRPr lang="en-US"/>
          </a:p>
        </p:txBody>
      </p:sp>
    </p:spTree>
    <p:extLst>
      <p:ext uri="{BB962C8B-B14F-4D97-AF65-F5344CB8AC3E}">
        <p14:creationId xmlns:p14="http://schemas.microsoft.com/office/powerpoint/2010/main" val="503296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6DBBF3-1E51-5154-E05F-FAE20DD146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13ADDEA-3748-6078-F4A9-1FEFCDD2C4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5F1BEC-37E9-E78C-C29C-F6700D967E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1C6CDA1-BA0E-3441-80C6-27345E575431}" type="datetimeFigureOut">
              <a:rPr lang="en-US" smtClean="0"/>
              <a:t>12/3/25</a:t>
            </a:fld>
            <a:endParaRPr lang="en-US"/>
          </a:p>
        </p:txBody>
      </p:sp>
      <p:sp>
        <p:nvSpPr>
          <p:cNvPr id="5" name="Footer Placeholder 4">
            <a:extLst>
              <a:ext uri="{FF2B5EF4-FFF2-40B4-BE49-F238E27FC236}">
                <a16:creationId xmlns:a16="http://schemas.microsoft.com/office/drawing/2014/main" id="{60B377C0-EF97-9559-225A-6425D35F5B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F5DC60E-DB2C-BFF8-3B68-A051E44E74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232A4A9-3B9D-A44A-8795-3C5A95930CF4}" type="slidenum">
              <a:rPr lang="en-US" smtClean="0"/>
              <a:t>‹#›</a:t>
            </a:fld>
            <a:endParaRPr lang="en-US"/>
          </a:p>
        </p:txBody>
      </p:sp>
    </p:spTree>
    <p:extLst>
      <p:ext uri="{BB962C8B-B14F-4D97-AF65-F5344CB8AC3E}">
        <p14:creationId xmlns:p14="http://schemas.microsoft.com/office/powerpoint/2010/main" val="16468651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jpeg"/><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D70C6-CB01-B971-D2FD-F1812DF174E1}"/>
              </a:ext>
            </a:extLst>
          </p:cNvPr>
          <p:cNvSpPr>
            <a:spLocks noGrp="1"/>
          </p:cNvSpPr>
          <p:nvPr>
            <p:ph type="ctrTitle"/>
          </p:nvPr>
        </p:nvSpPr>
        <p:spPr>
          <a:xfrm>
            <a:off x="1524000" y="2012049"/>
            <a:ext cx="9144000" cy="2387600"/>
          </a:xfrm>
        </p:spPr>
        <p:txBody>
          <a:bodyPr/>
          <a:lstStyle/>
          <a:p>
            <a:r>
              <a:rPr lang="en-US" dirty="0"/>
              <a:t>Visual Hierarchy and making impactful infographics. </a:t>
            </a:r>
          </a:p>
        </p:txBody>
      </p:sp>
    </p:spTree>
    <p:extLst>
      <p:ext uri="{BB962C8B-B14F-4D97-AF65-F5344CB8AC3E}">
        <p14:creationId xmlns:p14="http://schemas.microsoft.com/office/powerpoint/2010/main" val="2940190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A3512-F9FC-9C30-F06F-BF50F8BC9E8F}"/>
              </a:ext>
            </a:extLst>
          </p:cNvPr>
          <p:cNvSpPr>
            <a:spLocks noGrp="1"/>
          </p:cNvSpPr>
          <p:nvPr>
            <p:ph type="title"/>
          </p:nvPr>
        </p:nvSpPr>
        <p:spPr>
          <a:xfrm>
            <a:off x="3907221" y="1926021"/>
            <a:ext cx="2525110" cy="932793"/>
          </a:xfrm>
        </p:spPr>
        <p:txBody>
          <a:bodyPr>
            <a:normAutofit/>
          </a:bodyPr>
          <a:lstStyle/>
          <a:p>
            <a:r>
              <a:rPr lang="en-US" sz="4000" dirty="0">
                <a:latin typeface="+mn-lt"/>
              </a:rPr>
              <a:t>Objectives </a:t>
            </a:r>
          </a:p>
        </p:txBody>
      </p:sp>
      <p:sp>
        <p:nvSpPr>
          <p:cNvPr id="3" name="Content Placeholder 2">
            <a:extLst>
              <a:ext uri="{FF2B5EF4-FFF2-40B4-BE49-F238E27FC236}">
                <a16:creationId xmlns:a16="http://schemas.microsoft.com/office/drawing/2014/main" id="{DE6E2C4D-0C15-CFFF-1DEA-FD2765E27D30}"/>
              </a:ext>
            </a:extLst>
          </p:cNvPr>
          <p:cNvSpPr>
            <a:spLocks noGrp="1"/>
          </p:cNvSpPr>
          <p:nvPr>
            <p:ph idx="1"/>
          </p:nvPr>
        </p:nvSpPr>
        <p:spPr>
          <a:xfrm>
            <a:off x="964324" y="467875"/>
            <a:ext cx="9115097" cy="749409"/>
          </a:xfrm>
        </p:spPr>
        <p:txBody>
          <a:bodyPr>
            <a:normAutofit fontScale="92500" lnSpcReduction="10000"/>
          </a:bodyPr>
          <a:lstStyle/>
          <a:p>
            <a:pPr marL="0" indent="0">
              <a:buNone/>
            </a:pPr>
            <a:r>
              <a:rPr lang="en-US" dirty="0"/>
              <a:t>Today we’re exploring how visual hierarchy can guide a viewer through a design, specifically information graphics. </a:t>
            </a:r>
          </a:p>
        </p:txBody>
      </p:sp>
      <p:sp>
        <p:nvSpPr>
          <p:cNvPr id="4" name="Content Placeholder 2">
            <a:extLst>
              <a:ext uri="{FF2B5EF4-FFF2-40B4-BE49-F238E27FC236}">
                <a16:creationId xmlns:a16="http://schemas.microsoft.com/office/drawing/2014/main" id="{A56D72FC-B4D4-A0F7-4D5E-2643EA8905EE}"/>
              </a:ext>
            </a:extLst>
          </p:cNvPr>
          <p:cNvSpPr txBox="1">
            <a:spLocks/>
          </p:cNvSpPr>
          <p:nvPr/>
        </p:nvSpPr>
        <p:spPr>
          <a:xfrm>
            <a:off x="964324" y="3137502"/>
            <a:ext cx="9787758" cy="315803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b="1" dirty="0"/>
              <a:t>By the end of the session, learners will be able to – </a:t>
            </a:r>
          </a:p>
          <a:p>
            <a:r>
              <a:rPr lang="en-US" sz="2000" dirty="0"/>
              <a:t>Identify four key components of visual hierarchy</a:t>
            </a:r>
          </a:p>
          <a:p>
            <a:r>
              <a:rPr lang="en-US" sz="2000" dirty="0"/>
              <a:t>Analyze an infographic to determine its reading path and entry point. </a:t>
            </a:r>
          </a:p>
          <a:p>
            <a:r>
              <a:rPr lang="en-US" sz="2000" dirty="0"/>
              <a:t>Apply hierarchy principles (scale, weight, contrast, position) to design a simple 3 step ‘How to’ infographic. </a:t>
            </a:r>
          </a:p>
          <a:p>
            <a:r>
              <a:rPr lang="en-US" sz="2000" dirty="0"/>
              <a:t>Evaluate their design decisions through brief peer critique.</a:t>
            </a:r>
          </a:p>
        </p:txBody>
      </p:sp>
    </p:spTree>
    <p:extLst>
      <p:ext uri="{BB962C8B-B14F-4D97-AF65-F5344CB8AC3E}">
        <p14:creationId xmlns:p14="http://schemas.microsoft.com/office/powerpoint/2010/main" val="2709038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F0A78-26BA-80F6-3034-120A15F115F2}"/>
              </a:ext>
            </a:extLst>
          </p:cNvPr>
          <p:cNvSpPr>
            <a:spLocks noGrp="1"/>
          </p:cNvSpPr>
          <p:nvPr>
            <p:ph type="title"/>
          </p:nvPr>
        </p:nvSpPr>
        <p:spPr>
          <a:xfrm>
            <a:off x="1832741" y="2456683"/>
            <a:ext cx="8526517" cy="1325563"/>
          </a:xfrm>
        </p:spPr>
        <p:txBody>
          <a:bodyPr/>
          <a:lstStyle/>
          <a:p>
            <a:pPr algn="ctr"/>
            <a:r>
              <a:rPr lang="en-US" dirty="0"/>
              <a:t>What comes to mind when you hear the word “information graphic”?</a:t>
            </a:r>
          </a:p>
        </p:txBody>
      </p:sp>
    </p:spTree>
    <p:extLst>
      <p:ext uri="{BB962C8B-B14F-4D97-AF65-F5344CB8AC3E}">
        <p14:creationId xmlns:p14="http://schemas.microsoft.com/office/powerpoint/2010/main" val="1306855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D09FC-6789-4D0E-13C9-6C7454E6CA48}"/>
              </a:ext>
            </a:extLst>
          </p:cNvPr>
          <p:cNvSpPr>
            <a:spLocks noGrp="1"/>
          </p:cNvSpPr>
          <p:nvPr>
            <p:ph type="title"/>
          </p:nvPr>
        </p:nvSpPr>
        <p:spPr>
          <a:xfrm>
            <a:off x="659525" y="449209"/>
            <a:ext cx="3586721" cy="507233"/>
          </a:xfrm>
        </p:spPr>
        <p:txBody>
          <a:bodyPr>
            <a:normAutofit/>
          </a:bodyPr>
          <a:lstStyle/>
          <a:p>
            <a:r>
              <a:rPr lang="en-US" sz="1600" dirty="0"/>
              <a:t>Road signs – a type of information graphic</a:t>
            </a:r>
          </a:p>
        </p:txBody>
      </p:sp>
      <p:pic>
        <p:nvPicPr>
          <p:cNvPr id="4" name="Picture 3">
            <a:extLst>
              <a:ext uri="{FF2B5EF4-FFF2-40B4-BE49-F238E27FC236}">
                <a16:creationId xmlns:a16="http://schemas.microsoft.com/office/drawing/2014/main" id="{BB9E4C03-A9C0-2735-F176-D5F703F50BE9}"/>
              </a:ext>
            </a:extLst>
          </p:cNvPr>
          <p:cNvPicPr>
            <a:picLocks noChangeAspect="1"/>
          </p:cNvPicPr>
          <p:nvPr/>
        </p:nvPicPr>
        <p:blipFill>
          <a:blip r:embed="rId3"/>
          <a:stretch>
            <a:fillRect/>
          </a:stretch>
        </p:blipFill>
        <p:spPr>
          <a:xfrm>
            <a:off x="410543" y="956442"/>
            <a:ext cx="1325564" cy="1325564"/>
          </a:xfrm>
          <a:prstGeom prst="rect">
            <a:avLst/>
          </a:prstGeom>
        </p:spPr>
      </p:pic>
      <p:pic>
        <p:nvPicPr>
          <p:cNvPr id="5" name="Picture 4">
            <a:extLst>
              <a:ext uri="{FF2B5EF4-FFF2-40B4-BE49-F238E27FC236}">
                <a16:creationId xmlns:a16="http://schemas.microsoft.com/office/drawing/2014/main" id="{675E7E05-F2BE-30F4-A87E-2E2C48BEBCAA}"/>
              </a:ext>
            </a:extLst>
          </p:cNvPr>
          <p:cNvPicPr>
            <a:picLocks noChangeAspect="1"/>
          </p:cNvPicPr>
          <p:nvPr/>
        </p:nvPicPr>
        <p:blipFill>
          <a:blip r:embed="rId4"/>
          <a:srcRect t="16216" b="16757"/>
          <a:stretch>
            <a:fillRect/>
          </a:stretch>
        </p:blipFill>
        <p:spPr>
          <a:xfrm>
            <a:off x="374301" y="2430288"/>
            <a:ext cx="1398048" cy="1325564"/>
          </a:xfrm>
          <a:prstGeom prst="rect">
            <a:avLst/>
          </a:prstGeom>
        </p:spPr>
      </p:pic>
      <p:pic>
        <p:nvPicPr>
          <p:cNvPr id="6" name="Picture 5">
            <a:extLst>
              <a:ext uri="{FF2B5EF4-FFF2-40B4-BE49-F238E27FC236}">
                <a16:creationId xmlns:a16="http://schemas.microsoft.com/office/drawing/2014/main" id="{71CEDD40-0B25-9A3E-B4C5-083920837916}"/>
              </a:ext>
            </a:extLst>
          </p:cNvPr>
          <p:cNvPicPr>
            <a:picLocks noChangeAspect="1"/>
          </p:cNvPicPr>
          <p:nvPr/>
        </p:nvPicPr>
        <p:blipFill>
          <a:blip r:embed="rId5"/>
          <a:stretch>
            <a:fillRect/>
          </a:stretch>
        </p:blipFill>
        <p:spPr>
          <a:xfrm>
            <a:off x="1772349" y="956442"/>
            <a:ext cx="3586721" cy="1338912"/>
          </a:xfrm>
          <a:prstGeom prst="rect">
            <a:avLst/>
          </a:prstGeom>
        </p:spPr>
      </p:pic>
      <p:pic>
        <p:nvPicPr>
          <p:cNvPr id="7" name="Picture 6">
            <a:extLst>
              <a:ext uri="{FF2B5EF4-FFF2-40B4-BE49-F238E27FC236}">
                <a16:creationId xmlns:a16="http://schemas.microsoft.com/office/drawing/2014/main" id="{E56B3B0E-2F94-1EDA-B9E4-5AE5B3B2B636}"/>
              </a:ext>
            </a:extLst>
          </p:cNvPr>
          <p:cNvPicPr>
            <a:picLocks noChangeAspect="1"/>
          </p:cNvPicPr>
          <p:nvPr/>
        </p:nvPicPr>
        <p:blipFill>
          <a:blip r:embed="rId6"/>
          <a:stretch>
            <a:fillRect/>
          </a:stretch>
        </p:blipFill>
        <p:spPr>
          <a:xfrm>
            <a:off x="3677147" y="2303738"/>
            <a:ext cx="1541808" cy="1541808"/>
          </a:xfrm>
          <a:prstGeom prst="rect">
            <a:avLst/>
          </a:prstGeom>
        </p:spPr>
      </p:pic>
      <p:pic>
        <p:nvPicPr>
          <p:cNvPr id="8" name="Picture 7">
            <a:extLst>
              <a:ext uri="{FF2B5EF4-FFF2-40B4-BE49-F238E27FC236}">
                <a16:creationId xmlns:a16="http://schemas.microsoft.com/office/drawing/2014/main" id="{6AE4E5A4-D5A6-C504-F696-6CE51C05FFE4}"/>
              </a:ext>
            </a:extLst>
          </p:cNvPr>
          <p:cNvPicPr>
            <a:picLocks noChangeAspect="1"/>
          </p:cNvPicPr>
          <p:nvPr/>
        </p:nvPicPr>
        <p:blipFill>
          <a:blip r:embed="rId7"/>
          <a:stretch>
            <a:fillRect/>
          </a:stretch>
        </p:blipFill>
        <p:spPr>
          <a:xfrm>
            <a:off x="1952351" y="2430288"/>
            <a:ext cx="1402120" cy="1402120"/>
          </a:xfrm>
          <a:prstGeom prst="rect">
            <a:avLst/>
          </a:prstGeom>
        </p:spPr>
      </p:pic>
      <p:pic>
        <p:nvPicPr>
          <p:cNvPr id="9" name="Picture 8">
            <a:extLst>
              <a:ext uri="{FF2B5EF4-FFF2-40B4-BE49-F238E27FC236}">
                <a16:creationId xmlns:a16="http://schemas.microsoft.com/office/drawing/2014/main" id="{5D891A0E-AEDF-E9D5-A65C-3EFE853B65DC}"/>
              </a:ext>
            </a:extLst>
          </p:cNvPr>
          <p:cNvPicPr>
            <a:picLocks noChangeAspect="1"/>
          </p:cNvPicPr>
          <p:nvPr/>
        </p:nvPicPr>
        <p:blipFill>
          <a:blip r:embed="rId8"/>
          <a:stretch>
            <a:fillRect/>
          </a:stretch>
        </p:blipFill>
        <p:spPr>
          <a:xfrm>
            <a:off x="659525" y="4942124"/>
            <a:ext cx="4191622" cy="1637352"/>
          </a:xfrm>
          <a:prstGeom prst="rect">
            <a:avLst/>
          </a:prstGeom>
        </p:spPr>
      </p:pic>
      <p:sp>
        <p:nvSpPr>
          <p:cNvPr id="10" name="Title 1">
            <a:extLst>
              <a:ext uri="{FF2B5EF4-FFF2-40B4-BE49-F238E27FC236}">
                <a16:creationId xmlns:a16="http://schemas.microsoft.com/office/drawing/2014/main" id="{CF9E37EF-C3C1-818E-910A-39F4D0DA4A58}"/>
              </a:ext>
            </a:extLst>
          </p:cNvPr>
          <p:cNvSpPr txBox="1">
            <a:spLocks/>
          </p:cNvSpPr>
          <p:nvPr/>
        </p:nvSpPr>
        <p:spPr>
          <a:xfrm>
            <a:off x="659525" y="4366218"/>
            <a:ext cx="2346433" cy="4862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t>IKEA instruction manuals</a:t>
            </a:r>
          </a:p>
        </p:txBody>
      </p:sp>
      <p:pic>
        <p:nvPicPr>
          <p:cNvPr id="11" name="Picture 10">
            <a:extLst>
              <a:ext uri="{FF2B5EF4-FFF2-40B4-BE49-F238E27FC236}">
                <a16:creationId xmlns:a16="http://schemas.microsoft.com/office/drawing/2014/main" id="{0A8ADC01-A94C-B3BE-8C42-D5A34CBD57B7}"/>
              </a:ext>
            </a:extLst>
          </p:cNvPr>
          <p:cNvPicPr>
            <a:picLocks noChangeAspect="1"/>
          </p:cNvPicPr>
          <p:nvPr/>
        </p:nvPicPr>
        <p:blipFill>
          <a:blip r:embed="rId9"/>
          <a:stretch>
            <a:fillRect/>
          </a:stretch>
        </p:blipFill>
        <p:spPr>
          <a:xfrm>
            <a:off x="5899516" y="1337870"/>
            <a:ext cx="2690648" cy="4569194"/>
          </a:xfrm>
          <a:prstGeom prst="rect">
            <a:avLst/>
          </a:prstGeom>
        </p:spPr>
      </p:pic>
      <p:sp>
        <p:nvSpPr>
          <p:cNvPr id="12" name="Title 1">
            <a:extLst>
              <a:ext uri="{FF2B5EF4-FFF2-40B4-BE49-F238E27FC236}">
                <a16:creationId xmlns:a16="http://schemas.microsoft.com/office/drawing/2014/main" id="{8CA23AF3-63EF-4B9F-2324-DC7D30593614}"/>
              </a:ext>
            </a:extLst>
          </p:cNvPr>
          <p:cNvSpPr txBox="1">
            <a:spLocks/>
          </p:cNvSpPr>
          <p:nvPr/>
        </p:nvSpPr>
        <p:spPr>
          <a:xfrm>
            <a:off x="8190749" y="464724"/>
            <a:ext cx="1131927" cy="4862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dirty="0"/>
              <a:t>Infographic </a:t>
            </a:r>
          </a:p>
        </p:txBody>
      </p:sp>
      <p:pic>
        <p:nvPicPr>
          <p:cNvPr id="13" name="Picture 12">
            <a:extLst>
              <a:ext uri="{FF2B5EF4-FFF2-40B4-BE49-F238E27FC236}">
                <a16:creationId xmlns:a16="http://schemas.microsoft.com/office/drawing/2014/main" id="{72CF8E29-8C0F-1716-104D-F7301707AD4A}"/>
              </a:ext>
            </a:extLst>
          </p:cNvPr>
          <p:cNvPicPr>
            <a:picLocks noChangeAspect="1"/>
          </p:cNvPicPr>
          <p:nvPr/>
        </p:nvPicPr>
        <p:blipFill>
          <a:blip r:embed="rId10"/>
          <a:stretch>
            <a:fillRect/>
          </a:stretch>
        </p:blipFill>
        <p:spPr>
          <a:xfrm>
            <a:off x="8899670" y="1308961"/>
            <a:ext cx="2881787" cy="4893782"/>
          </a:xfrm>
          <a:prstGeom prst="rect">
            <a:avLst/>
          </a:prstGeom>
        </p:spPr>
      </p:pic>
    </p:spTree>
    <p:extLst>
      <p:ext uri="{BB962C8B-B14F-4D97-AF65-F5344CB8AC3E}">
        <p14:creationId xmlns:p14="http://schemas.microsoft.com/office/powerpoint/2010/main" val="1277462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3D5A68-6FFA-8827-D07B-E8AF3B1DC82E}"/>
              </a:ext>
            </a:extLst>
          </p:cNvPr>
          <p:cNvSpPr txBox="1"/>
          <p:nvPr/>
        </p:nvSpPr>
        <p:spPr>
          <a:xfrm>
            <a:off x="2631896" y="40398"/>
            <a:ext cx="7336221" cy="707886"/>
          </a:xfrm>
          <a:prstGeom prst="rect">
            <a:avLst/>
          </a:prstGeom>
          <a:noFill/>
        </p:spPr>
        <p:txBody>
          <a:bodyPr wrap="square" rtlCol="0">
            <a:spAutoFit/>
          </a:bodyPr>
          <a:lstStyle/>
          <a:p>
            <a:r>
              <a:rPr lang="en-US" sz="4000" dirty="0">
                <a:latin typeface="+mj-lt"/>
              </a:rPr>
              <a:t>What makes an infographic work? </a:t>
            </a:r>
          </a:p>
        </p:txBody>
      </p:sp>
      <p:sp>
        <p:nvSpPr>
          <p:cNvPr id="3" name="TextBox 2">
            <a:extLst>
              <a:ext uri="{FF2B5EF4-FFF2-40B4-BE49-F238E27FC236}">
                <a16:creationId xmlns:a16="http://schemas.microsoft.com/office/drawing/2014/main" id="{7D7BB675-CDF6-8AD8-962F-2EE761D5C3C0}"/>
              </a:ext>
            </a:extLst>
          </p:cNvPr>
          <p:cNvSpPr txBox="1"/>
          <p:nvPr/>
        </p:nvSpPr>
        <p:spPr>
          <a:xfrm>
            <a:off x="636968" y="1462964"/>
            <a:ext cx="3058512" cy="369332"/>
          </a:xfrm>
          <a:prstGeom prst="rect">
            <a:avLst/>
          </a:prstGeom>
          <a:noFill/>
        </p:spPr>
        <p:txBody>
          <a:bodyPr wrap="square" rtlCol="0">
            <a:spAutoFit/>
          </a:bodyPr>
          <a:lstStyle/>
          <a:p>
            <a:r>
              <a:rPr lang="en-US" b="1" dirty="0"/>
              <a:t>Scale - (Size = Importance)   </a:t>
            </a:r>
          </a:p>
        </p:txBody>
      </p:sp>
      <p:sp>
        <p:nvSpPr>
          <p:cNvPr id="5" name="TextBox 4">
            <a:extLst>
              <a:ext uri="{FF2B5EF4-FFF2-40B4-BE49-F238E27FC236}">
                <a16:creationId xmlns:a16="http://schemas.microsoft.com/office/drawing/2014/main" id="{82454B80-8B87-89C6-6C40-E11DC8AABA1F}"/>
              </a:ext>
            </a:extLst>
          </p:cNvPr>
          <p:cNvSpPr txBox="1"/>
          <p:nvPr/>
        </p:nvSpPr>
        <p:spPr>
          <a:xfrm>
            <a:off x="636968" y="2770909"/>
            <a:ext cx="4708635" cy="369332"/>
          </a:xfrm>
          <a:prstGeom prst="rect">
            <a:avLst/>
          </a:prstGeom>
          <a:noFill/>
        </p:spPr>
        <p:txBody>
          <a:bodyPr wrap="square" rtlCol="0">
            <a:spAutoFit/>
          </a:bodyPr>
          <a:lstStyle/>
          <a:p>
            <a:r>
              <a:rPr lang="en-US" b="1" dirty="0"/>
              <a:t>Weight - (Different sizes &amp; boldness) </a:t>
            </a:r>
          </a:p>
        </p:txBody>
      </p:sp>
      <p:sp>
        <p:nvSpPr>
          <p:cNvPr id="6" name="TextBox 5">
            <a:extLst>
              <a:ext uri="{FF2B5EF4-FFF2-40B4-BE49-F238E27FC236}">
                <a16:creationId xmlns:a16="http://schemas.microsoft.com/office/drawing/2014/main" id="{0B2A7C75-54B3-DA96-7F0C-B76AEBB684B7}"/>
              </a:ext>
            </a:extLst>
          </p:cNvPr>
          <p:cNvSpPr txBox="1"/>
          <p:nvPr/>
        </p:nvSpPr>
        <p:spPr>
          <a:xfrm>
            <a:off x="636969" y="4195607"/>
            <a:ext cx="2207173" cy="369332"/>
          </a:xfrm>
          <a:prstGeom prst="rect">
            <a:avLst/>
          </a:prstGeom>
          <a:noFill/>
        </p:spPr>
        <p:txBody>
          <a:bodyPr wrap="square" rtlCol="0">
            <a:spAutoFit/>
          </a:bodyPr>
          <a:lstStyle/>
          <a:p>
            <a:r>
              <a:rPr lang="en-US" b="1" dirty="0"/>
              <a:t>Contrast - (</a:t>
            </a:r>
            <a:r>
              <a:rPr lang="en-US" b="1" dirty="0" err="1"/>
              <a:t>Colour</a:t>
            </a:r>
            <a:r>
              <a:rPr lang="en-US" b="1" dirty="0"/>
              <a:t>) </a:t>
            </a:r>
          </a:p>
        </p:txBody>
      </p:sp>
      <p:sp>
        <p:nvSpPr>
          <p:cNvPr id="7" name="TextBox 6">
            <a:extLst>
              <a:ext uri="{FF2B5EF4-FFF2-40B4-BE49-F238E27FC236}">
                <a16:creationId xmlns:a16="http://schemas.microsoft.com/office/drawing/2014/main" id="{CA7B6A3C-7522-0244-97DA-67FD9DC6573E}"/>
              </a:ext>
            </a:extLst>
          </p:cNvPr>
          <p:cNvSpPr txBox="1"/>
          <p:nvPr/>
        </p:nvSpPr>
        <p:spPr>
          <a:xfrm>
            <a:off x="636969" y="5509029"/>
            <a:ext cx="3647091" cy="369332"/>
          </a:xfrm>
          <a:prstGeom prst="rect">
            <a:avLst/>
          </a:prstGeom>
          <a:noFill/>
        </p:spPr>
        <p:txBody>
          <a:bodyPr wrap="square" rtlCol="0">
            <a:spAutoFit/>
          </a:bodyPr>
          <a:lstStyle/>
          <a:p>
            <a:r>
              <a:rPr lang="en-US" b="1" dirty="0"/>
              <a:t>Position - (grouping, alignment)</a:t>
            </a:r>
          </a:p>
        </p:txBody>
      </p:sp>
      <p:pic>
        <p:nvPicPr>
          <p:cNvPr id="9" name="Picture 8">
            <a:extLst>
              <a:ext uri="{FF2B5EF4-FFF2-40B4-BE49-F238E27FC236}">
                <a16:creationId xmlns:a16="http://schemas.microsoft.com/office/drawing/2014/main" id="{39DCE05A-8808-13D9-5DAC-2FEF1C1752F3}"/>
              </a:ext>
            </a:extLst>
          </p:cNvPr>
          <p:cNvPicPr>
            <a:picLocks noChangeAspect="1"/>
          </p:cNvPicPr>
          <p:nvPr/>
        </p:nvPicPr>
        <p:blipFill>
          <a:blip r:embed="rId3"/>
          <a:stretch>
            <a:fillRect/>
          </a:stretch>
        </p:blipFill>
        <p:spPr>
          <a:xfrm>
            <a:off x="6671818" y="1006173"/>
            <a:ext cx="3822639" cy="5391712"/>
          </a:xfrm>
          <a:prstGeom prst="rect">
            <a:avLst/>
          </a:prstGeom>
        </p:spPr>
      </p:pic>
      <p:sp>
        <p:nvSpPr>
          <p:cNvPr id="10" name="TextBox 9">
            <a:extLst>
              <a:ext uri="{FF2B5EF4-FFF2-40B4-BE49-F238E27FC236}">
                <a16:creationId xmlns:a16="http://schemas.microsoft.com/office/drawing/2014/main" id="{7FA58BA0-7385-DFC0-A296-B31B5A8C672D}"/>
              </a:ext>
            </a:extLst>
          </p:cNvPr>
          <p:cNvSpPr txBox="1"/>
          <p:nvPr/>
        </p:nvSpPr>
        <p:spPr>
          <a:xfrm>
            <a:off x="636966" y="1726245"/>
            <a:ext cx="5058763" cy="830997"/>
          </a:xfrm>
          <a:prstGeom prst="rect">
            <a:avLst/>
          </a:prstGeom>
          <a:noFill/>
        </p:spPr>
        <p:txBody>
          <a:bodyPr wrap="square" rtlCol="0">
            <a:spAutoFit/>
          </a:bodyPr>
          <a:lstStyle/>
          <a:p>
            <a:r>
              <a:rPr lang="en-US" sz="1600" dirty="0"/>
              <a:t>Bigger elements are seen first. This can be used to create an entry point and structure the flow of information. </a:t>
            </a:r>
          </a:p>
        </p:txBody>
      </p:sp>
      <p:sp>
        <p:nvSpPr>
          <p:cNvPr id="11" name="TextBox 10">
            <a:extLst>
              <a:ext uri="{FF2B5EF4-FFF2-40B4-BE49-F238E27FC236}">
                <a16:creationId xmlns:a16="http://schemas.microsoft.com/office/drawing/2014/main" id="{BD9AB953-258C-8486-7CE5-34004E289819}"/>
              </a:ext>
            </a:extLst>
          </p:cNvPr>
          <p:cNvSpPr txBox="1"/>
          <p:nvPr/>
        </p:nvSpPr>
        <p:spPr>
          <a:xfrm>
            <a:off x="636968" y="3049685"/>
            <a:ext cx="5058763" cy="830997"/>
          </a:xfrm>
          <a:prstGeom prst="rect">
            <a:avLst/>
          </a:prstGeom>
          <a:noFill/>
        </p:spPr>
        <p:txBody>
          <a:bodyPr wrap="square" rtlCol="0">
            <a:spAutoFit/>
          </a:bodyPr>
          <a:lstStyle/>
          <a:p>
            <a:r>
              <a:rPr lang="en-US" sz="1600" dirty="0"/>
              <a:t>Bold type, heavy icons or thick lines signal importance. If everything is bold, nothing stands out – so weight should be used selectively.  </a:t>
            </a:r>
          </a:p>
        </p:txBody>
      </p:sp>
      <p:sp>
        <p:nvSpPr>
          <p:cNvPr id="14" name="TextBox 13">
            <a:extLst>
              <a:ext uri="{FF2B5EF4-FFF2-40B4-BE49-F238E27FC236}">
                <a16:creationId xmlns:a16="http://schemas.microsoft.com/office/drawing/2014/main" id="{2C1D0195-2C64-72A9-4011-4C60B99BB4BF}"/>
              </a:ext>
            </a:extLst>
          </p:cNvPr>
          <p:cNvSpPr txBox="1"/>
          <p:nvPr/>
        </p:nvSpPr>
        <p:spPr>
          <a:xfrm>
            <a:off x="636968" y="4464365"/>
            <a:ext cx="5058763" cy="830997"/>
          </a:xfrm>
          <a:prstGeom prst="rect">
            <a:avLst/>
          </a:prstGeom>
          <a:noFill/>
        </p:spPr>
        <p:txBody>
          <a:bodyPr wrap="square" rtlCol="0">
            <a:spAutoFit/>
          </a:bodyPr>
          <a:lstStyle/>
          <a:p>
            <a:r>
              <a:rPr lang="en-US" sz="1600" dirty="0"/>
              <a:t>Dark on light, </a:t>
            </a:r>
            <a:r>
              <a:rPr lang="en-US" sz="1600" dirty="0" err="1"/>
              <a:t>colour</a:t>
            </a:r>
            <a:r>
              <a:rPr lang="en-US" sz="1600" dirty="0"/>
              <a:t> against neutral, or shape variation draws attention instantly. Contrast is one of the fastest ways our brain spots hierarchy. </a:t>
            </a:r>
          </a:p>
        </p:txBody>
      </p:sp>
      <p:sp>
        <p:nvSpPr>
          <p:cNvPr id="15" name="TextBox 14">
            <a:extLst>
              <a:ext uri="{FF2B5EF4-FFF2-40B4-BE49-F238E27FC236}">
                <a16:creationId xmlns:a16="http://schemas.microsoft.com/office/drawing/2014/main" id="{186E0093-F892-F3D6-271A-6B9B0B00061C}"/>
              </a:ext>
            </a:extLst>
          </p:cNvPr>
          <p:cNvSpPr txBox="1"/>
          <p:nvPr/>
        </p:nvSpPr>
        <p:spPr>
          <a:xfrm>
            <a:off x="636969" y="5833971"/>
            <a:ext cx="5197905" cy="830997"/>
          </a:xfrm>
          <a:prstGeom prst="rect">
            <a:avLst/>
          </a:prstGeom>
          <a:noFill/>
        </p:spPr>
        <p:txBody>
          <a:bodyPr wrap="square" rtlCol="0">
            <a:spAutoFit/>
          </a:bodyPr>
          <a:lstStyle/>
          <a:p>
            <a:r>
              <a:rPr lang="en-US" sz="1600" dirty="0"/>
              <a:t>Where something sits affect importance. Viewers naturally start at the top or top left in western reading systems. Grouping and alignment create clear pathways. </a:t>
            </a:r>
          </a:p>
        </p:txBody>
      </p:sp>
      <p:cxnSp>
        <p:nvCxnSpPr>
          <p:cNvPr id="17" name="Straight Arrow Connector 16">
            <a:extLst>
              <a:ext uri="{FF2B5EF4-FFF2-40B4-BE49-F238E27FC236}">
                <a16:creationId xmlns:a16="http://schemas.microsoft.com/office/drawing/2014/main" id="{A8470B37-BBB3-1C0D-8DFB-9C29B7077B71}"/>
              </a:ext>
            </a:extLst>
          </p:cNvPr>
          <p:cNvCxnSpPr/>
          <p:nvPr/>
        </p:nvCxnSpPr>
        <p:spPr>
          <a:xfrm flipH="1">
            <a:off x="9990517" y="5254973"/>
            <a:ext cx="118974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9" name="Straight Arrow Connector 18">
            <a:extLst>
              <a:ext uri="{FF2B5EF4-FFF2-40B4-BE49-F238E27FC236}">
                <a16:creationId xmlns:a16="http://schemas.microsoft.com/office/drawing/2014/main" id="{F0B6EABB-A131-5663-D847-D4A943778275}"/>
              </a:ext>
            </a:extLst>
          </p:cNvPr>
          <p:cNvCxnSpPr>
            <a:cxnSpLocks/>
          </p:cNvCxnSpPr>
          <p:nvPr/>
        </p:nvCxnSpPr>
        <p:spPr>
          <a:xfrm flipH="1">
            <a:off x="8937171" y="687312"/>
            <a:ext cx="1638300" cy="85845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1" name="Straight Arrow Connector 20">
            <a:extLst>
              <a:ext uri="{FF2B5EF4-FFF2-40B4-BE49-F238E27FC236}">
                <a16:creationId xmlns:a16="http://schemas.microsoft.com/office/drawing/2014/main" id="{84F6A966-C4E7-5534-F6E3-5C5972D4F161}"/>
              </a:ext>
            </a:extLst>
          </p:cNvPr>
          <p:cNvCxnSpPr/>
          <p:nvPr/>
        </p:nvCxnSpPr>
        <p:spPr>
          <a:xfrm flipH="1">
            <a:off x="8937171" y="2549485"/>
            <a:ext cx="2264229"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2" name="TextBox 21">
            <a:extLst>
              <a:ext uri="{FF2B5EF4-FFF2-40B4-BE49-F238E27FC236}">
                <a16:creationId xmlns:a16="http://schemas.microsoft.com/office/drawing/2014/main" id="{65B38F71-7A1F-F4E3-34B3-94ECCFE48185}"/>
              </a:ext>
            </a:extLst>
          </p:cNvPr>
          <p:cNvSpPr txBox="1"/>
          <p:nvPr/>
        </p:nvSpPr>
        <p:spPr>
          <a:xfrm>
            <a:off x="10585387" y="538498"/>
            <a:ext cx="1570913" cy="1815882"/>
          </a:xfrm>
          <a:prstGeom prst="rect">
            <a:avLst/>
          </a:prstGeom>
          <a:noFill/>
        </p:spPr>
        <p:txBody>
          <a:bodyPr wrap="square" rtlCol="0">
            <a:spAutoFit/>
          </a:bodyPr>
          <a:lstStyle/>
          <a:p>
            <a:r>
              <a:rPr lang="en-US" sz="1400" b="1" dirty="0"/>
              <a:t>Here second. </a:t>
            </a:r>
            <a:r>
              <a:rPr lang="en-US" sz="1400" dirty="0"/>
              <a:t>Bold typeface, sparks question. High contrast – white on dark grey. Larger point size. </a:t>
            </a:r>
          </a:p>
          <a:p>
            <a:endParaRPr lang="en-US" sz="1400" b="1" dirty="0"/>
          </a:p>
        </p:txBody>
      </p:sp>
      <p:sp>
        <p:nvSpPr>
          <p:cNvPr id="23" name="TextBox 22">
            <a:extLst>
              <a:ext uri="{FF2B5EF4-FFF2-40B4-BE49-F238E27FC236}">
                <a16:creationId xmlns:a16="http://schemas.microsoft.com/office/drawing/2014/main" id="{5BD6655E-9A26-1AF6-7305-1DF483ACB0B2}"/>
              </a:ext>
            </a:extLst>
          </p:cNvPr>
          <p:cNvSpPr txBox="1"/>
          <p:nvPr/>
        </p:nvSpPr>
        <p:spPr>
          <a:xfrm>
            <a:off x="10575471" y="2628975"/>
            <a:ext cx="1404258" cy="1107996"/>
          </a:xfrm>
          <a:prstGeom prst="rect">
            <a:avLst/>
          </a:prstGeom>
          <a:noFill/>
        </p:spPr>
        <p:txBody>
          <a:bodyPr wrap="square" rtlCol="0">
            <a:spAutoFit/>
          </a:bodyPr>
          <a:lstStyle/>
          <a:p>
            <a:r>
              <a:rPr lang="en-US" sz="1100" b="1" dirty="0"/>
              <a:t>Here last.</a:t>
            </a:r>
          </a:p>
          <a:p>
            <a:r>
              <a:rPr lang="en-US" sz="1100" dirty="0"/>
              <a:t>All elements leading you to the information the designer wants you to read. </a:t>
            </a:r>
          </a:p>
        </p:txBody>
      </p:sp>
      <p:sp>
        <p:nvSpPr>
          <p:cNvPr id="24" name="TextBox 23">
            <a:extLst>
              <a:ext uri="{FF2B5EF4-FFF2-40B4-BE49-F238E27FC236}">
                <a16:creationId xmlns:a16="http://schemas.microsoft.com/office/drawing/2014/main" id="{F40F78F7-BAA3-2F56-6F1F-3267A31EB57F}"/>
              </a:ext>
            </a:extLst>
          </p:cNvPr>
          <p:cNvSpPr txBox="1"/>
          <p:nvPr/>
        </p:nvSpPr>
        <p:spPr>
          <a:xfrm>
            <a:off x="10585387" y="5295362"/>
            <a:ext cx="1570913" cy="1077218"/>
          </a:xfrm>
          <a:prstGeom prst="rect">
            <a:avLst/>
          </a:prstGeom>
          <a:noFill/>
        </p:spPr>
        <p:txBody>
          <a:bodyPr wrap="square" rtlCol="0">
            <a:spAutoFit/>
          </a:bodyPr>
          <a:lstStyle/>
          <a:p>
            <a:r>
              <a:rPr lang="en-US" sz="1600" b="1" dirty="0"/>
              <a:t>Here first.</a:t>
            </a:r>
          </a:p>
          <a:p>
            <a:r>
              <a:rPr lang="en-US" sz="1600" dirty="0"/>
              <a:t>Large element, huge contrast. entry point. </a:t>
            </a:r>
          </a:p>
        </p:txBody>
      </p:sp>
      <p:sp>
        <p:nvSpPr>
          <p:cNvPr id="36" name="TextBox 35">
            <a:extLst>
              <a:ext uri="{FF2B5EF4-FFF2-40B4-BE49-F238E27FC236}">
                <a16:creationId xmlns:a16="http://schemas.microsoft.com/office/drawing/2014/main" id="{A3757B2A-C4C8-8057-4833-F6D6B889037A}"/>
              </a:ext>
            </a:extLst>
          </p:cNvPr>
          <p:cNvSpPr txBox="1"/>
          <p:nvPr/>
        </p:nvSpPr>
        <p:spPr>
          <a:xfrm>
            <a:off x="636966" y="849227"/>
            <a:ext cx="3647092" cy="474349"/>
          </a:xfrm>
          <a:prstGeom prst="rect">
            <a:avLst/>
          </a:prstGeom>
          <a:noFill/>
        </p:spPr>
        <p:txBody>
          <a:bodyPr wrap="square" rtlCol="0">
            <a:spAutoFit/>
          </a:bodyPr>
          <a:lstStyle/>
          <a:p>
            <a:r>
              <a:rPr lang="en-US" b="1" dirty="0">
                <a:solidFill>
                  <a:srgbClr val="FF4CDF"/>
                </a:solidFill>
                <a:latin typeface="+mj-lt"/>
              </a:rPr>
              <a:t>Four principles </a:t>
            </a:r>
            <a:r>
              <a:rPr lang="en-US" sz="2400" b="1" dirty="0">
                <a:solidFill>
                  <a:srgbClr val="FF4CDF"/>
                </a:solidFill>
                <a:latin typeface="+mj-lt"/>
              </a:rPr>
              <a:t>of</a:t>
            </a:r>
            <a:r>
              <a:rPr lang="en-US" b="1" dirty="0">
                <a:solidFill>
                  <a:srgbClr val="FF4CDF"/>
                </a:solidFill>
                <a:latin typeface="+mj-lt"/>
              </a:rPr>
              <a:t> Visual Hierarchy</a:t>
            </a:r>
          </a:p>
        </p:txBody>
      </p:sp>
    </p:spTree>
    <p:extLst>
      <p:ext uri="{BB962C8B-B14F-4D97-AF65-F5344CB8AC3E}">
        <p14:creationId xmlns:p14="http://schemas.microsoft.com/office/powerpoint/2010/main" val="3337301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2"/>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3"/>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4"/>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21"/>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10" grpId="0"/>
      <p:bldP spid="11" grpId="0"/>
      <p:bldP spid="14" grpId="0"/>
      <p:bldP spid="15" grpId="0"/>
      <p:bldP spid="22" grpId="0"/>
      <p:bldP spid="23" grpId="0"/>
      <p:bldP spid="2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white background with black text&#10;&#10;AI-generated content may be incorrect.">
            <a:extLst>
              <a:ext uri="{FF2B5EF4-FFF2-40B4-BE49-F238E27FC236}">
                <a16:creationId xmlns:a16="http://schemas.microsoft.com/office/drawing/2014/main" id="{37638F48-1B86-5256-5E2E-DF8EEA7DF578}"/>
              </a:ext>
            </a:extLst>
          </p:cNvPr>
          <p:cNvPicPr>
            <a:picLocks noChangeAspect="1"/>
          </p:cNvPicPr>
          <p:nvPr/>
        </p:nvPicPr>
        <p:blipFill>
          <a:blip r:embed="rId3"/>
          <a:stretch>
            <a:fillRect/>
          </a:stretch>
        </p:blipFill>
        <p:spPr>
          <a:xfrm>
            <a:off x="259493" y="927507"/>
            <a:ext cx="3395141" cy="4802187"/>
          </a:xfrm>
          <a:prstGeom prst="rect">
            <a:avLst/>
          </a:prstGeom>
          <a:ln>
            <a:solidFill>
              <a:schemeClr val="tx1"/>
            </a:solidFill>
          </a:ln>
        </p:spPr>
      </p:pic>
      <p:pic>
        <p:nvPicPr>
          <p:cNvPr id="11" name="Picture 10" descr="A white paper with black text&#10;&#10;AI-generated content may be incorrect.">
            <a:extLst>
              <a:ext uri="{FF2B5EF4-FFF2-40B4-BE49-F238E27FC236}">
                <a16:creationId xmlns:a16="http://schemas.microsoft.com/office/drawing/2014/main" id="{8976DA15-DA80-E5A7-F567-95314A43A023}"/>
              </a:ext>
            </a:extLst>
          </p:cNvPr>
          <p:cNvPicPr>
            <a:picLocks noChangeAspect="1"/>
          </p:cNvPicPr>
          <p:nvPr/>
        </p:nvPicPr>
        <p:blipFill>
          <a:blip r:embed="rId4"/>
          <a:stretch>
            <a:fillRect/>
          </a:stretch>
        </p:blipFill>
        <p:spPr>
          <a:xfrm>
            <a:off x="6131850" y="913454"/>
            <a:ext cx="3395141" cy="4802187"/>
          </a:xfrm>
          <a:prstGeom prst="rect">
            <a:avLst/>
          </a:prstGeom>
          <a:ln>
            <a:solidFill>
              <a:schemeClr val="tx1"/>
            </a:solidFill>
          </a:ln>
        </p:spPr>
      </p:pic>
      <p:sp>
        <p:nvSpPr>
          <p:cNvPr id="12" name="TextBox 11">
            <a:extLst>
              <a:ext uri="{FF2B5EF4-FFF2-40B4-BE49-F238E27FC236}">
                <a16:creationId xmlns:a16="http://schemas.microsoft.com/office/drawing/2014/main" id="{07813AC9-E394-7A35-3191-30E2531E9461}"/>
              </a:ext>
            </a:extLst>
          </p:cNvPr>
          <p:cNvSpPr txBox="1"/>
          <p:nvPr/>
        </p:nvSpPr>
        <p:spPr>
          <a:xfrm>
            <a:off x="522761" y="509567"/>
            <a:ext cx="1418670" cy="370702"/>
          </a:xfrm>
          <a:prstGeom prst="rect">
            <a:avLst/>
          </a:prstGeom>
          <a:noFill/>
        </p:spPr>
        <p:txBody>
          <a:bodyPr wrap="square" rtlCol="0">
            <a:spAutoFit/>
          </a:bodyPr>
          <a:lstStyle/>
          <a:p>
            <a:r>
              <a:rPr lang="en-US" dirty="0">
                <a:solidFill>
                  <a:srgbClr val="FF4CDF"/>
                </a:solidFill>
              </a:rPr>
              <a:t>Example 1 - </a:t>
            </a:r>
          </a:p>
        </p:txBody>
      </p:sp>
      <p:sp>
        <p:nvSpPr>
          <p:cNvPr id="13" name="TextBox 12">
            <a:extLst>
              <a:ext uri="{FF2B5EF4-FFF2-40B4-BE49-F238E27FC236}">
                <a16:creationId xmlns:a16="http://schemas.microsoft.com/office/drawing/2014/main" id="{80958EC3-4F1E-1FDC-C8D1-B5791F90308D}"/>
              </a:ext>
            </a:extLst>
          </p:cNvPr>
          <p:cNvSpPr txBox="1"/>
          <p:nvPr/>
        </p:nvSpPr>
        <p:spPr>
          <a:xfrm>
            <a:off x="6131850" y="507872"/>
            <a:ext cx="1418670" cy="370702"/>
          </a:xfrm>
          <a:prstGeom prst="rect">
            <a:avLst/>
          </a:prstGeom>
          <a:noFill/>
        </p:spPr>
        <p:txBody>
          <a:bodyPr wrap="square" rtlCol="0">
            <a:spAutoFit/>
          </a:bodyPr>
          <a:lstStyle/>
          <a:p>
            <a:r>
              <a:rPr lang="en-US" dirty="0">
                <a:solidFill>
                  <a:srgbClr val="FF4CDF"/>
                </a:solidFill>
              </a:rPr>
              <a:t>Example 2 - </a:t>
            </a:r>
          </a:p>
        </p:txBody>
      </p:sp>
      <p:cxnSp>
        <p:nvCxnSpPr>
          <p:cNvPr id="17" name="Straight Arrow Connector 16">
            <a:extLst>
              <a:ext uri="{FF2B5EF4-FFF2-40B4-BE49-F238E27FC236}">
                <a16:creationId xmlns:a16="http://schemas.microsoft.com/office/drawing/2014/main" id="{23F7CB7C-F977-E643-7B9D-425A8F0F3A9D}"/>
              </a:ext>
            </a:extLst>
          </p:cNvPr>
          <p:cNvCxnSpPr>
            <a:cxnSpLocks/>
          </p:cNvCxnSpPr>
          <p:nvPr/>
        </p:nvCxnSpPr>
        <p:spPr>
          <a:xfrm flipH="1">
            <a:off x="3770845" y="1213901"/>
            <a:ext cx="32127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15ED0D9F-7A1B-AC0C-250A-6C44CAB36A7C}"/>
              </a:ext>
            </a:extLst>
          </p:cNvPr>
          <p:cNvSpPr txBox="1"/>
          <p:nvPr/>
        </p:nvSpPr>
        <p:spPr>
          <a:xfrm>
            <a:off x="4195973" y="880269"/>
            <a:ext cx="1198606" cy="738664"/>
          </a:xfrm>
          <a:prstGeom prst="rect">
            <a:avLst/>
          </a:prstGeom>
          <a:noFill/>
        </p:spPr>
        <p:txBody>
          <a:bodyPr wrap="square" rtlCol="0">
            <a:spAutoFit/>
          </a:bodyPr>
          <a:lstStyle/>
          <a:p>
            <a:r>
              <a:rPr lang="en-US" sz="1400" dirty="0"/>
              <a:t>All one weight &amp; size. </a:t>
            </a:r>
          </a:p>
        </p:txBody>
      </p:sp>
      <p:cxnSp>
        <p:nvCxnSpPr>
          <p:cNvPr id="20" name="Straight Arrow Connector 19">
            <a:extLst>
              <a:ext uri="{FF2B5EF4-FFF2-40B4-BE49-F238E27FC236}">
                <a16:creationId xmlns:a16="http://schemas.microsoft.com/office/drawing/2014/main" id="{442D55CF-0158-6003-EC90-28D8A85B795F}"/>
              </a:ext>
            </a:extLst>
          </p:cNvPr>
          <p:cNvCxnSpPr>
            <a:cxnSpLocks/>
          </p:cNvCxnSpPr>
          <p:nvPr/>
        </p:nvCxnSpPr>
        <p:spPr>
          <a:xfrm flipH="1">
            <a:off x="3783201" y="2313653"/>
            <a:ext cx="32127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8CA21062-3A9F-410B-0749-833FDA72C00A}"/>
              </a:ext>
            </a:extLst>
          </p:cNvPr>
          <p:cNvSpPr txBox="1"/>
          <p:nvPr/>
        </p:nvSpPr>
        <p:spPr>
          <a:xfrm>
            <a:off x="4220686" y="1967664"/>
            <a:ext cx="1198606" cy="738664"/>
          </a:xfrm>
          <a:prstGeom prst="rect">
            <a:avLst/>
          </a:prstGeom>
          <a:noFill/>
        </p:spPr>
        <p:txBody>
          <a:bodyPr wrap="square" rtlCol="0">
            <a:spAutoFit/>
          </a:bodyPr>
          <a:lstStyle/>
          <a:p>
            <a:r>
              <a:rPr lang="en-US" sz="1400" dirty="0"/>
              <a:t>No clear alignment or grouping.  </a:t>
            </a:r>
          </a:p>
        </p:txBody>
      </p:sp>
      <p:cxnSp>
        <p:nvCxnSpPr>
          <p:cNvPr id="22" name="Straight Arrow Connector 21">
            <a:extLst>
              <a:ext uri="{FF2B5EF4-FFF2-40B4-BE49-F238E27FC236}">
                <a16:creationId xmlns:a16="http://schemas.microsoft.com/office/drawing/2014/main" id="{0EE917C9-AF3F-BA37-7A1F-C9E16A6B6899}"/>
              </a:ext>
            </a:extLst>
          </p:cNvPr>
          <p:cNvCxnSpPr>
            <a:cxnSpLocks/>
          </p:cNvCxnSpPr>
          <p:nvPr/>
        </p:nvCxnSpPr>
        <p:spPr>
          <a:xfrm flipH="1">
            <a:off x="3733774" y="3413404"/>
            <a:ext cx="32127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4" name="TextBox 23">
            <a:extLst>
              <a:ext uri="{FF2B5EF4-FFF2-40B4-BE49-F238E27FC236}">
                <a16:creationId xmlns:a16="http://schemas.microsoft.com/office/drawing/2014/main" id="{AD69A17E-1662-3A42-63C2-FF764FD80DF0}"/>
              </a:ext>
            </a:extLst>
          </p:cNvPr>
          <p:cNvSpPr txBox="1"/>
          <p:nvPr/>
        </p:nvSpPr>
        <p:spPr>
          <a:xfrm>
            <a:off x="4195973" y="3197161"/>
            <a:ext cx="1198606" cy="523220"/>
          </a:xfrm>
          <a:prstGeom prst="rect">
            <a:avLst/>
          </a:prstGeom>
          <a:noFill/>
        </p:spPr>
        <p:txBody>
          <a:bodyPr wrap="square" rtlCol="0">
            <a:spAutoFit/>
          </a:bodyPr>
          <a:lstStyle/>
          <a:p>
            <a:r>
              <a:rPr lang="en-US" sz="1400" dirty="0"/>
              <a:t>No scale variation. </a:t>
            </a:r>
          </a:p>
        </p:txBody>
      </p:sp>
      <p:cxnSp>
        <p:nvCxnSpPr>
          <p:cNvPr id="25" name="Straight Arrow Connector 24">
            <a:extLst>
              <a:ext uri="{FF2B5EF4-FFF2-40B4-BE49-F238E27FC236}">
                <a16:creationId xmlns:a16="http://schemas.microsoft.com/office/drawing/2014/main" id="{0F45DBF8-77E9-080F-ACDF-C2D6F20EF3DF}"/>
              </a:ext>
            </a:extLst>
          </p:cNvPr>
          <p:cNvCxnSpPr>
            <a:cxnSpLocks/>
          </p:cNvCxnSpPr>
          <p:nvPr/>
        </p:nvCxnSpPr>
        <p:spPr>
          <a:xfrm flipH="1">
            <a:off x="3806169" y="4315447"/>
            <a:ext cx="32127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6" name="TextBox 25">
            <a:extLst>
              <a:ext uri="{FF2B5EF4-FFF2-40B4-BE49-F238E27FC236}">
                <a16:creationId xmlns:a16="http://schemas.microsoft.com/office/drawing/2014/main" id="{E90C6B60-7054-3228-BA07-ACD0CC7B629A}"/>
              </a:ext>
            </a:extLst>
          </p:cNvPr>
          <p:cNvSpPr txBox="1"/>
          <p:nvPr/>
        </p:nvSpPr>
        <p:spPr>
          <a:xfrm>
            <a:off x="4263684" y="4211214"/>
            <a:ext cx="1198606" cy="523220"/>
          </a:xfrm>
          <a:prstGeom prst="rect">
            <a:avLst/>
          </a:prstGeom>
          <a:noFill/>
        </p:spPr>
        <p:txBody>
          <a:bodyPr wrap="square" rtlCol="0">
            <a:spAutoFit/>
          </a:bodyPr>
          <a:lstStyle/>
          <a:p>
            <a:r>
              <a:rPr lang="en-US" sz="1400" dirty="0"/>
              <a:t>All one </a:t>
            </a:r>
            <a:r>
              <a:rPr lang="en-US" sz="1400" dirty="0" err="1"/>
              <a:t>colour</a:t>
            </a:r>
            <a:r>
              <a:rPr lang="en-US" sz="1400" dirty="0"/>
              <a:t>. </a:t>
            </a:r>
          </a:p>
        </p:txBody>
      </p:sp>
      <p:cxnSp>
        <p:nvCxnSpPr>
          <p:cNvPr id="27" name="Straight Arrow Connector 26">
            <a:extLst>
              <a:ext uri="{FF2B5EF4-FFF2-40B4-BE49-F238E27FC236}">
                <a16:creationId xmlns:a16="http://schemas.microsoft.com/office/drawing/2014/main" id="{6B1A0EF6-10A4-3765-5891-1AD56120EFD8}"/>
              </a:ext>
            </a:extLst>
          </p:cNvPr>
          <p:cNvCxnSpPr>
            <a:cxnSpLocks/>
          </p:cNvCxnSpPr>
          <p:nvPr/>
        </p:nvCxnSpPr>
        <p:spPr>
          <a:xfrm flipH="1">
            <a:off x="3763171" y="5303987"/>
            <a:ext cx="32127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657D7B96-24A6-A26A-02FD-8889B5885A4A}"/>
              </a:ext>
            </a:extLst>
          </p:cNvPr>
          <p:cNvSpPr txBox="1"/>
          <p:nvPr/>
        </p:nvSpPr>
        <p:spPr>
          <a:xfrm>
            <a:off x="4220686" y="5225267"/>
            <a:ext cx="1198606" cy="1169551"/>
          </a:xfrm>
          <a:prstGeom prst="rect">
            <a:avLst/>
          </a:prstGeom>
          <a:noFill/>
        </p:spPr>
        <p:txBody>
          <a:bodyPr wrap="square" rtlCol="0">
            <a:spAutoFit/>
          </a:bodyPr>
          <a:lstStyle/>
          <a:p>
            <a:r>
              <a:rPr lang="en-US" sz="1400" dirty="0"/>
              <a:t>No guidance for the consumer on where to look first etc. </a:t>
            </a:r>
          </a:p>
        </p:txBody>
      </p:sp>
      <p:cxnSp>
        <p:nvCxnSpPr>
          <p:cNvPr id="29" name="Straight Arrow Connector 28">
            <a:extLst>
              <a:ext uri="{FF2B5EF4-FFF2-40B4-BE49-F238E27FC236}">
                <a16:creationId xmlns:a16="http://schemas.microsoft.com/office/drawing/2014/main" id="{E96729D2-F773-B406-8B7D-6EA74126BAA4}"/>
              </a:ext>
            </a:extLst>
          </p:cNvPr>
          <p:cNvCxnSpPr>
            <a:cxnSpLocks/>
          </p:cNvCxnSpPr>
          <p:nvPr/>
        </p:nvCxnSpPr>
        <p:spPr>
          <a:xfrm flipH="1">
            <a:off x="9707952" y="1076280"/>
            <a:ext cx="32127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3B4C610C-C8CC-71F9-12DC-FAE82978618C}"/>
              </a:ext>
            </a:extLst>
          </p:cNvPr>
          <p:cNvSpPr txBox="1"/>
          <p:nvPr/>
        </p:nvSpPr>
        <p:spPr>
          <a:xfrm>
            <a:off x="10064553" y="742648"/>
            <a:ext cx="2085918" cy="954107"/>
          </a:xfrm>
          <a:prstGeom prst="rect">
            <a:avLst/>
          </a:prstGeom>
          <a:noFill/>
        </p:spPr>
        <p:txBody>
          <a:bodyPr wrap="square" rtlCol="0">
            <a:spAutoFit/>
          </a:bodyPr>
          <a:lstStyle/>
          <a:p>
            <a:r>
              <a:rPr lang="en-US" sz="1400" dirty="0"/>
              <a:t>Clear title, defined by a larger point size, a heavier (bold) weight and a contrasting </a:t>
            </a:r>
            <a:r>
              <a:rPr lang="en-US" sz="1400" dirty="0" err="1"/>
              <a:t>colour</a:t>
            </a:r>
            <a:r>
              <a:rPr lang="en-US" sz="1400" dirty="0"/>
              <a:t>. </a:t>
            </a:r>
          </a:p>
        </p:txBody>
      </p:sp>
      <p:cxnSp>
        <p:nvCxnSpPr>
          <p:cNvPr id="31" name="Straight Arrow Connector 30">
            <a:extLst>
              <a:ext uri="{FF2B5EF4-FFF2-40B4-BE49-F238E27FC236}">
                <a16:creationId xmlns:a16="http://schemas.microsoft.com/office/drawing/2014/main" id="{0A06FC00-83CF-A9BC-4760-3C8B2DF65427}"/>
              </a:ext>
            </a:extLst>
          </p:cNvPr>
          <p:cNvCxnSpPr>
            <a:cxnSpLocks/>
          </p:cNvCxnSpPr>
          <p:nvPr/>
        </p:nvCxnSpPr>
        <p:spPr>
          <a:xfrm flipH="1">
            <a:off x="9720308" y="2176032"/>
            <a:ext cx="32127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2" name="TextBox 31">
            <a:extLst>
              <a:ext uri="{FF2B5EF4-FFF2-40B4-BE49-F238E27FC236}">
                <a16:creationId xmlns:a16="http://schemas.microsoft.com/office/drawing/2014/main" id="{B955011D-09AC-5E95-BE02-75C4D8987473}"/>
              </a:ext>
            </a:extLst>
          </p:cNvPr>
          <p:cNvSpPr txBox="1"/>
          <p:nvPr/>
        </p:nvSpPr>
        <p:spPr>
          <a:xfrm>
            <a:off x="10157792" y="1830043"/>
            <a:ext cx="1834073" cy="738664"/>
          </a:xfrm>
          <a:prstGeom prst="rect">
            <a:avLst/>
          </a:prstGeom>
          <a:noFill/>
        </p:spPr>
        <p:txBody>
          <a:bodyPr wrap="square" rtlCol="0">
            <a:spAutoFit/>
          </a:bodyPr>
          <a:lstStyle/>
          <a:p>
            <a:r>
              <a:rPr lang="en-US" sz="1400" dirty="0"/>
              <a:t>Clear alignment (left | right) and information grouping. </a:t>
            </a:r>
          </a:p>
        </p:txBody>
      </p:sp>
      <p:cxnSp>
        <p:nvCxnSpPr>
          <p:cNvPr id="33" name="Straight Arrow Connector 32">
            <a:extLst>
              <a:ext uri="{FF2B5EF4-FFF2-40B4-BE49-F238E27FC236}">
                <a16:creationId xmlns:a16="http://schemas.microsoft.com/office/drawing/2014/main" id="{7263C27D-0050-10A8-66B3-F16E2814761B}"/>
              </a:ext>
            </a:extLst>
          </p:cNvPr>
          <p:cNvCxnSpPr>
            <a:cxnSpLocks/>
          </p:cNvCxnSpPr>
          <p:nvPr/>
        </p:nvCxnSpPr>
        <p:spPr>
          <a:xfrm flipH="1">
            <a:off x="9670881" y="3275783"/>
            <a:ext cx="32127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4" name="TextBox 33">
            <a:extLst>
              <a:ext uri="{FF2B5EF4-FFF2-40B4-BE49-F238E27FC236}">
                <a16:creationId xmlns:a16="http://schemas.microsoft.com/office/drawing/2014/main" id="{0403733F-A835-6F85-2837-541C2BBF60F3}"/>
              </a:ext>
            </a:extLst>
          </p:cNvPr>
          <p:cNvSpPr txBox="1"/>
          <p:nvPr/>
        </p:nvSpPr>
        <p:spPr>
          <a:xfrm>
            <a:off x="10021554" y="3085054"/>
            <a:ext cx="2290392" cy="738664"/>
          </a:xfrm>
          <a:prstGeom prst="rect">
            <a:avLst/>
          </a:prstGeom>
          <a:noFill/>
        </p:spPr>
        <p:txBody>
          <a:bodyPr wrap="square" rtlCol="0">
            <a:spAutoFit/>
          </a:bodyPr>
          <a:lstStyle/>
          <a:p>
            <a:r>
              <a:rPr lang="en-US" sz="1400" dirty="0"/>
              <a:t>Same size boxes indicate clear steps that are all as important as </a:t>
            </a:r>
            <a:r>
              <a:rPr lang="en-US" sz="1400" dirty="0" err="1"/>
              <a:t>eachother</a:t>
            </a:r>
            <a:r>
              <a:rPr lang="en-US" sz="1400" dirty="0"/>
              <a:t>. </a:t>
            </a:r>
          </a:p>
        </p:txBody>
      </p:sp>
      <p:cxnSp>
        <p:nvCxnSpPr>
          <p:cNvPr id="35" name="Straight Arrow Connector 34">
            <a:extLst>
              <a:ext uri="{FF2B5EF4-FFF2-40B4-BE49-F238E27FC236}">
                <a16:creationId xmlns:a16="http://schemas.microsoft.com/office/drawing/2014/main" id="{DDCD93C0-EFD2-BC66-C285-99884946A08B}"/>
              </a:ext>
            </a:extLst>
          </p:cNvPr>
          <p:cNvCxnSpPr>
            <a:cxnSpLocks/>
          </p:cNvCxnSpPr>
          <p:nvPr/>
        </p:nvCxnSpPr>
        <p:spPr>
          <a:xfrm flipH="1">
            <a:off x="9743276" y="4177826"/>
            <a:ext cx="32127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6" name="TextBox 35">
            <a:extLst>
              <a:ext uri="{FF2B5EF4-FFF2-40B4-BE49-F238E27FC236}">
                <a16:creationId xmlns:a16="http://schemas.microsoft.com/office/drawing/2014/main" id="{2AD6FACE-F9B5-613C-F28A-80404070EC31}"/>
              </a:ext>
            </a:extLst>
          </p:cNvPr>
          <p:cNvSpPr txBox="1"/>
          <p:nvPr/>
        </p:nvSpPr>
        <p:spPr>
          <a:xfrm>
            <a:off x="10200791" y="4073593"/>
            <a:ext cx="1791074" cy="738664"/>
          </a:xfrm>
          <a:prstGeom prst="rect">
            <a:avLst/>
          </a:prstGeom>
          <a:noFill/>
        </p:spPr>
        <p:txBody>
          <a:bodyPr wrap="square" rtlCol="0">
            <a:spAutoFit/>
          </a:bodyPr>
          <a:lstStyle/>
          <a:p>
            <a:r>
              <a:rPr lang="en-US" sz="1400" dirty="0"/>
              <a:t>Contrast in </a:t>
            </a:r>
            <a:r>
              <a:rPr lang="en-US" sz="1400" dirty="0" err="1"/>
              <a:t>colours</a:t>
            </a:r>
            <a:r>
              <a:rPr lang="en-US" sz="1400" dirty="0"/>
              <a:t> to emphasize certain bits of information. </a:t>
            </a:r>
          </a:p>
        </p:txBody>
      </p:sp>
      <p:cxnSp>
        <p:nvCxnSpPr>
          <p:cNvPr id="37" name="Straight Arrow Connector 36">
            <a:extLst>
              <a:ext uri="{FF2B5EF4-FFF2-40B4-BE49-F238E27FC236}">
                <a16:creationId xmlns:a16="http://schemas.microsoft.com/office/drawing/2014/main" id="{499E3C8B-F8D0-1E4C-5E19-E065139AD19D}"/>
              </a:ext>
            </a:extLst>
          </p:cNvPr>
          <p:cNvCxnSpPr>
            <a:cxnSpLocks/>
          </p:cNvCxnSpPr>
          <p:nvPr/>
        </p:nvCxnSpPr>
        <p:spPr>
          <a:xfrm flipH="1">
            <a:off x="9700278" y="5166366"/>
            <a:ext cx="321276"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8" name="TextBox 37">
            <a:extLst>
              <a:ext uri="{FF2B5EF4-FFF2-40B4-BE49-F238E27FC236}">
                <a16:creationId xmlns:a16="http://schemas.microsoft.com/office/drawing/2014/main" id="{83749B7D-9F97-040F-7464-F5DD21CA9FB6}"/>
              </a:ext>
            </a:extLst>
          </p:cNvPr>
          <p:cNvSpPr txBox="1"/>
          <p:nvPr/>
        </p:nvSpPr>
        <p:spPr>
          <a:xfrm>
            <a:off x="10157793" y="5087646"/>
            <a:ext cx="1791074" cy="1169551"/>
          </a:xfrm>
          <a:prstGeom prst="rect">
            <a:avLst/>
          </a:prstGeom>
          <a:noFill/>
        </p:spPr>
        <p:txBody>
          <a:bodyPr wrap="square" rtlCol="0">
            <a:spAutoFit/>
          </a:bodyPr>
          <a:lstStyle/>
          <a:p>
            <a:r>
              <a:rPr lang="en-US" sz="1400" dirty="0"/>
              <a:t>Clear flow + visual hierarchy throughout, all from following the simple ‘rules’ of hierarchy.</a:t>
            </a:r>
          </a:p>
        </p:txBody>
      </p:sp>
      <p:sp>
        <p:nvSpPr>
          <p:cNvPr id="39" name="TextBox 38">
            <a:extLst>
              <a:ext uri="{FF2B5EF4-FFF2-40B4-BE49-F238E27FC236}">
                <a16:creationId xmlns:a16="http://schemas.microsoft.com/office/drawing/2014/main" id="{565B5846-EE06-807D-C70F-1E715EFF713E}"/>
              </a:ext>
            </a:extLst>
          </p:cNvPr>
          <p:cNvSpPr txBox="1"/>
          <p:nvPr/>
        </p:nvSpPr>
        <p:spPr>
          <a:xfrm>
            <a:off x="183606" y="5949930"/>
            <a:ext cx="3795557" cy="523220"/>
          </a:xfrm>
          <a:prstGeom prst="rect">
            <a:avLst/>
          </a:prstGeom>
          <a:noFill/>
        </p:spPr>
        <p:txBody>
          <a:bodyPr wrap="square" rtlCol="0">
            <a:spAutoFit/>
          </a:bodyPr>
          <a:lstStyle/>
          <a:p>
            <a:r>
              <a:rPr lang="en-US" sz="1400" b="1" dirty="0"/>
              <a:t>Here, the viewer has to work hard to digest the information. Theres no entry point.</a:t>
            </a:r>
          </a:p>
        </p:txBody>
      </p:sp>
      <p:sp>
        <p:nvSpPr>
          <p:cNvPr id="40" name="TextBox 39">
            <a:extLst>
              <a:ext uri="{FF2B5EF4-FFF2-40B4-BE49-F238E27FC236}">
                <a16:creationId xmlns:a16="http://schemas.microsoft.com/office/drawing/2014/main" id="{ACD52CE3-A6D1-9414-0D38-BBF577539FD5}"/>
              </a:ext>
            </a:extLst>
          </p:cNvPr>
          <p:cNvSpPr txBox="1"/>
          <p:nvPr/>
        </p:nvSpPr>
        <p:spPr>
          <a:xfrm>
            <a:off x="6050094" y="5879019"/>
            <a:ext cx="4104791" cy="738664"/>
          </a:xfrm>
          <a:prstGeom prst="rect">
            <a:avLst/>
          </a:prstGeom>
          <a:noFill/>
        </p:spPr>
        <p:txBody>
          <a:bodyPr wrap="square" rtlCol="0">
            <a:spAutoFit/>
          </a:bodyPr>
          <a:lstStyle/>
          <a:p>
            <a:r>
              <a:rPr lang="en-US" sz="1400" b="1" dirty="0"/>
              <a:t>Here,  we’ve used scale, contrast, grouping, alignment and weight to create a clear structure. The viewer knows exactly where to look first.</a:t>
            </a:r>
          </a:p>
        </p:txBody>
      </p:sp>
    </p:spTree>
    <p:extLst>
      <p:ext uri="{BB962C8B-B14F-4D97-AF65-F5344CB8AC3E}">
        <p14:creationId xmlns:p14="http://schemas.microsoft.com/office/powerpoint/2010/main" val="423964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8"/>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2"/>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2"/>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6"/>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4"/>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38"/>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7"/>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5"/>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33"/>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30"/>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29"/>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8" grpId="0"/>
      <p:bldP spid="21" grpId="0"/>
      <p:bldP spid="24" grpId="0"/>
      <p:bldP spid="26" grpId="0"/>
      <p:bldP spid="28" grpId="0"/>
      <p:bldP spid="30" grpId="0"/>
      <p:bldP spid="32" grpId="0"/>
      <p:bldP spid="34" grpId="0"/>
      <p:bldP spid="36" grpId="0"/>
      <p:bldP spid="3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AEC863-0CF8-BB20-62B1-670642F40337}"/>
            </a:ext>
          </a:extLst>
        </p:cNvPr>
        <p:cNvGrpSpPr/>
        <p:nvPr/>
      </p:nvGrpSpPr>
      <p:grpSpPr>
        <a:xfrm>
          <a:off x="0" y="0"/>
          <a:ext cx="0" cy="0"/>
          <a:chOff x="0" y="0"/>
          <a:chExt cx="0" cy="0"/>
        </a:xfrm>
      </p:grpSpPr>
      <p:pic>
        <p:nvPicPr>
          <p:cNvPr id="1026" name="Picture 2" descr="8 Basic Graphic Design Rules - How To Use Them">
            <a:extLst>
              <a:ext uri="{FF2B5EF4-FFF2-40B4-BE49-F238E27FC236}">
                <a16:creationId xmlns:a16="http://schemas.microsoft.com/office/drawing/2014/main" id="{954A9B19-AFFF-BD27-E9EA-622DFC5A84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2391" y="1941772"/>
            <a:ext cx="5158946" cy="29744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1AD83BE-3DB7-8E16-066C-8F60B4143E11}"/>
              </a:ext>
            </a:extLst>
          </p:cNvPr>
          <p:cNvSpPr txBox="1"/>
          <p:nvPr/>
        </p:nvSpPr>
        <p:spPr>
          <a:xfrm>
            <a:off x="420130" y="222422"/>
            <a:ext cx="4917989" cy="1323439"/>
          </a:xfrm>
          <a:prstGeom prst="rect">
            <a:avLst/>
          </a:prstGeom>
          <a:noFill/>
        </p:spPr>
        <p:txBody>
          <a:bodyPr wrap="square" rtlCol="0">
            <a:spAutoFit/>
          </a:bodyPr>
          <a:lstStyle/>
          <a:p>
            <a:r>
              <a:rPr lang="en-US" sz="4000" b="1" dirty="0"/>
              <a:t>Why this is </a:t>
            </a:r>
            <a:r>
              <a:rPr lang="en-US" sz="4000" b="1" i="1" dirty="0">
                <a:solidFill>
                  <a:srgbClr val="FF4CDF"/>
                </a:solidFill>
              </a:rPr>
              <a:t>relevant </a:t>
            </a:r>
            <a:r>
              <a:rPr lang="en-US" sz="4000" b="1" dirty="0"/>
              <a:t>to today’s task. </a:t>
            </a:r>
          </a:p>
        </p:txBody>
      </p:sp>
      <p:sp>
        <p:nvSpPr>
          <p:cNvPr id="5" name="TextBox 4">
            <a:extLst>
              <a:ext uri="{FF2B5EF4-FFF2-40B4-BE49-F238E27FC236}">
                <a16:creationId xmlns:a16="http://schemas.microsoft.com/office/drawing/2014/main" id="{B946A175-927B-F248-2E68-A7E75A5143EA}"/>
              </a:ext>
            </a:extLst>
          </p:cNvPr>
          <p:cNvSpPr txBox="1"/>
          <p:nvPr/>
        </p:nvSpPr>
        <p:spPr>
          <a:xfrm>
            <a:off x="679622" y="1614394"/>
            <a:ext cx="5128054" cy="2031325"/>
          </a:xfrm>
          <a:prstGeom prst="rect">
            <a:avLst/>
          </a:prstGeom>
          <a:noFill/>
        </p:spPr>
        <p:txBody>
          <a:bodyPr wrap="square" rtlCol="0">
            <a:spAutoFit/>
          </a:bodyPr>
          <a:lstStyle/>
          <a:p>
            <a:r>
              <a:rPr lang="en-US" dirty="0"/>
              <a:t>We are going to apply the principles of visual hierarchy to create our own ’How to’ infographics.</a:t>
            </a:r>
          </a:p>
          <a:p>
            <a:endParaRPr lang="en-US" dirty="0"/>
          </a:p>
          <a:p>
            <a:r>
              <a:rPr lang="en-US" dirty="0"/>
              <a:t>There are no limits to how you present your information. You can include drawings as well as text if you want. Be as creative as you want to be. You have 10 minutes to create your design. </a:t>
            </a:r>
          </a:p>
        </p:txBody>
      </p:sp>
      <p:sp>
        <p:nvSpPr>
          <p:cNvPr id="6" name="TextBox 5">
            <a:extLst>
              <a:ext uri="{FF2B5EF4-FFF2-40B4-BE49-F238E27FC236}">
                <a16:creationId xmlns:a16="http://schemas.microsoft.com/office/drawing/2014/main" id="{59A8BDEF-A7FD-5B09-68A5-8BAFDD30DC07}"/>
              </a:ext>
            </a:extLst>
          </p:cNvPr>
          <p:cNvSpPr txBox="1"/>
          <p:nvPr/>
        </p:nvSpPr>
        <p:spPr>
          <a:xfrm>
            <a:off x="420130" y="3742123"/>
            <a:ext cx="1470454" cy="461665"/>
          </a:xfrm>
          <a:prstGeom prst="rect">
            <a:avLst/>
          </a:prstGeom>
          <a:noFill/>
        </p:spPr>
        <p:txBody>
          <a:bodyPr wrap="square" rtlCol="0">
            <a:spAutoFit/>
          </a:bodyPr>
          <a:lstStyle/>
          <a:p>
            <a:r>
              <a:rPr lang="en-US" sz="2400" b="1" dirty="0">
                <a:solidFill>
                  <a:srgbClr val="FF4CDF"/>
                </a:solidFill>
              </a:rPr>
              <a:t>The</a:t>
            </a:r>
            <a:r>
              <a:rPr lang="en-US" b="1" dirty="0">
                <a:solidFill>
                  <a:srgbClr val="FF4CDF"/>
                </a:solidFill>
              </a:rPr>
              <a:t> </a:t>
            </a:r>
            <a:r>
              <a:rPr lang="en-US" sz="2400" b="1" dirty="0">
                <a:solidFill>
                  <a:srgbClr val="FF4CDF"/>
                </a:solidFill>
              </a:rPr>
              <a:t>brief</a:t>
            </a:r>
            <a:r>
              <a:rPr lang="en-US" b="1" dirty="0">
                <a:solidFill>
                  <a:srgbClr val="FF4CDF"/>
                </a:solidFill>
              </a:rPr>
              <a:t>.</a:t>
            </a:r>
          </a:p>
        </p:txBody>
      </p:sp>
      <p:sp>
        <p:nvSpPr>
          <p:cNvPr id="7" name="TextBox 6">
            <a:extLst>
              <a:ext uri="{FF2B5EF4-FFF2-40B4-BE49-F238E27FC236}">
                <a16:creationId xmlns:a16="http://schemas.microsoft.com/office/drawing/2014/main" id="{111B5F31-9F80-FB3B-F598-C536B1571D0D}"/>
              </a:ext>
            </a:extLst>
          </p:cNvPr>
          <p:cNvSpPr txBox="1"/>
          <p:nvPr/>
        </p:nvSpPr>
        <p:spPr>
          <a:xfrm>
            <a:off x="678472" y="4300192"/>
            <a:ext cx="5128054" cy="1200329"/>
          </a:xfrm>
          <a:prstGeom prst="rect">
            <a:avLst/>
          </a:prstGeom>
          <a:noFill/>
        </p:spPr>
        <p:txBody>
          <a:bodyPr wrap="square" rtlCol="0">
            <a:spAutoFit/>
          </a:bodyPr>
          <a:lstStyle/>
          <a:p>
            <a:r>
              <a:rPr lang="en-US" dirty="0"/>
              <a:t>- Create a 3 step ‘How To’ Infographic.</a:t>
            </a:r>
          </a:p>
          <a:p>
            <a:r>
              <a:rPr lang="en-US" dirty="0"/>
              <a:t> - Choose any topic (Pick your own or feel free to pick a suggestion from the list.)</a:t>
            </a:r>
          </a:p>
          <a:p>
            <a:endParaRPr lang="en-US" dirty="0"/>
          </a:p>
        </p:txBody>
      </p:sp>
      <p:sp>
        <p:nvSpPr>
          <p:cNvPr id="8" name="TextBox 7">
            <a:extLst>
              <a:ext uri="{FF2B5EF4-FFF2-40B4-BE49-F238E27FC236}">
                <a16:creationId xmlns:a16="http://schemas.microsoft.com/office/drawing/2014/main" id="{71AE32E0-8F51-1E57-C67E-45AC4521A1F7}"/>
              </a:ext>
            </a:extLst>
          </p:cNvPr>
          <p:cNvSpPr txBox="1"/>
          <p:nvPr/>
        </p:nvSpPr>
        <p:spPr>
          <a:xfrm>
            <a:off x="420130" y="5315855"/>
            <a:ext cx="1927654" cy="369332"/>
          </a:xfrm>
          <a:prstGeom prst="rect">
            <a:avLst/>
          </a:prstGeom>
          <a:noFill/>
        </p:spPr>
        <p:txBody>
          <a:bodyPr wrap="square" rtlCol="0">
            <a:spAutoFit/>
          </a:bodyPr>
          <a:lstStyle/>
          <a:p>
            <a:r>
              <a:rPr lang="en-US" b="1" dirty="0">
                <a:solidFill>
                  <a:srgbClr val="FF4CDF"/>
                </a:solidFill>
              </a:rPr>
              <a:t>Requirements. </a:t>
            </a:r>
          </a:p>
        </p:txBody>
      </p:sp>
      <p:sp>
        <p:nvSpPr>
          <p:cNvPr id="9" name="TextBox 8">
            <a:extLst>
              <a:ext uri="{FF2B5EF4-FFF2-40B4-BE49-F238E27FC236}">
                <a16:creationId xmlns:a16="http://schemas.microsoft.com/office/drawing/2014/main" id="{03FA2278-0000-8443-0B29-8C07AE99D330}"/>
              </a:ext>
            </a:extLst>
          </p:cNvPr>
          <p:cNvSpPr txBox="1"/>
          <p:nvPr/>
        </p:nvSpPr>
        <p:spPr>
          <a:xfrm>
            <a:off x="543698" y="5706930"/>
            <a:ext cx="5128054" cy="923330"/>
          </a:xfrm>
          <a:prstGeom prst="rect">
            <a:avLst/>
          </a:prstGeom>
          <a:noFill/>
        </p:spPr>
        <p:txBody>
          <a:bodyPr wrap="square" rtlCol="0">
            <a:spAutoFit/>
          </a:bodyPr>
          <a:lstStyle/>
          <a:p>
            <a:pPr marL="285750" indent="-285750">
              <a:buFontTx/>
              <a:buChar char="-"/>
            </a:pPr>
            <a:r>
              <a:rPr lang="en-US" dirty="0"/>
              <a:t>Title + 3 steps</a:t>
            </a:r>
          </a:p>
          <a:p>
            <a:pPr marL="285750" indent="-285750">
              <a:buFontTx/>
              <a:buChar char="-"/>
            </a:pPr>
            <a:r>
              <a:rPr lang="en-US" dirty="0"/>
              <a:t>Must use at </a:t>
            </a:r>
            <a:r>
              <a:rPr lang="en-US" b="1" dirty="0"/>
              <a:t>least</a:t>
            </a:r>
            <a:r>
              <a:rPr lang="en-US" dirty="0"/>
              <a:t> two principles of hierarchy. </a:t>
            </a:r>
          </a:p>
          <a:p>
            <a:pPr marL="285750" indent="-285750">
              <a:buFontTx/>
              <a:buChar char="-"/>
            </a:pPr>
            <a:r>
              <a:rPr lang="en-US" dirty="0"/>
              <a:t>Created using pen + paper.  </a:t>
            </a:r>
          </a:p>
        </p:txBody>
      </p:sp>
    </p:spTree>
    <p:extLst>
      <p:ext uri="{BB962C8B-B14F-4D97-AF65-F5344CB8AC3E}">
        <p14:creationId xmlns:p14="http://schemas.microsoft.com/office/powerpoint/2010/main" val="1926704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F0E721-6549-BB73-9A56-2AB8D37C1B5D}"/>
              </a:ext>
            </a:extLst>
          </p:cNvPr>
          <p:cNvSpPr txBox="1"/>
          <p:nvPr/>
        </p:nvSpPr>
        <p:spPr>
          <a:xfrm>
            <a:off x="4522572" y="383060"/>
            <a:ext cx="5449330" cy="769441"/>
          </a:xfrm>
          <a:prstGeom prst="rect">
            <a:avLst/>
          </a:prstGeom>
          <a:noFill/>
        </p:spPr>
        <p:txBody>
          <a:bodyPr wrap="square" rtlCol="0">
            <a:spAutoFit/>
          </a:bodyPr>
          <a:lstStyle/>
          <a:p>
            <a:r>
              <a:rPr lang="en-US" sz="4400" b="1" dirty="0">
                <a:solidFill>
                  <a:srgbClr val="FF4CDF"/>
                </a:solidFill>
                <a:latin typeface="+mj-lt"/>
              </a:rPr>
              <a:t>”How to…” </a:t>
            </a:r>
          </a:p>
        </p:txBody>
      </p:sp>
      <p:sp>
        <p:nvSpPr>
          <p:cNvPr id="3" name="TextBox 2">
            <a:extLst>
              <a:ext uri="{FF2B5EF4-FFF2-40B4-BE49-F238E27FC236}">
                <a16:creationId xmlns:a16="http://schemas.microsoft.com/office/drawing/2014/main" id="{078C230E-CA08-7A6B-CD4A-EA2F814DC70B}"/>
              </a:ext>
            </a:extLst>
          </p:cNvPr>
          <p:cNvSpPr txBox="1"/>
          <p:nvPr/>
        </p:nvSpPr>
        <p:spPr>
          <a:xfrm>
            <a:off x="1225377" y="2436130"/>
            <a:ext cx="2137719" cy="646331"/>
          </a:xfrm>
          <a:prstGeom prst="rect">
            <a:avLst/>
          </a:prstGeom>
          <a:noFill/>
        </p:spPr>
        <p:txBody>
          <a:bodyPr wrap="square" rtlCol="0">
            <a:spAutoFit/>
          </a:bodyPr>
          <a:lstStyle/>
          <a:p>
            <a:r>
              <a:rPr lang="en-US" dirty="0"/>
              <a:t>How to make a piece of toast.</a:t>
            </a:r>
          </a:p>
        </p:txBody>
      </p:sp>
      <p:sp>
        <p:nvSpPr>
          <p:cNvPr id="4" name="TextBox 3">
            <a:extLst>
              <a:ext uri="{FF2B5EF4-FFF2-40B4-BE49-F238E27FC236}">
                <a16:creationId xmlns:a16="http://schemas.microsoft.com/office/drawing/2014/main" id="{2E03F439-229D-170B-C13E-27F2C153997E}"/>
              </a:ext>
            </a:extLst>
          </p:cNvPr>
          <p:cNvSpPr txBox="1"/>
          <p:nvPr/>
        </p:nvSpPr>
        <p:spPr>
          <a:xfrm>
            <a:off x="1225377" y="3373342"/>
            <a:ext cx="2203620" cy="646331"/>
          </a:xfrm>
          <a:prstGeom prst="rect">
            <a:avLst/>
          </a:prstGeom>
          <a:noFill/>
        </p:spPr>
        <p:txBody>
          <a:bodyPr wrap="square" rtlCol="0">
            <a:spAutoFit/>
          </a:bodyPr>
          <a:lstStyle/>
          <a:p>
            <a:r>
              <a:rPr lang="en-US" dirty="0"/>
              <a:t>How to tie your shoelaces.</a:t>
            </a:r>
          </a:p>
        </p:txBody>
      </p:sp>
      <p:sp>
        <p:nvSpPr>
          <p:cNvPr id="5" name="TextBox 4">
            <a:extLst>
              <a:ext uri="{FF2B5EF4-FFF2-40B4-BE49-F238E27FC236}">
                <a16:creationId xmlns:a16="http://schemas.microsoft.com/office/drawing/2014/main" id="{7A1B1EAA-D476-F900-B1F7-5FDB81DB2F3B}"/>
              </a:ext>
            </a:extLst>
          </p:cNvPr>
          <p:cNvSpPr txBox="1"/>
          <p:nvPr/>
        </p:nvSpPr>
        <p:spPr>
          <a:xfrm>
            <a:off x="4935498" y="1455018"/>
            <a:ext cx="2137719" cy="646331"/>
          </a:xfrm>
          <a:prstGeom prst="rect">
            <a:avLst/>
          </a:prstGeom>
          <a:noFill/>
        </p:spPr>
        <p:txBody>
          <a:bodyPr wrap="square" rtlCol="0">
            <a:spAutoFit/>
          </a:bodyPr>
          <a:lstStyle/>
          <a:p>
            <a:r>
              <a:rPr lang="en-US" dirty="0"/>
              <a:t>How to correctly wash your hands. </a:t>
            </a:r>
          </a:p>
        </p:txBody>
      </p:sp>
      <p:sp>
        <p:nvSpPr>
          <p:cNvPr id="6" name="TextBox 5">
            <a:extLst>
              <a:ext uri="{FF2B5EF4-FFF2-40B4-BE49-F238E27FC236}">
                <a16:creationId xmlns:a16="http://schemas.microsoft.com/office/drawing/2014/main" id="{6D143AF0-6775-CD67-7E00-0B2B7ED73598}"/>
              </a:ext>
            </a:extLst>
          </p:cNvPr>
          <p:cNvSpPr txBox="1"/>
          <p:nvPr/>
        </p:nvSpPr>
        <p:spPr>
          <a:xfrm>
            <a:off x="4935498" y="2436130"/>
            <a:ext cx="2137719" cy="646331"/>
          </a:xfrm>
          <a:prstGeom prst="rect">
            <a:avLst/>
          </a:prstGeom>
          <a:noFill/>
        </p:spPr>
        <p:txBody>
          <a:bodyPr wrap="square" rtlCol="0">
            <a:spAutoFit/>
          </a:bodyPr>
          <a:lstStyle/>
          <a:p>
            <a:r>
              <a:rPr lang="en-US" dirty="0"/>
              <a:t>How to make your bed. </a:t>
            </a:r>
          </a:p>
        </p:txBody>
      </p:sp>
      <p:sp>
        <p:nvSpPr>
          <p:cNvPr id="7" name="TextBox 6">
            <a:extLst>
              <a:ext uri="{FF2B5EF4-FFF2-40B4-BE49-F238E27FC236}">
                <a16:creationId xmlns:a16="http://schemas.microsoft.com/office/drawing/2014/main" id="{31D681D1-48D1-5036-36FD-B9F72AF82CE3}"/>
              </a:ext>
            </a:extLst>
          </p:cNvPr>
          <p:cNvSpPr txBox="1"/>
          <p:nvPr/>
        </p:nvSpPr>
        <p:spPr>
          <a:xfrm>
            <a:off x="4910785" y="3380781"/>
            <a:ext cx="2137719" cy="646331"/>
          </a:xfrm>
          <a:prstGeom prst="rect">
            <a:avLst/>
          </a:prstGeom>
          <a:noFill/>
        </p:spPr>
        <p:txBody>
          <a:bodyPr wrap="square" rtlCol="0">
            <a:spAutoFit/>
          </a:bodyPr>
          <a:lstStyle/>
          <a:p>
            <a:r>
              <a:rPr lang="en-US" dirty="0"/>
              <a:t>How to water a plant. </a:t>
            </a:r>
          </a:p>
        </p:txBody>
      </p:sp>
      <p:sp>
        <p:nvSpPr>
          <p:cNvPr id="8" name="TextBox 7">
            <a:extLst>
              <a:ext uri="{FF2B5EF4-FFF2-40B4-BE49-F238E27FC236}">
                <a16:creationId xmlns:a16="http://schemas.microsoft.com/office/drawing/2014/main" id="{5298A532-CA9D-50C2-DE17-7DF2EFB47A76}"/>
              </a:ext>
            </a:extLst>
          </p:cNvPr>
          <p:cNvSpPr txBox="1"/>
          <p:nvPr/>
        </p:nvSpPr>
        <p:spPr>
          <a:xfrm>
            <a:off x="8736234" y="3502236"/>
            <a:ext cx="2137719" cy="646331"/>
          </a:xfrm>
          <a:prstGeom prst="rect">
            <a:avLst/>
          </a:prstGeom>
          <a:noFill/>
        </p:spPr>
        <p:txBody>
          <a:bodyPr wrap="square" rtlCol="0">
            <a:spAutoFit/>
          </a:bodyPr>
          <a:lstStyle/>
          <a:p>
            <a:r>
              <a:rPr lang="en-US" dirty="0"/>
              <a:t>How to survive a deadline. </a:t>
            </a:r>
          </a:p>
        </p:txBody>
      </p:sp>
      <p:sp>
        <p:nvSpPr>
          <p:cNvPr id="9" name="TextBox 8">
            <a:extLst>
              <a:ext uri="{FF2B5EF4-FFF2-40B4-BE49-F238E27FC236}">
                <a16:creationId xmlns:a16="http://schemas.microsoft.com/office/drawing/2014/main" id="{CE06815D-E901-8D84-BBC2-A5EACEB1E94F}"/>
              </a:ext>
            </a:extLst>
          </p:cNvPr>
          <p:cNvSpPr txBox="1"/>
          <p:nvPr/>
        </p:nvSpPr>
        <p:spPr>
          <a:xfrm>
            <a:off x="8763000" y="1404699"/>
            <a:ext cx="2137719" cy="646331"/>
          </a:xfrm>
          <a:prstGeom prst="rect">
            <a:avLst/>
          </a:prstGeom>
          <a:noFill/>
        </p:spPr>
        <p:txBody>
          <a:bodyPr wrap="square" rtlCol="0">
            <a:spAutoFit/>
          </a:bodyPr>
          <a:lstStyle/>
          <a:p>
            <a:r>
              <a:rPr lang="en-US" dirty="0"/>
              <a:t>How to wake up on time. </a:t>
            </a:r>
          </a:p>
        </p:txBody>
      </p:sp>
      <p:sp>
        <p:nvSpPr>
          <p:cNvPr id="10" name="TextBox 9">
            <a:extLst>
              <a:ext uri="{FF2B5EF4-FFF2-40B4-BE49-F238E27FC236}">
                <a16:creationId xmlns:a16="http://schemas.microsoft.com/office/drawing/2014/main" id="{CF20F656-9F80-989F-118D-F14AD5A337A7}"/>
              </a:ext>
            </a:extLst>
          </p:cNvPr>
          <p:cNvSpPr txBox="1"/>
          <p:nvPr/>
        </p:nvSpPr>
        <p:spPr>
          <a:xfrm>
            <a:off x="1258327" y="4353803"/>
            <a:ext cx="2137719" cy="646331"/>
          </a:xfrm>
          <a:prstGeom prst="rect">
            <a:avLst/>
          </a:prstGeom>
          <a:noFill/>
        </p:spPr>
        <p:txBody>
          <a:bodyPr wrap="square" rtlCol="0">
            <a:spAutoFit/>
          </a:bodyPr>
          <a:lstStyle/>
          <a:p>
            <a:r>
              <a:rPr lang="en-US" dirty="0"/>
              <a:t>How to stay motivated. </a:t>
            </a:r>
          </a:p>
        </p:txBody>
      </p:sp>
      <p:sp>
        <p:nvSpPr>
          <p:cNvPr id="11" name="TextBox 10">
            <a:extLst>
              <a:ext uri="{FF2B5EF4-FFF2-40B4-BE49-F238E27FC236}">
                <a16:creationId xmlns:a16="http://schemas.microsoft.com/office/drawing/2014/main" id="{5C77CBEA-A5C0-7B1B-8D12-4B85CC7BC913}"/>
              </a:ext>
            </a:extLst>
          </p:cNvPr>
          <p:cNvSpPr txBox="1"/>
          <p:nvPr/>
        </p:nvSpPr>
        <p:spPr>
          <a:xfrm>
            <a:off x="1225377" y="1404699"/>
            <a:ext cx="2137719" cy="646331"/>
          </a:xfrm>
          <a:prstGeom prst="rect">
            <a:avLst/>
          </a:prstGeom>
          <a:noFill/>
        </p:spPr>
        <p:txBody>
          <a:bodyPr wrap="square" rtlCol="0">
            <a:spAutoFit/>
          </a:bodyPr>
          <a:lstStyle/>
          <a:p>
            <a:r>
              <a:rPr lang="en-US" dirty="0"/>
              <a:t>How to take a perfect photo. </a:t>
            </a:r>
          </a:p>
        </p:txBody>
      </p:sp>
      <p:sp>
        <p:nvSpPr>
          <p:cNvPr id="12" name="TextBox 11">
            <a:extLst>
              <a:ext uri="{FF2B5EF4-FFF2-40B4-BE49-F238E27FC236}">
                <a16:creationId xmlns:a16="http://schemas.microsoft.com/office/drawing/2014/main" id="{F10A447D-D3B5-4924-00D3-A33C757ABCEB}"/>
              </a:ext>
            </a:extLst>
          </p:cNvPr>
          <p:cNvSpPr txBox="1"/>
          <p:nvPr/>
        </p:nvSpPr>
        <p:spPr>
          <a:xfrm>
            <a:off x="4935498" y="4412594"/>
            <a:ext cx="2137719" cy="646331"/>
          </a:xfrm>
          <a:prstGeom prst="rect">
            <a:avLst/>
          </a:prstGeom>
          <a:noFill/>
        </p:spPr>
        <p:txBody>
          <a:bodyPr wrap="square" rtlCol="0">
            <a:spAutoFit/>
          </a:bodyPr>
          <a:lstStyle/>
          <a:p>
            <a:r>
              <a:rPr lang="en-US" dirty="0"/>
              <a:t>How to stretch your back. </a:t>
            </a:r>
          </a:p>
        </p:txBody>
      </p:sp>
      <p:sp>
        <p:nvSpPr>
          <p:cNvPr id="13" name="TextBox 12">
            <a:extLst>
              <a:ext uri="{FF2B5EF4-FFF2-40B4-BE49-F238E27FC236}">
                <a16:creationId xmlns:a16="http://schemas.microsoft.com/office/drawing/2014/main" id="{0B3BE10D-F458-1202-FAA0-14A52BEA9D72}"/>
              </a:ext>
            </a:extLst>
          </p:cNvPr>
          <p:cNvSpPr txBox="1"/>
          <p:nvPr/>
        </p:nvSpPr>
        <p:spPr>
          <a:xfrm>
            <a:off x="4941678" y="5393706"/>
            <a:ext cx="1863809" cy="369332"/>
          </a:xfrm>
          <a:prstGeom prst="rect">
            <a:avLst/>
          </a:prstGeom>
          <a:noFill/>
        </p:spPr>
        <p:txBody>
          <a:bodyPr wrap="square" rtlCol="0">
            <a:spAutoFit/>
          </a:bodyPr>
          <a:lstStyle/>
          <a:p>
            <a:r>
              <a:rPr lang="en-US" dirty="0"/>
              <a:t>How to pet a cat. </a:t>
            </a:r>
          </a:p>
        </p:txBody>
      </p:sp>
      <p:sp>
        <p:nvSpPr>
          <p:cNvPr id="14" name="TextBox 13">
            <a:extLst>
              <a:ext uri="{FF2B5EF4-FFF2-40B4-BE49-F238E27FC236}">
                <a16:creationId xmlns:a16="http://schemas.microsoft.com/office/drawing/2014/main" id="{953D20AC-8281-EB5C-71BD-8610FEAB5F94}"/>
              </a:ext>
            </a:extLst>
          </p:cNvPr>
          <p:cNvSpPr txBox="1"/>
          <p:nvPr/>
        </p:nvSpPr>
        <p:spPr>
          <a:xfrm>
            <a:off x="8763000" y="2314968"/>
            <a:ext cx="2137719" cy="923330"/>
          </a:xfrm>
          <a:prstGeom prst="rect">
            <a:avLst/>
          </a:prstGeom>
          <a:noFill/>
        </p:spPr>
        <p:txBody>
          <a:bodyPr wrap="square" rtlCol="0">
            <a:spAutoFit/>
          </a:bodyPr>
          <a:lstStyle/>
          <a:p>
            <a:r>
              <a:rPr lang="en-US" dirty="0"/>
              <a:t>How to avoid stepping in a puddle. </a:t>
            </a:r>
          </a:p>
        </p:txBody>
      </p:sp>
      <p:sp>
        <p:nvSpPr>
          <p:cNvPr id="15" name="TextBox 14">
            <a:extLst>
              <a:ext uri="{FF2B5EF4-FFF2-40B4-BE49-F238E27FC236}">
                <a16:creationId xmlns:a16="http://schemas.microsoft.com/office/drawing/2014/main" id="{EFEB291B-54EE-A96A-4A6F-27B6FC569438}"/>
              </a:ext>
            </a:extLst>
          </p:cNvPr>
          <p:cNvSpPr txBox="1"/>
          <p:nvPr/>
        </p:nvSpPr>
        <p:spPr>
          <a:xfrm>
            <a:off x="1291278" y="5335296"/>
            <a:ext cx="2137719" cy="646331"/>
          </a:xfrm>
          <a:prstGeom prst="rect">
            <a:avLst/>
          </a:prstGeom>
          <a:noFill/>
        </p:spPr>
        <p:txBody>
          <a:bodyPr wrap="square" rtlCol="0">
            <a:spAutoFit/>
          </a:bodyPr>
          <a:lstStyle/>
          <a:p>
            <a:r>
              <a:rPr lang="en-US" dirty="0"/>
              <a:t>How to parallel park.</a:t>
            </a:r>
          </a:p>
        </p:txBody>
      </p:sp>
      <p:sp>
        <p:nvSpPr>
          <p:cNvPr id="16" name="TextBox 15">
            <a:extLst>
              <a:ext uri="{FF2B5EF4-FFF2-40B4-BE49-F238E27FC236}">
                <a16:creationId xmlns:a16="http://schemas.microsoft.com/office/drawing/2014/main" id="{C39BD997-95A7-D32E-7EC7-7FD007AC33D6}"/>
              </a:ext>
            </a:extLst>
          </p:cNvPr>
          <p:cNvSpPr txBox="1"/>
          <p:nvPr/>
        </p:nvSpPr>
        <p:spPr>
          <a:xfrm>
            <a:off x="8763000" y="4361894"/>
            <a:ext cx="2137719" cy="646331"/>
          </a:xfrm>
          <a:prstGeom prst="rect">
            <a:avLst/>
          </a:prstGeom>
          <a:noFill/>
        </p:spPr>
        <p:txBody>
          <a:bodyPr wrap="square" rtlCol="0">
            <a:spAutoFit/>
          </a:bodyPr>
          <a:lstStyle/>
          <a:p>
            <a:r>
              <a:rPr lang="en-US" dirty="0"/>
              <a:t>How to save electricity. </a:t>
            </a:r>
          </a:p>
        </p:txBody>
      </p:sp>
      <p:sp>
        <p:nvSpPr>
          <p:cNvPr id="17" name="TextBox 16">
            <a:extLst>
              <a:ext uri="{FF2B5EF4-FFF2-40B4-BE49-F238E27FC236}">
                <a16:creationId xmlns:a16="http://schemas.microsoft.com/office/drawing/2014/main" id="{A709E96C-0236-0AFD-D4B1-7CAE20626789}"/>
              </a:ext>
            </a:extLst>
          </p:cNvPr>
          <p:cNvSpPr txBox="1"/>
          <p:nvPr/>
        </p:nvSpPr>
        <p:spPr>
          <a:xfrm>
            <a:off x="8763000" y="5204887"/>
            <a:ext cx="2137719" cy="646331"/>
          </a:xfrm>
          <a:prstGeom prst="rect">
            <a:avLst/>
          </a:prstGeom>
          <a:noFill/>
        </p:spPr>
        <p:txBody>
          <a:bodyPr wrap="square" rtlCol="0">
            <a:spAutoFit/>
          </a:bodyPr>
          <a:lstStyle/>
          <a:p>
            <a:r>
              <a:rPr lang="en-US" dirty="0"/>
              <a:t>How to change your bedding. </a:t>
            </a:r>
          </a:p>
        </p:txBody>
      </p:sp>
    </p:spTree>
    <p:extLst>
      <p:ext uri="{BB962C8B-B14F-4D97-AF65-F5344CB8AC3E}">
        <p14:creationId xmlns:p14="http://schemas.microsoft.com/office/powerpoint/2010/main" val="727415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DADDD3-9E73-AEB2-5DF1-5A145FC91A19}"/>
              </a:ext>
            </a:extLst>
          </p:cNvPr>
          <p:cNvSpPr txBox="1"/>
          <p:nvPr/>
        </p:nvSpPr>
        <p:spPr>
          <a:xfrm>
            <a:off x="321276" y="160638"/>
            <a:ext cx="3521676" cy="1754326"/>
          </a:xfrm>
          <a:prstGeom prst="rect">
            <a:avLst/>
          </a:prstGeom>
          <a:noFill/>
        </p:spPr>
        <p:txBody>
          <a:bodyPr wrap="square" rtlCol="0">
            <a:spAutoFit/>
          </a:bodyPr>
          <a:lstStyle/>
          <a:p>
            <a:r>
              <a:rPr lang="en-US" sz="3600" b="1" dirty="0">
                <a:latin typeface="+mj-lt"/>
              </a:rPr>
              <a:t>Once you’ve </a:t>
            </a:r>
            <a:r>
              <a:rPr lang="en-US" sz="3600" b="1" dirty="0">
                <a:solidFill>
                  <a:srgbClr val="FF4CDF"/>
                </a:solidFill>
                <a:latin typeface="+mj-lt"/>
              </a:rPr>
              <a:t>completed</a:t>
            </a:r>
            <a:r>
              <a:rPr lang="en-US" sz="3600" b="1" dirty="0">
                <a:latin typeface="+mj-lt"/>
              </a:rPr>
              <a:t> your infographic…</a:t>
            </a:r>
          </a:p>
        </p:txBody>
      </p:sp>
      <p:sp>
        <p:nvSpPr>
          <p:cNvPr id="3" name="TextBox 2">
            <a:extLst>
              <a:ext uri="{FF2B5EF4-FFF2-40B4-BE49-F238E27FC236}">
                <a16:creationId xmlns:a16="http://schemas.microsoft.com/office/drawing/2014/main" id="{162832FF-E391-C83E-9FBF-A6203D999295}"/>
              </a:ext>
            </a:extLst>
          </p:cNvPr>
          <p:cNvSpPr txBox="1"/>
          <p:nvPr/>
        </p:nvSpPr>
        <p:spPr>
          <a:xfrm>
            <a:off x="654908" y="2594919"/>
            <a:ext cx="5140411" cy="2862322"/>
          </a:xfrm>
          <a:prstGeom prst="rect">
            <a:avLst/>
          </a:prstGeom>
          <a:noFill/>
        </p:spPr>
        <p:txBody>
          <a:bodyPr wrap="square" rtlCol="0">
            <a:spAutoFit/>
          </a:bodyPr>
          <a:lstStyle/>
          <a:p>
            <a:r>
              <a:rPr lang="en-US" dirty="0"/>
              <a:t>1. Pop all infographics on the table.</a:t>
            </a:r>
          </a:p>
          <a:p>
            <a:r>
              <a:rPr lang="en-US" dirty="0"/>
              <a:t>2. Walk around to view everyone's designs.</a:t>
            </a:r>
          </a:p>
          <a:p>
            <a:r>
              <a:rPr lang="en-US" dirty="0"/>
              <a:t>3. Everyone stand by an infographic that isn’t theirs. </a:t>
            </a:r>
          </a:p>
          <a:p>
            <a:endParaRPr lang="en-US" dirty="0"/>
          </a:p>
          <a:p>
            <a:r>
              <a:rPr lang="en-US" b="1" dirty="0"/>
              <a:t>Can you share</a:t>
            </a:r>
          </a:p>
          <a:p>
            <a:endParaRPr lang="en-US" b="1" dirty="0">
              <a:solidFill>
                <a:srgbClr val="FF4CDF"/>
              </a:solidFill>
            </a:endParaRPr>
          </a:p>
          <a:p>
            <a:r>
              <a:rPr lang="en-US" b="1" dirty="0">
                <a:solidFill>
                  <a:srgbClr val="FF4CDF"/>
                </a:solidFill>
              </a:rPr>
              <a:t>What do you see first? </a:t>
            </a:r>
          </a:p>
          <a:p>
            <a:endParaRPr lang="en-US" b="1" dirty="0">
              <a:solidFill>
                <a:srgbClr val="FF4CDF"/>
              </a:solidFill>
            </a:endParaRPr>
          </a:p>
          <a:p>
            <a:r>
              <a:rPr lang="en-US" b="1" dirty="0">
                <a:solidFill>
                  <a:srgbClr val="FF4CDF"/>
                </a:solidFill>
              </a:rPr>
              <a:t>What hierarchy principle makes that happen? </a:t>
            </a:r>
          </a:p>
        </p:txBody>
      </p:sp>
    </p:spTree>
    <p:extLst>
      <p:ext uri="{BB962C8B-B14F-4D97-AF65-F5344CB8AC3E}">
        <p14:creationId xmlns:p14="http://schemas.microsoft.com/office/powerpoint/2010/main" val="3579071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D9F5E1-B05C-60C8-EE32-3EF6F909FF49}"/>
              </a:ext>
            </a:extLst>
          </p:cNvPr>
          <p:cNvSpPr txBox="1"/>
          <p:nvPr/>
        </p:nvSpPr>
        <p:spPr>
          <a:xfrm>
            <a:off x="333632" y="543698"/>
            <a:ext cx="5572898" cy="707886"/>
          </a:xfrm>
          <a:prstGeom prst="rect">
            <a:avLst/>
          </a:prstGeom>
          <a:noFill/>
        </p:spPr>
        <p:txBody>
          <a:bodyPr wrap="square" rtlCol="0">
            <a:spAutoFit/>
          </a:bodyPr>
          <a:lstStyle/>
          <a:p>
            <a:r>
              <a:rPr lang="en-US" sz="4000" dirty="0">
                <a:latin typeface="+mj-lt"/>
              </a:rPr>
              <a:t>What we</a:t>
            </a:r>
            <a:r>
              <a:rPr lang="en-US" sz="4000" b="1" dirty="0">
                <a:latin typeface="+mj-lt"/>
              </a:rPr>
              <a:t> </a:t>
            </a:r>
            <a:r>
              <a:rPr lang="en-US" sz="4000" b="1" dirty="0">
                <a:solidFill>
                  <a:srgbClr val="FF4CDF"/>
                </a:solidFill>
                <a:latin typeface="+mj-lt"/>
              </a:rPr>
              <a:t>learned</a:t>
            </a:r>
            <a:r>
              <a:rPr lang="en-US" sz="4000" b="1" dirty="0">
                <a:latin typeface="+mj-lt"/>
              </a:rPr>
              <a:t> </a:t>
            </a:r>
            <a:r>
              <a:rPr lang="en-US" sz="4000" dirty="0">
                <a:latin typeface="+mj-lt"/>
              </a:rPr>
              <a:t>today. </a:t>
            </a:r>
          </a:p>
        </p:txBody>
      </p:sp>
      <p:sp>
        <p:nvSpPr>
          <p:cNvPr id="3" name="TextBox 2">
            <a:extLst>
              <a:ext uri="{FF2B5EF4-FFF2-40B4-BE49-F238E27FC236}">
                <a16:creationId xmlns:a16="http://schemas.microsoft.com/office/drawing/2014/main" id="{859B5D1B-75A8-EE33-9A84-011A0A27911D}"/>
              </a:ext>
            </a:extLst>
          </p:cNvPr>
          <p:cNvSpPr txBox="1"/>
          <p:nvPr/>
        </p:nvSpPr>
        <p:spPr>
          <a:xfrm>
            <a:off x="469556" y="2236573"/>
            <a:ext cx="7933038" cy="3139321"/>
          </a:xfrm>
          <a:prstGeom prst="rect">
            <a:avLst/>
          </a:prstGeom>
          <a:noFill/>
        </p:spPr>
        <p:txBody>
          <a:bodyPr wrap="square" rtlCol="0">
            <a:spAutoFit/>
          </a:bodyPr>
          <a:lstStyle/>
          <a:p>
            <a:r>
              <a:rPr lang="en-US" b="1" dirty="0"/>
              <a:t>Visual Hierarchy </a:t>
            </a:r>
            <a:r>
              <a:rPr lang="en-US" dirty="0"/>
              <a:t>shapes how we read and understand information. </a:t>
            </a:r>
          </a:p>
          <a:p>
            <a:endParaRPr lang="en-US" dirty="0"/>
          </a:p>
          <a:p>
            <a:r>
              <a:rPr lang="en-US" dirty="0"/>
              <a:t>We used </a:t>
            </a:r>
            <a:r>
              <a:rPr lang="en-US" b="1" dirty="0"/>
              <a:t>four key principles</a:t>
            </a:r>
            <a:r>
              <a:rPr lang="en-US" dirty="0"/>
              <a:t> of visual hierarchy: scale, weight, contrast and position. </a:t>
            </a:r>
          </a:p>
          <a:p>
            <a:endParaRPr lang="en-US" dirty="0"/>
          </a:p>
          <a:p>
            <a:r>
              <a:rPr lang="en-US" dirty="0"/>
              <a:t>We analyzed real examples and picked out what </a:t>
            </a:r>
            <a:r>
              <a:rPr lang="en-US" b="1" dirty="0"/>
              <a:t>key principles </a:t>
            </a:r>
            <a:r>
              <a:rPr lang="en-US" dirty="0"/>
              <a:t>were used. </a:t>
            </a:r>
          </a:p>
          <a:p>
            <a:endParaRPr lang="en-US" dirty="0"/>
          </a:p>
          <a:p>
            <a:r>
              <a:rPr lang="en-US" dirty="0"/>
              <a:t>We applied hierarchy by creating a 3 step </a:t>
            </a:r>
            <a:r>
              <a:rPr lang="en-US" b="1" dirty="0"/>
              <a:t>How to infographic. </a:t>
            </a:r>
          </a:p>
          <a:p>
            <a:endParaRPr lang="en-US" dirty="0"/>
          </a:p>
          <a:p>
            <a:r>
              <a:rPr lang="en-US" dirty="0"/>
              <a:t>We </a:t>
            </a:r>
            <a:r>
              <a:rPr lang="en-US" b="1" dirty="0"/>
              <a:t>reflected </a:t>
            </a:r>
            <a:r>
              <a:rPr lang="en-US" dirty="0"/>
              <a:t>on our design decisions through our peer critique, </a:t>
            </a:r>
          </a:p>
          <a:p>
            <a:endParaRPr lang="en-US" dirty="0"/>
          </a:p>
        </p:txBody>
      </p:sp>
    </p:spTree>
    <p:extLst>
      <p:ext uri="{BB962C8B-B14F-4D97-AF65-F5344CB8AC3E}">
        <p14:creationId xmlns:p14="http://schemas.microsoft.com/office/powerpoint/2010/main" val="22266406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5831</TotalTime>
  <Words>1211</Words>
  <Application>Microsoft Macintosh PowerPoint</Application>
  <PresentationFormat>Widescreen</PresentationFormat>
  <Paragraphs>121</Paragraphs>
  <Slides>10</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Visual Hierarchy and making impactful infographics. </vt:lpstr>
      <vt:lpstr>Objectives </vt:lpstr>
      <vt:lpstr>What comes to mind when you hear the word “information graphic”?</vt:lpstr>
      <vt:lpstr>Road signs – a type of information graphic</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Rees (2005699)</dc:creator>
  <cp:lastModifiedBy>Katie Rees (2005699)</cp:lastModifiedBy>
  <cp:revision>4</cp:revision>
  <dcterms:created xsi:type="dcterms:W3CDTF">2025-11-22T22:10:03Z</dcterms:created>
  <dcterms:modified xsi:type="dcterms:W3CDTF">2025-12-05T23:28:25Z</dcterms:modified>
</cp:coreProperties>
</file>