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7" r:id="rId2"/>
    <p:sldId id="258" r:id="rId3"/>
    <p:sldId id="261" r:id="rId4"/>
    <p:sldId id="285" r:id="rId5"/>
    <p:sldId id="288" r:id="rId6"/>
    <p:sldId id="289" r:id="rId7"/>
    <p:sldId id="290" r:id="rId8"/>
    <p:sldId id="29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Morgan (2500888)" userId="S::2500888@student.uwtsd.ac.uk::94b2f88c-ede8-4de0-850d-2159757534e7" providerId="AD" clId="Web-{78145C4A-6F2A-1A64-4065-107D03D5B53F}"/>
    <pc:docChg chg="modSld">
      <pc:chgData name="Ellie Morgan (2500888)" userId="S::2500888@student.uwtsd.ac.uk::94b2f88c-ede8-4de0-850d-2159757534e7" providerId="AD" clId="Web-{78145C4A-6F2A-1A64-4065-107D03D5B53F}" dt="2025-11-26T14:20:08.090" v="19"/>
      <pc:docMkLst>
        <pc:docMk/>
      </pc:docMkLst>
      <pc:sldChg chg="modSp">
        <pc:chgData name="Ellie Morgan (2500888)" userId="S::2500888@student.uwtsd.ac.uk::94b2f88c-ede8-4de0-850d-2159757534e7" providerId="AD" clId="Web-{78145C4A-6F2A-1A64-4065-107D03D5B53F}" dt="2025-11-26T14:20:08.090" v="19"/>
        <pc:sldMkLst>
          <pc:docMk/>
          <pc:sldMk cId="3290541477" sldId="294"/>
        </pc:sldMkLst>
        <pc:graphicFrameChg chg="mod modGraphic">
          <ac:chgData name="Ellie Morgan (2500888)" userId="S::2500888@student.uwtsd.ac.uk::94b2f88c-ede8-4de0-850d-2159757534e7" providerId="AD" clId="Web-{78145C4A-6F2A-1A64-4065-107D03D5B53F}" dt="2025-11-26T14:20:08.090" v="19"/>
          <ac:graphicFrameMkLst>
            <pc:docMk/>
            <pc:sldMk cId="3290541477" sldId="294"/>
            <ac:graphicFrameMk id="17" creationId="{8A8DB01F-C3B3-1D88-8830-65594D5CA83E}"/>
          </ac:graphicFrameMkLst>
        </pc:graphicFrameChg>
      </pc:sldChg>
    </pc:docChg>
  </pc:docChgLst>
  <pc:docChgLst>
    <pc:chgData clId="Web-{8265E511-6EB3-E1FB-1B46-455FBF3630C6}"/>
    <pc:docChg chg="addSld">
      <pc:chgData name="" userId="" providerId="" clId="Web-{8265E511-6EB3-E1FB-1B46-455FBF3630C6}" dt="2025-11-15T19:27:45.347" v="0"/>
      <pc:docMkLst>
        <pc:docMk/>
      </pc:docMkLst>
      <pc:sldChg chg="add">
        <pc:chgData name="" userId="" providerId="" clId="Web-{8265E511-6EB3-E1FB-1B46-455FBF3630C6}" dt="2025-11-15T19:27:45.347" v="0"/>
        <pc:sldMkLst>
          <pc:docMk/>
          <pc:sldMk cId="2739474284" sldId="285"/>
        </pc:sldMkLst>
      </pc:sldChg>
    </pc:docChg>
  </pc:docChgLst>
  <pc:docChgLst>
    <pc:chgData name="Ellie Morgan (2500888)" userId="S::2500888@student.uwtsd.ac.uk::94b2f88c-ede8-4de0-850d-2159757534e7" providerId="AD" clId="Web-{8D4B2E95-EC28-9968-2915-1A1ED05D6B49}"/>
    <pc:docChg chg="mod addSld delSld modSld addMainMaster delMainMaster">
      <pc:chgData name="Ellie Morgan (2500888)" userId="S::2500888@student.uwtsd.ac.uk::94b2f88c-ede8-4de0-850d-2159757534e7" providerId="AD" clId="Web-{8D4B2E95-EC28-9968-2915-1A1ED05D6B49}" dt="2025-11-13T21:42:21.221" v="18"/>
      <pc:docMkLst>
        <pc:docMk/>
      </pc:docMkLst>
      <pc:sldChg chg="modSp add del mod modClrScheme chgLayout">
        <pc:chgData name="Ellie Morgan (2500888)" userId="S::2500888@student.uwtsd.ac.uk::94b2f88c-ede8-4de0-850d-2159757534e7" providerId="AD" clId="Web-{8D4B2E95-EC28-9968-2915-1A1ED05D6B49}" dt="2025-11-13T21:42:06.189" v="15"/>
        <pc:sldMkLst>
          <pc:docMk/>
          <pc:sldMk cId="1286540119" sldId="257"/>
        </pc:sldMkLst>
        <pc:spChg chg="mod ord">
          <ac:chgData name="Ellie Morgan (2500888)" userId="S::2500888@student.uwtsd.ac.uk::94b2f88c-ede8-4de0-850d-2159757534e7" providerId="AD" clId="Web-{8D4B2E95-EC28-9968-2915-1A1ED05D6B49}" dt="2025-11-13T21:41:13.515" v="11"/>
          <ac:spMkLst>
            <pc:docMk/>
            <pc:sldMk cId="1286540119" sldId="257"/>
            <ac:spMk id="2" creationId="{D94DFDB9-F1A5-28E4-E723-5FD2FFF55820}"/>
          </ac:spMkLst>
        </pc:spChg>
        <pc:spChg chg="mod ord">
          <ac:chgData name="Ellie Morgan (2500888)" userId="S::2500888@student.uwtsd.ac.uk::94b2f88c-ede8-4de0-850d-2159757534e7" providerId="AD" clId="Web-{8D4B2E95-EC28-9968-2915-1A1ED05D6B49}" dt="2025-11-13T21:41:13.515" v="11"/>
          <ac:spMkLst>
            <pc:docMk/>
            <pc:sldMk cId="1286540119" sldId="257"/>
            <ac:spMk id="3" creationId="{33C00CA8-2D85-DC9E-ACDF-AB09559513F8}"/>
          </ac:spMkLst>
        </pc:spChg>
      </pc:sldChg>
      <pc:sldChg chg="add del">
        <pc:chgData name="Ellie Morgan (2500888)" userId="S::2500888@student.uwtsd.ac.uk::94b2f88c-ede8-4de0-850d-2159757534e7" providerId="AD" clId="Web-{8D4B2E95-EC28-9968-2915-1A1ED05D6B49}" dt="2025-11-13T21:42:14.158" v="17"/>
        <pc:sldMkLst>
          <pc:docMk/>
          <pc:sldMk cId="2022302884" sldId="258"/>
        </pc:sldMkLst>
      </pc:sldChg>
      <pc:sldChg chg="add">
        <pc:chgData name="Ellie Morgan (2500888)" userId="S::2500888@student.uwtsd.ac.uk::94b2f88c-ede8-4de0-850d-2159757534e7" providerId="AD" clId="Web-{8D4B2E95-EC28-9968-2915-1A1ED05D6B49}" dt="2025-11-13T21:42:21.221" v="18"/>
        <pc:sldMkLst>
          <pc:docMk/>
          <pc:sldMk cId="2116919311" sldId="261"/>
        </pc:sldMkLst>
      </pc:sldChg>
      <pc:sldMasterChg chg="add addSldLayout modSldLayout">
        <pc:chgData name="Ellie Morgan (2500888)" userId="S::2500888@student.uwtsd.ac.uk::94b2f88c-ede8-4de0-850d-2159757534e7" providerId="AD" clId="Web-{8D4B2E95-EC28-9968-2915-1A1ED05D6B49}" dt="2025-11-13T21:41:58.642" v="14"/>
        <pc:sldMasterMkLst>
          <pc:docMk/>
          <pc:sldMasterMk cId="4198465008" sldId="2147483696"/>
        </pc:sldMasterMkLst>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906989812" sldId="2147483697"/>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1397106514" sldId="2147483698"/>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2732172798" sldId="2147483699"/>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2601888057" sldId="2147483700"/>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4013853956" sldId="2147483701"/>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2916668807" sldId="2147483702"/>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1167957854" sldId="2147483703"/>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2958257532" sldId="2147483704"/>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1683077363" sldId="2147483705"/>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300806433" sldId="2147483706"/>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759966568" sldId="2147483707"/>
          </pc:sldLayoutMkLst>
        </pc:sldLayoutChg>
      </pc:sldMasterChg>
    </pc:docChg>
  </pc:docChgLst>
  <pc:docChgLst>
    <pc:chgData name="Ellie Morgan (2500888)" userId="S::2500888@student.uwtsd.ac.uk::94b2f88c-ede8-4de0-850d-2159757534e7" providerId="AD" clId="Web-{8265E511-6EB3-E1FB-1B46-455FBF3630C6}"/>
    <pc:docChg chg="addSld">
      <pc:chgData name="Ellie Morgan (2500888)" userId="S::2500888@student.uwtsd.ac.uk::94b2f88c-ede8-4de0-850d-2159757534e7" providerId="AD" clId="Web-{8265E511-6EB3-E1FB-1B46-455FBF3630C6}" dt="2025-11-18T13:09:18.845" v="0"/>
      <pc:docMkLst>
        <pc:docMk/>
      </pc:docMkLst>
      <pc:sldChg chg="add">
        <pc:chgData name="Ellie Morgan (2500888)" userId="S::2500888@student.uwtsd.ac.uk::94b2f88c-ede8-4de0-850d-2159757534e7" providerId="AD" clId="Web-{8265E511-6EB3-E1FB-1B46-455FBF3630C6}" dt="2025-11-18T13:09:18.845" v="0"/>
        <pc:sldMkLst>
          <pc:docMk/>
          <pc:sldMk cId="4057476459" sldId="288"/>
        </pc:sldMkLst>
      </pc:sldChg>
    </pc:docChg>
  </pc:docChgLst>
  <pc:docChgLst>
    <pc:chgData name="Ellie Morgan (2500888)" userId="S::2500888@student.uwtsd.ac.uk::94b2f88c-ede8-4de0-850d-2159757534e7" providerId="AD" clId="Web-{92E0D8F9-8D7F-9DF9-0C83-7C1964C94874}"/>
    <pc:docChg chg="addSld">
      <pc:chgData name="Ellie Morgan (2500888)" userId="S::2500888@student.uwtsd.ac.uk::94b2f88c-ede8-4de0-850d-2159757534e7" providerId="AD" clId="Web-{92E0D8F9-8D7F-9DF9-0C83-7C1964C94874}" dt="2025-11-24T13:43:46.344" v="2"/>
      <pc:docMkLst>
        <pc:docMk/>
      </pc:docMkLst>
      <pc:sldChg chg="add">
        <pc:chgData name="Ellie Morgan (2500888)" userId="S::2500888@student.uwtsd.ac.uk::94b2f88c-ede8-4de0-850d-2159757534e7" providerId="AD" clId="Web-{92E0D8F9-8D7F-9DF9-0C83-7C1964C94874}" dt="2025-11-24T13:40:48.061" v="0"/>
        <pc:sldMkLst>
          <pc:docMk/>
          <pc:sldMk cId="3151792841" sldId="289"/>
        </pc:sldMkLst>
      </pc:sldChg>
      <pc:sldChg chg="add">
        <pc:chgData name="Ellie Morgan (2500888)" userId="S::2500888@student.uwtsd.ac.uk::94b2f88c-ede8-4de0-850d-2159757534e7" providerId="AD" clId="Web-{92E0D8F9-8D7F-9DF9-0C83-7C1964C94874}" dt="2025-11-24T13:41:05.014" v="1"/>
        <pc:sldMkLst>
          <pc:docMk/>
          <pc:sldMk cId="668479884" sldId="290"/>
        </pc:sldMkLst>
      </pc:sldChg>
      <pc:sldChg chg="add">
        <pc:chgData name="Ellie Morgan (2500888)" userId="S::2500888@student.uwtsd.ac.uk::94b2f88c-ede8-4de0-850d-2159757534e7" providerId="AD" clId="Web-{92E0D8F9-8D7F-9DF9-0C83-7C1964C94874}" dt="2025-11-24T13:43:46.344" v="2"/>
        <pc:sldMkLst>
          <pc:docMk/>
          <pc:sldMk cId="3290541477" sldId="294"/>
        </pc:sldMkLst>
      </pc:sldChg>
    </pc:docChg>
  </pc:docChgLst>
  <pc:docChgLst>
    <pc:chgData name="Ellie Morgan (2500888)" userId="94b2f88c-ede8-4de0-850d-2159757534e7" providerId="ADAL" clId="{3AB0A435-933C-4074-98EA-018058E1F0C4}"/>
    <pc:docChg chg="modSld">
      <pc:chgData name="Ellie Morgan (2500888)" userId="94b2f88c-ede8-4de0-850d-2159757534e7" providerId="ADAL" clId="{3AB0A435-933C-4074-98EA-018058E1F0C4}" dt="2025-11-28T11:15:40.436" v="2" actId="1076"/>
      <pc:docMkLst>
        <pc:docMk/>
      </pc:docMkLst>
      <pc:sldChg chg="addSp modSp mod">
        <pc:chgData name="Ellie Morgan (2500888)" userId="94b2f88c-ede8-4de0-850d-2159757534e7" providerId="ADAL" clId="{3AB0A435-933C-4074-98EA-018058E1F0C4}" dt="2025-11-28T11:15:40.436" v="2" actId="1076"/>
        <pc:sldMkLst>
          <pc:docMk/>
          <pc:sldMk cId="1286540119" sldId="257"/>
        </pc:sldMkLst>
        <pc:spChg chg="add mod">
          <ac:chgData name="Ellie Morgan (2500888)" userId="94b2f88c-ede8-4de0-850d-2159757534e7" providerId="ADAL" clId="{3AB0A435-933C-4074-98EA-018058E1F0C4}" dt="2025-11-28T11:15:40.436" v="2" actId="1076"/>
          <ac:spMkLst>
            <pc:docMk/>
            <pc:sldMk cId="1286540119" sldId="257"/>
            <ac:spMk id="5" creationId="{02EF174F-7B34-6EA9-2713-EAD299BCC727}"/>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dirty="0"/>
              <a:t>Click to edit Master title style</a:t>
            </a:r>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7CC70CF7-838D-41F7-9297-B5F83BDCEB13}" type="datetimeFigureOut">
              <a:rPr lang="en-US" dirty="0"/>
              <a:t>11/28/25</a:t>
            </a:fld>
            <a:endParaRPr lang="en-US" dirty="0"/>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906989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254069DA-BCAC-469D-B81F-5CD529FD1EE6}" type="datetimeFigureOut">
              <a:rPr lang="en-US" dirty="0"/>
              <a:t>11/28/25</a:t>
            </a:fld>
            <a:endParaRPr lang="en-US" dirty="0"/>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1397106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3134B3F2-5297-4D62-BDB7-590764A696AF}" type="datetimeFigureOut">
              <a:rPr lang="en-US" dirty="0"/>
              <a:t>11/28/25</a:t>
            </a:fld>
            <a:endParaRPr lang="en-US" dirty="0"/>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2732172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80D0FAC0-A4F5-4A85-98AE-9E6BDD843B92}" type="datetimeFigureOut">
              <a:rPr lang="en-US" dirty="0"/>
              <a:t>11/28/25</a:t>
            </a:fld>
            <a:endParaRPr lang="en-US" dirty="0"/>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2601888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491F58DF-B20E-4829-8712-7D40EB90064E}" type="datetimeFigureOut">
              <a:rPr lang="en-US" dirty="0"/>
              <a:t>11/28/25</a:t>
            </a:fld>
            <a:endParaRPr lang="en-US" dirty="0"/>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4013853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dirty="0"/>
              <a:t>Click to edit Master title style</a:t>
            </a:r>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4F952F2A-FD05-43F8-9927-AF9F6AA75EA1}" type="datetimeFigureOut">
              <a:rPr lang="en-US" dirty="0"/>
              <a:t>11/28/25</a:t>
            </a:fld>
            <a:endParaRPr lang="en-US" dirty="0"/>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2916668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8C112728-8AF2-421E-A3EE-3D32DADA7E63}" type="datetimeFigureOut">
              <a:rPr lang="en-US" dirty="0"/>
              <a:t>11/28/25</a:t>
            </a:fld>
            <a:endParaRPr lang="en-US" dirty="0"/>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1167957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dirty="0"/>
              <a:t>Click to edit Master title style</a:t>
            </a:r>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BAF64D57-1513-4084-818F-075C9D0922CD}" type="datetimeFigureOut">
              <a:rPr lang="en-US" dirty="0"/>
              <a:t>11/28/25</a:t>
            </a:fld>
            <a:endParaRPr lang="en-US" dirty="0"/>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2958257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dirty="0"/>
              <a:t>Click to edit Master title style</a:t>
            </a:r>
          </a:p>
        </p:txBody>
      </p:sp>
      <p:sp>
        <p:nvSpPr>
          <p:cNvPr id="3" name="Picture Placeholder 2">
            <a:extLst>
              <a:ext uri="{FF2B5EF4-FFF2-40B4-BE49-F238E27FC236}">
                <a16:creationId xmlns:a16="http://schemas.microsoft.com/office/drawing/2014/main" id="{9839DEF4-262F-4ACF-9B29-3D4B819E7065}"/>
              </a:ext>
            </a:extLst>
          </p:cNvPr>
          <p:cNvSpPr>
            <a:spLocks noGrp="1" noChangeAspect="1"/>
          </p:cNvSpPr>
          <p:nvPr>
            <p:ph type="pic" idx="1"/>
          </p:nvPr>
        </p:nvSpPr>
        <p:spPr>
          <a:xfrm>
            <a:off x="5353969" y="987425"/>
            <a:ext cx="5694503"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4B51DC6D-53F2-404B-944C-46E1F58C3149}" type="datetimeFigureOut">
              <a:rPr lang="en-US" dirty="0"/>
              <a:t>11/28/25</a:t>
            </a:fld>
            <a:endParaRPr lang="en-US" dirty="0"/>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1683077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F836330A-4522-49F4-ACCE-A07321703478}" type="datetimeFigureOut">
              <a:rPr lang="en-US" dirty="0"/>
              <a:t>11/28/25</a:t>
            </a:fld>
            <a:endParaRPr lang="en-US" dirty="0"/>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300806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75EC5DDF-A796-4D56-9973-341789785817}" type="datetimeFigureOut">
              <a:rPr lang="en-US" dirty="0"/>
              <a:t>11/28/25</a:t>
            </a:fld>
            <a:endParaRPr lang="en-US" dirty="0"/>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759966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3716B609-2A26-46AA-B595-3671F5470576}" type="datetimeFigureOut">
              <a:rPr lang="en-US" dirty="0"/>
              <a:t>11/28/25</a:t>
            </a:fld>
            <a:endParaRPr lang="en-US" dirty="0"/>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13">
                <a:extLst>
                  <a:ext uri="{96DAC541-7B7A-43D3-8B79-37D633B846F1}">
                    <asvg:svgBlip xmlns:asvg="http://schemas.microsoft.com/office/drawing/2016/SVG/main" r:embed="rId1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419846500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5" orient="horz" pos="1272">
          <p15:clr>
            <a:srgbClr val="F26B43"/>
          </p15:clr>
        </p15:guide>
        <p15:guide id="6" orient="horz" pos="1728">
          <p15:clr>
            <a:srgbClr val="F26B43"/>
          </p15:clr>
        </p15:guide>
        <p15:guide id="7" orient="horz" pos="3864">
          <p15:clr>
            <a:srgbClr val="F26B43"/>
          </p15:clr>
        </p15:guide>
        <p15:guide id="8" orient="horz" pos="3432">
          <p15:clr>
            <a:srgbClr val="F26B43"/>
          </p15:clr>
        </p15:guide>
        <p15:guide id="9" pos="100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montessorigeneration.com/blogs/montessori/planes-of-development" TargetMode="External"/><Relationship Id="rId13" Type="http://schemas.openxmlformats.org/officeDocument/2006/relationships/hyperlink" Target="https://www.simplypsychology.org/montessori-method-of-education.html" TargetMode="External"/><Relationship Id="rId18" Type="http://schemas.openxmlformats.org/officeDocument/2006/relationships/hyperlink" Target="https://montessori-scientific-research.org/how-montessori-has-shaped-modern-teaching-methods/" TargetMode="External"/><Relationship Id="rId3" Type="http://schemas.openxmlformats.org/officeDocument/2006/relationships/hyperlink" Target="https://www.kidseducationfranchise.com/archives/8461" TargetMode="External"/><Relationship Id="rId7" Type="http://schemas.openxmlformats.org/officeDocument/2006/relationships/hyperlink" Target="https://seaside-montessori.com/blogs/posts/montessori-lesson-planning-guide-for-teachers-homeschoolers" TargetMode="External"/><Relationship Id="rId12" Type="http://schemas.openxmlformats.org/officeDocument/2006/relationships/hyperlink" Target="https://www.projectmontessori.com/pages/montessori-method" TargetMode="External"/><Relationship Id="rId17" Type="http://schemas.openxmlformats.org/officeDocument/2006/relationships/hyperlink" Target="https://montessori-scientific-research.org/how-montessori-aligns-with-child-development-theories/" TargetMode="External"/><Relationship Id="rId2" Type="http://schemas.openxmlformats.org/officeDocument/2006/relationships/hyperlink" Target="https://www.amonco.org/wp-content/uploads/2019/04/montessori-method.jpg" TargetMode="External"/><Relationship Id="rId16" Type="http://schemas.openxmlformats.org/officeDocument/2006/relationships/hyperlink" Target="https://www.montessori.org/whats-new-in-montessori/" TargetMode="External"/><Relationship Id="rId1" Type="http://schemas.openxmlformats.org/officeDocument/2006/relationships/slideLayout" Target="../slideLayouts/slideLayout2.xml"/><Relationship Id="rId6" Type="http://schemas.openxmlformats.org/officeDocument/2006/relationships/hyperlink" Target="https://kidoneo.com/how-to-apply-montessori-theory-in-classroom/" TargetMode="External"/><Relationship Id="rId11" Type="http://schemas.openxmlformats.org/officeDocument/2006/relationships/hyperlink" Target="https://i.pinimg.com/originals/e2/2f/a4/e22fa4667034557591b42d6f2e7571bd.png" TargetMode="External"/><Relationship Id="rId5" Type="http://schemas.openxmlformats.org/officeDocument/2006/relationships/hyperlink" Target="https://blog.fms.org/how-the-montessori-method-is-applied-in-the-preschool-classroom" TargetMode="External"/><Relationship Id="rId15" Type="http://schemas.openxmlformats.org/officeDocument/2006/relationships/hyperlink" Target="https://www.britannica.com/biography/Maria-Montessori" TargetMode="External"/><Relationship Id="rId10" Type="http://schemas.openxmlformats.org/officeDocument/2006/relationships/hyperlink" Target="https://upbility.net/blogs/news/how-montessori-schooling-shapes-childrens-development-and-learning" TargetMode="External"/><Relationship Id="rId4" Type="http://schemas.openxmlformats.org/officeDocument/2006/relationships/hyperlink" Target="https://thechildrenshouse.org.uk/wp-content/uploads/2018/08/EYFS-Guide-2013-lr.pdf" TargetMode="External"/><Relationship Id="rId9" Type="http://schemas.openxmlformats.org/officeDocument/2006/relationships/hyperlink" Target="https://nebulaemontessori.com/img/cms/maria-montessori-150-aniversario.jpg" TargetMode="External"/><Relationship Id="rId14" Type="http://schemas.openxmlformats.org/officeDocument/2006/relationships/hyperlink" Target="https://reachformontessori.com/montessori-practical-life-activities-by-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FDB9-F1A5-28E4-E723-5FD2FFF55820}"/>
              </a:ext>
            </a:extLst>
          </p:cNvPr>
          <p:cNvSpPr>
            <a:spLocks noGrp="1"/>
          </p:cNvSpPr>
          <p:nvPr>
            <p:ph type="ctrTitle"/>
          </p:nvPr>
        </p:nvSpPr>
        <p:spPr>
          <a:xfrm>
            <a:off x="1600200" y="1261872"/>
            <a:ext cx="9679806" cy="2852928"/>
          </a:xfrm>
        </p:spPr>
        <p:txBody>
          <a:bodyPr>
            <a:normAutofit fontScale="90000"/>
          </a:bodyPr>
          <a:lstStyle/>
          <a:p>
            <a:r>
              <a:rPr lang="en-US"/>
              <a:t>Demonstrate How Learning Theories Can Support Effective Teaching and Learning</a:t>
            </a:r>
          </a:p>
        </p:txBody>
      </p:sp>
      <p:sp>
        <p:nvSpPr>
          <p:cNvPr id="3" name="Subtitle 2">
            <a:extLst>
              <a:ext uri="{FF2B5EF4-FFF2-40B4-BE49-F238E27FC236}">
                <a16:creationId xmlns:a16="http://schemas.microsoft.com/office/drawing/2014/main" id="{33C00CA8-2D85-DC9E-ACDF-AB09559513F8}"/>
              </a:ext>
            </a:extLst>
          </p:cNvPr>
          <p:cNvSpPr>
            <a:spLocks noGrp="1"/>
          </p:cNvSpPr>
          <p:nvPr>
            <p:ph type="subTitle" idx="1"/>
          </p:nvPr>
        </p:nvSpPr>
        <p:spPr>
          <a:xfrm>
            <a:off x="1600200" y="4681728"/>
            <a:ext cx="7638222" cy="1632680"/>
          </a:xfrm>
        </p:spPr>
        <p:txBody>
          <a:bodyPr vert="horz" lIns="91440" tIns="45720" rIns="91440" bIns="45720" rtlCol="0" anchor="t">
            <a:normAutofit/>
          </a:bodyPr>
          <a:lstStyle/>
          <a:p>
            <a:r>
              <a:rPr lang="en-US">
                <a:highlight>
                  <a:srgbClr val="FF00FF"/>
                </a:highlight>
              </a:rPr>
              <a:t>Ellie Morgan – 2500888</a:t>
            </a:r>
          </a:p>
          <a:p>
            <a:r>
              <a:rPr lang="en-US">
                <a:highlight>
                  <a:srgbClr val="00FFFF"/>
                </a:highlight>
              </a:rPr>
              <a:t>Ruby James – 2500109</a:t>
            </a:r>
          </a:p>
          <a:p>
            <a:r>
              <a:rPr lang="en-US">
                <a:highlight>
                  <a:srgbClr val="FFFF00"/>
                </a:highlight>
              </a:rPr>
              <a:t>Erin Jones – 2500764</a:t>
            </a:r>
          </a:p>
        </p:txBody>
      </p:sp>
      <p:sp>
        <p:nvSpPr>
          <p:cNvPr id="5" name="TextBox 4">
            <a:extLst>
              <a:ext uri="{FF2B5EF4-FFF2-40B4-BE49-F238E27FC236}">
                <a16:creationId xmlns:a16="http://schemas.microsoft.com/office/drawing/2014/main" id="{02EF174F-7B34-6EA9-2713-EAD299BCC727}"/>
              </a:ext>
            </a:extLst>
          </p:cNvPr>
          <p:cNvSpPr txBox="1"/>
          <p:nvPr/>
        </p:nvSpPr>
        <p:spPr>
          <a:xfrm>
            <a:off x="976923" y="233279"/>
            <a:ext cx="6105768" cy="923330"/>
          </a:xfrm>
          <a:prstGeom prst="rect">
            <a:avLst/>
          </a:prstGeom>
          <a:noFill/>
        </p:spPr>
        <p:txBody>
          <a:bodyPr wrap="square">
            <a:spAutoFit/>
          </a:bodyPr>
          <a:lstStyle/>
          <a:p>
            <a:r>
              <a:rPr lang="en-US" dirty="0"/>
              <a:t>https://</a:t>
            </a:r>
            <a:r>
              <a:rPr lang="en-US" dirty="0" err="1"/>
              <a:t>uowtsd.sharepoint.com</a:t>
            </a:r>
            <a:r>
              <a:rPr lang="en-US" dirty="0"/>
              <a:t>/:v:/t/Module2Assignment_GRP/IQAgRYPE0KDRRquN99oZ3RKNAbvxw-</a:t>
            </a:r>
            <a:r>
              <a:rPr lang="en-US" dirty="0" err="1"/>
              <a:t>REUk8Yoys9116FoZc</a:t>
            </a:r>
            <a:endParaRPr lang="en-US" dirty="0"/>
          </a:p>
        </p:txBody>
      </p:sp>
    </p:spTree>
    <p:extLst>
      <p:ext uri="{BB962C8B-B14F-4D97-AF65-F5344CB8AC3E}">
        <p14:creationId xmlns:p14="http://schemas.microsoft.com/office/powerpoint/2010/main" val="1286540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02019-C59C-93D3-D7B4-4ABD3EA0933C}"/>
              </a:ext>
            </a:extLst>
          </p:cNvPr>
          <p:cNvSpPr>
            <a:spLocks noGrp="1"/>
          </p:cNvSpPr>
          <p:nvPr>
            <p:ph type="title"/>
          </p:nvPr>
        </p:nvSpPr>
        <p:spPr>
          <a:xfrm>
            <a:off x="839788" y="987425"/>
            <a:ext cx="6333058" cy="736600"/>
          </a:xfrm>
        </p:spPr>
        <p:txBody>
          <a:bodyPr anchor="t">
            <a:normAutofit/>
          </a:bodyPr>
          <a:lstStyle/>
          <a:p>
            <a:r>
              <a:rPr lang="en-US" sz="3200" dirty="0"/>
              <a:t>Maria Montessori</a:t>
            </a:r>
          </a:p>
        </p:txBody>
      </p:sp>
      <p:pic>
        <p:nvPicPr>
          <p:cNvPr id="5" name="Picture 4" descr="Montessori Photos | Montessori 150">
            <a:extLst>
              <a:ext uri="{FF2B5EF4-FFF2-40B4-BE49-F238E27FC236}">
                <a16:creationId xmlns:a16="http://schemas.microsoft.com/office/drawing/2014/main" id="{B18D2EE4-C171-564E-8C55-758B1C80BB65}"/>
              </a:ext>
            </a:extLst>
          </p:cNvPr>
          <p:cNvPicPr>
            <a:picLocks noChangeAspect="1"/>
          </p:cNvPicPr>
          <p:nvPr/>
        </p:nvPicPr>
        <p:blipFill>
          <a:blip r:embed="rId2"/>
          <a:srcRect l="20962" r="7000"/>
          <a:stretch>
            <a:fillRect/>
          </a:stretch>
        </p:blipFill>
        <p:spPr>
          <a:xfrm>
            <a:off x="6500216" y="872603"/>
            <a:ext cx="4852641" cy="4873513"/>
          </a:xfrm>
          <a:prstGeom prst="ellipse">
            <a:avLst/>
          </a:prstGeom>
          <a:ln w="190500" cap="rnd">
            <a:solidFill>
              <a:schemeClr val="tx1"/>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3" name="Content Placeholder 2">
            <a:extLst>
              <a:ext uri="{FF2B5EF4-FFF2-40B4-BE49-F238E27FC236}">
                <a16:creationId xmlns:a16="http://schemas.microsoft.com/office/drawing/2014/main" id="{BB056C4D-3554-4471-ED32-607B51B064C8}"/>
              </a:ext>
            </a:extLst>
          </p:cNvPr>
          <p:cNvSpPr>
            <a:spLocks noGrp="1"/>
          </p:cNvSpPr>
          <p:nvPr>
            <p:ph type="body" sz="half" idx="2"/>
          </p:nvPr>
        </p:nvSpPr>
        <p:spPr>
          <a:xfrm>
            <a:off x="839788" y="1709803"/>
            <a:ext cx="5487552" cy="4296471"/>
          </a:xfrm>
        </p:spPr>
        <p:txBody>
          <a:bodyPr vert="horz" lIns="91440" tIns="45720" rIns="91440" bIns="45720" rtlCol="0" anchor="t">
            <a:normAutofit fontScale="92500" lnSpcReduction="20000"/>
          </a:bodyPr>
          <a:lstStyle/>
          <a:p>
            <a:pPr marL="285750" indent="-285750">
              <a:buFont typeface="Calibri" panose="020B0604020202020204" pitchFamily="34" charset="0"/>
              <a:buChar char="-"/>
            </a:pPr>
            <a:r>
              <a:rPr lang="en-US" dirty="0"/>
              <a:t>Italian educator and creator of the educational system, Montessori Method. </a:t>
            </a:r>
            <a:endParaRPr lang="en-US" dirty="0">
              <a:latin typeface="Avenir Next LT Pro"/>
              <a:cs typeface="Times New Roman"/>
            </a:endParaRPr>
          </a:p>
          <a:p>
            <a:pPr marL="285750" indent="-285750">
              <a:buFont typeface="Calibri" panose="020B0604020202020204" pitchFamily="34" charset="0"/>
              <a:buChar char="-"/>
            </a:pPr>
            <a:r>
              <a:rPr lang="en-US" dirty="0">
                <a:latin typeface="Avenir Next LT Pro"/>
                <a:cs typeface="Times New Roman"/>
              </a:rPr>
              <a:t>Early career involved working with children who had intellectual disabilities.  </a:t>
            </a:r>
            <a:r>
              <a:rPr lang="en-US" sz="1200" dirty="0">
                <a:latin typeface="Times New Roman"/>
                <a:cs typeface="Times New Roman"/>
              </a:rPr>
              <a:t>(The Editors of Encyclopedia Britannica, 2019)</a:t>
            </a:r>
            <a:endParaRPr lang="en-US" dirty="0">
              <a:latin typeface="Avenir Next LT Pro"/>
              <a:cs typeface="Times New Roman"/>
            </a:endParaRPr>
          </a:p>
          <a:p>
            <a:pPr marL="285750" indent="-285750">
              <a:buFont typeface="Calibri" panose="020B0604020202020204" pitchFamily="34" charset="0"/>
              <a:buChar char="-"/>
            </a:pPr>
            <a:r>
              <a:rPr lang="en-US" dirty="0">
                <a:latin typeface="Avenir Next LT Pro"/>
                <a:cs typeface="Times New Roman"/>
              </a:rPr>
              <a:t>An approach to classroom learning that </a:t>
            </a:r>
            <a:r>
              <a:rPr lang="en-US" dirty="0" err="1">
                <a:latin typeface="Avenir Next LT Pro"/>
                <a:cs typeface="Times New Roman"/>
              </a:rPr>
              <a:t>emphasises</a:t>
            </a:r>
            <a:r>
              <a:rPr lang="en-US" dirty="0">
                <a:latin typeface="Avenir Next LT Pro"/>
                <a:cs typeface="Times New Roman"/>
              </a:rPr>
              <a:t> independence and choice. </a:t>
            </a:r>
            <a:r>
              <a:rPr lang="en-US" sz="1200" dirty="0">
                <a:latin typeface="Times New Roman"/>
                <a:cs typeface="Times New Roman"/>
              </a:rPr>
              <a:t>(Ruhl, 2024)</a:t>
            </a:r>
          </a:p>
          <a:p>
            <a:pPr marL="285750" indent="-285750">
              <a:buFont typeface="Calibri" panose="020B0604020202020204" pitchFamily="34" charset="0"/>
              <a:buChar char="-"/>
            </a:pPr>
            <a:r>
              <a:rPr lang="en-US" dirty="0">
                <a:latin typeface="Avenir Next LT Pro"/>
                <a:cs typeface="Times New Roman"/>
              </a:rPr>
              <a:t>Main focuses: </a:t>
            </a:r>
            <a:r>
              <a:rPr lang="en-US" sz="1200" dirty="0">
                <a:latin typeface="Times New Roman"/>
                <a:cs typeface="Times New Roman"/>
              </a:rPr>
              <a:t>(Project Montessori, 2024)</a:t>
            </a:r>
            <a:endParaRPr lang="en-US" dirty="0">
              <a:latin typeface="Avenir Next LT Pro"/>
              <a:cs typeface="Times New Roman"/>
            </a:endParaRPr>
          </a:p>
          <a:p>
            <a:r>
              <a:rPr lang="en-US" dirty="0">
                <a:latin typeface="Avenir Next LT Pro"/>
                <a:cs typeface="Times New Roman"/>
              </a:rPr>
              <a:t>1. Child centered learning</a:t>
            </a:r>
          </a:p>
          <a:p>
            <a:r>
              <a:rPr lang="en-US" dirty="0">
                <a:cs typeface="Times New Roman"/>
              </a:rPr>
              <a:t>2. Prepared environment </a:t>
            </a:r>
          </a:p>
          <a:p>
            <a:r>
              <a:rPr lang="en-US" dirty="0">
                <a:cs typeface="Times New Roman"/>
              </a:rPr>
              <a:t>3. Hands-on learning</a:t>
            </a:r>
          </a:p>
          <a:p>
            <a:r>
              <a:rPr lang="en-US" dirty="0">
                <a:cs typeface="Times New Roman"/>
              </a:rPr>
              <a:t>4. Mixed-age classrooms</a:t>
            </a:r>
          </a:p>
          <a:p>
            <a:r>
              <a:rPr lang="en-US" dirty="0">
                <a:cs typeface="Times New Roman"/>
              </a:rPr>
              <a:t>5. Uninterrupted work periods</a:t>
            </a:r>
          </a:p>
          <a:p>
            <a:endParaRPr lang="en-US">
              <a:cs typeface="Times New Roman"/>
            </a:endParaRPr>
          </a:p>
          <a:p>
            <a:endParaRPr lang="en-US"/>
          </a:p>
          <a:p>
            <a:endParaRPr lang="en-US"/>
          </a:p>
        </p:txBody>
      </p:sp>
      <p:sp>
        <p:nvSpPr>
          <p:cNvPr id="16" name="Date Placeholder 4">
            <a:extLst>
              <a:ext uri="{FF2B5EF4-FFF2-40B4-BE49-F238E27FC236}">
                <a16:creationId xmlns:a16="http://schemas.microsoft.com/office/drawing/2014/main" id="{6036A3A1-E150-2EE6-4CBA-211C53501D3D}"/>
              </a:ext>
            </a:extLst>
          </p:cNvPr>
          <p:cNvSpPr>
            <a:spLocks noGrp="1"/>
          </p:cNvSpPr>
          <p:nvPr>
            <p:ph type="dt" sz="half" idx="10"/>
          </p:nvPr>
        </p:nvSpPr>
        <p:spPr>
          <a:xfrm>
            <a:off x="795014" y="6342042"/>
            <a:ext cx="2743200" cy="365125"/>
          </a:xfrm>
        </p:spPr>
        <p:txBody>
          <a:bodyPr/>
          <a:lstStyle/>
          <a:p>
            <a:pPr>
              <a:spcAft>
                <a:spcPts val="600"/>
              </a:spcAft>
            </a:pPr>
            <a:fld id="{EEAAC76F-D366-483A-B0EE-A6E774948B8C}" type="datetime1">
              <a:pPr>
                <a:spcAft>
                  <a:spcPts val="600"/>
                </a:spcAft>
              </a:pPr>
              <a:t>11/28/25</a:t>
            </a:fld>
            <a:endParaRPr lang="en-US"/>
          </a:p>
        </p:txBody>
      </p:sp>
      <p:sp>
        <p:nvSpPr>
          <p:cNvPr id="6" name="TextBox 5">
            <a:extLst>
              <a:ext uri="{FF2B5EF4-FFF2-40B4-BE49-F238E27FC236}">
                <a16:creationId xmlns:a16="http://schemas.microsoft.com/office/drawing/2014/main" id="{239404DD-7629-D63F-790A-38637BE6BCBD}"/>
              </a:ext>
            </a:extLst>
          </p:cNvPr>
          <p:cNvSpPr txBox="1"/>
          <p:nvPr/>
        </p:nvSpPr>
        <p:spPr>
          <a:xfrm>
            <a:off x="9295505" y="5864066"/>
            <a:ext cx="266822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(Nebulaemontessori.com, 2025)</a:t>
            </a:r>
            <a:endParaRPr lang="en-US" dirty="0"/>
          </a:p>
        </p:txBody>
      </p:sp>
    </p:spTree>
    <p:extLst>
      <p:ext uri="{BB962C8B-B14F-4D97-AF65-F5344CB8AC3E}">
        <p14:creationId xmlns:p14="http://schemas.microsoft.com/office/powerpoint/2010/main" val="2022302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BDA7B3FD-5E09-50B2-1462-357FC209BA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03E7AF-8E8E-39A8-435F-BCD601C22E9C}"/>
              </a:ext>
            </a:extLst>
          </p:cNvPr>
          <p:cNvSpPr>
            <a:spLocks noGrp="1"/>
          </p:cNvSpPr>
          <p:nvPr>
            <p:ph type="title"/>
          </p:nvPr>
        </p:nvSpPr>
        <p:spPr>
          <a:xfrm>
            <a:off x="808661" y="365125"/>
            <a:ext cx="11234684" cy="1366564"/>
          </a:xfrm>
        </p:spPr>
        <p:txBody>
          <a:bodyPr>
            <a:normAutofit fontScale="90000"/>
          </a:bodyPr>
          <a:lstStyle/>
          <a:p>
            <a:r>
              <a:rPr lang="en-US" b="1" dirty="0"/>
              <a:t>How Montessori Facilitates the Development of Skills and Knowledge</a:t>
            </a:r>
          </a:p>
        </p:txBody>
      </p:sp>
      <p:sp>
        <p:nvSpPr>
          <p:cNvPr id="3" name="Content Placeholder 2">
            <a:extLst>
              <a:ext uri="{FF2B5EF4-FFF2-40B4-BE49-F238E27FC236}">
                <a16:creationId xmlns:a16="http://schemas.microsoft.com/office/drawing/2014/main" id="{B52F37A7-DE44-F0B6-5862-4990C65E13C5}"/>
              </a:ext>
            </a:extLst>
          </p:cNvPr>
          <p:cNvSpPr>
            <a:spLocks noGrp="1"/>
          </p:cNvSpPr>
          <p:nvPr>
            <p:ph idx="1"/>
          </p:nvPr>
        </p:nvSpPr>
        <p:spPr>
          <a:xfrm>
            <a:off x="4050626" y="1742208"/>
            <a:ext cx="7586757" cy="4890655"/>
          </a:xfrm>
        </p:spPr>
        <p:txBody>
          <a:bodyPr vert="horz" lIns="91440" tIns="45720" rIns="91440" bIns="45720" rtlCol="0" anchor="t">
            <a:normAutofit fontScale="92500" lnSpcReduction="20000"/>
          </a:bodyPr>
          <a:lstStyle/>
          <a:p>
            <a:pPr>
              <a:buFont typeface="Calibri" panose="020B0604020202020204" pitchFamily="34" charset="0"/>
              <a:buChar char="-"/>
            </a:pPr>
            <a:r>
              <a:rPr lang="en-US" sz="1500" dirty="0"/>
              <a:t>"</a:t>
            </a:r>
            <a:r>
              <a:rPr lang="en-US" sz="1500" err="1"/>
              <a:t>Emphasises</a:t>
            </a:r>
            <a:r>
              <a:rPr lang="en-US" sz="1500" dirty="0"/>
              <a:t> child-led, self-directed learning allowing children to explore their interest at their own pace while fostering independence and critical thinking skills."</a:t>
            </a:r>
            <a:r>
              <a:rPr lang="en-US" dirty="0"/>
              <a:t> </a:t>
            </a:r>
            <a:r>
              <a:rPr lang="en-US" sz="1200" dirty="0">
                <a:latin typeface="Times New Roman"/>
                <a:cs typeface="Times New Roman"/>
              </a:rPr>
              <a:t>(</a:t>
            </a:r>
            <a:r>
              <a:rPr lang="en-US" sz="1200" err="1">
                <a:latin typeface="Times New Roman"/>
                <a:cs typeface="Times New Roman"/>
              </a:rPr>
              <a:t>nikolopoulos</a:t>
            </a:r>
            <a:r>
              <a:rPr lang="en-US" sz="1200" dirty="0">
                <a:latin typeface="Times New Roman"/>
                <a:cs typeface="Times New Roman"/>
              </a:rPr>
              <a:t>, 2025)</a:t>
            </a:r>
            <a:endParaRPr lang="en-US" dirty="0"/>
          </a:p>
          <a:p>
            <a:pPr>
              <a:buFont typeface="Calibri" panose="020B0604020202020204" pitchFamily="34" charset="0"/>
              <a:buChar char="-"/>
            </a:pPr>
            <a:r>
              <a:rPr lang="en-US" sz="1500" dirty="0">
                <a:latin typeface="Avenir Next LT Pro Light"/>
                <a:cs typeface="Times New Roman"/>
              </a:rPr>
              <a:t>Saw childhood as a journey through 4 big stages (Planes of Development) </a:t>
            </a:r>
            <a:r>
              <a:rPr lang="en-US" sz="1300" dirty="0">
                <a:latin typeface="Times New Roman"/>
                <a:cs typeface="Times New Roman"/>
              </a:rPr>
              <a:t>(Montessori Generation, 2025)</a:t>
            </a:r>
            <a:r>
              <a:rPr lang="en-US" sz="1500" dirty="0">
                <a:latin typeface="Avenir Next LT Pro Light"/>
                <a:cs typeface="Times New Roman"/>
              </a:rPr>
              <a:t> </a:t>
            </a:r>
          </a:p>
          <a:p>
            <a:pPr>
              <a:buFont typeface="Calibri" panose="020B0604020202020204" pitchFamily="34" charset="0"/>
              <a:buChar char="-"/>
            </a:pPr>
            <a:endParaRPr lang="en-US" sz="1200" dirty="0">
              <a:latin typeface="Times New Roman"/>
              <a:cs typeface="Times New Roman"/>
            </a:endParaRPr>
          </a:p>
          <a:p>
            <a:pPr>
              <a:buFont typeface="Calibri" panose="020B0604020202020204" pitchFamily="34" charset="0"/>
              <a:buChar char="-"/>
            </a:pPr>
            <a:endParaRPr lang="en-US" sz="1200" dirty="0">
              <a:latin typeface="Times New Roman"/>
              <a:cs typeface="Times New Roman"/>
            </a:endParaRPr>
          </a:p>
          <a:p>
            <a:pPr>
              <a:buFont typeface="Calibri" panose="020B0604020202020204" pitchFamily="34" charset="0"/>
              <a:buChar char="-"/>
            </a:pPr>
            <a:endParaRPr lang="en-US" sz="1200" dirty="0">
              <a:latin typeface="Times New Roman"/>
              <a:cs typeface="Times New Roman"/>
            </a:endParaRPr>
          </a:p>
          <a:p>
            <a:pPr marL="285750" indent="-285750">
              <a:buFont typeface="Calibri" panose="020B0604020202020204" pitchFamily="34" charset="0"/>
              <a:buChar char="-"/>
            </a:pPr>
            <a:r>
              <a:rPr lang="en-US" sz="1500" dirty="0">
                <a:latin typeface="Avenir Next LT Pro"/>
                <a:cs typeface="Times New Roman"/>
              </a:rPr>
              <a:t>The 4 main groups of practical life: </a:t>
            </a:r>
            <a:r>
              <a:rPr lang="en-US" sz="1200" dirty="0">
                <a:latin typeface="Times New Roman"/>
                <a:cs typeface="Times New Roman"/>
              </a:rPr>
              <a:t>(Sue, 2021)</a:t>
            </a:r>
            <a:endParaRPr lang="en-US" sz="1100" dirty="0">
              <a:latin typeface="Times New Roman"/>
              <a:cs typeface="Times New Roman"/>
            </a:endParaRPr>
          </a:p>
          <a:p>
            <a:pPr marL="285750" indent="-285750">
              <a:buFont typeface="Calibri" panose="020B0604020202020204" pitchFamily="34" charset="0"/>
              <a:buChar char="-"/>
            </a:pPr>
            <a:endParaRPr lang="en-US" sz="1200" dirty="0">
              <a:latin typeface="Times New Roman"/>
              <a:cs typeface="Times New Roman"/>
            </a:endParaRPr>
          </a:p>
          <a:p>
            <a:pPr marL="285750" indent="-285750">
              <a:buFont typeface="Calibri" panose="020B0604020202020204" pitchFamily="34" charset="0"/>
              <a:buChar char="-"/>
            </a:pPr>
            <a:endParaRPr lang="en-US" sz="1200" dirty="0">
              <a:latin typeface="Times New Roman"/>
              <a:cs typeface="Times New Roman"/>
            </a:endParaRPr>
          </a:p>
          <a:p>
            <a:pPr marL="0" indent="0">
              <a:buNone/>
            </a:pPr>
            <a:endParaRPr lang="en-US" sz="1200" dirty="0">
              <a:latin typeface="Times New Roman"/>
              <a:cs typeface="Times New Roman"/>
            </a:endParaRPr>
          </a:p>
          <a:p>
            <a:pPr marL="171450" indent="-171450">
              <a:buFont typeface="Calibri" panose="020B0604020202020204" pitchFamily="34" charset="0"/>
              <a:buChar char="-"/>
            </a:pPr>
            <a:r>
              <a:rPr lang="en-US" sz="1500" dirty="0">
                <a:latin typeface="Avenir Next LT Pro Light"/>
                <a:cs typeface="Times New Roman"/>
              </a:rPr>
              <a:t>Based on the belief that children are curious, capable and driven to learn.</a:t>
            </a:r>
          </a:p>
          <a:p>
            <a:pPr marL="171450" indent="-171450">
              <a:buFont typeface="Calibri" panose="020B0604020202020204" pitchFamily="34" charset="0"/>
              <a:buChar char="-"/>
            </a:pPr>
            <a:r>
              <a:rPr lang="en-US" sz="1500" dirty="0">
                <a:latin typeface="Avenir Next LT Pro Light"/>
                <a:cs typeface="Times New Roman"/>
              </a:rPr>
              <a:t>Learning materials are chosen based on developmental readiness, not grade levels. This echoes Piaget's idea about cognitive development and how each child learns based on their own stage of growth.  </a:t>
            </a:r>
            <a:r>
              <a:rPr lang="en-US" sz="1200" dirty="0">
                <a:latin typeface="Times New Roman"/>
                <a:cs typeface="Times New Roman"/>
              </a:rPr>
              <a:t>(Webster, 2025)</a:t>
            </a:r>
            <a:endParaRPr lang="en-US" sz="1500" dirty="0">
              <a:latin typeface="Avenir Next LT Pro"/>
              <a:cs typeface="Times New Roman"/>
            </a:endParaRPr>
          </a:p>
          <a:p>
            <a:pPr marL="171450" indent="-171450">
              <a:buFont typeface="Calibri" panose="020B0604020202020204" pitchFamily="34" charset="0"/>
              <a:buChar char="-"/>
            </a:pPr>
            <a:endParaRPr lang="en-US" sz="1500" dirty="0">
              <a:latin typeface="Avenir Next LT Pro Light"/>
              <a:cs typeface="Times New Roman"/>
            </a:endParaRPr>
          </a:p>
          <a:p>
            <a:pPr>
              <a:buFont typeface="Calibri" panose="020B0604020202020204" pitchFamily="34" charset="0"/>
              <a:buChar char="-"/>
            </a:pPr>
            <a:endParaRPr lang="en-US" sz="1500" dirty="0">
              <a:latin typeface="Avenir Next LT Pro"/>
              <a:cs typeface="Times New Roman"/>
            </a:endParaRPr>
          </a:p>
          <a:p>
            <a:pPr>
              <a:buFont typeface="Calibri" panose="020B0604020202020204" pitchFamily="34" charset="0"/>
              <a:buChar char="-"/>
            </a:pPr>
            <a:endParaRPr lang="en-US" sz="1500" dirty="0">
              <a:latin typeface="Avenir Next LT Pro"/>
              <a:cs typeface="Times New Roman"/>
            </a:endParaRPr>
          </a:p>
          <a:p>
            <a:pPr>
              <a:buFont typeface="Calibri" panose="020B0604020202020204" pitchFamily="34" charset="0"/>
              <a:buChar char="-"/>
            </a:pPr>
            <a:endParaRPr lang="en-US" dirty="0">
              <a:cs typeface="Times New Roman"/>
            </a:endParaRPr>
          </a:p>
          <a:p>
            <a:pPr>
              <a:buFont typeface="Calibri" panose="020B0604020202020204" pitchFamily="34" charset="0"/>
              <a:buChar char="-"/>
            </a:pPr>
            <a:endParaRPr lang="en-US" dirty="0">
              <a:cs typeface="Times New Roman"/>
            </a:endParaRPr>
          </a:p>
          <a:p>
            <a:pPr>
              <a:buFont typeface="Calibri" panose="020B0604020202020204" pitchFamily="34" charset="0"/>
              <a:buChar char="-"/>
            </a:pPr>
            <a:endParaRPr lang="en-US" dirty="0"/>
          </a:p>
          <a:p>
            <a:pPr>
              <a:buFont typeface="Calibri" panose="020B0604020202020204" pitchFamily="34" charset="0"/>
              <a:buChar char="-"/>
            </a:pPr>
            <a:endParaRPr lang="en-US"/>
          </a:p>
        </p:txBody>
      </p:sp>
      <p:pic>
        <p:nvPicPr>
          <p:cNvPr id="4" name="Picture 3" descr="100+ Montessori Practical Life Skills - Mama's Happy Hive | Montessori ...">
            <a:extLst>
              <a:ext uri="{FF2B5EF4-FFF2-40B4-BE49-F238E27FC236}">
                <a16:creationId xmlns:a16="http://schemas.microsoft.com/office/drawing/2014/main" id="{BCE3B626-85EB-431D-21E8-1AB2AACD9BEE}"/>
              </a:ext>
            </a:extLst>
          </p:cNvPr>
          <p:cNvPicPr>
            <a:picLocks noChangeAspect="1"/>
          </p:cNvPicPr>
          <p:nvPr/>
        </p:nvPicPr>
        <p:blipFill>
          <a:blip r:embed="rId2"/>
          <a:stretch>
            <a:fillRect/>
          </a:stretch>
        </p:blipFill>
        <p:spPr>
          <a:xfrm>
            <a:off x="353290" y="1738745"/>
            <a:ext cx="3685310" cy="4765964"/>
          </a:xfrm>
          <a:prstGeom prst="rect">
            <a:avLst/>
          </a:prstGeom>
        </p:spPr>
      </p:pic>
      <p:sp>
        <p:nvSpPr>
          <p:cNvPr id="6" name="TextBox 5">
            <a:extLst>
              <a:ext uri="{FF2B5EF4-FFF2-40B4-BE49-F238E27FC236}">
                <a16:creationId xmlns:a16="http://schemas.microsoft.com/office/drawing/2014/main" id="{D9C65589-20CA-8E97-2E09-A7E3B1D70C70}"/>
              </a:ext>
            </a:extLst>
          </p:cNvPr>
          <p:cNvSpPr txBox="1"/>
          <p:nvPr/>
        </p:nvSpPr>
        <p:spPr>
          <a:xfrm>
            <a:off x="373178" y="6501375"/>
            <a:ext cx="266822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(Pinimg.com, 2025)</a:t>
            </a:r>
            <a:endParaRPr lang="en-US" dirty="0"/>
          </a:p>
        </p:txBody>
      </p:sp>
      <p:sp>
        <p:nvSpPr>
          <p:cNvPr id="7" name="TextBox 6">
            <a:extLst>
              <a:ext uri="{FF2B5EF4-FFF2-40B4-BE49-F238E27FC236}">
                <a16:creationId xmlns:a16="http://schemas.microsoft.com/office/drawing/2014/main" id="{89189F9E-942F-9B6E-4196-57CB61FD0F4A}"/>
              </a:ext>
            </a:extLst>
          </p:cNvPr>
          <p:cNvSpPr txBox="1"/>
          <p:nvPr/>
        </p:nvSpPr>
        <p:spPr>
          <a:xfrm>
            <a:off x="7031180" y="4185804"/>
            <a:ext cx="2486890" cy="7932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1000"/>
              </a:spcBef>
            </a:pPr>
            <a:r>
              <a:rPr lang="en-US" sz="1500" dirty="0"/>
              <a:t>3. Care of environment</a:t>
            </a:r>
            <a:endParaRPr lang="en-US" dirty="0"/>
          </a:p>
          <a:p>
            <a:pPr>
              <a:lnSpc>
                <a:spcPct val="130000"/>
              </a:lnSpc>
              <a:spcBef>
                <a:spcPts val="1000"/>
              </a:spcBef>
            </a:pPr>
            <a:r>
              <a:rPr lang="en-US" sz="1500" dirty="0"/>
              <a:t>4. Grace and courtesy</a:t>
            </a:r>
            <a:endParaRPr lang="en-US" dirty="0"/>
          </a:p>
        </p:txBody>
      </p:sp>
      <p:sp>
        <p:nvSpPr>
          <p:cNvPr id="8" name="TextBox 7">
            <a:extLst>
              <a:ext uri="{FF2B5EF4-FFF2-40B4-BE49-F238E27FC236}">
                <a16:creationId xmlns:a16="http://schemas.microsoft.com/office/drawing/2014/main" id="{3B9E0C9B-9DD7-1B01-986E-40EA16BF92F6}"/>
              </a:ext>
            </a:extLst>
          </p:cNvPr>
          <p:cNvSpPr txBox="1"/>
          <p:nvPr/>
        </p:nvSpPr>
        <p:spPr>
          <a:xfrm>
            <a:off x="4384962" y="4185804"/>
            <a:ext cx="2486890" cy="7932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1000"/>
              </a:spcBef>
            </a:pPr>
            <a:r>
              <a:rPr lang="en-US" sz="1500" dirty="0"/>
              <a:t>1. Preliminary activities</a:t>
            </a:r>
          </a:p>
          <a:p>
            <a:pPr>
              <a:lnSpc>
                <a:spcPct val="130000"/>
              </a:lnSpc>
              <a:spcBef>
                <a:spcPts val="1000"/>
              </a:spcBef>
            </a:pPr>
            <a:r>
              <a:rPr lang="en-US" sz="1500"/>
              <a:t>2. Self-care</a:t>
            </a:r>
            <a:endParaRPr lang="en-US"/>
          </a:p>
        </p:txBody>
      </p:sp>
      <p:sp>
        <p:nvSpPr>
          <p:cNvPr id="10" name="TextBox 9">
            <a:extLst>
              <a:ext uri="{FF2B5EF4-FFF2-40B4-BE49-F238E27FC236}">
                <a16:creationId xmlns:a16="http://schemas.microsoft.com/office/drawing/2014/main" id="{03C30336-D74D-E6D2-BB61-C90AE2347EA9}"/>
              </a:ext>
            </a:extLst>
          </p:cNvPr>
          <p:cNvSpPr txBox="1"/>
          <p:nvPr/>
        </p:nvSpPr>
        <p:spPr>
          <a:xfrm>
            <a:off x="4384961" y="2869622"/>
            <a:ext cx="2486890" cy="7932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30000"/>
              </a:lnSpc>
              <a:spcBef>
                <a:spcPts val="1000"/>
              </a:spcBef>
              <a:buFont typeface="Arial"/>
              <a:buChar char="•"/>
            </a:pPr>
            <a:r>
              <a:rPr lang="en-US" sz="1500" dirty="0"/>
              <a:t>Infancy (0-6 years)</a:t>
            </a:r>
          </a:p>
          <a:p>
            <a:pPr marL="285750" indent="-285750">
              <a:lnSpc>
                <a:spcPct val="130000"/>
              </a:lnSpc>
              <a:spcBef>
                <a:spcPts val="1000"/>
              </a:spcBef>
              <a:buFont typeface="Arial"/>
              <a:buChar char="•"/>
            </a:pPr>
            <a:r>
              <a:rPr lang="en-US" sz="1500" dirty="0"/>
              <a:t>Childhood (6-12 years)</a:t>
            </a:r>
          </a:p>
        </p:txBody>
      </p:sp>
      <p:sp>
        <p:nvSpPr>
          <p:cNvPr id="11" name="TextBox 10">
            <a:extLst>
              <a:ext uri="{FF2B5EF4-FFF2-40B4-BE49-F238E27FC236}">
                <a16:creationId xmlns:a16="http://schemas.microsoft.com/office/drawing/2014/main" id="{ED361C49-1F5A-BA53-A785-274B6D1A803D}"/>
              </a:ext>
            </a:extLst>
          </p:cNvPr>
          <p:cNvSpPr txBox="1"/>
          <p:nvPr/>
        </p:nvSpPr>
        <p:spPr>
          <a:xfrm>
            <a:off x="7031179" y="2869621"/>
            <a:ext cx="3124199" cy="7932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30000"/>
              </a:lnSpc>
              <a:spcBef>
                <a:spcPts val="1000"/>
              </a:spcBef>
              <a:buFont typeface="Arial"/>
              <a:buChar char="•"/>
            </a:pPr>
            <a:r>
              <a:rPr lang="en-US" sz="1500" dirty="0"/>
              <a:t>Adolescence (12-18 years)</a:t>
            </a:r>
          </a:p>
          <a:p>
            <a:pPr marL="285750" indent="-285750">
              <a:lnSpc>
                <a:spcPct val="130000"/>
              </a:lnSpc>
              <a:spcBef>
                <a:spcPts val="1000"/>
              </a:spcBef>
              <a:buFont typeface="Arial"/>
              <a:buChar char="•"/>
            </a:pPr>
            <a:r>
              <a:rPr lang="en-US" sz="1500" dirty="0"/>
              <a:t>Maturity (18-24 years)</a:t>
            </a:r>
          </a:p>
        </p:txBody>
      </p:sp>
    </p:spTree>
    <p:extLst>
      <p:ext uri="{BB962C8B-B14F-4D97-AF65-F5344CB8AC3E}">
        <p14:creationId xmlns:p14="http://schemas.microsoft.com/office/powerpoint/2010/main" val="2116919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56BC204E-12C2-59EA-ADB6-3A96AA50BF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EC0F21-DAA3-36E6-5658-E685808563FB}"/>
              </a:ext>
            </a:extLst>
          </p:cNvPr>
          <p:cNvSpPr>
            <a:spLocks noGrp="1"/>
          </p:cNvSpPr>
          <p:nvPr>
            <p:ph type="title"/>
          </p:nvPr>
        </p:nvSpPr>
        <p:spPr>
          <a:xfrm>
            <a:off x="479147" y="447503"/>
            <a:ext cx="11234684" cy="748727"/>
          </a:xfrm>
        </p:spPr>
        <p:txBody>
          <a:bodyPr>
            <a:normAutofit/>
          </a:bodyPr>
          <a:lstStyle/>
          <a:p>
            <a:r>
              <a:rPr lang="en-US" b="1"/>
              <a:t>How Can the Learning be Planned?</a:t>
            </a:r>
          </a:p>
        </p:txBody>
      </p:sp>
      <p:sp>
        <p:nvSpPr>
          <p:cNvPr id="3" name="Content Placeholder 2">
            <a:extLst>
              <a:ext uri="{FF2B5EF4-FFF2-40B4-BE49-F238E27FC236}">
                <a16:creationId xmlns:a16="http://schemas.microsoft.com/office/drawing/2014/main" id="{7AEDB846-4859-9636-7FFB-2D7E674D6F76}"/>
              </a:ext>
            </a:extLst>
          </p:cNvPr>
          <p:cNvSpPr>
            <a:spLocks noGrp="1"/>
          </p:cNvSpPr>
          <p:nvPr>
            <p:ph idx="1"/>
          </p:nvPr>
        </p:nvSpPr>
        <p:spPr>
          <a:xfrm>
            <a:off x="479148" y="1224269"/>
            <a:ext cx="3420857" cy="4424713"/>
          </a:xfrm>
        </p:spPr>
        <p:txBody>
          <a:bodyPr vert="horz" lIns="91440" tIns="45720" rIns="91440" bIns="45720" rtlCol="0" anchor="t">
            <a:normAutofit/>
          </a:bodyPr>
          <a:lstStyle/>
          <a:p>
            <a:pPr marL="342900" indent="-342900">
              <a:buFont typeface="Calibri" panose="020B0604020202020204" pitchFamily="34" charset="0"/>
              <a:buChar char="-"/>
            </a:pPr>
            <a:r>
              <a:rPr lang="en-US" dirty="0"/>
              <a:t>Keys aspects of planning in a Montessori's approach; </a:t>
            </a:r>
            <a:r>
              <a:rPr lang="en-US" sz="1300" dirty="0">
                <a:latin typeface="Times New Roman"/>
                <a:cs typeface="Times New Roman"/>
              </a:rPr>
              <a:t>(Market, 2025)</a:t>
            </a:r>
            <a:endParaRPr lang="en-US"/>
          </a:p>
          <a:p>
            <a:pPr marL="0" indent="0">
              <a:buNone/>
            </a:pPr>
            <a:r>
              <a:rPr lang="en-US" dirty="0"/>
              <a:t>1. Identify learning goals</a:t>
            </a:r>
          </a:p>
          <a:p>
            <a:pPr marL="0" indent="0">
              <a:buNone/>
            </a:pPr>
            <a:r>
              <a:rPr lang="en-US" dirty="0"/>
              <a:t>2. Select materials</a:t>
            </a:r>
          </a:p>
          <a:p>
            <a:pPr marL="0" indent="0">
              <a:buNone/>
            </a:pPr>
            <a:r>
              <a:rPr lang="en-US" dirty="0"/>
              <a:t>3. Present</a:t>
            </a:r>
          </a:p>
          <a:p>
            <a:pPr marL="0" indent="0">
              <a:buNone/>
            </a:pPr>
            <a:r>
              <a:rPr lang="en-US" dirty="0"/>
              <a:t>4. Incorporate observations</a:t>
            </a:r>
          </a:p>
          <a:p>
            <a:pPr marL="0" indent="0">
              <a:buNone/>
            </a:pPr>
            <a:r>
              <a:rPr lang="en-US" dirty="0"/>
              <a:t>5. Future extensions</a:t>
            </a:r>
          </a:p>
          <a:p>
            <a:pPr>
              <a:buFont typeface="Calibri" panose="020B0604020202020204" pitchFamily="34" charset="0"/>
              <a:buChar char="-"/>
            </a:pPr>
            <a:endParaRPr lang="en-US" dirty="0"/>
          </a:p>
        </p:txBody>
      </p:sp>
      <p:graphicFrame>
        <p:nvGraphicFramePr>
          <p:cNvPr id="10" name="Table 9">
            <a:extLst>
              <a:ext uri="{FF2B5EF4-FFF2-40B4-BE49-F238E27FC236}">
                <a16:creationId xmlns:a16="http://schemas.microsoft.com/office/drawing/2014/main" id="{FF41B63E-B49A-0103-1C83-EDE231317D90}"/>
              </a:ext>
            </a:extLst>
          </p:cNvPr>
          <p:cNvGraphicFramePr>
            <a:graphicFrameLocks noGrp="1"/>
          </p:cNvGraphicFramePr>
          <p:nvPr/>
        </p:nvGraphicFramePr>
        <p:xfrm>
          <a:off x="3979333" y="1255888"/>
          <a:ext cx="7533539" cy="4113853"/>
        </p:xfrm>
        <a:graphic>
          <a:graphicData uri="http://schemas.openxmlformats.org/drawingml/2006/table">
            <a:tbl>
              <a:tblPr firstRow="1" bandRow="1">
                <a:tableStyleId>{5C22544A-7EE6-4342-B048-85BDC9FD1C3A}</a:tableStyleId>
              </a:tblPr>
              <a:tblGrid>
                <a:gridCol w="3227916">
                  <a:extLst>
                    <a:ext uri="{9D8B030D-6E8A-4147-A177-3AD203B41FA5}">
                      <a16:colId xmlns:a16="http://schemas.microsoft.com/office/drawing/2014/main" val="479452722"/>
                    </a:ext>
                  </a:extLst>
                </a:gridCol>
                <a:gridCol w="4305623">
                  <a:extLst>
                    <a:ext uri="{9D8B030D-6E8A-4147-A177-3AD203B41FA5}">
                      <a16:colId xmlns:a16="http://schemas.microsoft.com/office/drawing/2014/main" val="3708757878"/>
                    </a:ext>
                  </a:extLst>
                </a:gridCol>
              </a:tblGrid>
              <a:tr h="740833">
                <a:tc>
                  <a:txBody>
                    <a:bodyPr/>
                    <a:lstStyle/>
                    <a:p>
                      <a:r>
                        <a:rPr lang="en-US" dirty="0"/>
                        <a:t>Early Years Foundation Stage Area of Learning</a:t>
                      </a:r>
                    </a:p>
                  </a:txBody>
                  <a:tcPr/>
                </a:tc>
                <a:tc>
                  <a:txBody>
                    <a:bodyPr/>
                    <a:lstStyle/>
                    <a:p>
                      <a:r>
                        <a:rPr lang="en-US" dirty="0"/>
                        <a:t>Montessori Connection </a:t>
                      </a:r>
                      <a:r>
                        <a:rPr lang="en-US" sz="1200" b="0" i="0" u="none" strike="noStrike" noProof="0" dirty="0">
                          <a:latin typeface="Times New Roman"/>
                        </a:rPr>
                        <a:t>(Bradley, 2012)</a:t>
                      </a:r>
                      <a:endParaRPr lang="en-US" dirty="0"/>
                    </a:p>
                  </a:txBody>
                  <a:tcPr/>
                </a:tc>
                <a:extLst>
                  <a:ext uri="{0D108BD9-81ED-4DB2-BD59-A6C34878D82A}">
                    <a16:rowId xmlns:a16="http://schemas.microsoft.com/office/drawing/2014/main" val="1194593574"/>
                  </a:ext>
                </a:extLst>
              </a:tr>
              <a:tr h="481860">
                <a:tc>
                  <a:txBody>
                    <a:bodyPr/>
                    <a:lstStyle/>
                    <a:p>
                      <a:r>
                        <a:rPr lang="en-US" dirty="0"/>
                        <a:t>Communication &amp; Language</a:t>
                      </a:r>
                    </a:p>
                  </a:txBody>
                  <a:tcPr/>
                </a:tc>
                <a:tc>
                  <a:txBody>
                    <a:bodyPr/>
                    <a:lstStyle/>
                    <a:p>
                      <a:r>
                        <a:rPr lang="en-US" dirty="0"/>
                        <a:t>Rich vocabulary, real conversations</a:t>
                      </a:r>
                    </a:p>
                  </a:txBody>
                  <a:tcPr/>
                </a:tc>
                <a:extLst>
                  <a:ext uri="{0D108BD9-81ED-4DB2-BD59-A6C34878D82A}">
                    <a16:rowId xmlns:a16="http://schemas.microsoft.com/office/drawing/2014/main" val="4218182546"/>
                  </a:ext>
                </a:extLst>
              </a:tr>
              <a:tr h="481860">
                <a:tc>
                  <a:txBody>
                    <a:bodyPr/>
                    <a:lstStyle/>
                    <a:p>
                      <a:r>
                        <a:rPr lang="en-US" dirty="0"/>
                        <a:t>Physical Development</a:t>
                      </a:r>
                    </a:p>
                  </a:txBody>
                  <a:tcPr/>
                </a:tc>
                <a:tc>
                  <a:txBody>
                    <a:bodyPr/>
                    <a:lstStyle/>
                    <a:p>
                      <a:r>
                        <a:rPr lang="en-US" dirty="0"/>
                        <a:t>Practical life, movement freedom</a:t>
                      </a:r>
                    </a:p>
                  </a:txBody>
                  <a:tcPr/>
                </a:tc>
                <a:extLst>
                  <a:ext uri="{0D108BD9-81ED-4DB2-BD59-A6C34878D82A}">
                    <a16:rowId xmlns:a16="http://schemas.microsoft.com/office/drawing/2014/main" val="339078071"/>
                  </a:ext>
                </a:extLst>
              </a:tr>
              <a:tr h="481860">
                <a:tc>
                  <a:txBody>
                    <a:bodyPr/>
                    <a:lstStyle/>
                    <a:p>
                      <a:r>
                        <a:rPr lang="en-US" dirty="0"/>
                        <a:t>Personal, Social &amp; Emotional</a:t>
                      </a:r>
                    </a:p>
                  </a:txBody>
                  <a:tcPr/>
                </a:tc>
                <a:tc>
                  <a:txBody>
                    <a:bodyPr/>
                    <a:lstStyle/>
                    <a:p>
                      <a:r>
                        <a:rPr lang="en-US" dirty="0"/>
                        <a:t>Independence, grace &amp; courtesy</a:t>
                      </a:r>
                    </a:p>
                  </a:txBody>
                  <a:tcPr/>
                </a:tc>
                <a:extLst>
                  <a:ext uri="{0D108BD9-81ED-4DB2-BD59-A6C34878D82A}">
                    <a16:rowId xmlns:a16="http://schemas.microsoft.com/office/drawing/2014/main" val="1049419540"/>
                  </a:ext>
                </a:extLst>
              </a:tr>
              <a:tr h="481860">
                <a:tc>
                  <a:txBody>
                    <a:bodyPr/>
                    <a:lstStyle/>
                    <a:p>
                      <a:r>
                        <a:rPr lang="en-US" dirty="0"/>
                        <a:t>Literacy</a:t>
                      </a:r>
                    </a:p>
                  </a:txBody>
                  <a:tcPr/>
                </a:tc>
                <a:tc>
                  <a:txBody>
                    <a:bodyPr/>
                    <a:lstStyle/>
                    <a:p>
                      <a:r>
                        <a:rPr lang="en-US" dirty="0"/>
                        <a:t>Phonics</a:t>
                      </a:r>
                    </a:p>
                  </a:txBody>
                  <a:tcPr/>
                </a:tc>
                <a:extLst>
                  <a:ext uri="{0D108BD9-81ED-4DB2-BD59-A6C34878D82A}">
                    <a16:rowId xmlns:a16="http://schemas.microsoft.com/office/drawing/2014/main" val="281655184"/>
                  </a:ext>
                </a:extLst>
              </a:tr>
              <a:tr h="481860">
                <a:tc>
                  <a:txBody>
                    <a:bodyPr/>
                    <a:lstStyle/>
                    <a:p>
                      <a:r>
                        <a:rPr lang="en-US" dirty="0"/>
                        <a:t>Mathematics</a:t>
                      </a:r>
                    </a:p>
                  </a:txBody>
                  <a:tcPr/>
                </a:tc>
                <a:tc>
                  <a:txBody>
                    <a:bodyPr/>
                    <a:lstStyle/>
                    <a:p>
                      <a:r>
                        <a:rPr lang="en-US" dirty="0"/>
                        <a:t>Numbers, shapes</a:t>
                      </a:r>
                    </a:p>
                  </a:txBody>
                  <a:tcPr/>
                </a:tc>
                <a:extLst>
                  <a:ext uri="{0D108BD9-81ED-4DB2-BD59-A6C34878D82A}">
                    <a16:rowId xmlns:a16="http://schemas.microsoft.com/office/drawing/2014/main" val="167450466"/>
                  </a:ext>
                </a:extLst>
              </a:tr>
              <a:tr h="481860">
                <a:tc>
                  <a:txBody>
                    <a:bodyPr/>
                    <a:lstStyle/>
                    <a:p>
                      <a:r>
                        <a:rPr lang="en-US" dirty="0"/>
                        <a:t>Understanding the World</a:t>
                      </a:r>
                    </a:p>
                  </a:txBody>
                  <a:tcPr/>
                </a:tc>
                <a:tc>
                  <a:txBody>
                    <a:bodyPr/>
                    <a:lstStyle/>
                    <a:p>
                      <a:r>
                        <a:rPr lang="en-US" dirty="0"/>
                        <a:t>Cultural materials, science exploration</a:t>
                      </a:r>
                    </a:p>
                  </a:txBody>
                  <a:tcPr/>
                </a:tc>
                <a:extLst>
                  <a:ext uri="{0D108BD9-81ED-4DB2-BD59-A6C34878D82A}">
                    <a16:rowId xmlns:a16="http://schemas.microsoft.com/office/drawing/2014/main" val="125911920"/>
                  </a:ext>
                </a:extLst>
              </a:tr>
              <a:tr h="481860">
                <a:tc>
                  <a:txBody>
                    <a:bodyPr/>
                    <a:lstStyle/>
                    <a:p>
                      <a:r>
                        <a:rPr lang="en-US" dirty="0"/>
                        <a:t>Expressive Arts &amp; Design</a:t>
                      </a:r>
                    </a:p>
                  </a:txBody>
                  <a:tcPr/>
                </a:tc>
                <a:tc>
                  <a:txBody>
                    <a:bodyPr/>
                    <a:lstStyle/>
                    <a:p>
                      <a:r>
                        <a:rPr lang="en-US" dirty="0"/>
                        <a:t>Open-ended art, music</a:t>
                      </a:r>
                    </a:p>
                  </a:txBody>
                  <a:tcPr/>
                </a:tc>
                <a:extLst>
                  <a:ext uri="{0D108BD9-81ED-4DB2-BD59-A6C34878D82A}">
                    <a16:rowId xmlns:a16="http://schemas.microsoft.com/office/drawing/2014/main" val="3846054207"/>
                  </a:ext>
                </a:extLst>
              </a:tr>
            </a:tbl>
          </a:graphicData>
        </a:graphic>
      </p:graphicFrame>
    </p:spTree>
    <p:extLst>
      <p:ext uri="{BB962C8B-B14F-4D97-AF65-F5344CB8AC3E}">
        <p14:creationId xmlns:p14="http://schemas.microsoft.com/office/powerpoint/2010/main" val="2739474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94E65F0B-5313-4B7C-4D4C-FDC1790FF1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8F33B8-A690-CF40-0EA6-E4E370C03000}"/>
              </a:ext>
            </a:extLst>
          </p:cNvPr>
          <p:cNvSpPr>
            <a:spLocks noGrp="1"/>
          </p:cNvSpPr>
          <p:nvPr>
            <p:ph type="title"/>
          </p:nvPr>
        </p:nvSpPr>
        <p:spPr>
          <a:xfrm>
            <a:off x="808661" y="365125"/>
            <a:ext cx="11234684" cy="1366564"/>
          </a:xfrm>
        </p:spPr>
        <p:txBody>
          <a:bodyPr>
            <a:normAutofit/>
          </a:bodyPr>
          <a:lstStyle/>
          <a:p>
            <a:r>
              <a:rPr lang="en-US" b="1" dirty="0"/>
              <a:t>How are the theories of LEARNING evident within the primary setting?</a:t>
            </a:r>
          </a:p>
        </p:txBody>
      </p:sp>
      <p:sp>
        <p:nvSpPr>
          <p:cNvPr id="3" name="Content Placeholder 2">
            <a:extLst>
              <a:ext uri="{FF2B5EF4-FFF2-40B4-BE49-F238E27FC236}">
                <a16:creationId xmlns:a16="http://schemas.microsoft.com/office/drawing/2014/main" id="{9FB8A32C-1055-CBE7-5355-D5004CC80256}"/>
              </a:ext>
            </a:extLst>
          </p:cNvPr>
          <p:cNvSpPr>
            <a:spLocks noGrp="1"/>
          </p:cNvSpPr>
          <p:nvPr>
            <p:ph idx="1"/>
          </p:nvPr>
        </p:nvSpPr>
        <p:spPr/>
        <p:txBody>
          <a:bodyPr vert="horz" lIns="91440" tIns="45720" rIns="91440" bIns="45720" rtlCol="0" anchor="t">
            <a:normAutofit/>
          </a:bodyPr>
          <a:lstStyle/>
          <a:p>
            <a:endParaRPr lang="en-US"/>
          </a:p>
          <a:p>
            <a:endParaRPr lang="en-US"/>
          </a:p>
        </p:txBody>
      </p:sp>
      <p:pic>
        <p:nvPicPr>
          <p:cNvPr id="5" name="Picture 4">
            <a:extLst>
              <a:ext uri="{FF2B5EF4-FFF2-40B4-BE49-F238E27FC236}">
                <a16:creationId xmlns:a16="http://schemas.microsoft.com/office/drawing/2014/main" id="{F2B61FB8-3E25-7E80-3FE5-7090CE95596D}"/>
              </a:ext>
            </a:extLst>
          </p:cNvPr>
          <p:cNvPicPr>
            <a:picLocks noChangeAspect="1"/>
          </p:cNvPicPr>
          <p:nvPr/>
        </p:nvPicPr>
        <p:blipFill>
          <a:blip r:embed="rId2"/>
          <a:stretch>
            <a:fillRect/>
          </a:stretch>
        </p:blipFill>
        <p:spPr>
          <a:xfrm>
            <a:off x="814641" y="1725718"/>
            <a:ext cx="8972549" cy="4902679"/>
          </a:xfrm>
          <a:prstGeom prst="rect">
            <a:avLst/>
          </a:prstGeom>
        </p:spPr>
      </p:pic>
      <p:sp>
        <p:nvSpPr>
          <p:cNvPr id="7" name="TextBox 6">
            <a:extLst>
              <a:ext uri="{FF2B5EF4-FFF2-40B4-BE49-F238E27FC236}">
                <a16:creationId xmlns:a16="http://schemas.microsoft.com/office/drawing/2014/main" id="{3CCE6138-2DD2-E9B7-D49F-85A3332A5E23}"/>
              </a:ext>
            </a:extLst>
          </p:cNvPr>
          <p:cNvSpPr txBox="1"/>
          <p:nvPr/>
        </p:nvSpPr>
        <p:spPr>
          <a:xfrm>
            <a:off x="9938371" y="1792837"/>
            <a:ext cx="191600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References for mind map:</a:t>
            </a:r>
            <a:endParaRPr lang="en-US" dirty="0"/>
          </a:p>
          <a:p>
            <a:r>
              <a:rPr lang="en-US" sz="1200" dirty="0">
                <a:latin typeface="Times New Roman"/>
                <a:cs typeface="Times New Roman"/>
              </a:rPr>
              <a:t>(Cole, 2019)</a:t>
            </a:r>
            <a:endParaRPr lang="en-US" dirty="0"/>
          </a:p>
          <a:p>
            <a:r>
              <a:rPr lang="en-US" sz="1200" dirty="0">
                <a:latin typeface="Times New Roman"/>
                <a:cs typeface="Times New Roman"/>
              </a:rPr>
              <a:t>(Webster, 2025b)</a:t>
            </a:r>
            <a:endParaRPr lang="en-US" dirty="0"/>
          </a:p>
          <a:p>
            <a:r>
              <a:rPr lang="en-US" sz="1200" dirty="0">
                <a:latin typeface="Times New Roman"/>
                <a:cs typeface="Times New Roman"/>
              </a:rPr>
              <a:t>(</a:t>
            </a:r>
            <a:r>
              <a:rPr lang="en-US" sz="1200" err="1">
                <a:latin typeface="Times New Roman"/>
                <a:cs typeface="Times New Roman"/>
              </a:rPr>
              <a:t>Kidoneo</a:t>
            </a:r>
            <a:r>
              <a:rPr lang="en-US" sz="1200" dirty="0">
                <a:latin typeface="Times New Roman"/>
                <a:cs typeface="Times New Roman"/>
              </a:rPr>
              <a:t>, 2021)</a:t>
            </a:r>
          </a:p>
          <a:p>
            <a:r>
              <a:rPr lang="en-US" sz="1200" dirty="0">
                <a:latin typeface="Times New Roman"/>
                <a:cs typeface="Times New Roman"/>
              </a:rPr>
              <a:t>(Beatrice, 2025)</a:t>
            </a:r>
            <a:endParaRPr lang="en-US" dirty="0"/>
          </a:p>
        </p:txBody>
      </p:sp>
      <p:sp>
        <p:nvSpPr>
          <p:cNvPr id="8" name="TextBox 7">
            <a:extLst>
              <a:ext uri="{FF2B5EF4-FFF2-40B4-BE49-F238E27FC236}">
                <a16:creationId xmlns:a16="http://schemas.microsoft.com/office/drawing/2014/main" id="{186F211B-0BD5-4C4D-BDD1-C7B6F14A61D4}"/>
              </a:ext>
            </a:extLst>
          </p:cNvPr>
          <p:cNvSpPr txBox="1"/>
          <p:nvPr/>
        </p:nvSpPr>
        <p:spPr>
          <a:xfrm>
            <a:off x="808749" y="6623628"/>
            <a:ext cx="27786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(Mind map made myself using Canva)</a:t>
            </a:r>
          </a:p>
          <a:p>
            <a:endParaRPr lang="en-US" sz="1200" dirty="0">
              <a:latin typeface="Times New Roman"/>
              <a:cs typeface="Times New Roman"/>
            </a:endParaRPr>
          </a:p>
        </p:txBody>
      </p:sp>
    </p:spTree>
    <p:extLst>
      <p:ext uri="{BB962C8B-B14F-4D97-AF65-F5344CB8AC3E}">
        <p14:creationId xmlns:p14="http://schemas.microsoft.com/office/powerpoint/2010/main" val="4057476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8A69B096-6DF2-0385-4CCE-F097D664B9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29F7E4-6331-1202-6A2A-1F454A115E24}"/>
              </a:ext>
            </a:extLst>
          </p:cNvPr>
          <p:cNvSpPr>
            <a:spLocks noGrp="1"/>
          </p:cNvSpPr>
          <p:nvPr>
            <p:ph type="title"/>
          </p:nvPr>
        </p:nvSpPr>
        <p:spPr>
          <a:xfrm>
            <a:off x="808661" y="365125"/>
            <a:ext cx="10357666" cy="1438450"/>
          </a:xfrm>
        </p:spPr>
        <p:txBody>
          <a:bodyPr anchor="b">
            <a:normAutofit/>
          </a:bodyPr>
          <a:lstStyle/>
          <a:p>
            <a:r>
              <a:rPr lang="en-US" b="1"/>
              <a:t>What are the implications for the future?</a:t>
            </a:r>
          </a:p>
        </p:txBody>
      </p:sp>
      <p:sp>
        <p:nvSpPr>
          <p:cNvPr id="3" name="Content Placeholder 2">
            <a:extLst>
              <a:ext uri="{FF2B5EF4-FFF2-40B4-BE49-F238E27FC236}">
                <a16:creationId xmlns:a16="http://schemas.microsoft.com/office/drawing/2014/main" id="{5096B50E-CC6A-085F-C848-DC46D1604718}"/>
              </a:ext>
            </a:extLst>
          </p:cNvPr>
          <p:cNvSpPr>
            <a:spLocks noGrp="1"/>
          </p:cNvSpPr>
          <p:nvPr>
            <p:ph sz="half" idx="1"/>
          </p:nvPr>
        </p:nvSpPr>
        <p:spPr>
          <a:xfrm>
            <a:off x="812976" y="2604406"/>
            <a:ext cx="4995019" cy="2715306"/>
          </a:xfrm>
        </p:spPr>
        <p:txBody>
          <a:bodyPr vert="horz" lIns="91440" tIns="45720" rIns="91440" bIns="45720" rtlCol="0" anchor="t">
            <a:normAutofit/>
          </a:bodyPr>
          <a:lstStyle/>
          <a:p>
            <a:r>
              <a:rPr lang="en-US" dirty="0"/>
              <a:t>Mindfulness and well-being programs </a:t>
            </a:r>
            <a:r>
              <a:rPr lang="en-US" sz="1200" dirty="0">
                <a:latin typeface="Times New Roman"/>
                <a:cs typeface="Times New Roman"/>
              </a:rPr>
              <a:t>(The Montessori Foundation Staff, 2025)</a:t>
            </a:r>
            <a:endParaRPr lang="en-US" dirty="0"/>
          </a:p>
          <a:p>
            <a:r>
              <a:rPr lang="en-US" dirty="0"/>
              <a:t>Enhanced outdoor classrooms</a:t>
            </a:r>
          </a:p>
          <a:p>
            <a:r>
              <a:rPr lang="en-US" dirty="0"/>
              <a:t>Technology</a:t>
            </a:r>
          </a:p>
          <a:p>
            <a:r>
              <a:rPr lang="en-US" dirty="0"/>
              <a:t>Inclusion </a:t>
            </a:r>
          </a:p>
          <a:p>
            <a:endParaRPr lang="en-US" dirty="0"/>
          </a:p>
          <a:p>
            <a:endParaRPr lang="en-US" sz="1200" dirty="0">
              <a:latin typeface="Times New Roman"/>
              <a:cs typeface="Times New Roman"/>
            </a:endParaRPr>
          </a:p>
        </p:txBody>
      </p:sp>
      <p:pic>
        <p:nvPicPr>
          <p:cNvPr id="4" name="Picture 3" descr="The Montessori Method in the World - American Montessori Consultants">
            <a:extLst>
              <a:ext uri="{FF2B5EF4-FFF2-40B4-BE49-F238E27FC236}">
                <a16:creationId xmlns:a16="http://schemas.microsoft.com/office/drawing/2014/main" id="{07F1EFFC-885B-1654-CD95-B311265A044A}"/>
              </a:ext>
            </a:extLst>
          </p:cNvPr>
          <p:cNvPicPr>
            <a:picLocks noChangeAspect="1"/>
          </p:cNvPicPr>
          <p:nvPr/>
        </p:nvPicPr>
        <p:blipFill>
          <a:blip r:embed="rId2"/>
          <a:srcRect r="19279" b="1"/>
          <a:stretch>
            <a:fillRect/>
          </a:stretch>
        </p:blipFill>
        <p:spPr>
          <a:xfrm>
            <a:off x="6293718" y="2019299"/>
            <a:ext cx="5027954" cy="4157663"/>
          </a:xfrm>
          <a:prstGeom prst="rect">
            <a:avLst/>
          </a:prstGeom>
          <a:noFill/>
        </p:spPr>
      </p:pic>
      <p:sp>
        <p:nvSpPr>
          <p:cNvPr id="9" name="Date Placeholder 4">
            <a:extLst>
              <a:ext uri="{FF2B5EF4-FFF2-40B4-BE49-F238E27FC236}">
                <a16:creationId xmlns:a16="http://schemas.microsoft.com/office/drawing/2014/main" id="{A6282BE3-0AC7-94FC-8B72-7D91B1CD8CCB}"/>
              </a:ext>
            </a:extLst>
          </p:cNvPr>
          <p:cNvSpPr>
            <a:spLocks noGrp="1"/>
          </p:cNvSpPr>
          <p:nvPr>
            <p:ph type="dt" sz="half" idx="10"/>
          </p:nvPr>
        </p:nvSpPr>
        <p:spPr>
          <a:xfrm>
            <a:off x="795014" y="6342042"/>
            <a:ext cx="2743200" cy="365125"/>
          </a:xfrm>
        </p:spPr>
        <p:txBody>
          <a:bodyPr/>
          <a:lstStyle/>
          <a:p>
            <a:pPr>
              <a:spcAft>
                <a:spcPts val="600"/>
              </a:spcAft>
            </a:pPr>
            <a:fld id="{CE0AF0D7-DB4B-40EC-9517-8B87EC102EB9}" type="datetime1">
              <a:pPr>
                <a:spcAft>
                  <a:spcPts val="600"/>
                </a:spcAft>
              </a:pPr>
              <a:t>11/28/25</a:t>
            </a:fld>
            <a:endParaRPr lang="en-US"/>
          </a:p>
        </p:txBody>
      </p:sp>
      <p:sp>
        <p:nvSpPr>
          <p:cNvPr id="6" name="TextBox 5">
            <a:extLst>
              <a:ext uri="{FF2B5EF4-FFF2-40B4-BE49-F238E27FC236}">
                <a16:creationId xmlns:a16="http://schemas.microsoft.com/office/drawing/2014/main" id="{274FA71F-DFAC-D941-C8D0-648D809F6C51}"/>
              </a:ext>
            </a:extLst>
          </p:cNvPr>
          <p:cNvSpPr txBox="1"/>
          <p:nvPr/>
        </p:nvSpPr>
        <p:spPr>
          <a:xfrm>
            <a:off x="9975862" y="6326709"/>
            <a:ext cx="266822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(Amonco.org, 2025)</a:t>
            </a:r>
            <a:endParaRPr lang="en-US" dirty="0"/>
          </a:p>
        </p:txBody>
      </p:sp>
    </p:spTree>
    <p:extLst>
      <p:ext uri="{BB962C8B-B14F-4D97-AF65-F5344CB8AC3E}">
        <p14:creationId xmlns:p14="http://schemas.microsoft.com/office/powerpoint/2010/main" val="3151792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92F654F-3955-0153-BD8F-386343B580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7583FA-235A-2119-2E4D-A271C7CA2A80}"/>
              </a:ext>
            </a:extLst>
          </p:cNvPr>
          <p:cNvSpPr>
            <a:spLocks noGrp="1"/>
          </p:cNvSpPr>
          <p:nvPr>
            <p:ph type="title"/>
          </p:nvPr>
        </p:nvSpPr>
        <p:spPr>
          <a:xfrm>
            <a:off x="593001" y="278861"/>
            <a:ext cx="11320948" cy="705206"/>
          </a:xfrm>
        </p:spPr>
        <p:txBody>
          <a:bodyPr>
            <a:normAutofit/>
          </a:bodyPr>
          <a:lstStyle/>
          <a:p>
            <a:r>
              <a:rPr lang="en-US" b="1" dirty="0"/>
              <a:t>Conclusion</a:t>
            </a:r>
          </a:p>
        </p:txBody>
      </p:sp>
      <p:sp>
        <p:nvSpPr>
          <p:cNvPr id="5" name="Content Placeholder 2">
            <a:extLst>
              <a:ext uri="{FF2B5EF4-FFF2-40B4-BE49-F238E27FC236}">
                <a16:creationId xmlns:a16="http://schemas.microsoft.com/office/drawing/2014/main" id="{3CB997E5-7B4B-EB1A-A87C-2AC48E56C896}"/>
              </a:ext>
            </a:extLst>
          </p:cNvPr>
          <p:cNvSpPr txBox="1">
            <a:spLocks/>
          </p:cNvSpPr>
          <p:nvPr/>
        </p:nvSpPr>
        <p:spPr>
          <a:xfrm>
            <a:off x="-2219" y="978378"/>
            <a:ext cx="3945365" cy="5883215"/>
          </a:xfrm>
          <a:prstGeom prst="rect">
            <a:avLst/>
          </a:prstGeom>
          <a:solidFill>
            <a:schemeClr val="accent4">
              <a:lumMod val="20000"/>
              <a:lumOff val="80000"/>
            </a:schemeClr>
          </a:solidFill>
          <a:ln>
            <a:noFill/>
          </a:ln>
        </p:spPr>
        <p:txBody>
          <a:bodyPr vert="horz" lIns="91440" tIns="45720" rIns="91440" bIns="45720" rtlCol="0" anchor="t">
            <a:normAutofit/>
          </a:bodyPr>
          <a:lst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j-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j-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j-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j-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a:t>Montessori:</a:t>
            </a:r>
          </a:p>
          <a:p>
            <a:pPr>
              <a:buFont typeface="Calibri" panose="020B0604020202020204" pitchFamily="34" charset="0"/>
              <a:buChar char="-"/>
            </a:pPr>
            <a:r>
              <a:rPr lang="en-US"/>
              <a:t>Encourages independence and self-discipline</a:t>
            </a:r>
          </a:p>
          <a:p>
            <a:pPr>
              <a:buFont typeface="Calibri" panose="020B0604020202020204" pitchFamily="34" charset="0"/>
              <a:buChar char="-"/>
            </a:pPr>
            <a:r>
              <a:rPr lang="en-US"/>
              <a:t>Hands-on learning for deeper understanding</a:t>
            </a:r>
          </a:p>
          <a:p>
            <a:pPr>
              <a:buFont typeface="Calibri" panose="020B0604020202020204" pitchFamily="34" charset="0"/>
              <a:buChar char="-"/>
            </a:pPr>
            <a:r>
              <a:rPr lang="en-US"/>
              <a:t>Prepared environment</a:t>
            </a:r>
          </a:p>
          <a:p>
            <a:pPr>
              <a:buFont typeface="Calibri" panose="020B0604020202020204" pitchFamily="34" charset="0"/>
              <a:buChar char="-"/>
            </a:pPr>
            <a:r>
              <a:rPr lang="en-US"/>
              <a:t>Holistic development</a:t>
            </a:r>
          </a:p>
          <a:p>
            <a:pPr>
              <a:buFont typeface="Calibri" panose="020B0604020202020204" pitchFamily="34" charset="0"/>
              <a:buChar char="-"/>
            </a:pPr>
            <a:endParaRPr lang="en-US"/>
          </a:p>
          <a:p>
            <a:pPr>
              <a:buFont typeface="Calibri" panose="020B0604020202020204" pitchFamily="34" charset="0"/>
              <a:buChar char="-"/>
            </a:pPr>
            <a:endParaRPr lang="en-US"/>
          </a:p>
        </p:txBody>
      </p:sp>
      <p:sp>
        <p:nvSpPr>
          <p:cNvPr id="14" name="Content Placeholder 2">
            <a:extLst>
              <a:ext uri="{FF2B5EF4-FFF2-40B4-BE49-F238E27FC236}">
                <a16:creationId xmlns:a16="http://schemas.microsoft.com/office/drawing/2014/main" id="{99862F6B-1B5A-27F7-27F4-3FA6DFC0372B}"/>
              </a:ext>
            </a:extLst>
          </p:cNvPr>
          <p:cNvSpPr txBox="1">
            <a:spLocks/>
          </p:cNvSpPr>
          <p:nvPr/>
        </p:nvSpPr>
        <p:spPr>
          <a:xfrm>
            <a:off x="4124082" y="978377"/>
            <a:ext cx="3945365" cy="5883215"/>
          </a:xfrm>
          <a:prstGeom prst="rect">
            <a:avLst/>
          </a:prstGeom>
          <a:solidFill>
            <a:srgbClr val="CDF4FA"/>
          </a:solidFill>
          <a:ln>
            <a:noFill/>
          </a:ln>
        </p:spPr>
        <p:txBody>
          <a:bodyPr vert="horz" lIns="91440" tIns="45720" rIns="91440" bIns="45720" rtlCol="0" anchor="t">
            <a:normAutofit/>
          </a:bodyPr>
          <a:lst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j-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j-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j-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j-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t>Skinner:</a:t>
            </a:r>
          </a:p>
          <a:p>
            <a:pPr>
              <a:buFont typeface="Calibri" panose="020B0604020202020204" pitchFamily="34" charset="0"/>
              <a:buChar char="-"/>
            </a:pPr>
            <a:r>
              <a:rPr lang="en-US" dirty="0"/>
              <a:t>Learning is shaped by consequences</a:t>
            </a:r>
          </a:p>
          <a:p>
            <a:pPr>
              <a:buFont typeface="Calibri" panose="020B0604020202020204" pitchFamily="34" charset="0"/>
              <a:buChar char="-"/>
            </a:pPr>
            <a:r>
              <a:rPr lang="en-US" dirty="0"/>
              <a:t>Teacher led = behavior set on the impact of the staff</a:t>
            </a:r>
          </a:p>
          <a:p>
            <a:pPr>
              <a:buFont typeface="Calibri" panose="020B0604020202020204" pitchFamily="34" charset="0"/>
              <a:buChar char="-"/>
            </a:pPr>
            <a:r>
              <a:rPr lang="en-US" dirty="0"/>
              <a:t>Structured environment </a:t>
            </a:r>
          </a:p>
          <a:p>
            <a:pPr>
              <a:buFont typeface="Calibri" panose="020B0604020202020204" pitchFamily="34" charset="0"/>
              <a:buChar char="-"/>
            </a:pPr>
            <a:endParaRPr lang="en-US" dirty="0"/>
          </a:p>
          <a:p>
            <a:pPr>
              <a:buFont typeface="Calibri" panose="020B0604020202020204" pitchFamily="34" charset="0"/>
              <a:buChar char="-"/>
            </a:pPr>
            <a:endParaRPr lang="en-US"/>
          </a:p>
          <a:p>
            <a:pPr>
              <a:buFont typeface="Calibri" panose="020B0604020202020204" pitchFamily="34" charset="0"/>
              <a:buChar char="-"/>
            </a:pPr>
            <a:endParaRPr lang="en-US"/>
          </a:p>
        </p:txBody>
      </p:sp>
      <p:sp>
        <p:nvSpPr>
          <p:cNvPr id="15" name="Content Placeholder 2">
            <a:extLst>
              <a:ext uri="{FF2B5EF4-FFF2-40B4-BE49-F238E27FC236}">
                <a16:creationId xmlns:a16="http://schemas.microsoft.com/office/drawing/2014/main" id="{6B7425E4-056C-F7A8-9B72-D675BB7B08D1}"/>
              </a:ext>
            </a:extLst>
          </p:cNvPr>
          <p:cNvSpPr txBox="1">
            <a:spLocks/>
          </p:cNvSpPr>
          <p:nvPr/>
        </p:nvSpPr>
        <p:spPr>
          <a:xfrm>
            <a:off x="8250385" y="978378"/>
            <a:ext cx="3945365" cy="5883215"/>
          </a:xfrm>
          <a:prstGeom prst="rect">
            <a:avLst/>
          </a:prstGeom>
          <a:solidFill>
            <a:srgbClr val="FAF2C5"/>
          </a:solidFill>
          <a:ln>
            <a:noFill/>
          </a:ln>
        </p:spPr>
        <p:txBody>
          <a:bodyPr vert="horz" lIns="91440" tIns="45720" rIns="91440" bIns="45720" rtlCol="0" anchor="t">
            <a:normAutofit/>
          </a:bodyPr>
          <a:lst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j-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j-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j-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j-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a:t>Vygotsky:</a:t>
            </a:r>
          </a:p>
          <a:p>
            <a:pPr>
              <a:buFont typeface="Calibri" panose="020B0604020202020204" pitchFamily="34" charset="0"/>
              <a:buChar char="-"/>
            </a:pPr>
            <a:r>
              <a:rPr lang="en-US"/>
              <a:t>Overall Vygotsky encourages children to learn and play through hands on learning </a:t>
            </a:r>
          </a:p>
          <a:p>
            <a:pPr>
              <a:buFont typeface="Calibri" panose="020B0604020202020204" pitchFamily="34" charset="0"/>
              <a:buChar char="-"/>
            </a:pPr>
            <a:r>
              <a:rPr lang="en-US"/>
              <a:t>Teaches social skills improves them over time</a:t>
            </a:r>
          </a:p>
          <a:p>
            <a:pPr>
              <a:buFont typeface="Calibri" panose="020B0604020202020204" pitchFamily="34" charset="0"/>
              <a:buChar char="-"/>
            </a:pPr>
            <a:r>
              <a:rPr lang="en-US"/>
              <a:t>Child centered– zone of proximal development </a:t>
            </a:r>
          </a:p>
          <a:p>
            <a:pPr>
              <a:buFont typeface="Calibri" panose="020B0604020202020204" pitchFamily="34" charset="0"/>
              <a:buChar char="-"/>
            </a:pPr>
            <a:r>
              <a:rPr lang="en-US"/>
              <a:t>It's okay to ask for help </a:t>
            </a:r>
          </a:p>
          <a:p>
            <a:pPr>
              <a:buFont typeface="Calibri" panose="020B0604020202020204" pitchFamily="34" charset="0"/>
              <a:buChar char="-"/>
            </a:pPr>
            <a:r>
              <a:rPr lang="en-US"/>
              <a:t>Improves cognitive, social and  language development</a:t>
            </a:r>
          </a:p>
          <a:p>
            <a:pPr>
              <a:buFont typeface="Calibri" panose="020B0604020202020204" pitchFamily="34" charset="0"/>
              <a:buChar char="-"/>
            </a:pPr>
            <a:endParaRPr lang="en-US"/>
          </a:p>
          <a:p>
            <a:pPr>
              <a:buFont typeface="Calibri" panose="020B0604020202020204" pitchFamily="34" charset="0"/>
              <a:buChar char="-"/>
            </a:pPr>
            <a:endParaRPr lang="en-US"/>
          </a:p>
        </p:txBody>
      </p:sp>
    </p:spTree>
    <p:extLst>
      <p:ext uri="{BB962C8B-B14F-4D97-AF65-F5344CB8AC3E}">
        <p14:creationId xmlns:p14="http://schemas.microsoft.com/office/powerpoint/2010/main" val="668479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E929E-A3EB-7926-D8F0-CDBF9A9C9FA2}"/>
              </a:ext>
            </a:extLst>
          </p:cNvPr>
          <p:cNvSpPr>
            <a:spLocks noGrp="1"/>
          </p:cNvSpPr>
          <p:nvPr>
            <p:ph type="title"/>
          </p:nvPr>
        </p:nvSpPr>
        <p:spPr>
          <a:xfrm>
            <a:off x="4328" y="-1764"/>
            <a:ext cx="10357666" cy="591784"/>
          </a:xfrm>
        </p:spPr>
        <p:txBody>
          <a:bodyPr>
            <a:normAutofit fontScale="90000"/>
          </a:bodyPr>
          <a:lstStyle/>
          <a:p>
            <a:r>
              <a:rPr lang="en-US"/>
              <a:t>Reference List</a:t>
            </a:r>
          </a:p>
        </p:txBody>
      </p:sp>
      <p:sp>
        <p:nvSpPr>
          <p:cNvPr id="4" name="Date Placeholder 3">
            <a:extLst>
              <a:ext uri="{FF2B5EF4-FFF2-40B4-BE49-F238E27FC236}">
                <a16:creationId xmlns:a16="http://schemas.microsoft.com/office/drawing/2014/main" id="{40B95153-1B88-B4EF-27A3-919B0BD61EB6}"/>
              </a:ext>
            </a:extLst>
          </p:cNvPr>
          <p:cNvSpPr>
            <a:spLocks noGrp="1"/>
          </p:cNvSpPr>
          <p:nvPr>
            <p:ph type="dt" sz="half" idx="10"/>
          </p:nvPr>
        </p:nvSpPr>
        <p:spPr/>
        <p:txBody>
          <a:bodyPr/>
          <a:lstStyle/>
          <a:p>
            <a:fld id="{EF37A3B7-E44F-44F7-BF1B-52D9E72B6C74}" type="datetime1">
              <a:t>11/28/25</a:t>
            </a:fld>
            <a:endParaRPr lang="en-US"/>
          </a:p>
        </p:txBody>
      </p:sp>
      <p:graphicFrame>
        <p:nvGraphicFramePr>
          <p:cNvPr id="17" name="Table 16">
            <a:extLst>
              <a:ext uri="{FF2B5EF4-FFF2-40B4-BE49-F238E27FC236}">
                <a16:creationId xmlns:a16="http://schemas.microsoft.com/office/drawing/2014/main" id="{8A8DB01F-C3B3-1D88-8830-65594D5CA83E}"/>
              </a:ext>
            </a:extLst>
          </p:cNvPr>
          <p:cNvGraphicFramePr>
            <a:graphicFrameLocks noGrp="1"/>
          </p:cNvGraphicFramePr>
          <p:nvPr>
            <p:extLst>
              <p:ext uri="{D42A27DB-BD31-4B8C-83A1-F6EECF244321}">
                <p14:modId xmlns:p14="http://schemas.microsoft.com/office/powerpoint/2010/main" val="270127751"/>
              </p:ext>
            </p:extLst>
          </p:nvPr>
        </p:nvGraphicFramePr>
        <p:xfrm>
          <a:off x="99391" y="474869"/>
          <a:ext cx="11546030" cy="6400800"/>
        </p:xfrm>
        <a:graphic>
          <a:graphicData uri="http://schemas.openxmlformats.org/drawingml/2006/table">
            <a:tbl>
              <a:tblPr firstRow="1" bandRow="1">
                <a:tableStyleId>{775DCB02-9BB8-47FD-8907-85C794F793BA}</a:tableStyleId>
              </a:tblPr>
              <a:tblGrid>
                <a:gridCol w="11546030">
                  <a:extLst>
                    <a:ext uri="{9D8B030D-6E8A-4147-A177-3AD203B41FA5}">
                      <a16:colId xmlns:a16="http://schemas.microsoft.com/office/drawing/2014/main" val="3198006194"/>
                    </a:ext>
                  </a:extLst>
                </a:gridCol>
              </a:tblGrid>
              <a:tr h="356524">
                <a:tc>
                  <a:txBody>
                    <a:bodyPr/>
                    <a:lstStyle/>
                    <a:p>
                      <a:r>
                        <a:rPr lang="en-US" dirty="0"/>
                        <a:t>Ellie</a:t>
                      </a:r>
                    </a:p>
                  </a:txBody>
                  <a:tcPr>
                    <a:solidFill>
                      <a:schemeClr val="accent4">
                        <a:lumMod val="60000"/>
                        <a:lumOff val="40000"/>
                      </a:schemeClr>
                    </a:solidFill>
                  </a:tcPr>
                </a:tc>
                <a:extLst>
                  <a:ext uri="{0D108BD9-81ED-4DB2-BD59-A6C34878D82A}">
                    <a16:rowId xmlns:a16="http://schemas.microsoft.com/office/drawing/2014/main" val="994660031"/>
                  </a:ext>
                </a:extLst>
              </a:tr>
              <a:tr h="5730805">
                <a:tc>
                  <a:txBody>
                    <a:bodyPr/>
                    <a:lstStyle/>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Amonco.org. (2025). Available at: </a:t>
                      </a:r>
                      <a:r>
                        <a:rPr lang="en-US" sz="1200" b="0" i="0" u="none" strike="noStrike" noProof="0" dirty="0">
                          <a:latin typeface="Times New Roman"/>
                          <a:hlinkClick r:id="rId2"/>
                        </a:rPr>
                        <a:t>https://www.amonco.org/wp-content/uploads/2019/04/montessori-method.jpg</a:t>
                      </a:r>
                      <a:r>
                        <a:rPr lang="en-US" sz="1200" b="0" i="0" u="none" strike="noStrike" noProof="0" dirty="0">
                          <a:latin typeface="Times New Roman"/>
                        </a:rPr>
                        <a:t> [Accessed 24 Nov. 2025].</a:t>
                      </a:r>
                      <a:endParaRPr lang="en-US"/>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Beatrice (2025). </a:t>
                      </a:r>
                      <a:r>
                        <a:rPr lang="en-US" sz="1200" b="0" i="1" u="none" strike="noStrike" noProof="0" dirty="0">
                          <a:latin typeface="Times New Roman"/>
                        </a:rPr>
                        <a:t>What Is an Example of Montessori Teaching Method?</a:t>
                      </a:r>
                      <a:r>
                        <a:rPr lang="en-US" sz="1200" b="0" i="0" u="none" strike="noStrike" noProof="0" dirty="0">
                          <a:latin typeface="Times New Roman"/>
                        </a:rPr>
                        <a:t> [online] Kids Education Franchise. Available at: </a:t>
                      </a:r>
                      <a:r>
                        <a:rPr lang="en-US" sz="1200" b="0" i="0" u="none" strike="noStrike" noProof="0" dirty="0">
                          <a:latin typeface="Times New Roman"/>
                          <a:hlinkClick r:id="rId3"/>
                        </a:rPr>
                        <a:t>https://www.kidseducationfranchise.com/archives/8461</a:t>
                      </a:r>
                      <a:r>
                        <a:rPr lang="en-US" sz="1200" b="0" i="0" u="none" strike="noStrike" noProof="0" dirty="0">
                          <a:latin typeface="Times New Roman"/>
                        </a:rPr>
                        <a:t> [Accessed 18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Bradley, M. (2012). </a:t>
                      </a:r>
                      <a:r>
                        <a:rPr lang="en-US" sz="1200" b="0" i="1" u="none" strike="noStrike" noProof="0" dirty="0">
                          <a:latin typeface="Times New Roman"/>
                        </a:rPr>
                        <a:t>Guide to the Early Years Foundation Stage in Montessori settings Based on the Statutory Framework for Early Years Foundation Stage Setting standards for learning, development and care for children from birth to five</a:t>
                      </a:r>
                      <a:r>
                        <a:rPr lang="en-US" sz="1200" b="0" i="0" u="none" strike="noStrike" noProof="0" dirty="0">
                          <a:latin typeface="Times New Roman"/>
                        </a:rPr>
                        <a:t>. [online] Available at: </a:t>
                      </a:r>
                      <a:r>
                        <a:rPr lang="en-US" sz="1200" b="0" i="0" u="none" strike="noStrike" noProof="0" dirty="0">
                          <a:latin typeface="Times New Roman"/>
                          <a:hlinkClick r:id="rId4"/>
                        </a:rPr>
                        <a:t>https://thechildrenshouse.org.uk/wp-content/uploads/2018/08/EYFS-Guide-2013-lr.pdf</a:t>
                      </a:r>
                      <a:r>
                        <a:rPr lang="en-US" sz="1200" b="0" i="0" u="none" strike="noStrike" noProof="0" dirty="0">
                          <a:latin typeface="Times New Roman"/>
                        </a:rPr>
                        <a:t>? [Accessed 15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Cole, S. (2019). </a:t>
                      </a:r>
                      <a:r>
                        <a:rPr lang="en-US" sz="1200" b="0" i="1" u="none" strike="noStrike" noProof="0" dirty="0">
                          <a:latin typeface="Times New Roman"/>
                        </a:rPr>
                        <a:t>How the Montessori Method is Applied in the Preschool Classroom</a:t>
                      </a:r>
                      <a:r>
                        <a:rPr lang="en-US" sz="1200" b="0" i="0" u="none" strike="noStrike" noProof="0" dirty="0">
                          <a:latin typeface="Times New Roman"/>
                        </a:rPr>
                        <a:t>. [online] blog.fms.org. Available at: </a:t>
                      </a:r>
                      <a:r>
                        <a:rPr lang="en-US" sz="1200" b="0" i="0" u="none" strike="noStrike" noProof="0" dirty="0">
                          <a:latin typeface="Times New Roman"/>
                          <a:hlinkClick r:id="rId5"/>
                        </a:rPr>
                        <a:t>https://blog.fms.org/how-the-montessori-method-is-applied-in-the-preschool-classroom</a:t>
                      </a:r>
                      <a:r>
                        <a:rPr lang="en-US" sz="1200" b="0" i="0" u="none" strike="noStrike" noProof="0" dirty="0">
                          <a:latin typeface="Times New Roman"/>
                        </a:rPr>
                        <a:t> [Accessed 18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err="1">
                          <a:latin typeface="Times New Roman"/>
                        </a:rPr>
                        <a:t>Kidoneo</a:t>
                      </a:r>
                      <a:r>
                        <a:rPr lang="en-US" sz="1200" b="0" i="0" u="none" strike="noStrike" noProof="0" dirty="0">
                          <a:latin typeface="Times New Roman"/>
                        </a:rPr>
                        <a:t>. (2021). </a:t>
                      </a:r>
                      <a:r>
                        <a:rPr lang="en-US" sz="1200" b="0" i="1" u="none" strike="noStrike" noProof="0" dirty="0">
                          <a:latin typeface="Times New Roman"/>
                        </a:rPr>
                        <a:t>How To Apply Montessori Theory In Classroom</a:t>
                      </a:r>
                      <a:r>
                        <a:rPr lang="en-US" sz="1200" b="0" i="0" u="none" strike="noStrike" noProof="0" dirty="0">
                          <a:latin typeface="Times New Roman"/>
                        </a:rPr>
                        <a:t>. [online] Available at: </a:t>
                      </a:r>
                      <a:r>
                        <a:rPr lang="en-US" sz="1200" b="0" i="0" u="none" strike="noStrike" noProof="0" dirty="0">
                          <a:latin typeface="Times New Roman"/>
                          <a:hlinkClick r:id="rId6"/>
                        </a:rPr>
                        <a:t>https://kidoneo.com/how-to-apply-montessori-theory-in-classroom/</a:t>
                      </a:r>
                      <a:r>
                        <a:rPr lang="en-US" sz="1200" b="0" i="0" u="none" strike="noStrike" noProof="0" dirty="0">
                          <a:latin typeface="Times New Roman"/>
                        </a:rPr>
                        <a:t> [Accessed 18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Market, S.O. (2025). </a:t>
                      </a:r>
                      <a:r>
                        <a:rPr lang="en-US" sz="1200" b="0" i="1" u="none" strike="noStrike" noProof="0" dirty="0">
                          <a:latin typeface="Times New Roman"/>
                        </a:rPr>
                        <a:t>Montessori Lesson Planning: A Complete Guide for Teachers and Homeschoolers</a:t>
                      </a:r>
                      <a:r>
                        <a:rPr lang="en-US" sz="1200" b="0" i="0" u="none" strike="noStrike" noProof="0" dirty="0">
                          <a:latin typeface="Times New Roman"/>
                        </a:rPr>
                        <a:t>. [online] Seaside-Montessori. Available at: </a:t>
                      </a:r>
                      <a:r>
                        <a:rPr lang="en-US" sz="1200" b="0" i="0" u="none" strike="noStrike" noProof="0" dirty="0">
                          <a:latin typeface="Times New Roman"/>
                          <a:hlinkClick r:id="rId7"/>
                        </a:rPr>
                        <a:t>https://seaside-montessori.com/blogs/posts/montessori-lesson-planning-guide-for-teachers-homeschoolers</a:t>
                      </a:r>
                      <a:r>
                        <a:rPr lang="en-US" sz="1200" b="0" i="0" u="none" strike="noStrike" noProof="0" dirty="0">
                          <a:latin typeface="Times New Roman"/>
                        </a:rPr>
                        <a:t> [Accessed 15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Montessori Generation. (2025). </a:t>
                      </a:r>
                      <a:r>
                        <a:rPr lang="en-US" sz="1200" b="0" i="1" u="none" strike="noStrike" noProof="0" dirty="0">
                          <a:latin typeface="Times New Roman"/>
                        </a:rPr>
                        <a:t>Maria Montessori’s Planes of Development: Stages, Skills, and Parenting Tips</a:t>
                      </a:r>
                      <a:r>
                        <a:rPr lang="en-US" sz="1200" b="0" i="0" u="none" strike="noStrike" noProof="0" dirty="0">
                          <a:latin typeface="Times New Roman"/>
                        </a:rPr>
                        <a:t>. [online] Available at: </a:t>
                      </a:r>
                      <a:r>
                        <a:rPr lang="en-US" sz="1200" b="0" i="0" u="none" strike="noStrike" noProof="0" dirty="0">
                          <a:latin typeface="Times New Roman"/>
                          <a:hlinkClick r:id="rId8"/>
                        </a:rPr>
                        <a:t>https://montessorigeneration.com/blogs/montessori/planes-of-development</a:t>
                      </a:r>
                      <a:r>
                        <a:rPr lang="en-US" sz="1200" b="0" i="0" u="none" strike="noStrike" noProof="0" dirty="0">
                          <a:latin typeface="Times New Roman"/>
                        </a:rPr>
                        <a:t> [Accessed 15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Nebulaemontessori.com. (2025). Available at: </a:t>
                      </a:r>
                      <a:r>
                        <a:rPr lang="en-US" sz="1200" b="0" i="0" u="none" strike="noStrike" noProof="0" dirty="0">
                          <a:latin typeface="Times New Roman"/>
                          <a:hlinkClick r:id="rId9"/>
                        </a:rPr>
                        <a:t>https://nebulaemontessori.com/img/cms/maria-montessori-150-aniversario.jpg</a:t>
                      </a:r>
                      <a:r>
                        <a:rPr lang="en-US" sz="1200" b="0" i="0" u="none" strike="noStrike" noProof="0" dirty="0">
                          <a:latin typeface="Times New Roman"/>
                        </a:rPr>
                        <a:t> [Accessed 7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err="1">
                          <a:latin typeface="Times New Roman"/>
                        </a:rPr>
                        <a:t>nikolopoulos</a:t>
                      </a:r>
                      <a:r>
                        <a:rPr lang="en-US" sz="1200" b="0" i="0" u="none" strike="noStrike" noProof="0" dirty="0">
                          <a:latin typeface="Times New Roman"/>
                        </a:rPr>
                        <a:t>, D. (2025). </a:t>
                      </a:r>
                      <a:r>
                        <a:rPr lang="en-US" sz="1200" b="0" i="1" u="none" strike="noStrike" noProof="0" dirty="0">
                          <a:latin typeface="Times New Roman"/>
                        </a:rPr>
                        <a:t>How Montessori Schooling Shapes Children’s Development and Learning</a:t>
                      </a:r>
                      <a:r>
                        <a:rPr lang="en-US" sz="1200" b="0" i="0" u="none" strike="noStrike" noProof="0" dirty="0">
                          <a:latin typeface="Times New Roman"/>
                        </a:rPr>
                        <a:t>. [online] </a:t>
                      </a:r>
                      <a:r>
                        <a:rPr lang="en-US" sz="1200" b="0" i="0" u="none" strike="noStrike" noProof="0" dirty="0" err="1">
                          <a:latin typeface="Times New Roman"/>
                        </a:rPr>
                        <a:t>Upbility</a:t>
                      </a:r>
                      <a:r>
                        <a:rPr lang="en-US" sz="1200" b="0" i="0" u="none" strike="noStrike" noProof="0" dirty="0">
                          <a:latin typeface="Times New Roman"/>
                        </a:rPr>
                        <a:t> Publications. Available at: </a:t>
                      </a:r>
                      <a:r>
                        <a:rPr lang="en-US" sz="1200" b="0" i="0" u="none" strike="noStrike" noProof="0" dirty="0">
                          <a:latin typeface="Times New Roman"/>
                          <a:hlinkClick r:id="rId10"/>
                        </a:rPr>
                        <a:t>https://upbility.net/blogs/news/how-montessori-schooling-shapes-childrens-development-and-learning</a:t>
                      </a:r>
                      <a:r>
                        <a:rPr lang="en-US" sz="1200" b="0" i="0" u="none" strike="noStrike" noProof="0" dirty="0">
                          <a:latin typeface="Times New Roman"/>
                        </a:rPr>
                        <a:t> [Accessed 13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Pinimg.com. (2025). Available at: </a:t>
                      </a:r>
                      <a:r>
                        <a:rPr lang="en-US" sz="1200" b="0" i="0" u="none" strike="noStrike" noProof="0" dirty="0">
                          <a:latin typeface="Times New Roman"/>
                          <a:hlinkClick r:id="rId11"/>
                        </a:rPr>
                        <a:t>https://i.pinimg.com/originals/e2/2f/a4/e22fa4667034557591b42d6f2e7571bd.png</a:t>
                      </a:r>
                      <a:r>
                        <a:rPr lang="en-US" sz="1200" b="0" i="0" u="none" strike="noStrike" noProof="0" dirty="0">
                          <a:latin typeface="Times New Roman"/>
                        </a:rPr>
                        <a:t> [Accessed 13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Project Montessori. (2024). </a:t>
                      </a:r>
                      <a:r>
                        <a:rPr lang="en-US" sz="1200" b="0" i="1" u="none" strike="noStrike" noProof="0" dirty="0">
                          <a:latin typeface="Times New Roman"/>
                        </a:rPr>
                        <a:t>What is the Montessori Method of Teaching?</a:t>
                      </a:r>
                      <a:r>
                        <a:rPr lang="en-US" sz="1200" b="0" i="0" u="none" strike="noStrike" noProof="0" dirty="0">
                          <a:latin typeface="Times New Roman"/>
                        </a:rPr>
                        <a:t> [online] Available at: </a:t>
                      </a:r>
                      <a:r>
                        <a:rPr lang="en-US" sz="1200" b="0" i="0" u="none" strike="noStrike" noProof="0" dirty="0">
                          <a:latin typeface="Times New Roman"/>
                          <a:hlinkClick r:id="rId12"/>
                        </a:rPr>
                        <a:t>https://www.projectmontessori.com/pages/montessori-method</a:t>
                      </a:r>
                      <a:r>
                        <a:rPr lang="en-US" sz="1200" b="0" i="0" u="none" strike="noStrike" noProof="0" dirty="0">
                          <a:latin typeface="Times New Roman"/>
                        </a:rPr>
                        <a:t> [Accessed 15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Ruhl, C. (2024). </a:t>
                      </a:r>
                      <a:r>
                        <a:rPr lang="en-US" sz="1200" b="0" i="1" u="none" strike="noStrike" noProof="0" dirty="0">
                          <a:latin typeface="Times New Roman"/>
                        </a:rPr>
                        <a:t>Montessori method of education</a:t>
                      </a:r>
                      <a:r>
                        <a:rPr lang="en-US" sz="1200" b="0" i="0" u="none" strike="noStrike" noProof="0" dirty="0">
                          <a:latin typeface="Times New Roman"/>
                        </a:rPr>
                        <a:t>. [online] Simply Psychology. Available at: </a:t>
                      </a:r>
                      <a:r>
                        <a:rPr lang="en-US" sz="1200" b="0" i="0" u="none" strike="noStrike" noProof="0" dirty="0">
                          <a:latin typeface="Times New Roman"/>
                          <a:hlinkClick r:id="rId13"/>
                        </a:rPr>
                        <a:t>https://www.simplypsychology.org/montessori-method-of-education.html</a:t>
                      </a:r>
                      <a:r>
                        <a:rPr lang="en-US" sz="1200" b="0" i="0" u="none" strike="noStrike" noProof="0" dirty="0">
                          <a:latin typeface="Times New Roman"/>
                        </a:rPr>
                        <a:t> [Accessed 15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Sue (2021). </a:t>
                      </a:r>
                      <a:r>
                        <a:rPr lang="en-US" sz="1200" b="0" i="1" u="none" strike="noStrike" noProof="0" dirty="0">
                          <a:latin typeface="Times New Roman"/>
                        </a:rPr>
                        <a:t>Montessori practical life activities list: 50 Activities</a:t>
                      </a:r>
                      <a:r>
                        <a:rPr lang="en-US" sz="1200" b="0" i="0" u="none" strike="noStrike" noProof="0" dirty="0">
                          <a:latin typeface="Times New Roman"/>
                        </a:rPr>
                        <a:t>. [online] The Montessori-Minded Mom. Available at: </a:t>
                      </a:r>
                      <a:r>
                        <a:rPr lang="en-US" sz="1200" b="0" i="0" u="none" strike="noStrike" noProof="0" dirty="0">
                          <a:latin typeface="Times New Roman"/>
                          <a:hlinkClick r:id="rId14"/>
                        </a:rPr>
                        <a:t>https://reachformontessori.com/montessori-practical-life-activities-by-age/</a:t>
                      </a:r>
                      <a:r>
                        <a:rPr lang="en-US" sz="1200" b="0" i="0" u="none" strike="noStrike" noProof="0" dirty="0">
                          <a:latin typeface="Times New Roman"/>
                        </a:rPr>
                        <a:t> [Accessed 15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The Editors of Encyclopedia Britannica (2019). Maria Montessori | Biography &amp; Facts. In: </a:t>
                      </a:r>
                      <a:r>
                        <a:rPr lang="en-US" sz="1200" b="0" i="1" u="none" strike="noStrike" noProof="0" dirty="0" err="1">
                          <a:latin typeface="Times New Roman"/>
                        </a:rPr>
                        <a:t>Encyclopædia</a:t>
                      </a:r>
                      <a:r>
                        <a:rPr lang="en-US" sz="1200" b="0" i="1" u="none" strike="noStrike" noProof="0" dirty="0">
                          <a:latin typeface="Times New Roman"/>
                        </a:rPr>
                        <a:t> Britannica</a:t>
                      </a:r>
                      <a:r>
                        <a:rPr lang="en-US" sz="1200" b="0" i="0" u="none" strike="noStrike" noProof="0" dirty="0">
                          <a:latin typeface="Times New Roman"/>
                        </a:rPr>
                        <a:t>. [online] Available at: </a:t>
                      </a:r>
                      <a:r>
                        <a:rPr lang="en-US" sz="1200" b="0" i="0" u="none" strike="noStrike" noProof="0" dirty="0">
                          <a:latin typeface="Times New Roman"/>
                          <a:hlinkClick r:id="rId15"/>
                        </a:rPr>
                        <a:t>https://www.britannica.com/biography/Maria-Montessori</a:t>
                      </a:r>
                      <a:r>
                        <a:rPr lang="en-US" sz="1200" b="0" i="0" u="none" strike="noStrike" noProof="0" dirty="0">
                          <a:latin typeface="Times New Roman"/>
                        </a:rPr>
                        <a:t> [Accessed 13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The Montessori Foundation Staff (2025). </a:t>
                      </a:r>
                      <a:r>
                        <a:rPr lang="en-US" sz="1200" b="0" i="1" u="none" strike="noStrike" noProof="0" dirty="0">
                          <a:latin typeface="Times New Roman"/>
                        </a:rPr>
                        <a:t>What’s New in Montessori | Montessori Foundation | Montessori Family Alliance</a:t>
                      </a:r>
                      <a:r>
                        <a:rPr lang="en-US" sz="1200" b="0" i="0" u="none" strike="noStrike" noProof="0" dirty="0">
                          <a:latin typeface="Times New Roman"/>
                        </a:rPr>
                        <a:t>. [online] Montessori.org. Available at: </a:t>
                      </a:r>
                      <a:r>
                        <a:rPr lang="en-US" sz="1200" b="0" i="0" u="none" strike="noStrike" noProof="0" dirty="0">
                          <a:latin typeface="Times New Roman"/>
                          <a:hlinkClick r:id="rId16"/>
                        </a:rPr>
                        <a:t>https://www.montessori.org/whats-new-in-montessori/</a:t>
                      </a:r>
                      <a:r>
                        <a:rPr lang="en-US" sz="1200" b="0" i="0" u="none" strike="noStrike" noProof="0" dirty="0">
                          <a:latin typeface="Times New Roman"/>
                        </a:rPr>
                        <a:t> [Accessed 18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Webster, J. (2025a). </a:t>
                      </a:r>
                      <a:r>
                        <a:rPr lang="en-US" sz="1200" b="0" i="1" u="none" strike="noStrike" noProof="0" dirty="0">
                          <a:latin typeface="Times New Roman"/>
                        </a:rPr>
                        <a:t>How Montessori Aligns with Child Development Theories - Montessori Scientific Research</a:t>
                      </a:r>
                      <a:r>
                        <a:rPr lang="en-US" sz="1200" b="0" i="0" u="none" strike="noStrike" noProof="0" dirty="0">
                          <a:latin typeface="Times New Roman"/>
                        </a:rPr>
                        <a:t>. [online] Montessori Scientific Research. Available at: </a:t>
                      </a:r>
                      <a:r>
                        <a:rPr lang="en-US" sz="1200" b="0" i="0" u="none" strike="noStrike" noProof="0" dirty="0">
                          <a:latin typeface="Times New Roman"/>
                          <a:hlinkClick r:id="rId17"/>
                        </a:rPr>
                        <a:t>https://montessori-scientific-research.org/how-montessori-aligns-with-child-development-theories/</a:t>
                      </a:r>
                      <a:r>
                        <a:rPr lang="en-US" sz="1200" b="0" i="0" u="none" strike="noStrike" noProof="0" dirty="0">
                          <a:latin typeface="Times New Roman"/>
                        </a:rPr>
                        <a:t> [Accessed 13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Webster, J. (2025b). </a:t>
                      </a:r>
                      <a:r>
                        <a:rPr lang="en-US" sz="1200" b="0" i="1" u="none" strike="noStrike" noProof="0" dirty="0">
                          <a:latin typeface="Times New Roman"/>
                        </a:rPr>
                        <a:t>How Montessori Has Shaped Modern Teaching Methods - Montessori Scientific Research</a:t>
                      </a:r>
                      <a:r>
                        <a:rPr lang="en-US" sz="1200" b="0" i="0" u="none" strike="noStrike" noProof="0" dirty="0">
                          <a:latin typeface="Times New Roman"/>
                        </a:rPr>
                        <a:t>. [online] Montessori Scientific Research. Available at: </a:t>
                      </a:r>
                      <a:r>
                        <a:rPr lang="en-US" sz="1200" b="0" i="0" u="none" strike="noStrike" noProof="0" dirty="0">
                          <a:latin typeface="Times New Roman"/>
                          <a:hlinkClick r:id="rId18"/>
                        </a:rPr>
                        <a:t>https://montessori-scientific-research.org/how-montessori-has-shaped-modern-teaching-methods/</a:t>
                      </a:r>
                      <a:r>
                        <a:rPr lang="en-US" sz="1200" b="0" i="0" u="none" strike="noStrike" noProof="0" dirty="0">
                          <a:latin typeface="Times New Roman"/>
                        </a:rPr>
                        <a:t> [Accessed 18 Nov. 2025].</a:t>
                      </a:r>
                      <a:endParaRPr lang="en-US"/>
                    </a:p>
                    <a:p>
                      <a:pPr lvl="0">
                        <a:buNone/>
                      </a:pPr>
                      <a:endParaRPr lang="en-US" dirty="0"/>
                    </a:p>
                  </a:txBody>
                  <a:tcPr>
                    <a:solidFill>
                      <a:schemeClr val="accent4">
                        <a:lumMod val="20000"/>
                        <a:lumOff val="80000"/>
                      </a:schemeClr>
                    </a:solidFill>
                  </a:tcPr>
                </a:tc>
                <a:extLst>
                  <a:ext uri="{0D108BD9-81ED-4DB2-BD59-A6C34878D82A}">
                    <a16:rowId xmlns:a16="http://schemas.microsoft.com/office/drawing/2014/main" val="168223587"/>
                  </a:ext>
                </a:extLst>
              </a:tr>
            </a:tbl>
          </a:graphicData>
        </a:graphic>
      </p:graphicFrame>
    </p:spTree>
    <p:extLst>
      <p:ext uri="{BB962C8B-B14F-4D97-AF65-F5344CB8AC3E}">
        <p14:creationId xmlns:p14="http://schemas.microsoft.com/office/powerpoint/2010/main" val="3290541477"/>
      </p:ext>
    </p:extLst>
  </p:cSld>
  <p:clrMapOvr>
    <a:masterClrMapping/>
  </p:clrMapOvr>
</p:sld>
</file>

<file path=ppt/theme/theme1.xml><?xml version="1.0" encoding="utf-8"?>
<a:theme xmlns:a="http://schemas.openxmlformats.org/drawingml/2006/main" name="VeniceBeachVTI">
  <a:themeElements>
    <a:clrScheme name="VeniceBeachVTI">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VeniceBeachVTI">
      <a:majorFont>
        <a:latin typeface="Avenir Next LT Pro Light"/>
        <a:ea typeface=""/>
        <a:cs typeface=""/>
      </a:majorFont>
      <a:minorFont>
        <a:latin typeface="Avenir Next LT Pro"/>
        <a:ea typeface=""/>
        <a:cs typeface=""/>
      </a:minorFont>
    </a:fontScheme>
    <a:fmtScheme name="VeniceBeac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54706E44-6516-4822-8F8F-6BA182D64AC9}" vid="{F71BAAD1-41E5-4D56-97E1-12A04B86E57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VeniceBeachVTI</vt:lpstr>
      <vt:lpstr>Demonstrate How Learning Theories Can Support Effective Teaching and Learning</vt:lpstr>
      <vt:lpstr>Maria Montessori</vt:lpstr>
      <vt:lpstr>How Montessori Facilitates the Development of Skills and Knowledge</vt:lpstr>
      <vt:lpstr>How Can the Learning be Planned?</vt:lpstr>
      <vt:lpstr>How are the theories of LEARNING evident within the primary setting?</vt:lpstr>
      <vt:lpstr>What are the implications for the future?</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Demonstrate How Learning Theories Can Support Effective Teaching and Learning</dc:title>
  <dc:creator/>
  <cp:lastModifiedBy>Ellie Morgan (2500888)</cp:lastModifiedBy>
  <cp:revision>25</cp:revision>
  <dcterms:created xsi:type="dcterms:W3CDTF">2025-11-13T21:38:50Z</dcterms:created>
  <dcterms:modified xsi:type="dcterms:W3CDTF">2025-11-28T11:15:48Z</dcterms:modified>
</cp:coreProperties>
</file>