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60" r:id="rId4"/>
    <p:sldId id="261" r:id="rId5"/>
    <p:sldId id="262" r:id="rId6"/>
    <p:sldId id="263" r:id="rId7"/>
    <p:sldId id="264" r:id="rId8"/>
    <p:sldId id="265" r:id="rId9"/>
    <p:sldId id="273" r:id="rId10"/>
    <p:sldId id="275" r:id="rId11"/>
    <p:sldId id="276" r:id="rId12"/>
    <p:sldId id="277" r:id="rId13"/>
    <p:sldId id="278" r:id="rId14"/>
    <p:sldId id="274" r:id="rId15"/>
    <p:sldId id="269" r:id="rId16"/>
    <p:sldId id="270" r:id="rId17"/>
    <p:sldId id="271" r:id="rId18"/>
    <p:sldId id="272" r:id="rId19"/>
    <p:sldId id="268" r:id="rId20"/>
    <p:sldId id="279"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1E8F3"/>
    <a:srgbClr val="00D25F"/>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2" d="100"/>
          <a:sy n="92" d="100"/>
        </p:scale>
        <p:origin x="92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0239231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77815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7920285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15163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12144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91322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25083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63684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6973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36796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37222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10/02/2020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9791931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Roman History and Literature</a:t>
            </a:r>
            <a:endParaRPr lang="en-GB" dirty="0">
              <a:solidFill>
                <a:schemeClr val="bg1"/>
              </a:solidFill>
            </a:endParaRPr>
          </a:p>
        </p:txBody>
      </p:sp>
      <p:sp>
        <p:nvSpPr>
          <p:cNvPr id="3" name="Subtitle 2"/>
          <p:cNvSpPr>
            <a:spLocks noGrp="1"/>
          </p:cNvSpPr>
          <p:nvPr>
            <p:ph type="subTitle" idx="1"/>
          </p:nvPr>
        </p:nvSpPr>
        <p:spPr>
          <a:xfrm>
            <a:off x="1381944" y="5874562"/>
            <a:ext cx="6400800" cy="773088"/>
          </a:xfrm>
        </p:spPr>
        <p:txBody>
          <a:bodyPr>
            <a:normAutofit/>
          </a:bodyPr>
          <a:lstStyle/>
          <a:p>
            <a:r>
              <a:rPr lang="en-GB" sz="3200" b="1" dirty="0" smtClean="0">
                <a:solidFill>
                  <a:schemeClr val="bg1"/>
                </a:solidFill>
              </a:rPr>
              <a:t>HPAH4009</a:t>
            </a:r>
          </a:p>
        </p:txBody>
      </p:sp>
      <p:sp>
        <p:nvSpPr>
          <p:cNvPr id="4" name="Subtitle 2"/>
          <p:cNvSpPr txBox="1">
            <a:spLocks/>
          </p:cNvSpPr>
          <p:nvPr/>
        </p:nvSpPr>
        <p:spPr>
          <a:xfrm>
            <a:off x="323528" y="2892265"/>
            <a:ext cx="8496944" cy="1944216"/>
          </a:xfrm>
          <a:prstGeom prst="rect">
            <a:avLst/>
          </a:prstGeom>
        </p:spPr>
        <p:txBody>
          <a:bodyPr vert="horz">
            <a:normAutofit fontScale="62500" lnSpcReduction="20000"/>
          </a:bodyPr>
          <a:lstStyle/>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r>
              <a:rPr kumimoji="0" lang="en-GB" sz="4600" b="0" i="0" u="none" strike="noStrike" kern="1200" cap="none" spc="0" normalizeH="0" baseline="0" noProof="0" dirty="0">
                <a:ln>
                  <a:noFill/>
                </a:ln>
                <a:solidFill>
                  <a:prstClr val="black"/>
                </a:solidFill>
                <a:effectLst/>
                <a:uLnTx/>
                <a:uFillTx/>
                <a:latin typeface="Book Antiqua"/>
                <a:ea typeface="+mn-ea"/>
                <a:cs typeface="+mn-cs"/>
              </a:rPr>
              <a:t>Session </a:t>
            </a:r>
            <a:r>
              <a:rPr kumimoji="0" lang="en-GB" sz="4600" b="0" i="0" u="none" strike="noStrike" kern="1200" cap="none" spc="0" normalizeH="0" baseline="0" noProof="0" dirty="0" smtClean="0">
                <a:ln>
                  <a:noFill/>
                </a:ln>
                <a:solidFill>
                  <a:prstClr val="black"/>
                </a:solidFill>
                <a:effectLst/>
                <a:uLnTx/>
                <a:uFillTx/>
                <a:latin typeface="Book Antiqua"/>
                <a:ea typeface="+mn-ea"/>
                <a:cs typeface="+mn-cs"/>
              </a:rPr>
              <a:t>two </a:t>
            </a:r>
            <a:r>
              <a:rPr kumimoji="0" lang="en-GB" sz="4600" b="0" i="0" u="none" strike="noStrike" kern="1200" cap="none" spc="0" normalizeH="0" baseline="0" noProof="0" dirty="0">
                <a:ln>
                  <a:noFill/>
                </a:ln>
                <a:solidFill>
                  <a:prstClr val="black"/>
                </a:solidFill>
                <a:effectLst/>
                <a:uLnTx/>
                <a:uFillTx/>
                <a:latin typeface="Book Antiqua"/>
                <a:ea typeface="+mn-ea"/>
                <a:cs typeface="+mn-cs"/>
              </a:rPr>
              <a:t>– part </a:t>
            </a:r>
            <a:r>
              <a:rPr lang="en-GB" sz="4600" dirty="0">
                <a:solidFill>
                  <a:prstClr val="black"/>
                </a:solidFill>
                <a:latin typeface="Book Antiqua"/>
              </a:rPr>
              <a:t>1</a:t>
            </a:r>
            <a:r>
              <a:rPr kumimoji="0" lang="en-GB" sz="4600" b="0" i="0" u="none" strike="noStrike" kern="1200" cap="none" spc="0" normalizeH="0" baseline="0" noProof="0" dirty="0" smtClean="0">
                <a:ln>
                  <a:noFill/>
                </a:ln>
                <a:solidFill>
                  <a:prstClr val="black"/>
                </a:solidFill>
                <a:effectLst/>
                <a:uLnTx/>
                <a:uFillTx/>
                <a:latin typeface="Book Antiqua"/>
                <a:ea typeface="+mn-ea"/>
                <a:cs typeface="+mn-cs"/>
              </a:rPr>
              <a:t> </a:t>
            </a:r>
            <a:endParaRPr kumimoji="0" lang="en-GB" sz="4600" b="0" i="0" u="none" strike="noStrike" kern="1200" cap="none" spc="0" normalizeH="0" baseline="0" noProof="0" dirty="0">
              <a:ln>
                <a:noFill/>
              </a:ln>
              <a:solidFill>
                <a:prstClr val="black"/>
              </a:solidFill>
              <a:effectLst/>
              <a:uLnTx/>
              <a:uFillTx/>
              <a:latin typeface="Book Antiqua"/>
              <a:ea typeface="+mn-ea"/>
              <a:cs typeface="+mn-cs"/>
            </a:endParaRPr>
          </a:p>
          <a:p>
            <a:pPr lvl="0" algn="ctr" defTabSz="914400">
              <a:spcBef>
                <a:spcPct val="20000"/>
              </a:spcBef>
              <a:buClr>
                <a:prstClr val="white">
                  <a:shade val="95000"/>
                </a:prstClr>
              </a:buClr>
              <a:buSzPct val="65000"/>
              <a:defRPr/>
            </a:pPr>
            <a:r>
              <a:rPr lang="en-GB" sz="4600" dirty="0">
                <a:solidFill>
                  <a:prstClr val="black"/>
                </a:solidFill>
              </a:rPr>
              <a:t> The conquest of Italy </a:t>
            </a:r>
            <a:endParaRPr kumimoji="0" lang="en-GB" sz="4600" b="0" i="0" u="none" strike="noStrike" kern="1200" cap="none" spc="0" normalizeH="0" baseline="0" noProof="0" dirty="0">
              <a:ln>
                <a:noFill/>
              </a:ln>
              <a:solidFill>
                <a:prstClr val="black"/>
              </a:solidFill>
              <a:effectLst/>
              <a:uLnTx/>
              <a:uFillTx/>
              <a:latin typeface="Book Antiqua"/>
              <a:ea typeface="+mn-ea"/>
              <a:cs typeface="+mn-cs"/>
            </a:endParaRP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r>
              <a:rPr kumimoji="0" lang="en-GB" sz="3600" b="0" i="1" u="none" strike="noStrike" kern="1200" cap="none" spc="0" normalizeH="0" baseline="0" noProof="0" dirty="0">
                <a:ln>
                  <a:noFill/>
                </a:ln>
                <a:solidFill>
                  <a:prstClr val="black"/>
                </a:solidFill>
                <a:effectLst/>
                <a:uLnTx/>
                <a:uFillTx/>
                <a:latin typeface="Book Antiqua"/>
                <a:ea typeface="+mn-ea"/>
                <a:cs typeface="+mn-cs"/>
              </a:rPr>
              <a:t>	</a:t>
            </a: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2800" b="0" i="0" u="none" strike="noStrike" kern="1200" cap="none" spc="0" normalizeH="0" baseline="0" noProof="0" dirty="0">
              <a:ln>
                <a:noFill/>
              </a:ln>
              <a:solidFill>
                <a:prstClr val="black"/>
              </a:solidFill>
              <a:effectLst/>
              <a:uLnTx/>
              <a:uFillTx/>
              <a:latin typeface="Book Antiqua"/>
              <a:ea typeface="+mn-ea"/>
              <a:cs typeface="+mn-cs"/>
            </a:endParaRP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 typeface="Wingdings 2"/>
              <a:buNone/>
              <a:tabLst/>
              <a:defRPr/>
            </a:pPr>
            <a:r>
              <a:rPr kumimoji="0" lang="en-GB" sz="2800" b="0" i="0" u="none" strike="noStrike" kern="1200" cap="none" spc="0" normalizeH="0" baseline="0" noProof="0" dirty="0">
                <a:ln>
                  <a:noFill/>
                </a:ln>
                <a:solidFill>
                  <a:prstClr val="black"/>
                </a:solidFill>
                <a:effectLst/>
                <a:uLnTx/>
                <a:uFillTx/>
                <a:latin typeface="Book Antiqua"/>
                <a:ea typeface="+mn-ea"/>
                <a:cs typeface="+mn-cs"/>
              </a:rPr>
              <a:t> </a:t>
            </a:r>
          </a:p>
        </p:txBody>
      </p:sp>
      <p:pic>
        <p:nvPicPr>
          <p:cNvPr id="6" name="Picture 5"/>
          <p:cNvPicPr>
            <a:picLocks noChangeAspect="1"/>
          </p:cNvPicPr>
          <p:nvPr/>
        </p:nvPicPr>
        <p:blipFill>
          <a:blip r:embed="rId2"/>
          <a:stretch>
            <a:fillRect/>
          </a:stretch>
        </p:blipFill>
        <p:spPr>
          <a:xfrm>
            <a:off x="125603" y="3354446"/>
            <a:ext cx="3517673" cy="2707683"/>
          </a:xfrm>
          <a:prstGeom prst="rect">
            <a:avLst/>
          </a:prstGeom>
        </p:spPr>
      </p:pic>
      <p:pic>
        <p:nvPicPr>
          <p:cNvPr id="7" name="Picture 6"/>
          <p:cNvPicPr>
            <a:picLocks noChangeAspect="1"/>
          </p:cNvPicPr>
          <p:nvPr/>
        </p:nvPicPr>
        <p:blipFill rotWithShape="1">
          <a:blip r:embed="rId3"/>
          <a:srcRect b="49939"/>
          <a:stretch/>
        </p:blipFill>
        <p:spPr>
          <a:xfrm>
            <a:off x="3841201" y="3803207"/>
            <a:ext cx="2063407" cy="2073891"/>
          </a:xfrm>
          <a:prstGeom prst="rect">
            <a:avLst/>
          </a:prstGeom>
        </p:spPr>
      </p:pic>
      <p:pic>
        <p:nvPicPr>
          <p:cNvPr id="8" name="Picture 7"/>
          <p:cNvPicPr>
            <a:picLocks noChangeAspect="1"/>
          </p:cNvPicPr>
          <p:nvPr/>
        </p:nvPicPr>
        <p:blipFill>
          <a:blip r:embed="rId4"/>
          <a:stretch>
            <a:fillRect/>
          </a:stretch>
        </p:blipFill>
        <p:spPr>
          <a:xfrm>
            <a:off x="6237027" y="3842727"/>
            <a:ext cx="2583445" cy="2904434"/>
          </a:xfrm>
          <a:prstGeom prst="rect">
            <a:avLst/>
          </a:prstGeom>
        </p:spPr>
      </p:pic>
    </p:spTree>
    <p:extLst>
      <p:ext uri="{BB962C8B-B14F-4D97-AF65-F5344CB8AC3E}">
        <p14:creationId xmlns:p14="http://schemas.microsoft.com/office/powerpoint/2010/main" val="25376202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0" y="174171"/>
            <a:ext cx="9083040" cy="6683829"/>
          </a:xfrm>
        </p:spPr>
        <p:txBody>
          <a:bodyPr>
            <a:normAutofit fontScale="77500" lnSpcReduction="20000"/>
          </a:bodyPr>
          <a:lstStyle/>
          <a:p>
            <a:r>
              <a:rPr lang="en-GB" b="1" dirty="0" smtClean="0">
                <a:solidFill>
                  <a:schemeClr val="bg1"/>
                </a:solidFill>
              </a:rPr>
              <a:t>493 Cassian </a:t>
            </a:r>
            <a:r>
              <a:rPr lang="en-GB" b="1" dirty="0">
                <a:solidFill>
                  <a:schemeClr val="bg1"/>
                </a:solidFill>
              </a:rPr>
              <a:t>treaty</a:t>
            </a:r>
            <a:r>
              <a:rPr lang="en-GB" dirty="0">
                <a:solidFill>
                  <a:schemeClr val="bg1"/>
                </a:solidFill>
              </a:rPr>
              <a:t> struck with the </a:t>
            </a:r>
            <a:r>
              <a:rPr lang="en-GB" b="1" dirty="0" smtClean="0">
                <a:solidFill>
                  <a:schemeClr val="bg1"/>
                </a:solidFill>
              </a:rPr>
              <a:t>Latins</a:t>
            </a:r>
            <a:endParaRPr lang="en-GB" dirty="0">
              <a:solidFill>
                <a:schemeClr val="bg1"/>
              </a:solidFill>
            </a:endParaRPr>
          </a:p>
          <a:p>
            <a:r>
              <a:rPr lang="en-GB" b="1" dirty="0">
                <a:solidFill>
                  <a:schemeClr val="bg1"/>
                </a:solidFill>
              </a:rPr>
              <a:t>396</a:t>
            </a:r>
            <a:r>
              <a:rPr lang="en-GB" dirty="0">
                <a:solidFill>
                  <a:schemeClr val="bg1"/>
                </a:solidFill>
              </a:rPr>
              <a:t> </a:t>
            </a:r>
            <a:r>
              <a:rPr lang="en-GB" dirty="0" smtClean="0">
                <a:solidFill>
                  <a:schemeClr val="bg1"/>
                </a:solidFill>
              </a:rPr>
              <a:t>Fall </a:t>
            </a:r>
            <a:r>
              <a:rPr lang="en-GB" dirty="0">
                <a:solidFill>
                  <a:schemeClr val="bg1"/>
                </a:solidFill>
              </a:rPr>
              <a:t>of </a:t>
            </a:r>
            <a:r>
              <a:rPr lang="en-GB" b="1" dirty="0">
                <a:solidFill>
                  <a:schemeClr val="bg1"/>
                </a:solidFill>
              </a:rPr>
              <a:t>Veii</a:t>
            </a:r>
            <a:r>
              <a:rPr lang="en-GB" dirty="0">
                <a:solidFill>
                  <a:schemeClr val="bg1"/>
                </a:solidFill>
              </a:rPr>
              <a:t> </a:t>
            </a:r>
          </a:p>
          <a:p>
            <a:r>
              <a:rPr lang="en-GB" b="1" dirty="0">
                <a:solidFill>
                  <a:schemeClr val="bg1"/>
                </a:solidFill>
              </a:rPr>
              <a:t>390 </a:t>
            </a:r>
            <a:r>
              <a:rPr lang="en-GB" b="1" dirty="0" smtClean="0">
                <a:solidFill>
                  <a:schemeClr val="bg1"/>
                </a:solidFill>
              </a:rPr>
              <a:t>Sack </a:t>
            </a:r>
            <a:r>
              <a:rPr lang="en-GB" b="1" dirty="0">
                <a:solidFill>
                  <a:schemeClr val="bg1"/>
                </a:solidFill>
              </a:rPr>
              <a:t>of Rome</a:t>
            </a:r>
            <a:r>
              <a:rPr lang="en-GB" dirty="0">
                <a:solidFill>
                  <a:schemeClr val="bg1"/>
                </a:solidFill>
              </a:rPr>
              <a:t> by the Gauls (or 387; so Polybius) </a:t>
            </a:r>
          </a:p>
          <a:p>
            <a:r>
              <a:rPr lang="en-GB" b="1" dirty="0">
                <a:solidFill>
                  <a:schemeClr val="bg1"/>
                </a:solidFill>
              </a:rPr>
              <a:t>378</a:t>
            </a:r>
            <a:r>
              <a:rPr lang="en-GB" dirty="0">
                <a:solidFill>
                  <a:schemeClr val="bg1"/>
                </a:solidFill>
              </a:rPr>
              <a:t> </a:t>
            </a:r>
            <a:r>
              <a:rPr lang="en-GB" dirty="0" smtClean="0">
                <a:solidFill>
                  <a:schemeClr val="bg1"/>
                </a:solidFill>
              </a:rPr>
              <a:t>Construction </a:t>
            </a:r>
            <a:r>
              <a:rPr lang="en-GB" dirty="0">
                <a:solidFill>
                  <a:schemeClr val="bg1"/>
                </a:solidFill>
              </a:rPr>
              <a:t>of the ‘</a:t>
            </a:r>
            <a:r>
              <a:rPr lang="en-GB" dirty="0" err="1">
                <a:solidFill>
                  <a:schemeClr val="bg1"/>
                </a:solidFill>
              </a:rPr>
              <a:t>Servian</a:t>
            </a:r>
            <a:r>
              <a:rPr lang="en-GB" dirty="0">
                <a:solidFill>
                  <a:schemeClr val="bg1"/>
                </a:solidFill>
              </a:rPr>
              <a:t>’ wall </a:t>
            </a:r>
          </a:p>
          <a:p>
            <a:r>
              <a:rPr lang="en-GB" b="1" dirty="0">
                <a:solidFill>
                  <a:schemeClr val="bg1"/>
                </a:solidFill>
              </a:rPr>
              <a:t>354</a:t>
            </a:r>
            <a:r>
              <a:rPr lang="en-GB" dirty="0">
                <a:solidFill>
                  <a:schemeClr val="bg1"/>
                </a:solidFill>
              </a:rPr>
              <a:t> </a:t>
            </a:r>
            <a:r>
              <a:rPr lang="en-GB" dirty="0" smtClean="0">
                <a:solidFill>
                  <a:schemeClr val="bg1"/>
                </a:solidFill>
              </a:rPr>
              <a:t>Treaty </a:t>
            </a:r>
            <a:r>
              <a:rPr lang="en-GB" dirty="0">
                <a:solidFill>
                  <a:schemeClr val="bg1"/>
                </a:solidFill>
              </a:rPr>
              <a:t>with </a:t>
            </a:r>
            <a:r>
              <a:rPr lang="en-GB" dirty="0" err="1">
                <a:solidFill>
                  <a:schemeClr val="bg1"/>
                </a:solidFill>
              </a:rPr>
              <a:t>Samnites</a:t>
            </a:r>
            <a:r>
              <a:rPr lang="en-GB" dirty="0">
                <a:solidFill>
                  <a:schemeClr val="bg1"/>
                </a:solidFill>
              </a:rPr>
              <a:t> </a:t>
            </a:r>
          </a:p>
          <a:p>
            <a:r>
              <a:rPr lang="en-GB" b="1" dirty="0">
                <a:solidFill>
                  <a:schemeClr val="bg1"/>
                </a:solidFill>
              </a:rPr>
              <a:t>343-341</a:t>
            </a:r>
            <a:r>
              <a:rPr lang="en-GB" dirty="0">
                <a:solidFill>
                  <a:schemeClr val="bg1"/>
                </a:solidFill>
              </a:rPr>
              <a:t> </a:t>
            </a:r>
            <a:r>
              <a:rPr lang="en-GB" b="1" dirty="0">
                <a:solidFill>
                  <a:schemeClr val="bg1"/>
                </a:solidFill>
              </a:rPr>
              <a:t>First Samnite War (?) </a:t>
            </a:r>
          </a:p>
          <a:p>
            <a:r>
              <a:rPr lang="en-GB" b="1" dirty="0">
                <a:solidFill>
                  <a:schemeClr val="bg1"/>
                </a:solidFill>
              </a:rPr>
              <a:t>340-338 Latin revolt</a:t>
            </a:r>
            <a:r>
              <a:rPr lang="en-GB" dirty="0">
                <a:solidFill>
                  <a:schemeClr val="bg1"/>
                </a:solidFill>
              </a:rPr>
              <a:t> </a:t>
            </a:r>
            <a:r>
              <a:rPr lang="en-GB" dirty="0" smtClean="0">
                <a:solidFill>
                  <a:schemeClr val="bg1"/>
                </a:solidFill>
              </a:rPr>
              <a:t>(</a:t>
            </a:r>
            <a:r>
              <a:rPr lang="en-GB" dirty="0" smtClean="0">
                <a:solidFill>
                  <a:schemeClr val="bg1"/>
                </a:solidFill>
                <a:sym typeface="Wingdings" panose="05000000000000000000" pitchFamily="2" charset="2"/>
              </a:rPr>
              <a:t></a:t>
            </a:r>
            <a:r>
              <a:rPr lang="en-GB" dirty="0" smtClean="0">
                <a:solidFill>
                  <a:schemeClr val="bg1"/>
                </a:solidFill>
              </a:rPr>
              <a:t>the </a:t>
            </a:r>
            <a:r>
              <a:rPr lang="en-GB" dirty="0">
                <a:solidFill>
                  <a:schemeClr val="bg1"/>
                </a:solidFill>
              </a:rPr>
              <a:t>settlement of 338) </a:t>
            </a:r>
          </a:p>
          <a:p>
            <a:r>
              <a:rPr lang="en-GB" b="1" dirty="0">
                <a:solidFill>
                  <a:schemeClr val="bg1"/>
                </a:solidFill>
              </a:rPr>
              <a:t>328</a:t>
            </a:r>
            <a:r>
              <a:rPr lang="en-GB" dirty="0">
                <a:solidFill>
                  <a:schemeClr val="bg1"/>
                </a:solidFill>
              </a:rPr>
              <a:t> Colony established at </a:t>
            </a:r>
            <a:r>
              <a:rPr lang="en-GB" dirty="0" err="1">
                <a:solidFill>
                  <a:schemeClr val="bg1"/>
                </a:solidFill>
              </a:rPr>
              <a:t>Fregellae</a:t>
            </a:r>
            <a:r>
              <a:rPr lang="en-GB" dirty="0">
                <a:solidFill>
                  <a:schemeClr val="bg1"/>
                </a:solidFill>
              </a:rPr>
              <a:t> </a:t>
            </a:r>
          </a:p>
          <a:p>
            <a:r>
              <a:rPr lang="en-GB" b="1" dirty="0">
                <a:solidFill>
                  <a:schemeClr val="bg1"/>
                </a:solidFill>
              </a:rPr>
              <a:t>326-304 Second Samnite War </a:t>
            </a:r>
          </a:p>
          <a:p>
            <a:r>
              <a:rPr lang="en-GB" b="1" dirty="0">
                <a:solidFill>
                  <a:schemeClr val="bg1"/>
                </a:solidFill>
              </a:rPr>
              <a:t>321</a:t>
            </a:r>
            <a:r>
              <a:rPr lang="en-GB" dirty="0">
                <a:solidFill>
                  <a:schemeClr val="bg1"/>
                </a:solidFill>
              </a:rPr>
              <a:t> Roman army ambushed in the </a:t>
            </a:r>
            <a:r>
              <a:rPr lang="en-GB" dirty="0" err="1">
                <a:solidFill>
                  <a:schemeClr val="bg1"/>
                </a:solidFill>
              </a:rPr>
              <a:t>Caudine</a:t>
            </a:r>
            <a:r>
              <a:rPr lang="en-GB" dirty="0">
                <a:solidFill>
                  <a:schemeClr val="bg1"/>
                </a:solidFill>
              </a:rPr>
              <a:t> Forks </a:t>
            </a:r>
          </a:p>
          <a:p>
            <a:r>
              <a:rPr lang="en-GB" b="1" dirty="0">
                <a:solidFill>
                  <a:schemeClr val="bg1"/>
                </a:solidFill>
              </a:rPr>
              <a:t>315</a:t>
            </a:r>
            <a:r>
              <a:rPr lang="en-GB" dirty="0">
                <a:solidFill>
                  <a:schemeClr val="bg1"/>
                </a:solidFill>
              </a:rPr>
              <a:t> battle of </a:t>
            </a:r>
            <a:r>
              <a:rPr lang="en-GB" dirty="0" err="1">
                <a:solidFill>
                  <a:schemeClr val="bg1"/>
                </a:solidFill>
              </a:rPr>
              <a:t>Lautulae</a:t>
            </a:r>
            <a:r>
              <a:rPr lang="en-GB" dirty="0">
                <a:solidFill>
                  <a:schemeClr val="bg1"/>
                </a:solidFill>
              </a:rPr>
              <a:t> (a Roman defeat?) </a:t>
            </a:r>
          </a:p>
          <a:p>
            <a:r>
              <a:rPr lang="en-GB" b="1" dirty="0">
                <a:solidFill>
                  <a:schemeClr val="bg1"/>
                </a:solidFill>
              </a:rPr>
              <a:t>312</a:t>
            </a:r>
            <a:r>
              <a:rPr lang="en-GB" dirty="0">
                <a:solidFill>
                  <a:schemeClr val="bg1"/>
                </a:solidFill>
              </a:rPr>
              <a:t> Work begins on the Appian way (</a:t>
            </a:r>
            <a:r>
              <a:rPr lang="en-GB" i="1" dirty="0">
                <a:solidFill>
                  <a:schemeClr val="bg1"/>
                </a:solidFill>
              </a:rPr>
              <a:t>via </a:t>
            </a:r>
            <a:r>
              <a:rPr lang="en-GB" i="1" dirty="0" err="1">
                <a:solidFill>
                  <a:schemeClr val="bg1"/>
                </a:solidFill>
              </a:rPr>
              <a:t>Appia</a:t>
            </a:r>
            <a:r>
              <a:rPr lang="en-GB" dirty="0">
                <a:solidFill>
                  <a:schemeClr val="bg1"/>
                </a:solidFill>
              </a:rPr>
              <a:t>) </a:t>
            </a:r>
          </a:p>
          <a:p>
            <a:r>
              <a:rPr lang="en-GB" b="1" dirty="0">
                <a:solidFill>
                  <a:schemeClr val="bg1"/>
                </a:solidFill>
              </a:rPr>
              <a:t>298-290</a:t>
            </a:r>
            <a:r>
              <a:rPr lang="en-GB" dirty="0">
                <a:solidFill>
                  <a:schemeClr val="bg1"/>
                </a:solidFill>
              </a:rPr>
              <a:t> Third Samnite War </a:t>
            </a:r>
          </a:p>
          <a:p>
            <a:r>
              <a:rPr lang="en-GB" b="1" dirty="0">
                <a:solidFill>
                  <a:schemeClr val="bg1"/>
                </a:solidFill>
              </a:rPr>
              <a:t>295</a:t>
            </a:r>
            <a:r>
              <a:rPr lang="en-GB" dirty="0">
                <a:solidFill>
                  <a:schemeClr val="bg1"/>
                </a:solidFill>
              </a:rPr>
              <a:t> Great battle at </a:t>
            </a:r>
            <a:r>
              <a:rPr lang="en-GB" dirty="0" err="1">
                <a:solidFill>
                  <a:schemeClr val="bg1"/>
                </a:solidFill>
              </a:rPr>
              <a:t>Sentinum</a:t>
            </a:r>
            <a:r>
              <a:rPr lang="en-GB" dirty="0">
                <a:solidFill>
                  <a:schemeClr val="bg1"/>
                </a:solidFill>
              </a:rPr>
              <a:t>. Romans defeat combined army of </a:t>
            </a:r>
            <a:r>
              <a:rPr lang="en-GB" dirty="0" err="1">
                <a:solidFill>
                  <a:schemeClr val="bg1"/>
                </a:solidFill>
              </a:rPr>
              <a:t>Samnites</a:t>
            </a:r>
            <a:r>
              <a:rPr lang="en-GB" dirty="0">
                <a:solidFill>
                  <a:schemeClr val="bg1"/>
                </a:solidFill>
              </a:rPr>
              <a:t>, Gauls, </a:t>
            </a:r>
            <a:r>
              <a:rPr lang="en-GB" dirty="0" smtClean="0">
                <a:solidFill>
                  <a:schemeClr val="bg1"/>
                </a:solidFill>
              </a:rPr>
              <a:t>Etruscans </a:t>
            </a:r>
            <a:r>
              <a:rPr lang="en-GB" dirty="0">
                <a:solidFill>
                  <a:schemeClr val="bg1"/>
                </a:solidFill>
              </a:rPr>
              <a:t>and </a:t>
            </a:r>
            <a:r>
              <a:rPr lang="en-GB" dirty="0" err="1">
                <a:solidFill>
                  <a:schemeClr val="bg1"/>
                </a:solidFill>
              </a:rPr>
              <a:t>Umbrians</a:t>
            </a:r>
            <a:r>
              <a:rPr lang="en-GB" dirty="0">
                <a:solidFill>
                  <a:schemeClr val="bg1"/>
                </a:solidFill>
              </a:rPr>
              <a:t>. </a:t>
            </a:r>
          </a:p>
          <a:p>
            <a:r>
              <a:rPr lang="en-GB" b="1" dirty="0">
                <a:solidFill>
                  <a:schemeClr val="bg1"/>
                </a:solidFill>
              </a:rPr>
              <a:t>280</a:t>
            </a:r>
            <a:r>
              <a:rPr lang="en-GB" dirty="0">
                <a:solidFill>
                  <a:schemeClr val="bg1"/>
                </a:solidFill>
              </a:rPr>
              <a:t> Tarentum invites </a:t>
            </a:r>
            <a:r>
              <a:rPr lang="en-GB" b="1" dirty="0">
                <a:solidFill>
                  <a:schemeClr val="bg1"/>
                </a:solidFill>
              </a:rPr>
              <a:t>King Pyrrhus of Epirus</a:t>
            </a:r>
            <a:r>
              <a:rPr lang="en-GB" dirty="0">
                <a:solidFill>
                  <a:schemeClr val="bg1"/>
                </a:solidFill>
              </a:rPr>
              <a:t> to Italy </a:t>
            </a:r>
          </a:p>
          <a:p>
            <a:r>
              <a:rPr lang="en-GB" b="1" dirty="0">
                <a:solidFill>
                  <a:schemeClr val="bg1"/>
                </a:solidFill>
              </a:rPr>
              <a:t>280</a:t>
            </a:r>
            <a:r>
              <a:rPr lang="en-GB" dirty="0">
                <a:solidFill>
                  <a:schemeClr val="bg1"/>
                </a:solidFill>
              </a:rPr>
              <a:t> Battle at Heraclea </a:t>
            </a:r>
          </a:p>
          <a:p>
            <a:r>
              <a:rPr lang="en-GB" b="1" dirty="0">
                <a:solidFill>
                  <a:schemeClr val="bg1"/>
                </a:solidFill>
              </a:rPr>
              <a:t>279</a:t>
            </a:r>
            <a:r>
              <a:rPr lang="en-GB" dirty="0">
                <a:solidFill>
                  <a:schemeClr val="bg1"/>
                </a:solidFill>
              </a:rPr>
              <a:t> Battle at Asculum </a:t>
            </a:r>
          </a:p>
          <a:p>
            <a:r>
              <a:rPr lang="en-GB" b="1" dirty="0">
                <a:solidFill>
                  <a:schemeClr val="bg1"/>
                </a:solidFill>
              </a:rPr>
              <a:t>278-276 Pyrrhus</a:t>
            </a:r>
            <a:r>
              <a:rPr lang="en-GB" dirty="0">
                <a:solidFill>
                  <a:schemeClr val="bg1"/>
                </a:solidFill>
              </a:rPr>
              <a:t> in Sicily (returns to Italy in 276) </a:t>
            </a:r>
          </a:p>
          <a:p>
            <a:r>
              <a:rPr lang="en-GB" b="1" dirty="0">
                <a:solidFill>
                  <a:schemeClr val="bg1"/>
                </a:solidFill>
              </a:rPr>
              <a:t>275</a:t>
            </a:r>
            <a:r>
              <a:rPr lang="en-GB" dirty="0">
                <a:solidFill>
                  <a:schemeClr val="bg1"/>
                </a:solidFill>
              </a:rPr>
              <a:t> Pyrrhus defeated near </a:t>
            </a:r>
            <a:r>
              <a:rPr lang="en-GB" dirty="0" err="1">
                <a:solidFill>
                  <a:schemeClr val="bg1"/>
                </a:solidFill>
              </a:rPr>
              <a:t>Malventum</a:t>
            </a:r>
            <a:r>
              <a:rPr lang="en-GB" dirty="0">
                <a:solidFill>
                  <a:schemeClr val="bg1"/>
                </a:solidFill>
              </a:rPr>
              <a:t> (later </a:t>
            </a:r>
            <a:r>
              <a:rPr lang="en-GB" dirty="0" err="1">
                <a:solidFill>
                  <a:schemeClr val="bg1"/>
                </a:solidFill>
              </a:rPr>
              <a:t>Beneventum</a:t>
            </a:r>
            <a:r>
              <a:rPr lang="en-GB" dirty="0" smtClean="0">
                <a:solidFill>
                  <a:schemeClr val="bg1"/>
                </a:solidFill>
              </a:rPr>
              <a:t>).</a:t>
            </a:r>
            <a:endParaRPr lang="en-GB" dirty="0">
              <a:solidFill>
                <a:schemeClr val="bg1"/>
              </a:solidFill>
            </a:endParaRPr>
          </a:p>
        </p:txBody>
      </p:sp>
      <p:pic>
        <p:nvPicPr>
          <p:cNvPr id="5" name="Picture 4"/>
          <p:cNvPicPr>
            <a:picLocks noChangeAspect="1"/>
          </p:cNvPicPr>
          <p:nvPr/>
        </p:nvPicPr>
        <p:blipFill>
          <a:blip r:embed="rId2"/>
          <a:stretch>
            <a:fillRect/>
          </a:stretch>
        </p:blipFill>
        <p:spPr>
          <a:xfrm>
            <a:off x="5184900" y="1349829"/>
            <a:ext cx="3848233" cy="4439842"/>
          </a:xfrm>
          <a:prstGeom prst="rect">
            <a:avLst/>
          </a:prstGeom>
        </p:spPr>
      </p:pic>
      <p:sp>
        <p:nvSpPr>
          <p:cNvPr id="6" name="Content Placeholder 2"/>
          <p:cNvSpPr txBox="1">
            <a:spLocks/>
          </p:cNvSpPr>
          <p:nvPr/>
        </p:nvSpPr>
        <p:spPr>
          <a:xfrm>
            <a:off x="78377" y="87087"/>
            <a:ext cx="5033553" cy="6770914"/>
          </a:xfrm>
          <a:prstGeom prst="rect">
            <a:avLst/>
          </a:prstGeom>
          <a:solidFill>
            <a:srgbClr val="FFFF66"/>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sz="3200" b="1" dirty="0" smtClean="0">
                <a:solidFill>
                  <a:schemeClr val="bg1"/>
                </a:solidFill>
              </a:rPr>
              <a:t>Standard problem:</a:t>
            </a:r>
            <a:br>
              <a:rPr lang="en-GB" sz="3200" b="1" dirty="0" smtClean="0">
                <a:solidFill>
                  <a:schemeClr val="bg1"/>
                </a:solidFill>
              </a:rPr>
            </a:br>
            <a:r>
              <a:rPr lang="en-GB" sz="3200" b="1" dirty="0" smtClean="0">
                <a:solidFill>
                  <a:schemeClr val="bg1"/>
                </a:solidFill>
              </a:rPr>
              <a:t>THE ANCIENT SOURCES!</a:t>
            </a:r>
          </a:p>
          <a:p>
            <a:pPr defTabSz="914400"/>
            <a:r>
              <a:rPr lang="en-GB" b="1" dirty="0" smtClean="0">
                <a:solidFill>
                  <a:schemeClr val="bg1"/>
                </a:solidFill>
              </a:rPr>
              <a:t>DIODORUS SICULUS: </a:t>
            </a:r>
            <a:r>
              <a:rPr lang="en-GB" i="1" dirty="0" smtClean="0">
                <a:solidFill>
                  <a:schemeClr val="bg1"/>
                </a:solidFill>
              </a:rPr>
              <a:t>Bibliotheca </a:t>
            </a:r>
            <a:r>
              <a:rPr lang="en-GB" i="1" dirty="0" err="1" smtClean="0">
                <a:solidFill>
                  <a:schemeClr val="bg1"/>
                </a:solidFill>
              </a:rPr>
              <a:t>historica</a:t>
            </a:r>
            <a:r>
              <a:rPr lang="en-GB" i="1" dirty="0" smtClean="0">
                <a:solidFill>
                  <a:schemeClr val="bg1"/>
                </a:solidFill>
              </a:rPr>
              <a:t> </a:t>
            </a:r>
            <a:r>
              <a:rPr lang="en-GB" dirty="0" smtClean="0">
                <a:solidFill>
                  <a:schemeClr val="bg1"/>
                </a:solidFill>
              </a:rPr>
              <a:t>(universal history) written between 60 and 30 BC (in Greek)                       	</a:t>
            </a:r>
          </a:p>
          <a:p>
            <a:pPr defTabSz="914400"/>
            <a:r>
              <a:rPr lang="en-GB" b="1" dirty="0" smtClean="0">
                <a:solidFill>
                  <a:schemeClr val="bg1"/>
                </a:solidFill>
              </a:rPr>
              <a:t>LIVY:</a:t>
            </a:r>
            <a:r>
              <a:rPr lang="en-GB" dirty="0" smtClean="0">
                <a:solidFill>
                  <a:schemeClr val="bg1"/>
                </a:solidFill>
              </a:rPr>
              <a:t>  </a:t>
            </a:r>
            <a:r>
              <a:rPr lang="en-GB" i="1" dirty="0" smtClean="0">
                <a:solidFill>
                  <a:schemeClr val="bg1"/>
                </a:solidFill>
              </a:rPr>
              <a:t>ab </a:t>
            </a:r>
            <a:r>
              <a:rPr lang="en-GB" i="1" dirty="0" err="1" smtClean="0">
                <a:solidFill>
                  <a:schemeClr val="bg1"/>
                </a:solidFill>
              </a:rPr>
              <a:t>urbe</a:t>
            </a:r>
            <a:r>
              <a:rPr lang="en-GB" i="1" dirty="0" smtClean="0">
                <a:solidFill>
                  <a:schemeClr val="bg1"/>
                </a:solidFill>
              </a:rPr>
              <a:t> condita </a:t>
            </a:r>
            <a:r>
              <a:rPr lang="en-GB" dirty="0" smtClean="0">
                <a:solidFill>
                  <a:schemeClr val="bg1"/>
                </a:solidFill>
              </a:rPr>
              <a:t>- late 1st c. BC (in Latin)</a:t>
            </a:r>
          </a:p>
          <a:p>
            <a:pPr defTabSz="914400"/>
            <a:r>
              <a:rPr lang="en-GB" b="1" dirty="0" smtClean="0">
                <a:solidFill>
                  <a:schemeClr val="bg1"/>
                </a:solidFill>
              </a:rPr>
              <a:t>DIONYSIUS of Halicarnassus:</a:t>
            </a:r>
            <a:r>
              <a:rPr lang="en-GB" dirty="0" smtClean="0">
                <a:solidFill>
                  <a:schemeClr val="bg1"/>
                </a:solidFill>
              </a:rPr>
              <a:t>   </a:t>
            </a:r>
            <a:r>
              <a:rPr lang="el-GR" dirty="0" smtClean="0">
                <a:solidFill>
                  <a:schemeClr val="bg1"/>
                </a:solidFill>
              </a:rPr>
              <a:t>Ῥωμαϊκὴ Ἀρχαιολογία</a:t>
            </a:r>
            <a:r>
              <a:rPr lang="en-GB" dirty="0" smtClean="0">
                <a:solidFill>
                  <a:schemeClr val="bg1"/>
                </a:solidFill>
              </a:rPr>
              <a:t> c.60 BC-c.AD 7 (</a:t>
            </a:r>
            <a:r>
              <a:rPr lang="en-GB" i="1" dirty="0" smtClean="0">
                <a:solidFill>
                  <a:schemeClr val="bg1"/>
                </a:solidFill>
              </a:rPr>
              <a:t>Roman Antiquities</a:t>
            </a:r>
            <a:r>
              <a:rPr lang="en-GB" dirty="0" smtClean="0">
                <a:solidFill>
                  <a:schemeClr val="bg1"/>
                </a:solidFill>
              </a:rPr>
              <a:t>) (in Greek)</a:t>
            </a:r>
          </a:p>
          <a:p>
            <a:pPr defTabSz="914400"/>
            <a:r>
              <a:rPr lang="en-GB" b="1" dirty="0" smtClean="0">
                <a:solidFill>
                  <a:schemeClr val="bg1"/>
                </a:solidFill>
              </a:rPr>
              <a:t>PLUTARCH:</a:t>
            </a:r>
            <a:r>
              <a:rPr lang="en-GB" dirty="0" smtClean="0">
                <a:solidFill>
                  <a:schemeClr val="bg1"/>
                </a:solidFill>
              </a:rPr>
              <a:t> biographies (e.g. of Coriolanus) (in Greek) c. AD 46 – 120		</a:t>
            </a:r>
          </a:p>
          <a:p>
            <a:pPr defTabSz="914400"/>
            <a:r>
              <a:rPr lang="en-GB" b="1" dirty="0" smtClean="0">
                <a:solidFill>
                  <a:schemeClr val="bg1"/>
                </a:solidFill>
              </a:rPr>
              <a:t>APPIAN:</a:t>
            </a:r>
            <a:r>
              <a:rPr lang="en-GB" dirty="0" smtClean="0">
                <a:solidFill>
                  <a:schemeClr val="bg1"/>
                </a:solidFill>
              </a:rPr>
              <a:t> </a:t>
            </a:r>
            <a:r>
              <a:rPr lang="el-GR" dirty="0" smtClean="0">
                <a:solidFill>
                  <a:schemeClr val="bg1"/>
                </a:solidFill>
              </a:rPr>
              <a:t>Ῥωμαικά (</a:t>
            </a:r>
            <a:r>
              <a:rPr lang="en-GB" dirty="0" err="1" smtClean="0">
                <a:solidFill>
                  <a:schemeClr val="bg1"/>
                </a:solidFill>
              </a:rPr>
              <a:t>Rhomaiká</a:t>
            </a:r>
            <a:r>
              <a:rPr lang="en-GB" dirty="0" smtClean="0">
                <a:solidFill>
                  <a:schemeClr val="bg1"/>
                </a:solidFill>
              </a:rPr>
              <a:t>), AD 95 – 165, from Alexandria, in Rome from AD 120</a:t>
            </a:r>
          </a:p>
          <a:p>
            <a:pPr defTabSz="914400"/>
            <a:r>
              <a:rPr lang="en-GB" dirty="0" smtClean="0">
                <a:solidFill>
                  <a:schemeClr val="bg1"/>
                </a:solidFill>
              </a:rPr>
              <a:t>Earlier sources lost?</a:t>
            </a:r>
          </a:p>
          <a:p>
            <a:pPr defTabSz="914400"/>
            <a:r>
              <a:rPr lang="en-GB" dirty="0" smtClean="0">
                <a:solidFill>
                  <a:schemeClr val="bg1"/>
                </a:solidFill>
              </a:rPr>
              <a:t>Annalistic tradition – </a:t>
            </a:r>
            <a:r>
              <a:rPr lang="en-GB" i="1" dirty="0" err="1" smtClean="0">
                <a:solidFill>
                  <a:schemeClr val="bg1"/>
                </a:solidFill>
              </a:rPr>
              <a:t>annales</a:t>
            </a:r>
            <a:r>
              <a:rPr lang="en-GB" dirty="0" smtClean="0">
                <a:solidFill>
                  <a:schemeClr val="bg1"/>
                </a:solidFill>
              </a:rPr>
              <a:t> (?)       </a:t>
            </a:r>
          </a:p>
          <a:p>
            <a:pPr defTabSz="914400"/>
            <a:r>
              <a:rPr lang="en-GB" dirty="0" smtClean="0">
                <a:solidFill>
                  <a:schemeClr val="bg1"/>
                </a:solidFill>
              </a:rPr>
              <a:t>Legends???  May be a question whether dates prior to 400 BC are trustworthy?</a:t>
            </a:r>
            <a:endParaRPr lang="en-GB" dirty="0">
              <a:solidFill>
                <a:schemeClr val="bg1"/>
              </a:solidFill>
            </a:endParaRPr>
          </a:p>
        </p:txBody>
      </p:sp>
    </p:spTree>
    <p:extLst>
      <p:ext uri="{BB962C8B-B14F-4D97-AF65-F5344CB8AC3E}">
        <p14:creationId xmlns:p14="http://schemas.microsoft.com/office/powerpoint/2010/main" val="1399851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par>
                                <p:cTn id="8" presetID="21" presetClass="entr" presetSubtype="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232425" cy="1417638"/>
          </a:xfrm>
        </p:spPr>
        <p:txBody>
          <a:bodyPr>
            <a:normAutofit/>
          </a:bodyPr>
          <a:lstStyle/>
          <a:p>
            <a:r>
              <a:rPr lang="en-GB" dirty="0">
                <a:solidFill>
                  <a:schemeClr val="bg1"/>
                </a:solidFill>
              </a:rPr>
              <a:t>Rome and the Latins</a:t>
            </a:r>
          </a:p>
        </p:txBody>
      </p:sp>
      <p:sp>
        <p:nvSpPr>
          <p:cNvPr id="3" name="Content Placeholder 2"/>
          <p:cNvSpPr>
            <a:spLocks noGrp="1"/>
          </p:cNvSpPr>
          <p:nvPr>
            <p:ph idx="1"/>
          </p:nvPr>
        </p:nvSpPr>
        <p:spPr>
          <a:xfrm>
            <a:off x="0" y="1554162"/>
            <a:ext cx="4313706" cy="5303838"/>
          </a:xfrm>
        </p:spPr>
        <p:txBody>
          <a:bodyPr>
            <a:normAutofit fontScale="85000" lnSpcReduction="10000"/>
          </a:bodyPr>
          <a:lstStyle/>
          <a:p>
            <a:r>
              <a:rPr lang="en-GB" sz="2400" dirty="0" smtClean="0">
                <a:solidFill>
                  <a:schemeClr val="bg1"/>
                </a:solidFill>
              </a:rPr>
              <a:t>so-called </a:t>
            </a:r>
            <a:r>
              <a:rPr lang="en-GB" sz="2400" b="1" dirty="0" smtClean="0">
                <a:solidFill>
                  <a:schemeClr val="bg1"/>
                </a:solidFill>
              </a:rPr>
              <a:t>‘Latin League’</a:t>
            </a:r>
          </a:p>
          <a:p>
            <a:pPr lvl="1"/>
            <a:r>
              <a:rPr lang="en-GB" sz="2000" dirty="0">
                <a:solidFill>
                  <a:schemeClr val="bg1"/>
                </a:solidFill>
              </a:rPr>
              <a:t>7</a:t>
            </a:r>
            <a:r>
              <a:rPr lang="en-GB" sz="2000" baseline="30000" dirty="0">
                <a:solidFill>
                  <a:schemeClr val="bg1"/>
                </a:solidFill>
              </a:rPr>
              <a:t>th</a:t>
            </a:r>
            <a:r>
              <a:rPr lang="en-GB" sz="2000" dirty="0">
                <a:solidFill>
                  <a:schemeClr val="bg1"/>
                </a:solidFill>
              </a:rPr>
              <a:t> c. BC (?) </a:t>
            </a:r>
            <a:r>
              <a:rPr lang="en-GB" sz="2000" dirty="0">
                <a:solidFill>
                  <a:schemeClr val="bg1"/>
                </a:solidFill>
                <a:sym typeface="Wingdings" panose="05000000000000000000" pitchFamily="2" charset="2"/>
              </a:rPr>
              <a:t> 338 BC</a:t>
            </a:r>
            <a:br>
              <a:rPr lang="en-GB" sz="2000" dirty="0">
                <a:solidFill>
                  <a:schemeClr val="bg1"/>
                </a:solidFill>
                <a:sym typeface="Wingdings" panose="05000000000000000000" pitchFamily="2" charset="2"/>
              </a:rPr>
            </a:br>
            <a:r>
              <a:rPr lang="en-GB" sz="2000" dirty="0">
                <a:solidFill>
                  <a:schemeClr val="bg1"/>
                </a:solidFill>
                <a:sym typeface="Wingdings" panose="05000000000000000000" pitchFamily="2" charset="2"/>
              </a:rPr>
              <a:t>(the ‘Latin War’ 340-338</a:t>
            </a:r>
            <a:r>
              <a:rPr lang="en-GB" sz="2000" dirty="0" smtClean="0">
                <a:solidFill>
                  <a:schemeClr val="bg1"/>
                </a:solidFill>
                <a:sym typeface="Wingdings" panose="05000000000000000000" pitchFamily="2" charset="2"/>
              </a:rPr>
              <a:t>)</a:t>
            </a:r>
          </a:p>
          <a:p>
            <a:pPr marL="585216" lvl="1" indent="0">
              <a:buNone/>
            </a:pPr>
            <a:endParaRPr lang="en-GB" sz="1200" b="1" dirty="0">
              <a:solidFill>
                <a:schemeClr val="bg1"/>
              </a:solidFill>
            </a:endParaRPr>
          </a:p>
          <a:p>
            <a:r>
              <a:rPr lang="en-GB" sz="2400" dirty="0" smtClean="0">
                <a:solidFill>
                  <a:schemeClr val="bg1"/>
                </a:solidFill>
              </a:rPr>
              <a:t>defensive ‘confederation’, political &amp; religious</a:t>
            </a:r>
          </a:p>
          <a:p>
            <a:pPr lvl="1"/>
            <a:r>
              <a:rPr lang="en-GB" sz="2000" dirty="0" smtClean="0">
                <a:solidFill>
                  <a:schemeClr val="bg1"/>
                </a:solidFill>
              </a:rPr>
              <a:t>also justice, trade, (inter)marriage</a:t>
            </a:r>
          </a:p>
          <a:p>
            <a:pPr lvl="1"/>
            <a:r>
              <a:rPr lang="en-GB" sz="2000" b="1" i="1" dirty="0" err="1">
                <a:solidFill>
                  <a:schemeClr val="bg1"/>
                </a:solidFill>
              </a:rPr>
              <a:t>concilium</a:t>
            </a:r>
            <a:r>
              <a:rPr lang="en-GB" sz="2000" b="1" i="1" dirty="0">
                <a:solidFill>
                  <a:schemeClr val="bg1"/>
                </a:solidFill>
              </a:rPr>
              <a:t> </a:t>
            </a:r>
            <a:r>
              <a:rPr lang="en-GB" sz="2000" b="1" i="1" dirty="0" err="1">
                <a:solidFill>
                  <a:schemeClr val="bg1"/>
                </a:solidFill>
              </a:rPr>
              <a:t>Latinorum</a:t>
            </a:r>
            <a:r>
              <a:rPr lang="en-GB" sz="2000" b="1" dirty="0">
                <a:solidFill>
                  <a:schemeClr val="bg1"/>
                </a:solidFill>
              </a:rPr>
              <a:t> </a:t>
            </a:r>
            <a:endParaRPr lang="en-GB" sz="2000" b="1" dirty="0" smtClean="0">
              <a:solidFill>
                <a:schemeClr val="bg1"/>
              </a:solidFill>
            </a:endParaRPr>
          </a:p>
          <a:p>
            <a:endParaRPr lang="en-GB" sz="1200" b="1" dirty="0" smtClean="0">
              <a:solidFill>
                <a:schemeClr val="bg1"/>
              </a:solidFill>
            </a:endParaRPr>
          </a:p>
          <a:p>
            <a:r>
              <a:rPr lang="en-GB" sz="2400" b="1" dirty="0" smtClean="0">
                <a:solidFill>
                  <a:schemeClr val="bg1"/>
                </a:solidFill>
              </a:rPr>
              <a:t>30 members</a:t>
            </a:r>
            <a:r>
              <a:rPr lang="en-GB" sz="2400" dirty="0" smtClean="0">
                <a:solidFill>
                  <a:schemeClr val="bg1"/>
                </a:solidFill>
              </a:rPr>
              <a:t> (?)</a:t>
            </a:r>
          </a:p>
          <a:p>
            <a:pPr lvl="1"/>
            <a:r>
              <a:rPr lang="en-GB" sz="2000" dirty="0" smtClean="0">
                <a:solidFill>
                  <a:schemeClr val="bg1"/>
                </a:solidFill>
              </a:rPr>
              <a:t>Aeneas myth: guided to Italy by trout who gave birth to 30 babies</a:t>
            </a:r>
          </a:p>
          <a:p>
            <a:endParaRPr lang="en-GB" sz="1200" dirty="0" smtClean="0">
              <a:solidFill>
                <a:schemeClr val="bg1"/>
              </a:solidFill>
            </a:endParaRPr>
          </a:p>
          <a:p>
            <a:r>
              <a:rPr lang="en-GB" sz="2400" dirty="0" smtClean="0">
                <a:solidFill>
                  <a:schemeClr val="bg1"/>
                </a:solidFill>
              </a:rPr>
              <a:t>Main city: Alba Longa</a:t>
            </a:r>
          </a:p>
          <a:p>
            <a:pPr lvl="1"/>
            <a:r>
              <a:rPr lang="en-GB" sz="2000" dirty="0" smtClean="0">
                <a:solidFill>
                  <a:schemeClr val="bg1"/>
                </a:solidFill>
              </a:rPr>
              <a:t>destroyed mid-7</a:t>
            </a:r>
            <a:r>
              <a:rPr lang="en-GB" sz="2000" baseline="30000" dirty="0" smtClean="0">
                <a:solidFill>
                  <a:schemeClr val="bg1"/>
                </a:solidFill>
              </a:rPr>
              <a:t>th</a:t>
            </a:r>
            <a:r>
              <a:rPr lang="en-GB" sz="2000" dirty="0" smtClean="0">
                <a:solidFill>
                  <a:schemeClr val="bg1"/>
                </a:solidFill>
              </a:rPr>
              <a:t> c. BC</a:t>
            </a:r>
            <a:endParaRPr lang="en-GB" sz="2000" dirty="0">
              <a:solidFill>
                <a:schemeClr val="bg1"/>
              </a:solidFill>
            </a:endParaRPr>
          </a:p>
          <a:p>
            <a:pPr lvl="1"/>
            <a:r>
              <a:rPr lang="en-GB" sz="2400" dirty="0" smtClean="0">
                <a:solidFill>
                  <a:schemeClr val="bg1"/>
                </a:solidFill>
              </a:rPr>
              <a:t>Other members: </a:t>
            </a:r>
            <a:r>
              <a:rPr lang="en-GB" sz="2400" dirty="0">
                <a:solidFill>
                  <a:schemeClr val="bg1"/>
                </a:solidFill>
              </a:rPr>
              <a:t>Tusculum, Aricia, </a:t>
            </a:r>
            <a:r>
              <a:rPr lang="en-GB" sz="2400" dirty="0" err="1">
                <a:solidFill>
                  <a:schemeClr val="bg1"/>
                </a:solidFill>
              </a:rPr>
              <a:t>Lanuvium</a:t>
            </a:r>
            <a:r>
              <a:rPr lang="en-GB" sz="2400" dirty="0">
                <a:solidFill>
                  <a:schemeClr val="bg1"/>
                </a:solidFill>
              </a:rPr>
              <a:t>, </a:t>
            </a:r>
            <a:r>
              <a:rPr lang="en-GB" sz="2400" dirty="0" err="1">
                <a:solidFill>
                  <a:schemeClr val="bg1"/>
                </a:solidFill>
              </a:rPr>
              <a:t>Lavinium</a:t>
            </a:r>
            <a:r>
              <a:rPr lang="en-GB" sz="2400" dirty="0">
                <a:solidFill>
                  <a:schemeClr val="bg1"/>
                </a:solidFill>
              </a:rPr>
              <a:t>, Cora, Tibur, </a:t>
            </a:r>
            <a:r>
              <a:rPr lang="en-GB" sz="2400" dirty="0" err="1">
                <a:solidFill>
                  <a:schemeClr val="bg1"/>
                </a:solidFill>
              </a:rPr>
              <a:t>Pometia</a:t>
            </a:r>
            <a:r>
              <a:rPr lang="en-GB" sz="2400" dirty="0">
                <a:solidFill>
                  <a:schemeClr val="bg1"/>
                </a:solidFill>
              </a:rPr>
              <a:t> and </a:t>
            </a:r>
            <a:r>
              <a:rPr lang="en-GB" sz="2400" dirty="0" err="1" smtClean="0">
                <a:solidFill>
                  <a:schemeClr val="bg1"/>
                </a:solidFill>
              </a:rPr>
              <a:t>Ardea</a:t>
            </a:r>
            <a:endParaRPr lang="en-GB" sz="2400" dirty="0" smtClean="0">
              <a:solidFill>
                <a:schemeClr val="bg1"/>
              </a:solidFill>
            </a:endParaRPr>
          </a:p>
        </p:txBody>
      </p:sp>
      <p:pic>
        <p:nvPicPr>
          <p:cNvPr id="4" name="Picture 2" descr="http://www.civilization.org.uk/wp-content/uploads/2011/11/Early-Latium.jpg"/>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313706" y="44625"/>
            <a:ext cx="4815191" cy="6480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5" name="Oval 4"/>
          <p:cNvSpPr/>
          <p:nvPr/>
        </p:nvSpPr>
        <p:spPr>
          <a:xfrm>
            <a:off x="5940152" y="4509120"/>
            <a:ext cx="2736304"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rot="3819609">
            <a:off x="7073936" y="1241132"/>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rot="1814478">
            <a:off x="7480389" y="2852937"/>
            <a:ext cx="1727132" cy="864096"/>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rot="18370243">
            <a:off x="5780514" y="326267"/>
            <a:ext cx="1534206" cy="662142"/>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p:cNvSpPr/>
          <p:nvPr/>
        </p:nvSpPr>
        <p:spPr>
          <a:xfrm rot="18370243">
            <a:off x="4075944" y="932267"/>
            <a:ext cx="1534206" cy="1116238"/>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rot="2016399">
            <a:off x="4715114" y="170705"/>
            <a:ext cx="1525546" cy="881565"/>
          </a:xfrm>
          <a:prstGeom prst="ellipse">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7092280" y="2420888"/>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070502" y="217268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290217" y="3098967"/>
            <a:ext cx="712089"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894374" y="3437047"/>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76426" y="118883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746335" y="486916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6159038" y="2725350"/>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6516216" y="3284984"/>
            <a:ext cx="933242" cy="216023"/>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6159038" y="3457209"/>
            <a:ext cx="933242"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6357136" y="3061688"/>
            <a:ext cx="933242" cy="216023"/>
          </a:xfrm>
          <a:prstGeom prst="rect">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7267617" y="3578542"/>
            <a:ext cx="579315" cy="304124"/>
          </a:xfrm>
          <a:prstGeom prst="rect">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Arrow Connector 22"/>
          <p:cNvCxnSpPr/>
          <p:nvPr/>
        </p:nvCxnSpPr>
        <p:spPr>
          <a:xfrm flipH="1" flipV="1">
            <a:off x="6357136" y="3933056"/>
            <a:ext cx="910482" cy="576064"/>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a:off x="6516216" y="1864877"/>
            <a:ext cx="1034094" cy="459865"/>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5940152" y="1340901"/>
            <a:ext cx="63592" cy="523976"/>
          </a:xfrm>
          <a:prstGeom prst="straightConnector1">
            <a:avLst/>
          </a:prstGeom>
          <a:ln w="127000">
            <a:solidFill>
              <a:schemeClr val="accent1">
                <a:alpha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26" name="Content Placeholder 2"/>
          <p:cNvSpPr txBox="1">
            <a:spLocks/>
          </p:cNvSpPr>
          <p:nvPr/>
        </p:nvSpPr>
        <p:spPr>
          <a:xfrm>
            <a:off x="139708" y="266200"/>
            <a:ext cx="8874034" cy="6382017"/>
          </a:xfrm>
          <a:prstGeom prst="rect">
            <a:avLst/>
          </a:prstGeom>
          <a:solidFill>
            <a:srgbClr val="FFC000"/>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b="1" dirty="0" smtClean="0">
                <a:solidFill>
                  <a:schemeClr val="bg1"/>
                </a:solidFill>
              </a:rPr>
              <a:t>Roman treaties with her neighbours and with Carthage:</a:t>
            </a:r>
          </a:p>
          <a:p>
            <a:pPr marL="480060" indent="-342900" defTabSz="914400"/>
            <a:r>
              <a:rPr lang="en-GB" dirty="0" smtClean="0">
                <a:solidFill>
                  <a:schemeClr val="bg1"/>
                </a:solidFill>
              </a:rPr>
              <a:t>Battle at Lake </a:t>
            </a:r>
            <a:r>
              <a:rPr lang="en-GB" dirty="0" err="1" smtClean="0">
                <a:solidFill>
                  <a:schemeClr val="bg1"/>
                </a:solidFill>
              </a:rPr>
              <a:t>Regillus</a:t>
            </a:r>
            <a:r>
              <a:rPr lang="en-GB" dirty="0" smtClean="0">
                <a:solidFill>
                  <a:schemeClr val="bg1"/>
                </a:solidFill>
              </a:rPr>
              <a:t> (496 BC).</a:t>
            </a:r>
          </a:p>
          <a:p>
            <a:pPr marL="480060" indent="-342900" defTabSz="914400"/>
            <a:r>
              <a:rPr lang="en-GB" i="1" dirty="0" err="1" smtClean="0">
                <a:solidFill>
                  <a:schemeClr val="bg1"/>
                </a:solidFill>
              </a:rPr>
              <a:t>foedus</a:t>
            </a:r>
            <a:r>
              <a:rPr lang="en-GB" i="1" dirty="0" smtClean="0">
                <a:solidFill>
                  <a:schemeClr val="bg1"/>
                </a:solidFill>
              </a:rPr>
              <a:t> </a:t>
            </a:r>
            <a:r>
              <a:rPr lang="en-GB" i="1" dirty="0" err="1" smtClean="0">
                <a:solidFill>
                  <a:schemeClr val="bg1"/>
                </a:solidFill>
              </a:rPr>
              <a:t>Cassianum</a:t>
            </a:r>
            <a:r>
              <a:rPr lang="en-GB" i="1" dirty="0" smtClean="0">
                <a:solidFill>
                  <a:schemeClr val="bg1"/>
                </a:solidFill>
              </a:rPr>
              <a:t> </a:t>
            </a:r>
            <a:r>
              <a:rPr lang="en-GB" dirty="0" smtClean="0">
                <a:solidFill>
                  <a:schemeClr val="bg1"/>
                </a:solidFill>
              </a:rPr>
              <a:t>(‘Cassian treaty’) of 493 BC - Dionysius of Halicarnassus </a:t>
            </a:r>
            <a:r>
              <a:rPr lang="en-GB" i="1" dirty="0" smtClean="0">
                <a:solidFill>
                  <a:schemeClr val="bg1"/>
                </a:solidFill>
              </a:rPr>
              <a:t>Roman Antiquities </a:t>
            </a:r>
            <a:r>
              <a:rPr lang="en-GB" dirty="0" smtClean="0">
                <a:solidFill>
                  <a:schemeClr val="bg1"/>
                </a:solidFill>
              </a:rPr>
              <a:t>6.95.2-3.</a:t>
            </a:r>
          </a:p>
          <a:p>
            <a:pPr marL="800100" lvl="1" indent="-342900" defTabSz="914400"/>
            <a:r>
              <a:rPr lang="en-GB" dirty="0" smtClean="0">
                <a:solidFill>
                  <a:schemeClr val="bg1"/>
                </a:solidFill>
              </a:rPr>
              <a:t>“The provisions of the treaty were as follows: ‘Let there be peace between the Romans and all the Latin cities… Let them neither make war upon another themselves nor bring in foreign enemies nor grant a safe passage to those who shall make war upon either. Let them assist one another, when warred upon, with all their forces, and let each have an equal share of the spoils and booty taken in their common wars…”</a:t>
            </a:r>
          </a:p>
          <a:p>
            <a:pPr marL="480060" indent="-342900" defTabSz="914400"/>
            <a:r>
              <a:rPr lang="en-GB" dirty="0" smtClean="0">
                <a:solidFill>
                  <a:schemeClr val="bg1"/>
                </a:solidFill>
              </a:rPr>
              <a:t>Rome’s treaty with Carthage – Polybius 3.22.4-13 – </a:t>
            </a:r>
            <a:r>
              <a:rPr lang="en-GB" dirty="0" err="1" smtClean="0">
                <a:solidFill>
                  <a:schemeClr val="bg1"/>
                </a:solidFill>
              </a:rPr>
              <a:t>Ardea</a:t>
            </a:r>
            <a:r>
              <a:rPr lang="en-GB" dirty="0" smtClean="0">
                <a:solidFill>
                  <a:schemeClr val="bg1"/>
                </a:solidFill>
              </a:rPr>
              <a:t>, </a:t>
            </a:r>
            <a:r>
              <a:rPr lang="en-GB" dirty="0" err="1" smtClean="0">
                <a:solidFill>
                  <a:schemeClr val="bg1"/>
                </a:solidFill>
              </a:rPr>
              <a:t>Antium</a:t>
            </a:r>
            <a:r>
              <a:rPr lang="en-GB" dirty="0" smtClean="0">
                <a:solidFill>
                  <a:schemeClr val="bg1"/>
                </a:solidFill>
              </a:rPr>
              <a:t>, </a:t>
            </a:r>
            <a:r>
              <a:rPr lang="en-GB" dirty="0" err="1" smtClean="0">
                <a:solidFill>
                  <a:schemeClr val="bg1"/>
                </a:solidFill>
              </a:rPr>
              <a:t>Laurentium</a:t>
            </a:r>
            <a:r>
              <a:rPr lang="en-GB" dirty="0" smtClean="0">
                <a:solidFill>
                  <a:schemeClr val="bg1"/>
                </a:solidFill>
              </a:rPr>
              <a:t>, </a:t>
            </a:r>
            <a:r>
              <a:rPr lang="en-GB" dirty="0" err="1" smtClean="0">
                <a:solidFill>
                  <a:schemeClr val="bg1"/>
                </a:solidFill>
              </a:rPr>
              <a:t>Circeii</a:t>
            </a:r>
            <a:r>
              <a:rPr lang="en-GB" dirty="0" smtClean="0">
                <a:solidFill>
                  <a:schemeClr val="bg1"/>
                </a:solidFill>
              </a:rPr>
              <a:t>, </a:t>
            </a:r>
            <a:r>
              <a:rPr lang="en-GB" dirty="0" err="1" smtClean="0">
                <a:solidFill>
                  <a:schemeClr val="bg1"/>
                </a:solidFill>
              </a:rPr>
              <a:t>Tarracina</a:t>
            </a:r>
            <a:r>
              <a:rPr lang="en-GB" dirty="0" smtClean="0">
                <a:solidFill>
                  <a:schemeClr val="bg1"/>
                </a:solidFill>
              </a:rPr>
              <a:t>. </a:t>
            </a:r>
          </a:p>
          <a:p>
            <a:pPr marL="800100" lvl="1" indent="-342900" defTabSz="914400"/>
            <a:endParaRPr lang="en-GB" dirty="0" smtClean="0">
              <a:solidFill>
                <a:schemeClr val="bg1"/>
              </a:solidFill>
            </a:endParaRPr>
          </a:p>
          <a:p>
            <a:pPr marL="457200" lvl="1" indent="0" defTabSz="914400">
              <a:buFont typeface="Wingdings 2"/>
              <a:buNone/>
            </a:pPr>
            <a:endParaRPr lang="en-GB" dirty="0">
              <a:solidFill>
                <a:schemeClr val="bg1"/>
              </a:solidFill>
            </a:endParaRPr>
          </a:p>
        </p:txBody>
      </p:sp>
    </p:spTree>
    <p:extLst>
      <p:ext uri="{BB962C8B-B14F-4D97-AF65-F5344CB8AC3E}">
        <p14:creationId xmlns:p14="http://schemas.microsoft.com/office/powerpoint/2010/main" val="13620246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Tragedy of </a:t>
            </a:r>
            <a:r>
              <a:rPr lang="en-GB" dirty="0" err="1" smtClean="0">
                <a:solidFill>
                  <a:schemeClr val="bg1"/>
                </a:solidFill>
              </a:rPr>
              <a:t>Corolianus</a:t>
            </a:r>
            <a:r>
              <a:rPr lang="en-GB" dirty="0" smtClean="0">
                <a:solidFill>
                  <a:schemeClr val="bg1"/>
                </a:solidFill>
              </a:rPr>
              <a:t> </a:t>
            </a:r>
            <a:endParaRPr lang="en-GB" dirty="0">
              <a:solidFill>
                <a:schemeClr val="bg1"/>
              </a:solidFill>
            </a:endParaRPr>
          </a:p>
        </p:txBody>
      </p:sp>
      <p:sp>
        <p:nvSpPr>
          <p:cNvPr id="3" name="Content Placeholder 2"/>
          <p:cNvSpPr>
            <a:spLocks noGrp="1"/>
          </p:cNvSpPr>
          <p:nvPr>
            <p:ph idx="1"/>
          </p:nvPr>
        </p:nvSpPr>
        <p:spPr>
          <a:xfrm>
            <a:off x="0" y="1330234"/>
            <a:ext cx="8919754" cy="1822269"/>
          </a:xfrm>
        </p:spPr>
        <p:txBody>
          <a:bodyPr/>
          <a:lstStyle/>
          <a:p>
            <a:r>
              <a:rPr lang="en-GB" sz="2600" dirty="0">
                <a:solidFill>
                  <a:schemeClr val="bg1"/>
                </a:solidFill>
              </a:rPr>
              <a:t>Pressure from the </a:t>
            </a:r>
            <a:r>
              <a:rPr lang="en-GB" sz="2600" dirty="0" err="1">
                <a:solidFill>
                  <a:schemeClr val="bg1"/>
                </a:solidFill>
              </a:rPr>
              <a:t>Aequi</a:t>
            </a:r>
            <a:r>
              <a:rPr lang="en-GB" sz="2600" dirty="0">
                <a:solidFill>
                  <a:schemeClr val="bg1"/>
                </a:solidFill>
              </a:rPr>
              <a:t>, Volsci and the city of Veii.</a:t>
            </a:r>
          </a:p>
          <a:p>
            <a:endParaRPr lang="en-GB" sz="500" dirty="0">
              <a:solidFill>
                <a:schemeClr val="bg1"/>
              </a:solidFill>
            </a:endParaRPr>
          </a:p>
          <a:p>
            <a:r>
              <a:rPr lang="en-GB" sz="2600" dirty="0">
                <a:solidFill>
                  <a:schemeClr val="bg1"/>
                </a:solidFill>
              </a:rPr>
              <a:t>486 BC – </a:t>
            </a:r>
            <a:r>
              <a:rPr lang="en-GB" sz="2600" dirty="0" err="1">
                <a:solidFill>
                  <a:schemeClr val="bg1"/>
                </a:solidFill>
              </a:rPr>
              <a:t>Hernici</a:t>
            </a:r>
            <a:r>
              <a:rPr lang="en-GB" sz="2600" dirty="0">
                <a:solidFill>
                  <a:schemeClr val="bg1"/>
                </a:solidFill>
              </a:rPr>
              <a:t> make an alliance with Rome.</a:t>
            </a:r>
          </a:p>
          <a:p>
            <a:endParaRPr lang="en-GB" sz="500" dirty="0">
              <a:solidFill>
                <a:schemeClr val="bg1"/>
              </a:solidFill>
            </a:endParaRPr>
          </a:p>
        </p:txBody>
      </p:sp>
      <p:pic>
        <p:nvPicPr>
          <p:cNvPr id="4" name="Picture 3"/>
          <p:cNvPicPr>
            <a:picLocks noChangeAspect="1"/>
          </p:cNvPicPr>
          <p:nvPr/>
        </p:nvPicPr>
        <p:blipFill>
          <a:blip r:embed="rId2"/>
          <a:stretch>
            <a:fillRect/>
          </a:stretch>
        </p:blipFill>
        <p:spPr>
          <a:xfrm>
            <a:off x="4540220" y="3408001"/>
            <a:ext cx="4501301" cy="3375976"/>
          </a:xfrm>
          <a:prstGeom prst="rect">
            <a:avLst/>
          </a:prstGeom>
        </p:spPr>
      </p:pic>
      <p:sp>
        <p:nvSpPr>
          <p:cNvPr id="5" name="Rectangle 4"/>
          <p:cNvSpPr/>
          <p:nvPr/>
        </p:nvSpPr>
        <p:spPr>
          <a:xfrm>
            <a:off x="0" y="2473234"/>
            <a:ext cx="9041521" cy="1409617"/>
          </a:xfrm>
          <a:prstGeom prst="rect">
            <a:avLst/>
          </a:prstGeom>
        </p:spPr>
        <p:txBody>
          <a:bodyPr wrap="square">
            <a:spAutoFit/>
          </a:bodyPr>
          <a:lstStyle/>
          <a:p>
            <a:pPr marL="548640" lvl="0" indent="-411480" defTabSz="914400">
              <a:spcBef>
                <a:spcPct val="20000"/>
              </a:spcBef>
              <a:buClr>
                <a:prstClr val="white">
                  <a:shade val="95000"/>
                </a:prstClr>
              </a:buClr>
              <a:buSzPct val="65000"/>
              <a:buFont typeface="Wingdings 2"/>
              <a:buChar char=""/>
            </a:pPr>
            <a:r>
              <a:rPr lang="en-GB" sz="2600" dirty="0">
                <a:solidFill>
                  <a:prstClr val="black"/>
                </a:solidFill>
              </a:rPr>
              <a:t>Colonies established in territory taken or recovered from the Volsci.</a:t>
            </a:r>
          </a:p>
          <a:p>
            <a:pPr marL="548640" lvl="0" indent="-411480" defTabSz="914400">
              <a:spcBef>
                <a:spcPct val="20000"/>
              </a:spcBef>
              <a:buClr>
                <a:prstClr val="white">
                  <a:shade val="95000"/>
                </a:prstClr>
              </a:buClr>
              <a:buSzPct val="65000"/>
              <a:buFont typeface="Wingdings 2"/>
              <a:buChar char=""/>
            </a:pPr>
            <a:endParaRPr lang="en-GB" sz="2800" dirty="0">
              <a:solidFill>
                <a:prstClr val="white"/>
              </a:solidFill>
            </a:endParaRPr>
          </a:p>
        </p:txBody>
      </p:sp>
      <p:sp>
        <p:nvSpPr>
          <p:cNvPr id="6" name="Content Placeholder 2"/>
          <p:cNvSpPr txBox="1">
            <a:spLocks/>
          </p:cNvSpPr>
          <p:nvPr/>
        </p:nvSpPr>
        <p:spPr>
          <a:xfrm>
            <a:off x="60960" y="3413760"/>
            <a:ext cx="4418300" cy="3444240"/>
          </a:xfrm>
          <a:prstGeom prst="rect">
            <a:avLst/>
          </a:prstGeom>
          <a:solidFill>
            <a:srgbClr val="00D25F"/>
          </a:solidFill>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sz="1800" dirty="0" smtClean="0">
                <a:solidFill>
                  <a:schemeClr val="bg1"/>
                </a:solidFill>
              </a:rPr>
              <a:t>“Coriolanus, almost like one demented, sprung from his seat to embrace his mother. She, changing her tone from entreaty to anger, said, ‘Before I admit your embrace suffer me to know whether it is to an enemy or a son that I have come, whether it is as your prisoner or as your mother that I am in your camp… Here the good fortune of Rome destroyed the two armies of her enemies in a conflict no less ruinous than obstinate.” - </a:t>
            </a:r>
            <a:r>
              <a:rPr lang="en-GB" sz="1800" b="1" dirty="0" smtClean="0">
                <a:solidFill>
                  <a:schemeClr val="bg1"/>
                </a:solidFill>
              </a:rPr>
              <a:t>Livy 2.40.5, 13</a:t>
            </a:r>
            <a:r>
              <a:rPr lang="en-GB" sz="1800" dirty="0" smtClean="0">
                <a:solidFill>
                  <a:schemeClr val="bg1"/>
                </a:solidFill>
              </a:rPr>
              <a:t>. </a:t>
            </a:r>
          </a:p>
          <a:p>
            <a:pPr marL="137160" indent="0" defTabSz="914400">
              <a:buFont typeface="Wingdings 2"/>
              <a:buNone/>
            </a:pPr>
            <a:endParaRPr lang="en-GB" dirty="0"/>
          </a:p>
        </p:txBody>
      </p:sp>
      <p:sp>
        <p:nvSpPr>
          <p:cNvPr id="7" name="Donut 6"/>
          <p:cNvSpPr/>
          <p:nvPr/>
        </p:nvSpPr>
        <p:spPr>
          <a:xfrm>
            <a:off x="7010400" y="6035041"/>
            <a:ext cx="1001486" cy="243839"/>
          </a:xfrm>
          <a:prstGeom prst="donut">
            <a:avLst>
              <a:gd name="adj" fmla="val 211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Donut 7"/>
          <p:cNvSpPr/>
          <p:nvPr/>
        </p:nvSpPr>
        <p:spPr>
          <a:xfrm>
            <a:off x="7019109" y="5211494"/>
            <a:ext cx="1001486" cy="243839"/>
          </a:xfrm>
          <a:prstGeom prst="donut">
            <a:avLst>
              <a:gd name="adj" fmla="val 2118"/>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8677468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Sack of Veii</a:t>
            </a:r>
            <a:endParaRPr lang="en-GB" dirty="0">
              <a:solidFill>
                <a:schemeClr val="bg1"/>
              </a:solidFill>
            </a:endParaRPr>
          </a:p>
        </p:txBody>
      </p:sp>
      <p:sp>
        <p:nvSpPr>
          <p:cNvPr id="3" name="Content Placeholder 2"/>
          <p:cNvSpPr>
            <a:spLocks noGrp="1"/>
          </p:cNvSpPr>
          <p:nvPr>
            <p:ph idx="1"/>
          </p:nvPr>
        </p:nvSpPr>
        <p:spPr>
          <a:xfrm>
            <a:off x="1" y="1417639"/>
            <a:ext cx="5381896" cy="5440362"/>
          </a:xfrm>
        </p:spPr>
        <p:txBody>
          <a:bodyPr>
            <a:normAutofit fontScale="85000" lnSpcReduction="10000"/>
          </a:bodyPr>
          <a:lstStyle/>
          <a:p>
            <a:r>
              <a:rPr lang="en-GB" dirty="0">
                <a:solidFill>
                  <a:schemeClr val="bg1"/>
                </a:solidFill>
              </a:rPr>
              <a:t>20 km from Rome; large territory</a:t>
            </a:r>
          </a:p>
          <a:p>
            <a:r>
              <a:rPr lang="en-GB" dirty="0">
                <a:solidFill>
                  <a:schemeClr val="bg1"/>
                </a:solidFill>
              </a:rPr>
              <a:t>Fighting 405 - 396 BC (Liv. 5.1ff)</a:t>
            </a:r>
          </a:p>
          <a:p>
            <a:pPr lvl="1"/>
            <a:r>
              <a:rPr lang="en-GB" dirty="0">
                <a:solidFill>
                  <a:schemeClr val="bg1"/>
                </a:solidFill>
              </a:rPr>
              <a:t>for political supremacy in the region…?</a:t>
            </a:r>
          </a:p>
          <a:p>
            <a:r>
              <a:rPr lang="en-GB" dirty="0">
                <a:solidFill>
                  <a:schemeClr val="bg1"/>
                </a:solidFill>
              </a:rPr>
              <a:t>Veii was completely destroyed, its inhabitants killed or enslaved</a:t>
            </a:r>
          </a:p>
          <a:p>
            <a:r>
              <a:rPr lang="en-GB" dirty="0">
                <a:solidFill>
                  <a:schemeClr val="bg1"/>
                </a:solidFill>
              </a:rPr>
              <a:t>Its territory and deities </a:t>
            </a:r>
            <a:r>
              <a:rPr lang="en-GB" dirty="0" smtClean="0">
                <a:solidFill>
                  <a:schemeClr val="bg1"/>
                </a:solidFill>
              </a:rPr>
              <a:t>annexed:</a:t>
            </a:r>
            <a:endParaRPr lang="en-GB" dirty="0">
              <a:solidFill>
                <a:schemeClr val="bg1"/>
              </a:solidFill>
            </a:endParaRPr>
          </a:p>
          <a:p>
            <a:pPr lvl="1"/>
            <a:r>
              <a:rPr lang="en-GB" dirty="0">
                <a:solidFill>
                  <a:schemeClr val="bg1"/>
                </a:solidFill>
              </a:rPr>
              <a:t>Veii’s 1,500 km2 making Rome the largest city/territory in west Central Italy</a:t>
            </a:r>
          </a:p>
          <a:p>
            <a:pPr lvl="1"/>
            <a:r>
              <a:rPr lang="en-GB" i="1" dirty="0" err="1">
                <a:solidFill>
                  <a:schemeClr val="bg1"/>
                </a:solidFill>
              </a:rPr>
              <a:t>evocatio</a:t>
            </a:r>
            <a:r>
              <a:rPr lang="en-GB" i="1" dirty="0">
                <a:solidFill>
                  <a:schemeClr val="bg1"/>
                </a:solidFill>
              </a:rPr>
              <a:t> </a:t>
            </a:r>
          </a:p>
          <a:p>
            <a:pPr lvl="2"/>
            <a:r>
              <a:rPr lang="en-GB" dirty="0">
                <a:solidFill>
                  <a:schemeClr val="bg1"/>
                </a:solidFill>
              </a:rPr>
              <a:t>Roman dictator Camillus, to defeat Veii, summoned the tutelary deity </a:t>
            </a:r>
            <a:r>
              <a:rPr lang="en-GB" dirty="0" smtClean="0">
                <a:solidFill>
                  <a:schemeClr val="bg1"/>
                </a:solidFill>
              </a:rPr>
              <a:t>(</a:t>
            </a:r>
            <a:r>
              <a:rPr lang="en-GB" dirty="0">
                <a:solidFill>
                  <a:schemeClr val="bg1"/>
                </a:solidFill>
              </a:rPr>
              <a:t>Juno </a:t>
            </a:r>
            <a:r>
              <a:rPr lang="en-GB" dirty="0" smtClean="0">
                <a:solidFill>
                  <a:schemeClr val="bg1"/>
                </a:solidFill>
              </a:rPr>
              <a:t>Regina) of </a:t>
            </a:r>
            <a:r>
              <a:rPr lang="en-GB" dirty="0">
                <a:solidFill>
                  <a:schemeClr val="bg1"/>
                </a:solidFill>
              </a:rPr>
              <a:t>the Etruscan town of Veii to the Rome, and built her a temple on the </a:t>
            </a:r>
            <a:r>
              <a:rPr lang="en-GB" dirty="0" smtClean="0">
                <a:solidFill>
                  <a:schemeClr val="bg1"/>
                </a:solidFill>
              </a:rPr>
              <a:t>Aventine. </a:t>
            </a:r>
            <a:endParaRPr lang="en-GB" dirty="0">
              <a:solidFill>
                <a:schemeClr val="bg1"/>
              </a:solidFill>
            </a:endParaRPr>
          </a:p>
        </p:txBody>
      </p:sp>
      <p:sp>
        <p:nvSpPr>
          <p:cNvPr id="6" name="Content Placeholder 2"/>
          <p:cNvSpPr txBox="1">
            <a:spLocks/>
          </p:cNvSpPr>
          <p:nvPr/>
        </p:nvSpPr>
        <p:spPr>
          <a:xfrm>
            <a:off x="5381897" y="1480457"/>
            <a:ext cx="3675017" cy="5286103"/>
          </a:xfrm>
          <a:prstGeom prst="rect">
            <a:avLst/>
          </a:prstGeom>
          <a:solidFill>
            <a:schemeClr val="tx2">
              <a:lumMod val="50000"/>
            </a:schemeClr>
          </a:solidFill>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indent="0" defTabSz="914400">
              <a:buFont typeface="Wingdings 2"/>
              <a:buNone/>
            </a:pPr>
            <a:r>
              <a:rPr lang="en-GB" dirty="0" smtClean="0">
                <a:solidFill>
                  <a:schemeClr val="bg1"/>
                </a:solidFill>
              </a:rPr>
              <a:t>“…After the Dictator had taken the auspices and issued orders for the soldiers to arm for battle, he uttered this prayer: "Pythian Apollo, guided and inspired by thy will I go forth to destroy the city of Veii, and a tenth part of its spoils I devote to thee. Thee too, Queen Juno, who now dwells in Veii, I beseech, that thou wouldst follow us, after our victory, to the City which is ours and which will soon be thine, where a temple worthy of thy majesty will receive thee.“ – </a:t>
            </a:r>
            <a:r>
              <a:rPr lang="en-GB" b="1" dirty="0" smtClean="0">
                <a:solidFill>
                  <a:schemeClr val="bg1"/>
                </a:solidFill>
              </a:rPr>
              <a:t>Livy 5.21</a:t>
            </a:r>
            <a:r>
              <a:rPr lang="en-GB" dirty="0" smtClean="0">
                <a:solidFill>
                  <a:schemeClr val="bg1"/>
                </a:solidFill>
              </a:rPr>
              <a:t>.</a:t>
            </a:r>
          </a:p>
          <a:p>
            <a:pPr marL="137160" indent="0" defTabSz="914400">
              <a:buFont typeface="Wingdings 2"/>
              <a:buNone/>
            </a:pPr>
            <a:endParaRPr lang="en-GB" dirty="0"/>
          </a:p>
        </p:txBody>
      </p:sp>
    </p:spTree>
    <p:extLst>
      <p:ext uri="{BB962C8B-B14F-4D97-AF65-F5344CB8AC3E}">
        <p14:creationId xmlns:p14="http://schemas.microsoft.com/office/powerpoint/2010/main" val="38567354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106690"/>
          </a:xfrm>
        </p:spPr>
        <p:txBody>
          <a:bodyPr>
            <a:normAutofit/>
          </a:bodyPr>
          <a:lstStyle/>
          <a:p>
            <a:r>
              <a:rPr lang="en-GB" sz="6000" dirty="0" smtClean="0">
                <a:solidFill>
                  <a:schemeClr val="bg1"/>
                </a:solidFill>
              </a:rPr>
              <a:t>Rome in the Fourth Century BC:</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233756715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153988" y="3246559"/>
            <a:ext cx="4769965" cy="3395568"/>
          </a:xfrm>
          <a:prstGeom prst="rect">
            <a:avLst/>
          </a:prstGeom>
        </p:spPr>
      </p:pic>
      <p:sp>
        <p:nvSpPr>
          <p:cNvPr id="5" name="Content Placeholder 2"/>
          <p:cNvSpPr txBox="1">
            <a:spLocks/>
          </p:cNvSpPr>
          <p:nvPr/>
        </p:nvSpPr>
        <p:spPr>
          <a:xfrm>
            <a:off x="6376" y="1716268"/>
            <a:ext cx="8917577" cy="242969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sz="2400" dirty="0" smtClean="0">
                <a:solidFill>
                  <a:schemeClr val="bg1"/>
                </a:solidFill>
              </a:rPr>
              <a:t>Celts – </a:t>
            </a:r>
            <a:r>
              <a:rPr lang="en-GB" sz="2400" i="1" dirty="0" err="1" smtClean="0">
                <a:solidFill>
                  <a:schemeClr val="bg1"/>
                </a:solidFill>
              </a:rPr>
              <a:t>Keltoi</a:t>
            </a:r>
            <a:r>
              <a:rPr lang="en-GB" sz="2400" dirty="0" smtClean="0">
                <a:solidFill>
                  <a:schemeClr val="bg1"/>
                </a:solidFill>
              </a:rPr>
              <a:t>; </a:t>
            </a:r>
            <a:r>
              <a:rPr lang="en-GB" sz="2400" dirty="0" err="1" smtClean="0">
                <a:solidFill>
                  <a:schemeClr val="bg1"/>
                </a:solidFill>
              </a:rPr>
              <a:t>Gauls</a:t>
            </a:r>
            <a:r>
              <a:rPr lang="en-GB" sz="2400" dirty="0" smtClean="0">
                <a:solidFill>
                  <a:schemeClr val="bg1"/>
                </a:solidFill>
              </a:rPr>
              <a:t> – </a:t>
            </a:r>
            <a:r>
              <a:rPr lang="en-GB" sz="2400" i="1" dirty="0" smtClean="0">
                <a:solidFill>
                  <a:schemeClr val="bg1"/>
                </a:solidFill>
              </a:rPr>
              <a:t>Galli.</a:t>
            </a:r>
          </a:p>
          <a:p>
            <a:pPr defTabSz="914400"/>
            <a:endParaRPr lang="en-GB" sz="500" i="1" dirty="0" smtClean="0">
              <a:solidFill>
                <a:schemeClr val="bg1"/>
              </a:solidFill>
            </a:endParaRPr>
          </a:p>
          <a:p>
            <a:pPr defTabSz="914400"/>
            <a:r>
              <a:rPr lang="en-GB" sz="2400" dirty="0" smtClean="0">
                <a:solidFill>
                  <a:schemeClr val="bg1"/>
                </a:solidFill>
              </a:rPr>
              <a:t>Mainly based in North Italy; sometimes deployed as mercenaries, e.g. by Syracuse.</a:t>
            </a:r>
          </a:p>
          <a:p>
            <a:pPr defTabSz="914400"/>
            <a:endParaRPr lang="en-GB" dirty="0"/>
          </a:p>
        </p:txBody>
      </p:sp>
      <p:sp>
        <p:nvSpPr>
          <p:cNvPr id="7" name="Rectangle 6"/>
          <p:cNvSpPr/>
          <p:nvPr/>
        </p:nvSpPr>
        <p:spPr>
          <a:xfrm>
            <a:off x="113210" y="94017"/>
            <a:ext cx="9030789" cy="1569660"/>
          </a:xfrm>
          <a:prstGeom prst="rect">
            <a:avLst/>
          </a:prstGeom>
        </p:spPr>
        <p:txBody>
          <a:bodyPr wrap="square">
            <a:spAutoFit/>
          </a:bodyPr>
          <a:lstStyle/>
          <a:p>
            <a:pPr algn="ctr"/>
            <a:r>
              <a:rPr lang="en-GB" sz="4800" b="1" dirty="0">
                <a:ln w="6350">
                  <a:noFill/>
                </a:ln>
                <a:solidFill>
                  <a:prstClr val="black"/>
                </a:solidFill>
                <a:effectLst>
                  <a:outerShdw blurRad="114300" dist="101600" dir="2700000" algn="tl" rotWithShape="0">
                    <a:srgbClr val="000000">
                      <a:alpha val="40000"/>
                    </a:srgbClr>
                  </a:outerShdw>
                </a:effectLst>
                <a:latin typeface="Lucida Sans"/>
                <a:ea typeface="+mj-ea"/>
                <a:cs typeface="+mj-cs"/>
              </a:rPr>
              <a:t>Gallic sack of Rome</a:t>
            </a:r>
            <a:br>
              <a:rPr lang="en-GB" sz="4800" b="1" dirty="0">
                <a:ln w="6350">
                  <a:noFill/>
                </a:ln>
                <a:solidFill>
                  <a:prstClr val="black"/>
                </a:solidFill>
                <a:effectLst>
                  <a:outerShdw blurRad="114300" dist="101600" dir="2700000" algn="tl" rotWithShape="0">
                    <a:srgbClr val="000000">
                      <a:alpha val="40000"/>
                    </a:srgbClr>
                  </a:outerShdw>
                </a:effectLst>
                <a:latin typeface="Lucida Sans"/>
                <a:ea typeface="+mj-ea"/>
                <a:cs typeface="+mj-cs"/>
              </a:rPr>
            </a:br>
            <a:r>
              <a:rPr lang="en-GB" sz="4800" b="1" dirty="0">
                <a:ln w="6350">
                  <a:noFill/>
                </a:ln>
                <a:solidFill>
                  <a:prstClr val="black"/>
                </a:solidFill>
                <a:effectLst>
                  <a:outerShdw blurRad="114300" dist="101600" dir="2700000" algn="tl" rotWithShape="0">
                    <a:srgbClr val="000000">
                      <a:alpha val="40000"/>
                    </a:srgbClr>
                  </a:outerShdw>
                </a:effectLst>
                <a:latin typeface="Lucida Sans"/>
                <a:ea typeface="+mj-ea"/>
                <a:cs typeface="+mj-cs"/>
              </a:rPr>
              <a:t>(390/387 BC)</a:t>
            </a:r>
            <a:endParaRPr lang="en-GB" sz="1400" dirty="0"/>
          </a:p>
        </p:txBody>
      </p:sp>
      <p:sp>
        <p:nvSpPr>
          <p:cNvPr id="8" name="Content Placeholder 3"/>
          <p:cNvSpPr txBox="1">
            <a:spLocks/>
          </p:cNvSpPr>
          <p:nvPr/>
        </p:nvSpPr>
        <p:spPr>
          <a:xfrm>
            <a:off x="39187" y="3126377"/>
            <a:ext cx="3966756" cy="3731623"/>
          </a:xfrm>
          <a:prstGeom prst="rect">
            <a:avLst/>
          </a:prstGeom>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dirty="0" err="1" smtClean="0">
                <a:solidFill>
                  <a:schemeClr val="bg1"/>
                </a:solidFill>
              </a:rPr>
              <a:t>Gauls</a:t>
            </a:r>
            <a:r>
              <a:rPr lang="en-GB" dirty="0" smtClean="0">
                <a:solidFill>
                  <a:schemeClr val="bg1"/>
                </a:solidFill>
              </a:rPr>
              <a:t> remained in Rome for c. 7 months.</a:t>
            </a:r>
          </a:p>
          <a:p>
            <a:pPr defTabSz="914400"/>
            <a:endParaRPr lang="en-GB" sz="600" dirty="0" smtClean="0">
              <a:solidFill>
                <a:schemeClr val="bg1"/>
              </a:solidFill>
            </a:endParaRPr>
          </a:p>
          <a:p>
            <a:pPr defTabSz="914400"/>
            <a:r>
              <a:rPr lang="en-GB" dirty="0" smtClean="0">
                <a:solidFill>
                  <a:schemeClr val="bg1"/>
                </a:solidFill>
              </a:rPr>
              <a:t>Didn’t conquer the </a:t>
            </a:r>
            <a:r>
              <a:rPr lang="en-GB" i="1" dirty="0" err="1" smtClean="0">
                <a:solidFill>
                  <a:schemeClr val="bg1"/>
                </a:solidFill>
              </a:rPr>
              <a:t>capitolium</a:t>
            </a:r>
            <a:r>
              <a:rPr lang="en-GB" dirty="0" smtClean="0">
                <a:solidFill>
                  <a:schemeClr val="bg1"/>
                </a:solidFill>
              </a:rPr>
              <a:t>.</a:t>
            </a:r>
          </a:p>
          <a:p>
            <a:pPr defTabSz="914400"/>
            <a:endParaRPr lang="en-GB" sz="600" dirty="0" smtClean="0">
              <a:solidFill>
                <a:schemeClr val="bg1"/>
              </a:solidFill>
            </a:endParaRPr>
          </a:p>
          <a:p>
            <a:pPr defTabSz="914400"/>
            <a:r>
              <a:rPr lang="en-GB" dirty="0" err="1" smtClean="0">
                <a:solidFill>
                  <a:schemeClr val="bg1"/>
                </a:solidFill>
              </a:rPr>
              <a:t>Brennus</a:t>
            </a:r>
            <a:r>
              <a:rPr lang="en-GB" dirty="0" smtClean="0">
                <a:solidFill>
                  <a:schemeClr val="bg1"/>
                </a:solidFill>
              </a:rPr>
              <a:t> apparently agreed to leave Rome for the price of 1,000 lbs. of gold.</a:t>
            </a:r>
          </a:p>
          <a:p>
            <a:pPr lvl="1" defTabSz="914400"/>
            <a:r>
              <a:rPr lang="en-GB" dirty="0" smtClean="0">
                <a:solidFill>
                  <a:schemeClr val="bg1"/>
                </a:solidFill>
              </a:rPr>
              <a:t>Result: Rome weakened for some 50 years. </a:t>
            </a:r>
          </a:p>
          <a:p>
            <a:pPr defTabSz="914400"/>
            <a:endParaRPr lang="en-GB" dirty="0"/>
          </a:p>
        </p:txBody>
      </p:sp>
      <p:sp>
        <p:nvSpPr>
          <p:cNvPr id="9" name="Content Placeholder 2"/>
          <p:cNvSpPr txBox="1">
            <a:spLocks/>
          </p:cNvSpPr>
          <p:nvPr/>
        </p:nvSpPr>
        <p:spPr>
          <a:xfrm>
            <a:off x="3245966" y="241714"/>
            <a:ext cx="5752010" cy="4693920"/>
          </a:xfrm>
          <a:prstGeom prst="rect">
            <a:avLst/>
          </a:prstGeom>
          <a:solidFill>
            <a:srgbClr val="92D050"/>
          </a:solidFill>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dirty="0" smtClean="0">
                <a:solidFill>
                  <a:schemeClr val="bg1"/>
                </a:solidFill>
              </a:rPr>
              <a:t>“…</a:t>
            </a:r>
            <a:r>
              <a:rPr lang="en-GB" dirty="0" err="1" smtClean="0">
                <a:solidFill>
                  <a:schemeClr val="bg1"/>
                </a:solidFill>
              </a:rPr>
              <a:t>Brennus</a:t>
            </a:r>
            <a:r>
              <a:rPr lang="en-GB" dirty="0" smtClean="0">
                <a:solidFill>
                  <a:schemeClr val="bg1"/>
                </a:solidFill>
              </a:rPr>
              <a:t>, the </a:t>
            </a:r>
            <a:r>
              <a:rPr lang="en-GB" dirty="0" err="1" smtClean="0">
                <a:solidFill>
                  <a:schemeClr val="bg1"/>
                </a:solidFill>
              </a:rPr>
              <a:t>Gaulish</a:t>
            </a:r>
            <a:r>
              <a:rPr lang="en-GB" dirty="0" smtClean="0">
                <a:solidFill>
                  <a:schemeClr val="bg1"/>
                </a:solidFill>
              </a:rPr>
              <a:t> chieftain, and an agreement was arrived at by which 1000 lbs. of gold was fixed as the ransom of a people destined before long to rule the world. This disgrace was bad enough as it was, but it was made worse by the vile meanness of the </a:t>
            </a:r>
            <a:r>
              <a:rPr lang="en-GB" dirty="0" err="1" smtClean="0">
                <a:solidFill>
                  <a:schemeClr val="bg1"/>
                </a:solidFill>
              </a:rPr>
              <a:t>Gauls</a:t>
            </a:r>
            <a:r>
              <a:rPr lang="en-GB" dirty="0" smtClean="0">
                <a:solidFill>
                  <a:schemeClr val="bg1"/>
                </a:solidFill>
              </a:rPr>
              <a:t>, who produced unjust weights, and when the tribune protested, the insolent Gaul threw his sword into the scale, with an exclamation unbearable to Roman ears, ‘Woe to the vanquished!” – </a:t>
            </a:r>
            <a:r>
              <a:rPr lang="en-GB" b="1" dirty="0" smtClean="0">
                <a:solidFill>
                  <a:schemeClr val="bg1"/>
                </a:solidFill>
              </a:rPr>
              <a:t>Livy 5.48.8-9</a:t>
            </a:r>
            <a:r>
              <a:rPr lang="en-GB" dirty="0" smtClean="0">
                <a:solidFill>
                  <a:schemeClr val="bg1"/>
                </a:solidFill>
              </a:rPr>
              <a:t>.</a:t>
            </a:r>
          </a:p>
          <a:p>
            <a:pPr defTabSz="914400"/>
            <a:endParaRPr lang="en-GB" dirty="0"/>
          </a:p>
        </p:txBody>
      </p:sp>
      <p:pic>
        <p:nvPicPr>
          <p:cNvPr id="10" name="Picture 2" descr="https://upload.wikimedia.org/wikipedia/commons/thumb/0/03/Celtic_Expansion.svg/800px-Celtic_Expansion.svg.pn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270952" y="2797032"/>
            <a:ext cx="6425939" cy="388404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4"/>
          <a:stretch>
            <a:fillRect/>
          </a:stretch>
        </p:blipFill>
        <p:spPr>
          <a:xfrm>
            <a:off x="6696891" y="3408354"/>
            <a:ext cx="2308887" cy="2540181"/>
          </a:xfrm>
          <a:prstGeom prst="rect">
            <a:avLst/>
          </a:prstGeom>
        </p:spPr>
      </p:pic>
      <p:pic>
        <p:nvPicPr>
          <p:cNvPr id="12" name="Picture 11"/>
          <p:cNvPicPr>
            <a:picLocks noChangeAspect="1"/>
          </p:cNvPicPr>
          <p:nvPr/>
        </p:nvPicPr>
        <p:blipFill>
          <a:blip r:embed="rId5"/>
          <a:stretch>
            <a:fillRect/>
          </a:stretch>
        </p:blipFill>
        <p:spPr>
          <a:xfrm>
            <a:off x="6212666" y="-7076"/>
            <a:ext cx="2338274" cy="2627183"/>
          </a:xfrm>
          <a:prstGeom prst="rect">
            <a:avLst/>
          </a:prstGeom>
        </p:spPr>
      </p:pic>
      <p:sp>
        <p:nvSpPr>
          <p:cNvPr id="13" name="Content Placeholder 2"/>
          <p:cNvSpPr txBox="1">
            <a:spLocks/>
          </p:cNvSpPr>
          <p:nvPr/>
        </p:nvSpPr>
        <p:spPr>
          <a:xfrm>
            <a:off x="6696891" y="2643151"/>
            <a:ext cx="2227062" cy="550817"/>
          </a:xfrm>
          <a:prstGeom prst="rect">
            <a:avLst/>
          </a:prstGeom>
          <a:solidFill>
            <a:srgbClr val="FFC000"/>
          </a:solidFill>
        </p:spPr>
        <p:txBody>
          <a:bodyPr vert="horz">
            <a:normAutofit fontScale="5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dirty="0" smtClean="0">
                <a:solidFill>
                  <a:schemeClr val="bg1"/>
                </a:solidFill>
              </a:rPr>
              <a:t>Celtic helmet, Apulia, 6th-3rd century BC</a:t>
            </a:r>
          </a:p>
          <a:p>
            <a:pPr marL="137160" indent="0" defTabSz="914400">
              <a:buFont typeface="Wingdings 2"/>
              <a:buNone/>
            </a:pPr>
            <a:endParaRPr lang="en-GB" dirty="0"/>
          </a:p>
        </p:txBody>
      </p:sp>
      <p:pic>
        <p:nvPicPr>
          <p:cNvPr id="14" name="Picture 13"/>
          <p:cNvPicPr>
            <a:picLocks noChangeAspect="1"/>
          </p:cNvPicPr>
          <p:nvPr/>
        </p:nvPicPr>
        <p:blipFill>
          <a:blip r:embed="rId6"/>
          <a:stretch>
            <a:fillRect/>
          </a:stretch>
        </p:blipFill>
        <p:spPr>
          <a:xfrm>
            <a:off x="2885377" y="-71078"/>
            <a:ext cx="2880253" cy="2829162"/>
          </a:xfrm>
          <a:prstGeom prst="rect">
            <a:avLst/>
          </a:prstGeom>
        </p:spPr>
      </p:pic>
      <p:sp>
        <p:nvSpPr>
          <p:cNvPr id="15" name="Content Placeholder 2"/>
          <p:cNvSpPr txBox="1">
            <a:spLocks/>
          </p:cNvSpPr>
          <p:nvPr/>
        </p:nvSpPr>
        <p:spPr>
          <a:xfrm>
            <a:off x="179018" y="2470972"/>
            <a:ext cx="3304903" cy="298269"/>
          </a:xfrm>
          <a:prstGeom prst="rect">
            <a:avLst/>
          </a:prstGeom>
          <a:solidFill>
            <a:srgbClr val="FFC000"/>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0" lvl="2" indent="0" defTabSz="914400">
              <a:buFont typeface="Wingdings"/>
              <a:buNone/>
            </a:pPr>
            <a:r>
              <a:rPr lang="en-GB" sz="1500" smtClean="0">
                <a:solidFill>
                  <a:schemeClr val="bg1"/>
                </a:solidFill>
              </a:rPr>
              <a:t>Celtic silver phalera from Manerbio</a:t>
            </a:r>
          </a:p>
          <a:p>
            <a:pPr marL="137160" indent="0" defTabSz="914400">
              <a:buFont typeface="Wingdings 2"/>
              <a:buNone/>
            </a:pPr>
            <a:endParaRPr lang="en-GB" dirty="0"/>
          </a:p>
        </p:txBody>
      </p:sp>
    </p:spTree>
    <p:extLst>
      <p:ext uri="{BB962C8B-B14F-4D97-AF65-F5344CB8AC3E}">
        <p14:creationId xmlns:p14="http://schemas.microsoft.com/office/powerpoint/2010/main" val="3470685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wipe(down)">
                                      <p:cBhvr>
                                        <p:cTn id="13" dur="500"/>
                                        <p:tgtEl>
                                          <p:spTgt spid="12"/>
                                        </p:tgtEl>
                                      </p:cBhvr>
                                    </p:animEffect>
                                  </p:childTnLst>
                                </p:cTn>
                              </p:par>
                              <p:par>
                                <p:cTn id="14" presetID="22" presetClass="entr" presetSubtype="4" fill="hold" nodeType="with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wipe(down)">
                                      <p:cBhvr>
                                        <p:cTn id="16" dur="500"/>
                                        <p:tgtEl>
                                          <p:spTgt spid="14"/>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wipe(down)">
                                      <p:cBhvr>
                                        <p:cTn id="19" dur="500"/>
                                        <p:tgtEl>
                                          <p:spTgt spid="15"/>
                                        </p:tgtEl>
                                      </p:cBhvr>
                                    </p:animEffect>
                                  </p:childTnLst>
                                </p:cTn>
                              </p:par>
                              <p:par>
                                <p:cTn id="20" presetID="22" presetClass="entr" presetSubtype="4" fill="hold"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down)">
                                      <p:cBhvr>
                                        <p:cTn id="22" dur="500"/>
                                        <p:tgtEl>
                                          <p:spTgt spid="10"/>
                                        </p:tgtEl>
                                      </p:cBhvr>
                                    </p:animEffect>
                                  </p:childTnLst>
                                </p:cTn>
                              </p:par>
                              <p:par>
                                <p:cTn id="23" presetID="22" presetClass="entr" presetSubtype="4" fill="hold" nodeType="with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wipe(down)">
                                      <p:cBhvr>
                                        <p:cTn id="25" dur="500"/>
                                        <p:tgtEl>
                                          <p:spTgt spid="11"/>
                                        </p:tgtEl>
                                      </p:cBhvr>
                                    </p:animEffect>
                                  </p:childTnLst>
                                </p:cTn>
                              </p:par>
                              <p:par>
                                <p:cTn id="26" presetID="22" presetClass="entr" presetSubtype="4" fill="hold" grpId="0" nodeType="with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wipe(down)">
                                      <p:cBhvr>
                                        <p:cTn id="2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3" grpId="0" animBg="1"/>
      <p:bldP spid="1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solidFill>
                  <a:schemeClr val="bg1"/>
                </a:solidFill>
              </a:rPr>
              <a:t>Regrouping, Rebuilding</a:t>
            </a:r>
            <a:endParaRPr lang="en-GB" b="1" dirty="0">
              <a:solidFill>
                <a:schemeClr val="bg1"/>
              </a:solidFill>
            </a:endParaRPr>
          </a:p>
        </p:txBody>
      </p:sp>
      <p:sp>
        <p:nvSpPr>
          <p:cNvPr id="3" name="Content Placeholder 2"/>
          <p:cNvSpPr>
            <a:spLocks noGrp="1"/>
          </p:cNvSpPr>
          <p:nvPr>
            <p:ph sz="half" idx="1"/>
          </p:nvPr>
        </p:nvSpPr>
        <p:spPr>
          <a:xfrm>
            <a:off x="1" y="1558834"/>
            <a:ext cx="5223374" cy="5299166"/>
          </a:xfrm>
        </p:spPr>
        <p:txBody>
          <a:bodyPr>
            <a:normAutofit fontScale="92500" lnSpcReduction="20000"/>
          </a:bodyPr>
          <a:lstStyle/>
          <a:p>
            <a:r>
              <a:rPr lang="en-GB" dirty="0">
                <a:solidFill>
                  <a:schemeClr val="bg1"/>
                </a:solidFill>
              </a:rPr>
              <a:t>A number Latin allies renounce </a:t>
            </a:r>
            <a:r>
              <a:rPr lang="en-GB" dirty="0" smtClean="0">
                <a:solidFill>
                  <a:schemeClr val="bg1"/>
                </a:solidFill>
              </a:rPr>
              <a:t>allegiance. Attacks </a:t>
            </a:r>
            <a:r>
              <a:rPr lang="en-GB" dirty="0">
                <a:solidFill>
                  <a:schemeClr val="bg1"/>
                </a:solidFill>
              </a:rPr>
              <a:t>form </a:t>
            </a:r>
            <a:r>
              <a:rPr lang="en-GB" dirty="0" err="1">
                <a:solidFill>
                  <a:schemeClr val="bg1"/>
                </a:solidFill>
              </a:rPr>
              <a:t>Aequi</a:t>
            </a:r>
            <a:r>
              <a:rPr lang="en-GB" dirty="0">
                <a:solidFill>
                  <a:schemeClr val="bg1"/>
                </a:solidFill>
              </a:rPr>
              <a:t>, Volsci and Etruscans</a:t>
            </a:r>
            <a:r>
              <a:rPr lang="en-GB" dirty="0" smtClean="0">
                <a:solidFill>
                  <a:schemeClr val="bg1"/>
                </a:solidFill>
              </a:rPr>
              <a:t>.</a:t>
            </a:r>
          </a:p>
          <a:p>
            <a:endParaRPr lang="en-GB" sz="600" dirty="0"/>
          </a:p>
          <a:p>
            <a:r>
              <a:rPr lang="en-GB" dirty="0" smtClean="0">
                <a:solidFill>
                  <a:schemeClr val="bg1"/>
                </a:solidFill>
              </a:rPr>
              <a:t>Gallic incursions into Alban </a:t>
            </a:r>
            <a:r>
              <a:rPr lang="en-GB" dirty="0">
                <a:solidFill>
                  <a:schemeClr val="bg1"/>
                </a:solidFill>
              </a:rPr>
              <a:t>Hill </a:t>
            </a:r>
            <a:r>
              <a:rPr lang="en-GB" dirty="0" smtClean="0">
                <a:solidFill>
                  <a:schemeClr val="bg1"/>
                </a:solidFill>
              </a:rPr>
              <a:t>country in 360 BC. </a:t>
            </a:r>
          </a:p>
          <a:p>
            <a:endParaRPr lang="en-GB" sz="600" dirty="0">
              <a:solidFill>
                <a:schemeClr val="bg1"/>
              </a:solidFill>
            </a:endParaRPr>
          </a:p>
          <a:p>
            <a:pPr marL="0" indent="0">
              <a:buNone/>
            </a:pPr>
            <a:r>
              <a:rPr lang="en-GB" dirty="0">
                <a:solidFill>
                  <a:schemeClr val="bg1"/>
                </a:solidFill>
              </a:rPr>
              <a:t>“…new debts were being contracted to meet a tax imposed for the construction of a stone wall for which the censors had made a contract.” - </a:t>
            </a:r>
            <a:r>
              <a:rPr lang="en-GB" b="1" dirty="0">
                <a:solidFill>
                  <a:schemeClr val="bg1"/>
                </a:solidFill>
              </a:rPr>
              <a:t>Livy 6.32.1 </a:t>
            </a:r>
            <a:r>
              <a:rPr lang="en-GB" dirty="0">
                <a:solidFill>
                  <a:schemeClr val="bg1"/>
                </a:solidFill>
              </a:rPr>
              <a:t>- 378 BC</a:t>
            </a:r>
            <a:r>
              <a:rPr lang="en-GB" dirty="0" smtClean="0">
                <a:solidFill>
                  <a:schemeClr val="bg1"/>
                </a:solidFill>
              </a:rPr>
              <a:t>.</a:t>
            </a:r>
          </a:p>
          <a:p>
            <a:pPr marL="0" indent="0">
              <a:buNone/>
            </a:pPr>
            <a:endParaRPr lang="en-GB" sz="600" dirty="0" smtClean="0">
              <a:solidFill>
                <a:schemeClr val="bg1"/>
              </a:solidFill>
            </a:endParaRPr>
          </a:p>
          <a:p>
            <a:pPr marL="457200" indent="-457200"/>
            <a:r>
              <a:rPr lang="en-GB" dirty="0" smtClean="0">
                <a:solidFill>
                  <a:schemeClr val="bg1"/>
                </a:solidFill>
              </a:rPr>
              <a:t>More </a:t>
            </a:r>
            <a:r>
              <a:rPr lang="en-GB" dirty="0">
                <a:solidFill>
                  <a:schemeClr val="bg1"/>
                </a:solidFill>
              </a:rPr>
              <a:t>internal stability by 366 BC.</a:t>
            </a:r>
          </a:p>
          <a:p>
            <a:pPr marL="0" indent="0">
              <a:buNone/>
            </a:pPr>
            <a:endParaRPr lang="en-GB" sz="600" dirty="0">
              <a:solidFill>
                <a:schemeClr val="bg1"/>
              </a:solidFill>
            </a:endParaRPr>
          </a:p>
          <a:p>
            <a:pPr marL="457200" indent="-457200"/>
            <a:r>
              <a:rPr lang="en-GB" dirty="0">
                <a:solidFill>
                  <a:schemeClr val="bg1"/>
                </a:solidFill>
              </a:rPr>
              <a:t>Old Latin League disbanded in 338 BC – settlement after the Latin War (340-338 BC) - Livy 8.14.1-12</a:t>
            </a:r>
            <a:r>
              <a:rPr lang="en-GB" dirty="0" smtClean="0">
                <a:solidFill>
                  <a:schemeClr val="bg1"/>
                </a:solidFill>
              </a:rPr>
              <a:t>.</a:t>
            </a:r>
            <a:endParaRPr lang="en-GB" dirty="0">
              <a:solidFill>
                <a:schemeClr val="bg1"/>
              </a:solidFill>
            </a:endParaRPr>
          </a:p>
          <a:p>
            <a:pPr marL="0" indent="0">
              <a:buNone/>
            </a:pPr>
            <a:endParaRPr lang="en-GB" dirty="0">
              <a:solidFill>
                <a:schemeClr val="bg1"/>
              </a:solidFill>
            </a:endParaRPr>
          </a:p>
          <a:p>
            <a:pPr marL="0" indent="0">
              <a:buNone/>
            </a:pPr>
            <a:endParaRPr lang="en-GB" dirty="0" smtClean="0"/>
          </a:p>
          <a:p>
            <a:endParaRPr lang="en-GB" dirty="0"/>
          </a:p>
          <a:p>
            <a:pPr marL="0" indent="0">
              <a:buNone/>
            </a:pPr>
            <a:endParaRPr lang="en-GB" dirty="0"/>
          </a:p>
          <a:p>
            <a:endParaRPr lang="en-GB" dirty="0"/>
          </a:p>
        </p:txBody>
      </p:sp>
      <p:pic>
        <p:nvPicPr>
          <p:cNvPr id="7" name="Picture 6"/>
          <p:cNvPicPr>
            <a:picLocks noChangeAspect="1"/>
          </p:cNvPicPr>
          <p:nvPr/>
        </p:nvPicPr>
        <p:blipFill>
          <a:blip r:embed="rId2"/>
          <a:stretch>
            <a:fillRect/>
          </a:stretch>
        </p:blipFill>
        <p:spPr>
          <a:xfrm>
            <a:off x="5223374" y="1774888"/>
            <a:ext cx="3800475" cy="4981575"/>
          </a:xfrm>
          <a:prstGeom prst="rect">
            <a:avLst/>
          </a:prstGeom>
        </p:spPr>
      </p:pic>
    </p:spTree>
    <p:extLst>
      <p:ext uri="{BB962C8B-B14F-4D97-AF65-F5344CB8AC3E}">
        <p14:creationId xmlns:p14="http://schemas.microsoft.com/office/powerpoint/2010/main" val="8924124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Wars Against the </a:t>
            </a:r>
            <a:r>
              <a:rPr lang="en-GB" dirty="0" err="1" smtClean="0">
                <a:solidFill>
                  <a:schemeClr val="bg1"/>
                </a:solidFill>
              </a:rPr>
              <a:t>Samnites</a:t>
            </a:r>
            <a:endParaRPr lang="en-GB" dirty="0">
              <a:solidFill>
                <a:schemeClr val="bg1"/>
              </a:solidFill>
            </a:endParaRPr>
          </a:p>
        </p:txBody>
      </p:sp>
      <p:sp>
        <p:nvSpPr>
          <p:cNvPr id="3" name="Content Placeholder 2"/>
          <p:cNvSpPr>
            <a:spLocks noGrp="1"/>
          </p:cNvSpPr>
          <p:nvPr>
            <p:ph idx="1"/>
          </p:nvPr>
        </p:nvSpPr>
        <p:spPr>
          <a:xfrm>
            <a:off x="-1" y="1479665"/>
            <a:ext cx="6845129" cy="5378335"/>
          </a:xfrm>
        </p:spPr>
        <p:txBody>
          <a:bodyPr>
            <a:normAutofit fontScale="85000" lnSpcReduction="20000"/>
          </a:bodyPr>
          <a:lstStyle/>
          <a:p>
            <a:r>
              <a:rPr lang="en-GB" dirty="0">
                <a:solidFill>
                  <a:schemeClr val="bg1"/>
                </a:solidFill>
              </a:rPr>
              <a:t>Traditionally, 3 </a:t>
            </a:r>
            <a:r>
              <a:rPr lang="en-GB" dirty="0" smtClean="0">
                <a:solidFill>
                  <a:schemeClr val="bg1"/>
                </a:solidFill>
              </a:rPr>
              <a:t>wars: 1st </a:t>
            </a:r>
            <a:r>
              <a:rPr lang="en-GB" dirty="0">
                <a:solidFill>
                  <a:schemeClr val="bg1"/>
                </a:solidFill>
              </a:rPr>
              <a:t>– 343-341 BC (real</a:t>
            </a:r>
            <a:r>
              <a:rPr lang="en-GB" dirty="0" smtClean="0">
                <a:solidFill>
                  <a:schemeClr val="bg1"/>
                </a:solidFill>
              </a:rPr>
              <a:t>?); 2nd </a:t>
            </a:r>
            <a:r>
              <a:rPr lang="en-GB" dirty="0">
                <a:solidFill>
                  <a:schemeClr val="bg1"/>
                </a:solidFill>
              </a:rPr>
              <a:t>– 326-304 </a:t>
            </a:r>
            <a:r>
              <a:rPr lang="en-GB" dirty="0" smtClean="0">
                <a:solidFill>
                  <a:schemeClr val="bg1"/>
                </a:solidFill>
              </a:rPr>
              <a:t>BC; 3rd </a:t>
            </a:r>
            <a:r>
              <a:rPr lang="en-GB" dirty="0">
                <a:solidFill>
                  <a:schemeClr val="bg1"/>
                </a:solidFill>
              </a:rPr>
              <a:t>– 298-290 </a:t>
            </a:r>
            <a:r>
              <a:rPr lang="en-GB" dirty="0" smtClean="0">
                <a:solidFill>
                  <a:schemeClr val="bg1"/>
                </a:solidFill>
              </a:rPr>
              <a:t>BC</a:t>
            </a:r>
          </a:p>
          <a:p>
            <a:pPr lvl="1"/>
            <a:endParaRPr lang="en-GB" sz="500" dirty="0">
              <a:solidFill>
                <a:schemeClr val="bg1"/>
              </a:solidFill>
            </a:endParaRPr>
          </a:p>
          <a:p>
            <a:r>
              <a:rPr lang="en-GB" dirty="0">
                <a:solidFill>
                  <a:schemeClr val="bg1"/>
                </a:solidFill>
              </a:rPr>
              <a:t>Samnium: mountainous territory, mainly along the Apennine Mountains, but also to the </a:t>
            </a:r>
            <a:r>
              <a:rPr lang="en-GB" dirty="0" smtClean="0">
                <a:solidFill>
                  <a:schemeClr val="bg1"/>
                </a:solidFill>
              </a:rPr>
              <a:t>coast.</a:t>
            </a:r>
          </a:p>
          <a:p>
            <a:endParaRPr lang="en-GB" sz="500" dirty="0">
              <a:solidFill>
                <a:schemeClr val="bg1"/>
              </a:solidFill>
            </a:endParaRPr>
          </a:p>
          <a:p>
            <a:r>
              <a:rPr lang="en-GB" dirty="0">
                <a:solidFill>
                  <a:schemeClr val="bg1"/>
                </a:solidFill>
              </a:rPr>
              <a:t>Our knowledge of </a:t>
            </a:r>
            <a:r>
              <a:rPr lang="en-GB" dirty="0" err="1" smtClean="0">
                <a:solidFill>
                  <a:schemeClr val="bg1"/>
                </a:solidFill>
              </a:rPr>
              <a:t>Samnites</a:t>
            </a:r>
            <a:r>
              <a:rPr lang="en-GB" dirty="0" smtClean="0">
                <a:solidFill>
                  <a:schemeClr val="bg1"/>
                </a:solidFill>
              </a:rPr>
              <a:t> is </a:t>
            </a:r>
            <a:r>
              <a:rPr lang="en-GB" dirty="0">
                <a:solidFill>
                  <a:schemeClr val="bg1"/>
                </a:solidFill>
              </a:rPr>
              <a:t>rather </a:t>
            </a:r>
            <a:r>
              <a:rPr lang="en-GB" dirty="0" smtClean="0">
                <a:solidFill>
                  <a:schemeClr val="bg1"/>
                </a:solidFill>
              </a:rPr>
              <a:t>limited.</a:t>
            </a:r>
          </a:p>
          <a:p>
            <a:endParaRPr lang="en-GB" sz="500" dirty="0">
              <a:solidFill>
                <a:schemeClr val="bg1"/>
              </a:solidFill>
            </a:endParaRPr>
          </a:p>
          <a:p>
            <a:r>
              <a:rPr lang="en-GB" dirty="0">
                <a:solidFill>
                  <a:schemeClr val="bg1"/>
                </a:solidFill>
              </a:rPr>
              <a:t>What was Rome’s motivation?</a:t>
            </a:r>
          </a:p>
          <a:p>
            <a:pPr lvl="1"/>
            <a:r>
              <a:rPr lang="en-GB" dirty="0">
                <a:solidFill>
                  <a:schemeClr val="bg1"/>
                </a:solidFill>
              </a:rPr>
              <a:t>Conflict between coastal cities and mountainous ‘tribes</a:t>
            </a:r>
            <a:r>
              <a:rPr lang="en-GB" dirty="0" smtClean="0">
                <a:solidFill>
                  <a:schemeClr val="bg1"/>
                </a:solidFill>
              </a:rPr>
              <a:t>’?</a:t>
            </a:r>
          </a:p>
          <a:p>
            <a:pPr lvl="1"/>
            <a:endParaRPr lang="en-GB" sz="800" dirty="0">
              <a:solidFill>
                <a:schemeClr val="bg1"/>
              </a:solidFill>
            </a:endParaRPr>
          </a:p>
          <a:p>
            <a:r>
              <a:rPr lang="en-GB" dirty="0">
                <a:solidFill>
                  <a:schemeClr val="bg1"/>
                </a:solidFill>
              </a:rPr>
              <a:t>Today’s scholars focus above all </a:t>
            </a:r>
            <a:r>
              <a:rPr lang="en-GB" dirty="0" smtClean="0">
                <a:solidFill>
                  <a:schemeClr val="bg1"/>
                </a:solidFill>
              </a:rPr>
              <a:t>on </a:t>
            </a:r>
            <a:r>
              <a:rPr lang="en-GB" dirty="0">
                <a:solidFill>
                  <a:schemeClr val="bg1"/>
                </a:solidFill>
              </a:rPr>
              <a:t>Rome’s internal motivation: </a:t>
            </a:r>
            <a:r>
              <a:rPr lang="en-GB" dirty="0" smtClean="0">
                <a:solidFill>
                  <a:schemeClr val="bg1"/>
                </a:solidFill>
              </a:rPr>
              <a:t>politics</a:t>
            </a:r>
            <a:r>
              <a:rPr lang="en-GB" dirty="0">
                <a:solidFill>
                  <a:schemeClr val="bg1"/>
                </a:solidFill>
              </a:rPr>
              <a:t>, society, economy</a:t>
            </a:r>
          </a:p>
          <a:p>
            <a:pPr lvl="1"/>
            <a:r>
              <a:rPr lang="en-GB" dirty="0">
                <a:solidFill>
                  <a:schemeClr val="bg1"/>
                </a:solidFill>
              </a:rPr>
              <a:t>inner-elite competition (patrician/plebeian):</a:t>
            </a:r>
            <a:br>
              <a:rPr lang="en-GB" dirty="0">
                <a:solidFill>
                  <a:schemeClr val="bg1"/>
                </a:solidFill>
              </a:rPr>
            </a:br>
            <a:r>
              <a:rPr lang="en-GB" dirty="0">
                <a:solidFill>
                  <a:schemeClr val="bg1"/>
                </a:solidFill>
              </a:rPr>
              <a:t>achievement &amp; success as premise to belong to Rome’s ruling class</a:t>
            </a:r>
          </a:p>
          <a:p>
            <a:pPr lvl="1"/>
            <a:r>
              <a:rPr lang="en-GB" dirty="0">
                <a:solidFill>
                  <a:schemeClr val="bg1"/>
                </a:solidFill>
              </a:rPr>
              <a:t>economy: booty (incl. land &amp; slaves</a:t>
            </a:r>
            <a:r>
              <a:rPr lang="en-GB" dirty="0" smtClean="0">
                <a:solidFill>
                  <a:schemeClr val="bg1"/>
                </a:solidFill>
              </a:rPr>
              <a:t>)</a:t>
            </a:r>
            <a:endParaRPr lang="en-GB" dirty="0"/>
          </a:p>
        </p:txBody>
      </p:sp>
      <p:pic>
        <p:nvPicPr>
          <p:cNvPr id="4" name="Picture 3"/>
          <p:cNvPicPr>
            <a:picLocks noChangeAspect="1"/>
          </p:cNvPicPr>
          <p:nvPr/>
        </p:nvPicPr>
        <p:blipFill>
          <a:blip r:embed="rId2"/>
          <a:stretch>
            <a:fillRect/>
          </a:stretch>
        </p:blipFill>
        <p:spPr>
          <a:xfrm>
            <a:off x="6845129" y="1417638"/>
            <a:ext cx="2230036" cy="5270566"/>
          </a:xfrm>
          <a:prstGeom prst="rect">
            <a:avLst/>
          </a:prstGeom>
        </p:spPr>
      </p:pic>
      <p:sp>
        <p:nvSpPr>
          <p:cNvPr id="5" name="Content Placeholder 2"/>
          <p:cNvSpPr txBox="1">
            <a:spLocks/>
          </p:cNvSpPr>
          <p:nvPr/>
        </p:nvSpPr>
        <p:spPr>
          <a:xfrm>
            <a:off x="141316" y="1479665"/>
            <a:ext cx="6500554" cy="5208539"/>
          </a:xfrm>
          <a:prstGeom prst="rect">
            <a:avLst/>
          </a:prstGeom>
          <a:solidFill>
            <a:srgbClr val="FFC000"/>
          </a:solidFill>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defTabSz="914400"/>
            <a:r>
              <a:rPr lang="en-GB" b="1" dirty="0" smtClean="0">
                <a:solidFill>
                  <a:schemeClr val="bg1"/>
                </a:solidFill>
              </a:rPr>
              <a:t>1st Samnite War</a:t>
            </a:r>
            <a:r>
              <a:rPr lang="en-GB" dirty="0" smtClean="0">
                <a:solidFill>
                  <a:schemeClr val="bg1"/>
                </a:solidFill>
              </a:rPr>
              <a:t>… -- uncertain</a:t>
            </a:r>
          </a:p>
          <a:p>
            <a:pPr defTabSz="914400"/>
            <a:r>
              <a:rPr lang="en-GB" b="1" dirty="0" smtClean="0">
                <a:solidFill>
                  <a:schemeClr val="bg1"/>
                </a:solidFill>
              </a:rPr>
              <a:t>2nd Samnite War</a:t>
            </a:r>
          </a:p>
          <a:p>
            <a:pPr lvl="1" defTabSz="914400"/>
            <a:r>
              <a:rPr lang="en-GB" dirty="0" smtClean="0">
                <a:solidFill>
                  <a:schemeClr val="bg1"/>
                </a:solidFill>
              </a:rPr>
              <a:t>Rome had more manpower than </a:t>
            </a:r>
            <a:r>
              <a:rPr lang="en-GB" dirty="0" err="1" smtClean="0">
                <a:solidFill>
                  <a:schemeClr val="bg1"/>
                </a:solidFill>
              </a:rPr>
              <a:t>Samnites</a:t>
            </a:r>
            <a:endParaRPr lang="en-GB" dirty="0" smtClean="0">
              <a:solidFill>
                <a:schemeClr val="bg1"/>
              </a:solidFill>
            </a:endParaRPr>
          </a:p>
          <a:p>
            <a:pPr lvl="1" defTabSz="914400"/>
            <a:r>
              <a:rPr lang="en-GB" dirty="0" smtClean="0">
                <a:solidFill>
                  <a:schemeClr val="bg1"/>
                </a:solidFill>
              </a:rPr>
              <a:t>Difficulties to adapt to the different, mountainous terrain</a:t>
            </a:r>
          </a:p>
          <a:p>
            <a:pPr lvl="1" defTabSz="914400"/>
            <a:r>
              <a:rPr lang="en-GB" dirty="0" smtClean="0">
                <a:solidFill>
                  <a:schemeClr val="bg1"/>
                </a:solidFill>
              </a:rPr>
              <a:t>Peace in 304 BC, but war restarted in 298 BC</a:t>
            </a:r>
          </a:p>
          <a:p>
            <a:pPr defTabSz="914400"/>
            <a:r>
              <a:rPr lang="en-GB" b="1" dirty="0" smtClean="0">
                <a:solidFill>
                  <a:schemeClr val="bg1"/>
                </a:solidFill>
              </a:rPr>
              <a:t>3rd Samnite War</a:t>
            </a:r>
          </a:p>
          <a:p>
            <a:pPr lvl="1" defTabSz="914400"/>
            <a:r>
              <a:rPr lang="en-GB" dirty="0" err="1" smtClean="0">
                <a:solidFill>
                  <a:schemeClr val="bg1"/>
                </a:solidFill>
              </a:rPr>
              <a:t>Lucanians</a:t>
            </a:r>
            <a:r>
              <a:rPr lang="en-GB" dirty="0" smtClean="0">
                <a:solidFill>
                  <a:schemeClr val="bg1"/>
                </a:solidFill>
              </a:rPr>
              <a:t> asked Rome for help against the </a:t>
            </a:r>
            <a:r>
              <a:rPr lang="en-GB" dirty="0" err="1" smtClean="0">
                <a:solidFill>
                  <a:schemeClr val="bg1"/>
                </a:solidFill>
              </a:rPr>
              <a:t>Samnites</a:t>
            </a:r>
            <a:endParaRPr lang="en-GB" dirty="0" smtClean="0">
              <a:solidFill>
                <a:schemeClr val="bg1"/>
              </a:solidFill>
            </a:endParaRPr>
          </a:p>
          <a:p>
            <a:pPr lvl="1" defTabSz="914400"/>
            <a:r>
              <a:rPr lang="en-GB" dirty="0" smtClean="0">
                <a:solidFill>
                  <a:schemeClr val="bg1"/>
                </a:solidFill>
              </a:rPr>
              <a:t>Most of Italy now fought against Rome…</a:t>
            </a:r>
          </a:p>
          <a:p>
            <a:pPr lvl="1" defTabSz="914400"/>
            <a:r>
              <a:rPr lang="en-GB" dirty="0" smtClean="0">
                <a:solidFill>
                  <a:schemeClr val="bg1"/>
                </a:solidFill>
              </a:rPr>
              <a:t>Etruscans, Celts, </a:t>
            </a:r>
            <a:r>
              <a:rPr lang="en-GB" dirty="0" err="1" smtClean="0">
                <a:solidFill>
                  <a:schemeClr val="bg1"/>
                </a:solidFill>
              </a:rPr>
              <a:t>Sabines</a:t>
            </a:r>
            <a:r>
              <a:rPr lang="en-GB" dirty="0" smtClean="0">
                <a:solidFill>
                  <a:schemeClr val="bg1"/>
                </a:solidFill>
              </a:rPr>
              <a:t>, </a:t>
            </a:r>
            <a:r>
              <a:rPr lang="en-GB" dirty="0" err="1" smtClean="0">
                <a:solidFill>
                  <a:schemeClr val="bg1"/>
                </a:solidFill>
              </a:rPr>
              <a:t>Samnites</a:t>
            </a:r>
            <a:r>
              <a:rPr lang="en-GB" dirty="0" smtClean="0">
                <a:solidFill>
                  <a:schemeClr val="bg1"/>
                </a:solidFill>
              </a:rPr>
              <a:t>, </a:t>
            </a:r>
            <a:br>
              <a:rPr lang="en-GB" dirty="0" smtClean="0">
                <a:solidFill>
                  <a:schemeClr val="bg1"/>
                </a:solidFill>
              </a:rPr>
            </a:br>
            <a:r>
              <a:rPr lang="en-GB" dirty="0" smtClean="0">
                <a:solidFill>
                  <a:schemeClr val="bg1"/>
                </a:solidFill>
              </a:rPr>
              <a:t>and even the </a:t>
            </a:r>
            <a:r>
              <a:rPr lang="en-GB" dirty="0" err="1" smtClean="0">
                <a:solidFill>
                  <a:schemeClr val="bg1"/>
                </a:solidFill>
              </a:rPr>
              <a:t>Lucanians</a:t>
            </a:r>
            <a:r>
              <a:rPr lang="en-GB" dirty="0" smtClean="0">
                <a:solidFill>
                  <a:schemeClr val="bg1"/>
                </a:solidFill>
              </a:rPr>
              <a:t> changed sides!</a:t>
            </a:r>
          </a:p>
          <a:p>
            <a:pPr lvl="1" defTabSz="914400"/>
            <a:r>
              <a:rPr lang="en-GB" dirty="0" smtClean="0">
                <a:solidFill>
                  <a:schemeClr val="bg1"/>
                </a:solidFill>
              </a:rPr>
              <a:t>291 BC – colony of </a:t>
            </a:r>
            <a:r>
              <a:rPr lang="en-GB" dirty="0" err="1" smtClean="0">
                <a:solidFill>
                  <a:schemeClr val="bg1"/>
                </a:solidFill>
              </a:rPr>
              <a:t>Venusia</a:t>
            </a:r>
            <a:r>
              <a:rPr lang="en-GB" dirty="0" smtClean="0">
                <a:solidFill>
                  <a:schemeClr val="bg1"/>
                </a:solidFill>
              </a:rPr>
              <a:t/>
            </a:r>
            <a:br>
              <a:rPr lang="en-GB" dirty="0" smtClean="0">
                <a:solidFill>
                  <a:schemeClr val="bg1"/>
                </a:solidFill>
              </a:rPr>
            </a:br>
            <a:r>
              <a:rPr lang="en-GB" dirty="0" smtClean="0">
                <a:solidFill>
                  <a:schemeClr val="bg1"/>
                </a:solidFill>
              </a:rPr>
              <a:t>in order to control Samnium, Apulia &amp; Lucania</a:t>
            </a:r>
          </a:p>
          <a:p>
            <a:pPr lvl="1" defTabSz="914400"/>
            <a:r>
              <a:rPr lang="en-GB" dirty="0" smtClean="0">
                <a:solidFill>
                  <a:schemeClr val="bg1"/>
                </a:solidFill>
              </a:rPr>
              <a:t>20,000 settlers sent to </a:t>
            </a:r>
            <a:r>
              <a:rPr lang="en-GB" dirty="0" err="1" smtClean="0">
                <a:solidFill>
                  <a:schemeClr val="bg1"/>
                </a:solidFill>
              </a:rPr>
              <a:t>Venusia</a:t>
            </a:r>
            <a:endParaRPr lang="en-GB" dirty="0" smtClean="0">
              <a:solidFill>
                <a:schemeClr val="bg1"/>
              </a:solidFill>
            </a:endParaRPr>
          </a:p>
          <a:p>
            <a:pPr lvl="1" defTabSz="914400"/>
            <a:r>
              <a:rPr lang="en-GB" dirty="0" smtClean="0">
                <a:solidFill>
                  <a:schemeClr val="bg1"/>
                </a:solidFill>
              </a:rPr>
              <a:t>Cicero: “bastion of the empire”</a:t>
            </a:r>
          </a:p>
          <a:p>
            <a:pPr lvl="1" defTabSz="914400"/>
            <a:r>
              <a:rPr lang="en-GB" dirty="0" smtClean="0">
                <a:solidFill>
                  <a:schemeClr val="bg1"/>
                </a:solidFill>
              </a:rPr>
              <a:t>291 BC – submission of </a:t>
            </a:r>
            <a:r>
              <a:rPr lang="en-GB" dirty="0" err="1" smtClean="0">
                <a:solidFill>
                  <a:schemeClr val="bg1"/>
                </a:solidFill>
              </a:rPr>
              <a:t>Samnites</a:t>
            </a:r>
            <a:endParaRPr lang="en-GB" dirty="0" smtClean="0">
              <a:solidFill>
                <a:schemeClr val="bg1"/>
              </a:solidFill>
            </a:endParaRPr>
          </a:p>
          <a:p>
            <a:pPr defTabSz="914400"/>
            <a:endParaRPr lang="en-GB" dirty="0"/>
          </a:p>
        </p:txBody>
      </p:sp>
    </p:spTree>
    <p:extLst>
      <p:ext uri="{BB962C8B-B14F-4D97-AF65-F5344CB8AC3E}">
        <p14:creationId xmlns:p14="http://schemas.microsoft.com/office/powerpoint/2010/main" val="59036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106690"/>
          </a:xfrm>
        </p:spPr>
        <p:txBody>
          <a:bodyPr>
            <a:normAutofit/>
          </a:bodyPr>
          <a:lstStyle/>
          <a:p>
            <a:r>
              <a:rPr lang="en-GB" sz="6000" dirty="0" smtClean="0">
                <a:solidFill>
                  <a:schemeClr val="bg1"/>
                </a:solidFill>
              </a:rPr>
              <a:t>Pyric Wars</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27590155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solidFill>
                  <a:schemeClr val="bg1"/>
                </a:solidFill>
              </a:rPr>
              <a:t>City of Tarentum </a:t>
            </a:r>
            <a:endParaRPr lang="en-GB" b="1" dirty="0">
              <a:solidFill>
                <a:schemeClr val="bg1"/>
              </a:solidFill>
            </a:endParaRPr>
          </a:p>
        </p:txBody>
      </p:sp>
      <p:sp>
        <p:nvSpPr>
          <p:cNvPr id="5" name="Content Placeholder 4"/>
          <p:cNvSpPr>
            <a:spLocks noGrp="1"/>
          </p:cNvSpPr>
          <p:nvPr>
            <p:ph sz="half" idx="1"/>
          </p:nvPr>
        </p:nvSpPr>
        <p:spPr>
          <a:xfrm>
            <a:off x="0" y="1417638"/>
            <a:ext cx="4495800" cy="5440362"/>
          </a:xfrm>
        </p:spPr>
        <p:txBody>
          <a:bodyPr>
            <a:normAutofit fontScale="85000" lnSpcReduction="20000"/>
          </a:bodyPr>
          <a:lstStyle/>
          <a:p>
            <a:r>
              <a:rPr lang="en-GB" sz="3000" dirty="0" smtClean="0">
                <a:solidFill>
                  <a:schemeClr val="bg1"/>
                </a:solidFill>
              </a:rPr>
              <a:t>Moderately prosperous democracy able to field 15,000 men. </a:t>
            </a:r>
          </a:p>
          <a:p>
            <a:endParaRPr lang="en-GB" sz="600" dirty="0">
              <a:solidFill>
                <a:schemeClr val="bg1"/>
              </a:solidFill>
            </a:endParaRPr>
          </a:p>
          <a:p>
            <a:r>
              <a:rPr lang="en-GB" sz="3000" dirty="0" smtClean="0">
                <a:solidFill>
                  <a:schemeClr val="bg1"/>
                </a:solidFill>
              </a:rPr>
              <a:t>Roman force sent to aid </a:t>
            </a:r>
            <a:r>
              <a:rPr lang="en-GB" sz="3000" dirty="0" err="1" smtClean="0">
                <a:solidFill>
                  <a:schemeClr val="bg1"/>
                </a:solidFill>
              </a:rPr>
              <a:t>Thurii</a:t>
            </a:r>
            <a:r>
              <a:rPr lang="en-GB" sz="3000" dirty="0" smtClean="0">
                <a:solidFill>
                  <a:schemeClr val="bg1"/>
                </a:solidFill>
              </a:rPr>
              <a:t> in 282 BC. They </a:t>
            </a:r>
            <a:r>
              <a:rPr lang="en-GB" sz="3000" dirty="0">
                <a:solidFill>
                  <a:schemeClr val="bg1"/>
                </a:solidFill>
              </a:rPr>
              <a:t>installed garrisons in Greek cities (</a:t>
            </a:r>
            <a:r>
              <a:rPr lang="en-GB" sz="3000" dirty="0" err="1">
                <a:solidFill>
                  <a:schemeClr val="bg1"/>
                </a:solidFill>
              </a:rPr>
              <a:t>Thurri</a:t>
            </a:r>
            <a:r>
              <a:rPr lang="en-GB" sz="3000" dirty="0">
                <a:solidFill>
                  <a:schemeClr val="bg1"/>
                </a:solidFill>
              </a:rPr>
              <a:t>, </a:t>
            </a:r>
            <a:r>
              <a:rPr lang="en-GB" sz="3000" dirty="0" err="1">
                <a:solidFill>
                  <a:schemeClr val="bg1"/>
                </a:solidFill>
              </a:rPr>
              <a:t>Locri</a:t>
            </a:r>
            <a:r>
              <a:rPr lang="en-GB" sz="3000" dirty="0">
                <a:solidFill>
                  <a:schemeClr val="bg1"/>
                </a:solidFill>
              </a:rPr>
              <a:t>, </a:t>
            </a:r>
            <a:r>
              <a:rPr lang="en-GB" sz="3000" dirty="0" err="1">
                <a:solidFill>
                  <a:schemeClr val="bg1"/>
                </a:solidFill>
              </a:rPr>
              <a:t>Rhegium</a:t>
            </a:r>
            <a:r>
              <a:rPr lang="en-GB" sz="3000" dirty="0">
                <a:solidFill>
                  <a:schemeClr val="bg1"/>
                </a:solidFill>
              </a:rPr>
              <a:t>)</a:t>
            </a:r>
          </a:p>
          <a:p>
            <a:endParaRPr lang="en-GB" sz="600" dirty="0" smtClean="0">
              <a:solidFill>
                <a:schemeClr val="bg1"/>
              </a:solidFill>
            </a:endParaRPr>
          </a:p>
          <a:p>
            <a:r>
              <a:rPr lang="en-GB" sz="3000" dirty="0" err="1" smtClean="0">
                <a:solidFill>
                  <a:schemeClr val="bg1"/>
                </a:solidFill>
              </a:rPr>
              <a:t>Tarrentum</a:t>
            </a:r>
            <a:r>
              <a:rPr lang="en-GB" sz="3000" dirty="0" smtClean="0">
                <a:solidFill>
                  <a:schemeClr val="bg1"/>
                </a:solidFill>
              </a:rPr>
              <a:t> </a:t>
            </a:r>
            <a:r>
              <a:rPr lang="en-GB" sz="3000" dirty="0">
                <a:solidFill>
                  <a:schemeClr val="bg1"/>
                </a:solidFill>
              </a:rPr>
              <a:t>– Rome’s ally – grew nervous… Rome was overthrowing all Greek cities of Magna Graecia</a:t>
            </a:r>
          </a:p>
          <a:p>
            <a:endParaRPr lang="en-GB" sz="600" dirty="0" smtClean="0">
              <a:solidFill>
                <a:schemeClr val="bg1"/>
              </a:solidFill>
            </a:endParaRPr>
          </a:p>
          <a:p>
            <a:endParaRPr lang="en-GB" sz="500" dirty="0">
              <a:solidFill>
                <a:schemeClr val="bg1"/>
              </a:solidFill>
            </a:endParaRPr>
          </a:p>
          <a:p>
            <a:r>
              <a:rPr lang="en-GB" sz="3000" dirty="0" err="1" smtClean="0">
                <a:solidFill>
                  <a:schemeClr val="bg1"/>
                </a:solidFill>
              </a:rPr>
              <a:t>Tarentine</a:t>
            </a:r>
            <a:r>
              <a:rPr lang="en-GB" sz="3000" dirty="0" smtClean="0">
                <a:solidFill>
                  <a:schemeClr val="bg1"/>
                </a:solidFill>
              </a:rPr>
              <a:t> army and navy attack Roman relief force.</a:t>
            </a:r>
            <a:endParaRPr lang="en-GB" sz="3000" dirty="0">
              <a:solidFill>
                <a:schemeClr val="bg1"/>
              </a:solidFill>
            </a:endParaRPr>
          </a:p>
        </p:txBody>
      </p:sp>
      <p:pic>
        <p:nvPicPr>
          <p:cNvPr id="9" name="Content Placeholder 8"/>
          <p:cNvPicPr>
            <a:picLocks noGrp="1" noChangeAspect="1"/>
          </p:cNvPicPr>
          <p:nvPr>
            <p:ph sz="half" idx="2"/>
          </p:nvPr>
        </p:nvPicPr>
        <p:blipFill>
          <a:blip r:embed="rId2"/>
          <a:stretch>
            <a:fillRect/>
          </a:stretch>
        </p:blipFill>
        <p:spPr>
          <a:xfrm>
            <a:off x="4439650" y="2039779"/>
            <a:ext cx="4604959" cy="4331203"/>
          </a:xfrm>
          <a:prstGeom prst="rect">
            <a:avLst/>
          </a:prstGeom>
        </p:spPr>
      </p:pic>
      <p:sp>
        <p:nvSpPr>
          <p:cNvPr id="10" name="Donut 9"/>
          <p:cNvSpPr/>
          <p:nvPr/>
        </p:nvSpPr>
        <p:spPr>
          <a:xfrm>
            <a:off x="7891670" y="2902227"/>
            <a:ext cx="899562" cy="413468"/>
          </a:xfrm>
          <a:prstGeom prst="donut">
            <a:avLst>
              <a:gd name="adj" fmla="val 7785"/>
            </a:avLst>
          </a:prstGeom>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Content Placeholder 2"/>
          <p:cNvSpPr txBox="1">
            <a:spLocks/>
          </p:cNvSpPr>
          <p:nvPr/>
        </p:nvSpPr>
        <p:spPr>
          <a:xfrm>
            <a:off x="155050" y="1395771"/>
            <a:ext cx="8833899" cy="5150458"/>
          </a:xfrm>
          <a:prstGeom prst="rect">
            <a:avLst/>
          </a:prstGeom>
          <a:solidFill>
            <a:srgbClr val="92D050"/>
          </a:solidFill>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defTabSz="914400">
              <a:buFont typeface="Wingdings 2"/>
              <a:buNone/>
            </a:pPr>
            <a:r>
              <a:rPr lang="en-GB" dirty="0" smtClean="0">
                <a:solidFill>
                  <a:schemeClr val="bg1"/>
                </a:solidFill>
              </a:rPr>
              <a:t>“</a:t>
            </a:r>
            <a:r>
              <a:rPr lang="en-GB" dirty="0" err="1" smtClean="0">
                <a:solidFill>
                  <a:schemeClr val="bg1"/>
                </a:solidFill>
              </a:rPr>
              <a:t>Postumius</a:t>
            </a:r>
            <a:r>
              <a:rPr lang="en-GB" dirty="0" smtClean="0">
                <a:solidFill>
                  <a:schemeClr val="bg1"/>
                </a:solidFill>
              </a:rPr>
              <a:t> was sent as ambassador to the </a:t>
            </a:r>
            <a:r>
              <a:rPr lang="en-GB" dirty="0" err="1" smtClean="0">
                <a:solidFill>
                  <a:schemeClr val="bg1"/>
                </a:solidFill>
              </a:rPr>
              <a:t>Tarentines</a:t>
            </a:r>
            <a:r>
              <a:rPr lang="en-GB" dirty="0" smtClean="0">
                <a:solidFill>
                  <a:schemeClr val="bg1"/>
                </a:solidFill>
              </a:rPr>
              <a:t>… far from paying heed to him or thinking seriously… [the </a:t>
            </a:r>
            <a:r>
              <a:rPr lang="en-GB" dirty="0" err="1" smtClean="0">
                <a:solidFill>
                  <a:schemeClr val="bg1"/>
                </a:solidFill>
              </a:rPr>
              <a:t>Tarentines</a:t>
            </a:r>
            <a:r>
              <a:rPr lang="en-GB" dirty="0" smtClean="0">
                <a:solidFill>
                  <a:schemeClr val="bg1"/>
                </a:solidFill>
              </a:rPr>
              <a:t>] rather to see if he would make any slip in the finer points of the Greek language, and then laughed, became exasperated at his belligerence, which they called barbarous, and finally were ready to drive him out of the theatre. As the Romans were departing… a man named </a:t>
            </a:r>
            <a:r>
              <a:rPr lang="en-GB" dirty="0" err="1" smtClean="0">
                <a:solidFill>
                  <a:schemeClr val="bg1"/>
                </a:solidFill>
              </a:rPr>
              <a:t>Philonides</a:t>
            </a:r>
            <a:r>
              <a:rPr lang="en-GB" dirty="0" smtClean="0">
                <a:solidFill>
                  <a:schemeClr val="bg1"/>
                </a:solidFill>
              </a:rPr>
              <a:t>.. being still full of yesterday's wine, as soon as the ambassadors drew near, pulled up his garment, and assuming a posture most shameful to behold, bespattered the sacred robe of the ambassador with the filth that is indecent even to be uttered…  laughter burst out from the whole theatre and the most insolent clapped their hands, </a:t>
            </a:r>
            <a:r>
              <a:rPr lang="en-GB" dirty="0" err="1" smtClean="0">
                <a:solidFill>
                  <a:schemeClr val="bg1"/>
                </a:solidFill>
              </a:rPr>
              <a:t>Postumius</a:t>
            </a:r>
            <a:r>
              <a:rPr lang="en-GB" dirty="0" smtClean="0">
                <a:solidFill>
                  <a:schemeClr val="bg1"/>
                </a:solidFill>
              </a:rPr>
              <a:t>… turned to the crowd and showed his defiled robe… [he said] ‘will wash out this robe with much blood’.” – </a:t>
            </a:r>
            <a:r>
              <a:rPr lang="en-GB" b="1" dirty="0" smtClean="0">
                <a:solidFill>
                  <a:schemeClr val="bg1"/>
                </a:solidFill>
              </a:rPr>
              <a:t>Dionysius of Halicarnassus </a:t>
            </a:r>
            <a:r>
              <a:rPr lang="en-GB" b="1" i="1" dirty="0" smtClean="0">
                <a:solidFill>
                  <a:schemeClr val="bg1"/>
                </a:solidFill>
              </a:rPr>
              <a:t>Roman Antiquities </a:t>
            </a:r>
            <a:r>
              <a:rPr lang="en-GB" b="1" dirty="0" smtClean="0">
                <a:solidFill>
                  <a:schemeClr val="bg1"/>
                </a:solidFill>
              </a:rPr>
              <a:t>19.5.1-4</a:t>
            </a:r>
            <a:r>
              <a:rPr lang="en-GB" dirty="0" smtClean="0">
                <a:solidFill>
                  <a:schemeClr val="bg1"/>
                </a:solidFill>
              </a:rPr>
              <a:t>.</a:t>
            </a:r>
            <a:endParaRPr lang="en-GB" dirty="0"/>
          </a:p>
        </p:txBody>
      </p:sp>
    </p:spTree>
    <p:extLst>
      <p:ext uri="{BB962C8B-B14F-4D97-AF65-F5344CB8AC3E}">
        <p14:creationId xmlns:p14="http://schemas.microsoft.com/office/powerpoint/2010/main" val="1142078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down)">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de-DE" dirty="0">
                <a:solidFill>
                  <a:schemeClr val="bg1"/>
                </a:solidFill>
              </a:rPr>
              <a:t>Pyrrhic War 280 – 275 </a:t>
            </a:r>
            <a:r>
              <a:rPr lang="de-DE" dirty="0" smtClean="0">
                <a:solidFill>
                  <a:schemeClr val="bg1"/>
                </a:solidFill>
              </a:rPr>
              <a:t>BC</a:t>
            </a:r>
            <a:endParaRPr lang="en-GB" dirty="0">
              <a:solidFill>
                <a:schemeClr val="bg1"/>
              </a:solidFill>
            </a:endParaRPr>
          </a:p>
        </p:txBody>
      </p:sp>
      <p:sp>
        <p:nvSpPr>
          <p:cNvPr id="3" name="Content Placeholder 2"/>
          <p:cNvSpPr>
            <a:spLocks noGrp="1"/>
          </p:cNvSpPr>
          <p:nvPr>
            <p:ph idx="1"/>
          </p:nvPr>
        </p:nvSpPr>
        <p:spPr>
          <a:xfrm>
            <a:off x="103367" y="1600200"/>
            <a:ext cx="6066845" cy="4709160"/>
          </a:xfrm>
        </p:spPr>
        <p:txBody>
          <a:bodyPr>
            <a:normAutofit/>
          </a:bodyPr>
          <a:lstStyle/>
          <a:p>
            <a:r>
              <a:rPr lang="en-GB" dirty="0" smtClean="0">
                <a:solidFill>
                  <a:schemeClr val="bg1"/>
                </a:solidFill>
              </a:rPr>
              <a:t>Tarentum </a:t>
            </a:r>
            <a:r>
              <a:rPr lang="en-GB" dirty="0">
                <a:solidFill>
                  <a:schemeClr val="bg1"/>
                </a:solidFill>
              </a:rPr>
              <a:t>asked </a:t>
            </a:r>
            <a:r>
              <a:rPr lang="en-GB" dirty="0" err="1">
                <a:solidFill>
                  <a:schemeClr val="bg1"/>
                </a:solidFill>
              </a:rPr>
              <a:t>Pyrrhos</a:t>
            </a:r>
            <a:r>
              <a:rPr lang="en-GB" dirty="0">
                <a:solidFill>
                  <a:schemeClr val="bg1"/>
                </a:solidFill>
              </a:rPr>
              <a:t> for help</a:t>
            </a:r>
          </a:p>
          <a:p>
            <a:r>
              <a:rPr lang="en-GB" dirty="0">
                <a:solidFill>
                  <a:schemeClr val="bg1"/>
                </a:solidFill>
              </a:rPr>
              <a:t>280 BC – Pyrrhus’ army lands </a:t>
            </a:r>
            <a:br>
              <a:rPr lang="en-GB" dirty="0">
                <a:solidFill>
                  <a:schemeClr val="bg1"/>
                </a:solidFill>
              </a:rPr>
            </a:br>
            <a:r>
              <a:rPr lang="en-GB" dirty="0">
                <a:solidFill>
                  <a:schemeClr val="bg1"/>
                </a:solidFill>
              </a:rPr>
              <a:t>in Italy with:</a:t>
            </a:r>
          </a:p>
          <a:p>
            <a:pPr lvl="1"/>
            <a:r>
              <a:rPr lang="en-GB" dirty="0">
                <a:solidFill>
                  <a:schemeClr val="bg1"/>
                </a:solidFill>
              </a:rPr>
              <a:t>3,000 cavalry</a:t>
            </a:r>
          </a:p>
          <a:p>
            <a:pPr lvl="1"/>
            <a:r>
              <a:rPr lang="en-GB" dirty="0">
                <a:solidFill>
                  <a:schemeClr val="bg1"/>
                </a:solidFill>
              </a:rPr>
              <a:t>2,000 archers</a:t>
            </a:r>
          </a:p>
          <a:p>
            <a:pPr lvl="1"/>
            <a:r>
              <a:rPr lang="en-GB" dirty="0">
                <a:solidFill>
                  <a:schemeClr val="bg1"/>
                </a:solidFill>
              </a:rPr>
              <a:t>500 slingers</a:t>
            </a:r>
          </a:p>
          <a:p>
            <a:pPr lvl="1"/>
            <a:r>
              <a:rPr lang="en-GB" dirty="0">
                <a:solidFill>
                  <a:schemeClr val="bg1"/>
                </a:solidFill>
              </a:rPr>
              <a:t>20,000 infantry</a:t>
            </a:r>
          </a:p>
          <a:p>
            <a:pPr lvl="1"/>
            <a:r>
              <a:rPr lang="en-GB" dirty="0">
                <a:solidFill>
                  <a:schemeClr val="bg1"/>
                </a:solidFill>
              </a:rPr>
              <a:t>20 war elephants</a:t>
            </a:r>
          </a:p>
          <a:p>
            <a:endParaRPr lang="en-GB" dirty="0"/>
          </a:p>
        </p:txBody>
      </p:sp>
      <p:pic>
        <p:nvPicPr>
          <p:cNvPr id="4" name="Picture 3"/>
          <p:cNvPicPr>
            <a:picLocks noChangeAspect="1"/>
          </p:cNvPicPr>
          <p:nvPr/>
        </p:nvPicPr>
        <p:blipFill>
          <a:blip r:embed="rId2"/>
          <a:stretch>
            <a:fillRect/>
          </a:stretch>
        </p:blipFill>
        <p:spPr>
          <a:xfrm>
            <a:off x="3480899" y="2688723"/>
            <a:ext cx="2985407" cy="2474746"/>
          </a:xfrm>
          <a:prstGeom prst="rect">
            <a:avLst/>
          </a:prstGeom>
        </p:spPr>
      </p:pic>
      <p:sp>
        <p:nvSpPr>
          <p:cNvPr id="5" name="Rectangle 4"/>
          <p:cNvSpPr/>
          <p:nvPr/>
        </p:nvSpPr>
        <p:spPr>
          <a:xfrm>
            <a:off x="103367" y="5518971"/>
            <a:ext cx="8873656" cy="1200329"/>
          </a:xfrm>
          <a:prstGeom prst="rect">
            <a:avLst/>
          </a:prstGeom>
        </p:spPr>
        <p:txBody>
          <a:bodyPr wrap="square">
            <a:spAutoFit/>
          </a:bodyPr>
          <a:lstStyle/>
          <a:p>
            <a:r>
              <a:rPr lang="en-GB" dirty="0">
                <a:solidFill>
                  <a:schemeClr val="bg1"/>
                </a:solidFill>
              </a:rPr>
              <a:t>“At last, when the Romans were more than ever crowded back by the elephants, and their horses, before they got near the animals, were terrified and ran away with their riders, Pyrrhus brought his Thessalian cavalry upon them while they were in confusion and routed them with great slaughter.” - </a:t>
            </a:r>
            <a:r>
              <a:rPr lang="en-GB" b="1" dirty="0">
                <a:solidFill>
                  <a:schemeClr val="bg1"/>
                </a:solidFill>
              </a:rPr>
              <a:t>Plutarch </a:t>
            </a:r>
            <a:r>
              <a:rPr lang="en-GB" b="1" i="1" dirty="0">
                <a:solidFill>
                  <a:schemeClr val="bg1"/>
                </a:solidFill>
              </a:rPr>
              <a:t>Pyrrhus </a:t>
            </a:r>
            <a:r>
              <a:rPr lang="en-GB" b="1" dirty="0">
                <a:solidFill>
                  <a:schemeClr val="bg1"/>
                </a:solidFill>
              </a:rPr>
              <a:t>17.3</a:t>
            </a:r>
            <a:r>
              <a:rPr lang="en-GB" dirty="0">
                <a:solidFill>
                  <a:schemeClr val="bg1"/>
                </a:solidFill>
              </a:rPr>
              <a:t>.</a:t>
            </a:r>
          </a:p>
        </p:txBody>
      </p:sp>
      <p:pic>
        <p:nvPicPr>
          <p:cNvPr id="6" name="Picture 5"/>
          <p:cNvPicPr>
            <a:picLocks noChangeAspect="1"/>
          </p:cNvPicPr>
          <p:nvPr/>
        </p:nvPicPr>
        <p:blipFill rotWithShape="1">
          <a:blip r:embed="rId3"/>
          <a:srcRect b="50042"/>
          <a:stretch/>
        </p:blipFill>
        <p:spPr>
          <a:xfrm>
            <a:off x="6571496" y="1853832"/>
            <a:ext cx="2516844" cy="3600763"/>
          </a:xfrm>
          <a:prstGeom prst="rect">
            <a:avLst/>
          </a:prstGeom>
        </p:spPr>
      </p:pic>
    </p:spTree>
    <p:extLst>
      <p:ext uri="{BB962C8B-B14F-4D97-AF65-F5344CB8AC3E}">
        <p14:creationId xmlns:p14="http://schemas.microsoft.com/office/powerpoint/2010/main" val="42781699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3367" y="78376"/>
            <a:ext cx="9040633" cy="6779623"/>
          </a:xfrm>
        </p:spPr>
        <p:txBody>
          <a:bodyPr>
            <a:normAutofit fontScale="92500" lnSpcReduction="10000"/>
          </a:bodyPr>
          <a:lstStyle/>
          <a:p>
            <a:r>
              <a:rPr lang="en-GB" sz="2800" b="1" dirty="0">
                <a:solidFill>
                  <a:schemeClr val="bg1"/>
                </a:solidFill>
              </a:rPr>
              <a:t>Battle of Heraclea in 280 </a:t>
            </a:r>
            <a:r>
              <a:rPr lang="en-GB" sz="2800" b="1" dirty="0" smtClean="0">
                <a:solidFill>
                  <a:schemeClr val="bg1"/>
                </a:solidFill>
              </a:rPr>
              <a:t>BC</a:t>
            </a:r>
          </a:p>
          <a:p>
            <a:pPr lvl="1"/>
            <a:r>
              <a:rPr lang="en-GB" sz="2400" dirty="0" smtClean="0">
                <a:solidFill>
                  <a:schemeClr val="bg1"/>
                </a:solidFill>
              </a:rPr>
              <a:t>Romans defeated!</a:t>
            </a:r>
          </a:p>
          <a:p>
            <a:pPr lvl="1"/>
            <a:r>
              <a:rPr lang="en-GB" sz="2400" dirty="0" smtClean="0">
                <a:solidFill>
                  <a:schemeClr val="bg1"/>
                </a:solidFill>
              </a:rPr>
              <a:t>Casualties</a:t>
            </a:r>
          </a:p>
          <a:p>
            <a:pPr lvl="2"/>
            <a:r>
              <a:rPr lang="en-GB" sz="2000" dirty="0" smtClean="0">
                <a:solidFill>
                  <a:schemeClr val="bg1"/>
                </a:solidFill>
              </a:rPr>
              <a:t>After Hieronymus </a:t>
            </a:r>
            <a:r>
              <a:rPr lang="en-GB" sz="2000" dirty="0">
                <a:solidFill>
                  <a:schemeClr val="bg1"/>
                </a:solidFill>
              </a:rPr>
              <a:t>of </a:t>
            </a:r>
            <a:r>
              <a:rPr lang="en-GB" sz="2000" dirty="0" smtClean="0">
                <a:solidFill>
                  <a:schemeClr val="bg1"/>
                </a:solidFill>
              </a:rPr>
              <a:t>Cardia</a:t>
            </a:r>
            <a:br>
              <a:rPr lang="en-GB" sz="2000" dirty="0" smtClean="0">
                <a:solidFill>
                  <a:schemeClr val="bg1"/>
                </a:solidFill>
              </a:rPr>
            </a:br>
            <a:r>
              <a:rPr lang="en-GB" sz="2000" dirty="0" smtClean="0">
                <a:solidFill>
                  <a:schemeClr val="bg1"/>
                </a:solidFill>
              </a:rPr>
              <a:t>(Thrace, </a:t>
            </a:r>
            <a:r>
              <a:rPr lang="en-GB" sz="2000" i="1" dirty="0" smtClean="0">
                <a:solidFill>
                  <a:schemeClr val="bg1"/>
                </a:solidFill>
              </a:rPr>
              <a:t>c.</a:t>
            </a:r>
            <a:r>
              <a:rPr lang="en-GB" sz="2000" dirty="0" smtClean="0">
                <a:solidFill>
                  <a:schemeClr val="bg1"/>
                </a:solidFill>
              </a:rPr>
              <a:t>354-250)</a:t>
            </a:r>
            <a:br>
              <a:rPr lang="en-GB" sz="2000" dirty="0" smtClean="0">
                <a:solidFill>
                  <a:schemeClr val="bg1"/>
                </a:solidFill>
              </a:rPr>
            </a:br>
            <a:r>
              <a:rPr lang="en-GB" sz="2000" dirty="0" smtClean="0">
                <a:solidFill>
                  <a:schemeClr val="bg1"/>
                </a:solidFill>
              </a:rPr>
              <a:t>Romans: 7,000 men – Pyrrhus: </a:t>
            </a:r>
            <a:r>
              <a:rPr lang="en-GB" sz="2000" dirty="0">
                <a:solidFill>
                  <a:schemeClr val="bg1"/>
                </a:solidFill>
              </a:rPr>
              <a:t>3,000 </a:t>
            </a:r>
            <a:r>
              <a:rPr lang="en-GB" sz="2000" dirty="0" smtClean="0">
                <a:solidFill>
                  <a:schemeClr val="bg1"/>
                </a:solidFill>
              </a:rPr>
              <a:t>men</a:t>
            </a:r>
          </a:p>
          <a:p>
            <a:pPr lvl="2"/>
            <a:r>
              <a:rPr lang="en-GB" sz="2000" dirty="0" smtClean="0">
                <a:solidFill>
                  <a:schemeClr val="bg1"/>
                </a:solidFill>
              </a:rPr>
              <a:t>Dion. Hal.:  Romans: 15,000 – </a:t>
            </a:r>
            <a:r>
              <a:rPr lang="en-GB" sz="2000" dirty="0" err="1" smtClean="0">
                <a:solidFill>
                  <a:schemeClr val="bg1"/>
                </a:solidFill>
              </a:rPr>
              <a:t>Pyrrhos</a:t>
            </a:r>
            <a:r>
              <a:rPr lang="en-GB" sz="2000" dirty="0" smtClean="0">
                <a:solidFill>
                  <a:schemeClr val="bg1"/>
                </a:solidFill>
              </a:rPr>
              <a:t>: 13,000 men</a:t>
            </a:r>
          </a:p>
          <a:p>
            <a:endParaRPr lang="en-GB" sz="500" b="1" dirty="0" smtClean="0">
              <a:solidFill>
                <a:schemeClr val="bg1"/>
              </a:solidFill>
            </a:endParaRPr>
          </a:p>
          <a:p>
            <a:r>
              <a:rPr lang="en-GB" sz="2800" b="1" dirty="0" smtClean="0">
                <a:solidFill>
                  <a:schemeClr val="bg1"/>
                </a:solidFill>
              </a:rPr>
              <a:t>Battle </a:t>
            </a:r>
            <a:r>
              <a:rPr lang="en-GB" sz="2800" b="1" dirty="0">
                <a:solidFill>
                  <a:schemeClr val="bg1"/>
                </a:solidFill>
              </a:rPr>
              <a:t>of Asculum </a:t>
            </a:r>
            <a:r>
              <a:rPr lang="en-GB" sz="2800" b="1" dirty="0" smtClean="0">
                <a:solidFill>
                  <a:schemeClr val="bg1"/>
                </a:solidFill>
              </a:rPr>
              <a:t> (Apulia) in 279 BC</a:t>
            </a:r>
          </a:p>
          <a:p>
            <a:pPr lvl="1"/>
            <a:r>
              <a:rPr lang="en-GB" sz="2400" dirty="0" smtClean="0">
                <a:solidFill>
                  <a:schemeClr val="bg1"/>
                </a:solidFill>
              </a:rPr>
              <a:t>another costly victory for Pyrrhus…</a:t>
            </a:r>
          </a:p>
          <a:p>
            <a:pPr lvl="1"/>
            <a:endParaRPr lang="en-GB" sz="500" dirty="0">
              <a:solidFill>
                <a:schemeClr val="bg1"/>
              </a:solidFill>
            </a:endParaRPr>
          </a:p>
          <a:p>
            <a:r>
              <a:rPr lang="en-GB" b="1" dirty="0" smtClean="0">
                <a:solidFill>
                  <a:schemeClr val="bg1"/>
                </a:solidFill>
              </a:rPr>
              <a:t>Pyrrhus goes to Sicily</a:t>
            </a:r>
            <a:r>
              <a:rPr lang="en-GB" dirty="0" smtClean="0">
                <a:solidFill>
                  <a:schemeClr val="bg1"/>
                </a:solidFill>
              </a:rPr>
              <a:t>:</a:t>
            </a:r>
          </a:p>
          <a:p>
            <a:pPr lvl="1"/>
            <a:r>
              <a:rPr lang="en-GB" dirty="0">
                <a:solidFill>
                  <a:schemeClr val="bg1"/>
                </a:solidFill>
              </a:rPr>
              <a:t>“Then Sicily appeared to offer opportunities for greater successes, since Libya [Africa] was felt to be near, and he turned in this direction, and at once sent out </a:t>
            </a:r>
            <a:r>
              <a:rPr lang="en-GB" dirty="0" err="1">
                <a:solidFill>
                  <a:schemeClr val="bg1"/>
                </a:solidFill>
              </a:rPr>
              <a:t>Cineas</a:t>
            </a:r>
            <a:r>
              <a:rPr lang="en-GB" dirty="0">
                <a:solidFill>
                  <a:schemeClr val="bg1"/>
                </a:solidFill>
              </a:rPr>
              <a:t> to hold initial talks with the cities, as was his habit, while he himself threw a garrison into Tarentum.” – </a:t>
            </a:r>
            <a:r>
              <a:rPr lang="en-GB" b="1" dirty="0">
                <a:solidFill>
                  <a:schemeClr val="bg1"/>
                </a:solidFill>
              </a:rPr>
              <a:t>Plutarch </a:t>
            </a:r>
            <a:r>
              <a:rPr lang="en-GB" b="1" i="1" dirty="0">
                <a:solidFill>
                  <a:schemeClr val="bg1"/>
                </a:solidFill>
              </a:rPr>
              <a:t>Pyrrhus</a:t>
            </a:r>
            <a:r>
              <a:rPr lang="en-GB" b="1" dirty="0">
                <a:solidFill>
                  <a:schemeClr val="bg1"/>
                </a:solidFill>
              </a:rPr>
              <a:t> </a:t>
            </a:r>
            <a:r>
              <a:rPr lang="en-GB" b="1" dirty="0" smtClean="0">
                <a:solidFill>
                  <a:schemeClr val="bg1"/>
                </a:solidFill>
              </a:rPr>
              <a:t>22.2-3</a:t>
            </a:r>
            <a:r>
              <a:rPr lang="en-GB" dirty="0" smtClean="0">
                <a:solidFill>
                  <a:schemeClr val="bg1"/>
                </a:solidFill>
              </a:rPr>
              <a:t>.</a:t>
            </a:r>
          </a:p>
          <a:p>
            <a:pPr lvl="1"/>
            <a:endParaRPr lang="en-GB" sz="600" dirty="0">
              <a:solidFill>
                <a:schemeClr val="bg1"/>
              </a:solidFill>
            </a:endParaRPr>
          </a:p>
          <a:p>
            <a:r>
              <a:rPr lang="en-GB" dirty="0">
                <a:solidFill>
                  <a:schemeClr val="bg1"/>
                </a:solidFill>
              </a:rPr>
              <a:t>When </a:t>
            </a:r>
            <a:r>
              <a:rPr lang="en-GB" dirty="0" err="1">
                <a:solidFill>
                  <a:schemeClr val="bg1"/>
                </a:solidFill>
              </a:rPr>
              <a:t>Pyrrhos</a:t>
            </a:r>
            <a:r>
              <a:rPr lang="en-GB" dirty="0">
                <a:solidFill>
                  <a:schemeClr val="bg1"/>
                </a:solidFill>
              </a:rPr>
              <a:t> returned from Sicily, the Romans had re-grouped their </a:t>
            </a:r>
            <a:r>
              <a:rPr lang="en-GB" dirty="0" smtClean="0">
                <a:solidFill>
                  <a:schemeClr val="bg1"/>
                </a:solidFill>
              </a:rPr>
              <a:t>armies - </a:t>
            </a:r>
            <a:r>
              <a:rPr lang="en-GB" b="1" dirty="0">
                <a:solidFill>
                  <a:schemeClr val="bg1"/>
                </a:solidFill>
              </a:rPr>
              <a:t>275 BC - Battle of </a:t>
            </a:r>
            <a:r>
              <a:rPr lang="en-GB" b="1" dirty="0" err="1" smtClean="0">
                <a:solidFill>
                  <a:schemeClr val="bg1"/>
                </a:solidFill>
              </a:rPr>
              <a:t>Beneventum</a:t>
            </a:r>
            <a:r>
              <a:rPr lang="en-GB" dirty="0" smtClean="0">
                <a:solidFill>
                  <a:schemeClr val="bg1"/>
                </a:solidFill>
              </a:rPr>
              <a:t>:</a:t>
            </a:r>
            <a:endParaRPr lang="en-GB" dirty="0">
              <a:solidFill>
                <a:schemeClr val="bg1"/>
              </a:solidFill>
            </a:endParaRPr>
          </a:p>
          <a:p>
            <a:pPr lvl="1"/>
            <a:r>
              <a:rPr lang="en-GB" dirty="0" err="1" smtClean="0">
                <a:solidFill>
                  <a:schemeClr val="bg1"/>
                </a:solidFill>
              </a:rPr>
              <a:t>Pyrrhos</a:t>
            </a:r>
            <a:r>
              <a:rPr lang="en-GB" dirty="0" smtClean="0">
                <a:solidFill>
                  <a:schemeClr val="bg1"/>
                </a:solidFill>
              </a:rPr>
              <a:t> </a:t>
            </a:r>
            <a:r>
              <a:rPr lang="en-GB" dirty="0">
                <a:solidFill>
                  <a:schemeClr val="bg1"/>
                </a:solidFill>
              </a:rPr>
              <a:t>was </a:t>
            </a:r>
            <a:r>
              <a:rPr lang="en-GB" dirty="0" smtClean="0">
                <a:solidFill>
                  <a:schemeClr val="bg1"/>
                </a:solidFill>
              </a:rPr>
              <a:t>outnumbered – undecided battle? </a:t>
            </a:r>
            <a:r>
              <a:rPr lang="en-GB" dirty="0" err="1" smtClean="0">
                <a:solidFill>
                  <a:schemeClr val="bg1"/>
                </a:solidFill>
              </a:rPr>
              <a:t>Pyrrhos</a:t>
            </a:r>
            <a:r>
              <a:rPr lang="en-GB" dirty="0" smtClean="0">
                <a:solidFill>
                  <a:schemeClr val="bg1"/>
                </a:solidFill>
              </a:rPr>
              <a:t> </a:t>
            </a:r>
            <a:r>
              <a:rPr lang="en-GB" dirty="0">
                <a:solidFill>
                  <a:schemeClr val="bg1"/>
                </a:solidFill>
              </a:rPr>
              <a:t>gave </a:t>
            </a:r>
            <a:r>
              <a:rPr lang="en-GB" dirty="0" smtClean="0">
                <a:solidFill>
                  <a:schemeClr val="bg1"/>
                </a:solidFill>
              </a:rPr>
              <a:t>up.</a:t>
            </a:r>
            <a:endParaRPr lang="en-GB" dirty="0">
              <a:solidFill>
                <a:schemeClr val="bg1"/>
              </a:solidFill>
            </a:endParaRPr>
          </a:p>
          <a:p>
            <a:endParaRPr lang="en-GB" dirty="0">
              <a:solidFill>
                <a:schemeClr val="bg1"/>
              </a:solidFill>
            </a:endParaRPr>
          </a:p>
          <a:p>
            <a:pPr marL="585216" lvl="1" indent="0">
              <a:buNone/>
            </a:pPr>
            <a:endParaRPr lang="en-GB" dirty="0" smtClean="0">
              <a:solidFill>
                <a:schemeClr val="bg1"/>
              </a:solidFill>
            </a:endParaRPr>
          </a:p>
        </p:txBody>
      </p:sp>
      <p:pic>
        <p:nvPicPr>
          <p:cNvPr id="6" name="Picture 5"/>
          <p:cNvPicPr>
            <a:picLocks noChangeAspect="1"/>
          </p:cNvPicPr>
          <p:nvPr/>
        </p:nvPicPr>
        <p:blipFill>
          <a:blip r:embed="rId2"/>
          <a:stretch>
            <a:fillRect/>
          </a:stretch>
        </p:blipFill>
        <p:spPr>
          <a:xfrm>
            <a:off x="5440593" y="174929"/>
            <a:ext cx="3633992" cy="1920861"/>
          </a:xfrm>
          <a:prstGeom prst="rect">
            <a:avLst/>
          </a:prstGeom>
        </p:spPr>
      </p:pic>
      <p:sp>
        <p:nvSpPr>
          <p:cNvPr id="7" name="Rectangle 6"/>
          <p:cNvSpPr/>
          <p:nvPr/>
        </p:nvSpPr>
        <p:spPr>
          <a:xfrm>
            <a:off x="6836230" y="2095789"/>
            <a:ext cx="2180550" cy="1200329"/>
          </a:xfrm>
          <a:prstGeom prst="rect">
            <a:avLst/>
          </a:prstGeom>
          <a:solidFill>
            <a:srgbClr val="FFC000"/>
          </a:solidFill>
        </p:spPr>
        <p:txBody>
          <a:bodyPr wrap="square">
            <a:spAutoFit/>
          </a:bodyPr>
          <a:lstStyle/>
          <a:p>
            <a:r>
              <a:rPr lang="en-GB" sz="1200" dirty="0">
                <a:solidFill>
                  <a:schemeClr val="bg1"/>
                </a:solidFill>
              </a:rPr>
              <a:t>Coin of Pyrrhus minted at Syracuse, 278 BC. Obverse: Veiled head of </a:t>
            </a:r>
            <a:r>
              <a:rPr lang="en-GB" sz="1200" dirty="0" err="1">
                <a:solidFill>
                  <a:schemeClr val="bg1"/>
                </a:solidFill>
              </a:rPr>
              <a:t>Phtia</a:t>
            </a:r>
            <a:r>
              <a:rPr lang="en-GB" sz="1200" dirty="0">
                <a:solidFill>
                  <a:schemeClr val="bg1"/>
                </a:solidFill>
              </a:rPr>
              <a:t> with oak wreath, </a:t>
            </a:r>
            <a:r>
              <a:rPr lang="el-GR" sz="1200" dirty="0">
                <a:solidFill>
                  <a:schemeClr val="bg1"/>
                </a:solidFill>
              </a:rPr>
              <a:t>ΦΘ</a:t>
            </a:r>
            <a:r>
              <a:rPr lang="en-GB" sz="1200" dirty="0">
                <a:solidFill>
                  <a:schemeClr val="bg1"/>
                </a:solidFill>
              </a:rPr>
              <a:t>IA</a:t>
            </a:r>
            <a:r>
              <a:rPr lang="el-GR" sz="1200" dirty="0">
                <a:solidFill>
                  <a:schemeClr val="bg1"/>
                </a:solidFill>
              </a:rPr>
              <a:t>Σ (</a:t>
            </a:r>
            <a:r>
              <a:rPr lang="en-GB" sz="1200" dirty="0">
                <a:solidFill>
                  <a:schemeClr val="bg1"/>
                </a:solidFill>
              </a:rPr>
              <a:t>of </a:t>
            </a:r>
            <a:r>
              <a:rPr lang="en-GB" sz="1200" dirty="0" err="1">
                <a:solidFill>
                  <a:schemeClr val="bg1"/>
                </a:solidFill>
              </a:rPr>
              <a:t>Phtia</a:t>
            </a:r>
            <a:r>
              <a:rPr lang="en-GB" sz="1200" dirty="0">
                <a:solidFill>
                  <a:schemeClr val="bg1"/>
                </a:solidFill>
              </a:rPr>
              <a:t>). Reverse: Thunderbolt, BA</a:t>
            </a:r>
            <a:r>
              <a:rPr lang="el-GR" sz="1200" dirty="0">
                <a:solidFill>
                  <a:schemeClr val="bg1"/>
                </a:solidFill>
              </a:rPr>
              <a:t>Σ</a:t>
            </a:r>
            <a:r>
              <a:rPr lang="en-GB" sz="1200" dirty="0">
                <a:solidFill>
                  <a:schemeClr val="bg1"/>
                </a:solidFill>
              </a:rPr>
              <a:t>I</a:t>
            </a:r>
            <a:r>
              <a:rPr lang="el-GR" sz="1200" dirty="0">
                <a:solidFill>
                  <a:schemeClr val="bg1"/>
                </a:solidFill>
              </a:rPr>
              <a:t>Λ</a:t>
            </a:r>
            <a:r>
              <a:rPr lang="en-GB" sz="1200" dirty="0">
                <a:solidFill>
                  <a:schemeClr val="bg1"/>
                </a:solidFill>
              </a:rPr>
              <a:t>E</a:t>
            </a:r>
            <a:r>
              <a:rPr lang="el-GR" sz="1200" dirty="0">
                <a:solidFill>
                  <a:schemeClr val="bg1"/>
                </a:solidFill>
              </a:rPr>
              <a:t>ΩΣ ΠΥΡΡ</a:t>
            </a:r>
            <a:r>
              <a:rPr lang="en-GB" sz="1200" dirty="0">
                <a:solidFill>
                  <a:schemeClr val="bg1"/>
                </a:solidFill>
              </a:rPr>
              <a:t>O</a:t>
            </a:r>
            <a:r>
              <a:rPr lang="el-GR" sz="1200" dirty="0">
                <a:solidFill>
                  <a:schemeClr val="bg1"/>
                </a:solidFill>
              </a:rPr>
              <a:t>Υ </a:t>
            </a:r>
          </a:p>
        </p:txBody>
      </p:sp>
    </p:spTree>
    <p:extLst>
      <p:ext uri="{BB962C8B-B14F-4D97-AF65-F5344CB8AC3E}">
        <p14:creationId xmlns:p14="http://schemas.microsoft.com/office/powerpoint/2010/main" val="34603028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106690"/>
          </a:xfrm>
        </p:spPr>
        <p:txBody>
          <a:bodyPr>
            <a:normAutofit/>
          </a:bodyPr>
          <a:lstStyle/>
          <a:p>
            <a:r>
              <a:rPr lang="en-GB" sz="6000" dirty="0" smtClean="0">
                <a:solidFill>
                  <a:schemeClr val="bg1"/>
                </a:solidFill>
              </a:rPr>
              <a:t>Reasons for Roman Success?</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271034031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Roman “Military Prowess”</a:t>
            </a:r>
            <a:endParaRPr lang="en-GB" dirty="0">
              <a:solidFill>
                <a:schemeClr val="bg1"/>
              </a:solidFill>
            </a:endParaRPr>
          </a:p>
        </p:txBody>
      </p:sp>
      <p:sp>
        <p:nvSpPr>
          <p:cNvPr id="3" name="Content Placeholder 2"/>
          <p:cNvSpPr>
            <a:spLocks noGrp="1"/>
          </p:cNvSpPr>
          <p:nvPr>
            <p:ph idx="1"/>
          </p:nvPr>
        </p:nvSpPr>
        <p:spPr>
          <a:xfrm>
            <a:off x="74815" y="1600200"/>
            <a:ext cx="8819803" cy="5257800"/>
          </a:xfrm>
        </p:spPr>
        <p:txBody>
          <a:bodyPr>
            <a:normAutofit lnSpcReduction="10000"/>
          </a:bodyPr>
          <a:lstStyle/>
          <a:p>
            <a:r>
              <a:rPr lang="en-GB" dirty="0" smtClean="0">
                <a:solidFill>
                  <a:schemeClr val="bg1"/>
                </a:solidFill>
              </a:rPr>
              <a:t>Were the Romans necessarily more bellicose or aggressive than their neighbours or other peoples like the Celts?</a:t>
            </a:r>
          </a:p>
          <a:p>
            <a:pPr lvl="1"/>
            <a:r>
              <a:rPr lang="en-GB" dirty="0">
                <a:solidFill>
                  <a:schemeClr val="bg1"/>
                </a:solidFill>
              </a:rPr>
              <a:t>“Latium had to reverence Mars, the lord of </a:t>
            </a:r>
            <a:r>
              <a:rPr lang="en-GB" dirty="0" smtClean="0">
                <a:solidFill>
                  <a:schemeClr val="bg1"/>
                </a:solidFill>
              </a:rPr>
              <a:t>arms; Arms </a:t>
            </a:r>
            <a:r>
              <a:rPr lang="en-GB" dirty="0">
                <a:solidFill>
                  <a:schemeClr val="bg1"/>
                </a:solidFill>
              </a:rPr>
              <a:t>gave a feral race wealth and glory.” - </a:t>
            </a:r>
            <a:r>
              <a:rPr lang="en-GB" b="1" dirty="0">
                <a:solidFill>
                  <a:schemeClr val="bg1"/>
                </a:solidFill>
              </a:rPr>
              <a:t>Ovid </a:t>
            </a:r>
            <a:r>
              <a:rPr lang="en-GB" b="1" i="1" dirty="0" err="1">
                <a:solidFill>
                  <a:schemeClr val="bg1"/>
                </a:solidFill>
              </a:rPr>
              <a:t>Fasti</a:t>
            </a:r>
            <a:r>
              <a:rPr lang="en-GB" b="1" dirty="0">
                <a:solidFill>
                  <a:schemeClr val="bg1"/>
                </a:solidFill>
              </a:rPr>
              <a:t> 3.85-86</a:t>
            </a:r>
            <a:r>
              <a:rPr lang="en-GB" dirty="0">
                <a:solidFill>
                  <a:schemeClr val="bg1"/>
                </a:solidFill>
              </a:rPr>
              <a:t>. </a:t>
            </a:r>
            <a:endParaRPr lang="en-GB" dirty="0" smtClean="0">
              <a:solidFill>
                <a:schemeClr val="bg1"/>
              </a:solidFill>
            </a:endParaRPr>
          </a:p>
          <a:p>
            <a:pPr lvl="1"/>
            <a:r>
              <a:rPr lang="en-GB" dirty="0">
                <a:solidFill>
                  <a:schemeClr val="bg1"/>
                </a:solidFill>
              </a:rPr>
              <a:t>“They transact no public or private business without being armed. It is not, however, usual for anyone to wear arms till the state has recognised his power to use them. Then in the presence of the council one of the chiefs, or the young man's father, or some kinsman, equips him with a shield and a spear. These arms are what the “toga” is with us, the first honour with which youth is invested.” – </a:t>
            </a:r>
            <a:r>
              <a:rPr lang="en-GB" b="1" dirty="0">
                <a:solidFill>
                  <a:schemeClr val="bg1"/>
                </a:solidFill>
              </a:rPr>
              <a:t>Tacitus </a:t>
            </a:r>
            <a:r>
              <a:rPr lang="en-GB" b="1" i="1" dirty="0">
                <a:solidFill>
                  <a:schemeClr val="bg1"/>
                </a:solidFill>
              </a:rPr>
              <a:t>Germania</a:t>
            </a:r>
            <a:r>
              <a:rPr lang="en-GB" b="1" dirty="0">
                <a:solidFill>
                  <a:schemeClr val="bg1"/>
                </a:solidFill>
              </a:rPr>
              <a:t> </a:t>
            </a:r>
            <a:r>
              <a:rPr lang="en-GB" b="1" dirty="0" smtClean="0">
                <a:solidFill>
                  <a:schemeClr val="bg1"/>
                </a:solidFill>
              </a:rPr>
              <a:t>13 </a:t>
            </a:r>
            <a:r>
              <a:rPr lang="en-GB" dirty="0" smtClean="0">
                <a:solidFill>
                  <a:schemeClr val="bg1"/>
                </a:solidFill>
              </a:rPr>
              <a:t>[Late first century AD text]</a:t>
            </a:r>
            <a:endParaRPr lang="en-GB" dirty="0">
              <a:solidFill>
                <a:schemeClr val="bg1"/>
              </a:solidFill>
            </a:endParaRPr>
          </a:p>
          <a:p>
            <a:pPr lvl="1"/>
            <a:endParaRPr lang="en-GB" dirty="0">
              <a:solidFill>
                <a:schemeClr val="bg1"/>
              </a:solidFill>
            </a:endParaRPr>
          </a:p>
          <a:p>
            <a:pPr lvl="1"/>
            <a:endParaRPr lang="en-GB" dirty="0">
              <a:solidFill>
                <a:schemeClr val="bg1"/>
              </a:solidFill>
            </a:endParaRPr>
          </a:p>
        </p:txBody>
      </p:sp>
    </p:spTree>
    <p:extLst>
      <p:ext uri="{BB962C8B-B14F-4D97-AF65-F5344CB8AC3E}">
        <p14:creationId xmlns:p14="http://schemas.microsoft.com/office/powerpoint/2010/main" val="31737047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Adaptability </a:t>
            </a:r>
            <a:endParaRPr lang="en-GB" dirty="0">
              <a:solidFill>
                <a:schemeClr val="bg1"/>
              </a:solidFill>
            </a:endParaRPr>
          </a:p>
        </p:txBody>
      </p:sp>
      <p:sp>
        <p:nvSpPr>
          <p:cNvPr id="3" name="Content Placeholder 2"/>
          <p:cNvSpPr>
            <a:spLocks noGrp="1"/>
          </p:cNvSpPr>
          <p:nvPr>
            <p:ph idx="1"/>
          </p:nvPr>
        </p:nvSpPr>
        <p:spPr>
          <a:xfrm>
            <a:off x="58189" y="1417638"/>
            <a:ext cx="8977746" cy="3254116"/>
          </a:xfrm>
        </p:spPr>
        <p:txBody>
          <a:bodyPr>
            <a:normAutofit lnSpcReduction="10000"/>
          </a:bodyPr>
          <a:lstStyle/>
          <a:p>
            <a:r>
              <a:rPr lang="en-GB" dirty="0">
                <a:solidFill>
                  <a:schemeClr val="bg1"/>
                </a:solidFill>
              </a:rPr>
              <a:t>At some point Rome adopts the hoplite phalanx – introduced into Italy by Greek colonists. </a:t>
            </a:r>
            <a:r>
              <a:rPr lang="en-GB" dirty="0" smtClean="0">
                <a:solidFill>
                  <a:schemeClr val="bg1"/>
                </a:solidFill>
              </a:rPr>
              <a:t>[i.e. Campanian influence?] </a:t>
            </a:r>
          </a:p>
          <a:p>
            <a:endParaRPr lang="en-GB" sz="500" dirty="0">
              <a:solidFill>
                <a:schemeClr val="bg1"/>
              </a:solidFill>
            </a:endParaRPr>
          </a:p>
          <a:p>
            <a:r>
              <a:rPr lang="en-GB" dirty="0" smtClean="0">
                <a:solidFill>
                  <a:schemeClr val="bg1"/>
                </a:solidFill>
              </a:rPr>
              <a:t>Emergence of the </a:t>
            </a:r>
            <a:r>
              <a:rPr lang="en-GB" dirty="0" err="1" smtClean="0">
                <a:solidFill>
                  <a:schemeClr val="bg1"/>
                </a:solidFill>
              </a:rPr>
              <a:t>manipular</a:t>
            </a:r>
            <a:r>
              <a:rPr lang="en-GB" dirty="0" smtClean="0">
                <a:solidFill>
                  <a:schemeClr val="bg1"/>
                </a:solidFill>
              </a:rPr>
              <a:t> legion around the time of the Samnite wars. </a:t>
            </a:r>
          </a:p>
          <a:p>
            <a:pPr lvl="1"/>
            <a:r>
              <a:rPr lang="en-GB" dirty="0" smtClean="0">
                <a:solidFill>
                  <a:schemeClr val="bg1"/>
                </a:solidFill>
              </a:rPr>
              <a:t>Hilly countryside requite looser, more flexible formation.</a:t>
            </a:r>
          </a:p>
          <a:p>
            <a:pPr lvl="1"/>
            <a:r>
              <a:rPr lang="en-GB" dirty="0" smtClean="0">
                <a:solidFill>
                  <a:schemeClr val="bg1"/>
                </a:solidFill>
              </a:rPr>
              <a:t>More hit and run tactics by </a:t>
            </a:r>
            <a:r>
              <a:rPr lang="en-GB" dirty="0" err="1" smtClean="0">
                <a:solidFill>
                  <a:schemeClr val="bg1"/>
                </a:solidFill>
              </a:rPr>
              <a:t>Samnites</a:t>
            </a:r>
            <a:r>
              <a:rPr lang="en-GB" dirty="0" smtClean="0">
                <a:solidFill>
                  <a:schemeClr val="bg1"/>
                </a:solidFill>
              </a:rPr>
              <a:t>. </a:t>
            </a:r>
            <a:endParaRPr lang="en-GB" dirty="0">
              <a:solidFill>
                <a:schemeClr val="bg1"/>
              </a:solidFill>
            </a:endParaRPr>
          </a:p>
          <a:p>
            <a:endParaRPr lang="en-GB" dirty="0"/>
          </a:p>
        </p:txBody>
      </p:sp>
      <p:pic>
        <p:nvPicPr>
          <p:cNvPr id="4" name="Picture 3"/>
          <p:cNvPicPr>
            <a:picLocks noChangeAspect="1"/>
          </p:cNvPicPr>
          <p:nvPr/>
        </p:nvPicPr>
        <p:blipFill>
          <a:blip r:embed="rId2"/>
          <a:stretch>
            <a:fillRect/>
          </a:stretch>
        </p:blipFill>
        <p:spPr>
          <a:xfrm>
            <a:off x="224443" y="4509598"/>
            <a:ext cx="4904510" cy="2215551"/>
          </a:xfrm>
          <a:prstGeom prst="rect">
            <a:avLst/>
          </a:prstGeom>
        </p:spPr>
      </p:pic>
      <p:sp>
        <p:nvSpPr>
          <p:cNvPr id="5" name="Rectangle 4"/>
          <p:cNvSpPr/>
          <p:nvPr/>
        </p:nvSpPr>
        <p:spPr>
          <a:xfrm>
            <a:off x="141317" y="6201929"/>
            <a:ext cx="5070762" cy="523220"/>
          </a:xfrm>
          <a:prstGeom prst="rect">
            <a:avLst/>
          </a:prstGeom>
          <a:solidFill>
            <a:srgbClr val="FFC000"/>
          </a:solidFill>
        </p:spPr>
        <p:txBody>
          <a:bodyPr wrap="square">
            <a:spAutoFit/>
          </a:bodyPr>
          <a:lstStyle/>
          <a:p>
            <a:r>
              <a:rPr lang="it-IT" sz="1400" dirty="0" smtClean="0">
                <a:solidFill>
                  <a:schemeClr val="bg1"/>
                </a:solidFill>
              </a:rPr>
              <a:t>Scene representing Samnite victory at </a:t>
            </a:r>
            <a:r>
              <a:rPr lang="it-IT" sz="1400" dirty="0">
                <a:solidFill>
                  <a:schemeClr val="bg1"/>
                </a:solidFill>
              </a:rPr>
              <a:t>the Caudine </a:t>
            </a:r>
            <a:r>
              <a:rPr lang="it-IT" sz="1400" dirty="0" smtClean="0">
                <a:solidFill>
                  <a:schemeClr val="bg1"/>
                </a:solidFill>
              </a:rPr>
              <a:t>Forks. Museo </a:t>
            </a:r>
            <a:r>
              <a:rPr lang="it-IT" sz="1400" dirty="0">
                <a:solidFill>
                  <a:schemeClr val="bg1"/>
                </a:solidFill>
              </a:rPr>
              <a:t>archeologico nazionale di Paestum, </a:t>
            </a:r>
            <a:r>
              <a:rPr lang="it-IT" sz="1400" dirty="0" smtClean="0">
                <a:solidFill>
                  <a:schemeClr val="bg1"/>
                </a:solidFill>
              </a:rPr>
              <a:t>dated to c.320 BC.</a:t>
            </a:r>
            <a:r>
              <a:rPr lang="it-IT" sz="1400" dirty="0" smtClean="0"/>
              <a:t>.</a:t>
            </a:r>
            <a:endParaRPr lang="it-IT" sz="1400" dirty="0"/>
          </a:p>
        </p:txBody>
      </p:sp>
      <p:pic>
        <p:nvPicPr>
          <p:cNvPr id="6" name="Picture 5"/>
          <p:cNvPicPr>
            <a:picLocks noChangeAspect="1"/>
          </p:cNvPicPr>
          <p:nvPr/>
        </p:nvPicPr>
        <p:blipFill>
          <a:blip r:embed="rId3"/>
          <a:stretch>
            <a:fillRect/>
          </a:stretch>
        </p:blipFill>
        <p:spPr>
          <a:xfrm>
            <a:off x="5177708" y="4462943"/>
            <a:ext cx="3858227" cy="2308860"/>
          </a:xfrm>
          <a:prstGeom prst="rect">
            <a:avLst/>
          </a:prstGeom>
        </p:spPr>
      </p:pic>
    </p:spTree>
    <p:extLst>
      <p:ext uri="{BB962C8B-B14F-4D97-AF65-F5344CB8AC3E}">
        <p14:creationId xmlns:p14="http://schemas.microsoft.com/office/powerpoint/2010/main" val="16387288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Various forums of alliances and citizenship statuses</a:t>
            </a:r>
            <a:endParaRPr lang="en-GB" dirty="0">
              <a:solidFill>
                <a:schemeClr val="bg1"/>
              </a:solidFill>
            </a:endParaRPr>
          </a:p>
        </p:txBody>
      </p:sp>
      <p:sp>
        <p:nvSpPr>
          <p:cNvPr id="3" name="Content Placeholder 2"/>
          <p:cNvSpPr>
            <a:spLocks noGrp="1"/>
          </p:cNvSpPr>
          <p:nvPr>
            <p:ph idx="1"/>
          </p:nvPr>
        </p:nvSpPr>
        <p:spPr>
          <a:xfrm>
            <a:off x="0" y="1600199"/>
            <a:ext cx="5072932" cy="5257801"/>
          </a:xfrm>
        </p:spPr>
        <p:txBody>
          <a:bodyPr>
            <a:normAutofit/>
          </a:bodyPr>
          <a:lstStyle/>
          <a:p>
            <a:pPr marL="137160" indent="0">
              <a:buNone/>
            </a:pPr>
            <a:r>
              <a:rPr lang="en-GB" b="1" dirty="0" smtClean="0">
                <a:solidFill>
                  <a:schemeClr val="bg1"/>
                </a:solidFill>
              </a:rPr>
              <a:t>Various forms of status:</a:t>
            </a:r>
          </a:p>
          <a:p>
            <a:r>
              <a:rPr lang="en-GB" dirty="0" smtClean="0">
                <a:solidFill>
                  <a:schemeClr val="bg1"/>
                </a:solidFill>
              </a:rPr>
              <a:t>Full Roman citizenship.</a:t>
            </a:r>
          </a:p>
          <a:p>
            <a:r>
              <a:rPr lang="en-GB" dirty="0">
                <a:solidFill>
                  <a:schemeClr val="bg1"/>
                </a:solidFill>
              </a:rPr>
              <a:t>citizenship without vote” (</a:t>
            </a:r>
            <a:r>
              <a:rPr lang="en-GB" i="1" dirty="0" err="1">
                <a:solidFill>
                  <a:schemeClr val="bg1"/>
                </a:solidFill>
              </a:rPr>
              <a:t>civitas</a:t>
            </a:r>
            <a:r>
              <a:rPr lang="en-GB" i="1" dirty="0">
                <a:solidFill>
                  <a:schemeClr val="bg1"/>
                </a:solidFill>
              </a:rPr>
              <a:t> sine </a:t>
            </a:r>
            <a:r>
              <a:rPr lang="en-GB" i="1" dirty="0" err="1">
                <a:solidFill>
                  <a:schemeClr val="bg1"/>
                </a:solidFill>
              </a:rPr>
              <a:t>suffragio</a:t>
            </a:r>
            <a:r>
              <a:rPr lang="en-GB" dirty="0">
                <a:solidFill>
                  <a:schemeClr val="bg1"/>
                </a:solidFill>
              </a:rPr>
              <a:t>). </a:t>
            </a:r>
            <a:endParaRPr lang="en-GB" dirty="0" smtClean="0">
              <a:solidFill>
                <a:schemeClr val="bg1"/>
              </a:solidFill>
            </a:endParaRPr>
          </a:p>
          <a:p>
            <a:r>
              <a:rPr lang="en-GB" dirty="0" smtClean="0">
                <a:solidFill>
                  <a:schemeClr val="bg1"/>
                </a:solidFill>
              </a:rPr>
              <a:t>Latin rights. </a:t>
            </a:r>
          </a:p>
          <a:p>
            <a:endParaRPr lang="en-GB" sz="500" dirty="0">
              <a:solidFill>
                <a:schemeClr val="bg1"/>
              </a:solidFill>
            </a:endParaRPr>
          </a:p>
          <a:p>
            <a:r>
              <a:rPr lang="en-GB" dirty="0" smtClean="0">
                <a:solidFill>
                  <a:schemeClr val="bg1"/>
                </a:solidFill>
              </a:rPr>
              <a:t>Increased potential manpower pool to draw upon. </a:t>
            </a:r>
          </a:p>
          <a:p>
            <a:pPr lvl="1"/>
            <a:r>
              <a:rPr lang="en-GB" dirty="0" smtClean="0">
                <a:solidFill>
                  <a:schemeClr val="bg1"/>
                </a:solidFill>
              </a:rPr>
              <a:t>[will be particularly important when we get to the First and Second Punic wars]</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061530" y="2504662"/>
            <a:ext cx="4003851" cy="4195260"/>
          </a:xfrm>
          <a:prstGeom prst="rect">
            <a:avLst/>
          </a:prstGeom>
        </p:spPr>
      </p:pic>
    </p:spTree>
    <p:extLst>
      <p:ext uri="{BB962C8B-B14F-4D97-AF65-F5344CB8AC3E}">
        <p14:creationId xmlns:p14="http://schemas.microsoft.com/office/powerpoint/2010/main" val="38876826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29" y="274638"/>
            <a:ext cx="8908868" cy="1143000"/>
          </a:xfrm>
        </p:spPr>
        <p:txBody>
          <a:bodyPr>
            <a:normAutofit fontScale="90000"/>
          </a:bodyPr>
          <a:lstStyle/>
          <a:p>
            <a:r>
              <a:rPr lang="en-GB" dirty="0" smtClean="0">
                <a:solidFill>
                  <a:schemeClr val="bg1"/>
                </a:solidFill>
              </a:rPr>
              <a:t>Strategic position, use of colonies and slaves</a:t>
            </a:r>
            <a:endParaRPr lang="en-GB" dirty="0">
              <a:solidFill>
                <a:schemeClr val="bg1"/>
              </a:solidFill>
            </a:endParaRPr>
          </a:p>
        </p:txBody>
      </p:sp>
      <p:sp>
        <p:nvSpPr>
          <p:cNvPr id="3" name="Content Placeholder 2"/>
          <p:cNvSpPr>
            <a:spLocks noGrp="1"/>
          </p:cNvSpPr>
          <p:nvPr>
            <p:ph idx="1"/>
          </p:nvPr>
        </p:nvSpPr>
        <p:spPr>
          <a:xfrm>
            <a:off x="1" y="1600200"/>
            <a:ext cx="4846320" cy="5257800"/>
          </a:xfrm>
        </p:spPr>
        <p:txBody>
          <a:bodyPr>
            <a:normAutofit fontScale="85000" lnSpcReduction="20000"/>
          </a:bodyPr>
          <a:lstStyle/>
          <a:p>
            <a:r>
              <a:rPr lang="en-GB" dirty="0" smtClean="0">
                <a:solidFill>
                  <a:schemeClr val="bg1"/>
                </a:solidFill>
              </a:rPr>
              <a:t>Key position along the Tiber River – flow of goods. </a:t>
            </a:r>
          </a:p>
          <a:p>
            <a:r>
              <a:rPr lang="en-GB" dirty="0" smtClean="0">
                <a:solidFill>
                  <a:schemeClr val="bg1"/>
                </a:solidFill>
              </a:rPr>
              <a:t>Large </a:t>
            </a:r>
            <a:r>
              <a:rPr lang="en-GB" dirty="0">
                <a:solidFill>
                  <a:schemeClr val="bg1"/>
                </a:solidFill>
              </a:rPr>
              <a:t>tracts of land acquired from defeated states.</a:t>
            </a:r>
          </a:p>
          <a:p>
            <a:pPr lvl="1"/>
            <a:r>
              <a:rPr lang="en-GB" dirty="0" smtClean="0">
                <a:solidFill>
                  <a:schemeClr val="bg1"/>
                </a:solidFill>
              </a:rPr>
              <a:t>Foundation </a:t>
            </a:r>
            <a:r>
              <a:rPr lang="en-GB" dirty="0">
                <a:solidFill>
                  <a:schemeClr val="bg1"/>
                </a:solidFill>
              </a:rPr>
              <a:t>of colonies (particularly Latin colonies</a:t>
            </a:r>
            <a:r>
              <a:rPr lang="en-GB" dirty="0" smtClean="0">
                <a:solidFill>
                  <a:schemeClr val="bg1"/>
                </a:solidFill>
              </a:rPr>
              <a:t>) – relieves social tensions and population pressures. </a:t>
            </a:r>
          </a:p>
          <a:p>
            <a:pPr lvl="1"/>
            <a:r>
              <a:rPr lang="en-GB" dirty="0" smtClean="0">
                <a:solidFill>
                  <a:schemeClr val="bg1"/>
                </a:solidFill>
              </a:rPr>
              <a:t>Located at strategic points to secure territory. </a:t>
            </a:r>
          </a:p>
          <a:p>
            <a:endParaRPr lang="en-GB" sz="500" dirty="0">
              <a:solidFill>
                <a:schemeClr val="bg1"/>
              </a:solidFill>
            </a:endParaRPr>
          </a:p>
          <a:p>
            <a:r>
              <a:rPr lang="en-GB" dirty="0">
                <a:solidFill>
                  <a:schemeClr val="bg1"/>
                </a:solidFill>
              </a:rPr>
              <a:t>Increasing access to slaves </a:t>
            </a:r>
            <a:r>
              <a:rPr lang="en-GB" dirty="0" smtClean="0">
                <a:solidFill>
                  <a:schemeClr val="bg1"/>
                </a:solidFill>
              </a:rPr>
              <a:t>(importation </a:t>
            </a:r>
            <a:r>
              <a:rPr lang="en-GB" dirty="0">
                <a:solidFill>
                  <a:schemeClr val="bg1"/>
                </a:solidFill>
              </a:rPr>
              <a:t>after the abolition of debt-bondage in either 326 or 313 BC</a:t>
            </a:r>
            <a:r>
              <a:rPr lang="en-GB" dirty="0" smtClean="0">
                <a:solidFill>
                  <a:schemeClr val="bg1"/>
                </a:solidFill>
              </a:rPr>
              <a:t>).</a:t>
            </a:r>
          </a:p>
          <a:p>
            <a:endParaRPr lang="en-GB" sz="600" dirty="0">
              <a:solidFill>
                <a:schemeClr val="bg1"/>
              </a:solidFill>
            </a:endParaRPr>
          </a:p>
          <a:p>
            <a:r>
              <a:rPr lang="en-GB" dirty="0" smtClean="0">
                <a:solidFill>
                  <a:schemeClr val="bg1"/>
                </a:solidFill>
              </a:rPr>
              <a:t>Italy divided down the middle by the Apennine </a:t>
            </a:r>
            <a:r>
              <a:rPr lang="en-GB" dirty="0" err="1" smtClean="0">
                <a:solidFill>
                  <a:schemeClr val="bg1"/>
                </a:solidFill>
              </a:rPr>
              <a:t>mt.</a:t>
            </a:r>
            <a:r>
              <a:rPr lang="en-GB" dirty="0" smtClean="0">
                <a:solidFill>
                  <a:schemeClr val="bg1"/>
                </a:solidFill>
              </a:rPr>
              <a:t> range.</a:t>
            </a:r>
            <a:endParaRPr lang="en-GB" dirty="0">
              <a:solidFill>
                <a:schemeClr val="bg1"/>
              </a:solidFill>
            </a:endParaRPr>
          </a:p>
          <a:p>
            <a:endParaRPr lang="en-GB" dirty="0">
              <a:solidFill>
                <a:schemeClr val="bg1"/>
              </a:solidFill>
            </a:endParaRPr>
          </a:p>
          <a:p>
            <a:endParaRPr lang="en-GB" dirty="0"/>
          </a:p>
        </p:txBody>
      </p:sp>
      <p:pic>
        <p:nvPicPr>
          <p:cNvPr id="4" name="Picture 3"/>
          <p:cNvPicPr>
            <a:picLocks noChangeAspect="1"/>
          </p:cNvPicPr>
          <p:nvPr/>
        </p:nvPicPr>
        <p:blipFill>
          <a:blip r:embed="rId2"/>
          <a:stretch>
            <a:fillRect/>
          </a:stretch>
        </p:blipFill>
        <p:spPr>
          <a:xfrm>
            <a:off x="4846320" y="1720735"/>
            <a:ext cx="4177151" cy="4696156"/>
          </a:xfrm>
          <a:prstGeom prst="rect">
            <a:avLst/>
          </a:prstGeom>
        </p:spPr>
      </p:pic>
      <p:sp>
        <p:nvSpPr>
          <p:cNvPr id="5" name="Oval 4"/>
          <p:cNvSpPr/>
          <p:nvPr/>
        </p:nvSpPr>
        <p:spPr>
          <a:xfrm rot="1533230">
            <a:off x="6520574" y="3757144"/>
            <a:ext cx="1008112" cy="395273"/>
          </a:xfrm>
          <a:prstGeom prst="ellipse">
            <a:avLst/>
          </a:prstGeom>
          <a:solidFill>
            <a:schemeClr val="accent2">
              <a:lumMod val="40000"/>
              <a:lumOff val="60000"/>
              <a:alpha val="4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Content Placeholder 3"/>
          <p:cNvPicPr>
            <a:picLocks noChangeAspect="1"/>
          </p:cNvPicPr>
          <p:nvPr/>
        </p:nvPicPr>
        <p:blipFill>
          <a:blip r:embed="rId3"/>
          <a:stretch>
            <a:fillRect/>
          </a:stretch>
        </p:blipFill>
        <p:spPr>
          <a:xfrm>
            <a:off x="279118" y="3531737"/>
            <a:ext cx="8712633" cy="2904211"/>
          </a:xfrm>
          <a:prstGeom prst="rect">
            <a:avLst/>
          </a:prstGeom>
        </p:spPr>
      </p:pic>
      <p:pic>
        <p:nvPicPr>
          <p:cNvPr id="7" name="Content Placeholder 3"/>
          <p:cNvPicPr>
            <a:picLocks noChangeAspect="1"/>
          </p:cNvPicPr>
          <p:nvPr/>
        </p:nvPicPr>
        <p:blipFill>
          <a:blip r:embed="rId4"/>
          <a:stretch>
            <a:fillRect/>
          </a:stretch>
        </p:blipFill>
        <p:spPr>
          <a:xfrm>
            <a:off x="472306" y="195726"/>
            <a:ext cx="4593105" cy="3571856"/>
          </a:xfrm>
          <a:prstGeom prst="rect">
            <a:avLst/>
          </a:prstGeom>
        </p:spPr>
      </p:pic>
      <p:pic>
        <p:nvPicPr>
          <p:cNvPr id="8" name="Content Placeholder 3"/>
          <p:cNvPicPr>
            <a:picLocks noChangeAspect="1"/>
          </p:cNvPicPr>
          <p:nvPr/>
        </p:nvPicPr>
        <p:blipFill>
          <a:blip r:embed="rId5"/>
          <a:stretch>
            <a:fillRect/>
          </a:stretch>
        </p:blipFill>
        <p:spPr>
          <a:xfrm>
            <a:off x="4983769" y="921290"/>
            <a:ext cx="4007983" cy="2912432"/>
          </a:xfrm>
          <a:prstGeom prst="rect">
            <a:avLst/>
          </a:prstGeom>
        </p:spPr>
      </p:pic>
      <p:sp>
        <p:nvSpPr>
          <p:cNvPr id="9" name="Rectangle 8"/>
          <p:cNvSpPr/>
          <p:nvPr/>
        </p:nvSpPr>
        <p:spPr>
          <a:xfrm>
            <a:off x="298172" y="6435949"/>
            <a:ext cx="3941319" cy="338554"/>
          </a:xfrm>
          <a:prstGeom prst="rect">
            <a:avLst/>
          </a:prstGeom>
          <a:solidFill>
            <a:schemeClr val="bg2">
              <a:lumMod val="20000"/>
              <a:lumOff val="80000"/>
            </a:schemeClr>
          </a:solidFill>
        </p:spPr>
        <p:txBody>
          <a:bodyPr wrap="square">
            <a:spAutoFit/>
          </a:bodyPr>
          <a:lstStyle/>
          <a:p>
            <a:r>
              <a:rPr lang="en-GB" sz="1600" dirty="0" smtClean="0">
                <a:solidFill>
                  <a:schemeClr val="bg1"/>
                </a:solidFill>
              </a:rPr>
              <a:t>Cosa, Latin </a:t>
            </a:r>
            <a:r>
              <a:rPr lang="en-GB" sz="1600" dirty="0">
                <a:solidFill>
                  <a:schemeClr val="bg1"/>
                </a:solidFill>
              </a:rPr>
              <a:t>colony, </a:t>
            </a:r>
            <a:r>
              <a:rPr lang="en-GB" sz="1600" dirty="0" smtClean="0">
                <a:solidFill>
                  <a:schemeClr val="bg1"/>
                </a:solidFill>
              </a:rPr>
              <a:t>273 </a:t>
            </a:r>
            <a:r>
              <a:rPr lang="en-GB" sz="1600" dirty="0">
                <a:solidFill>
                  <a:schemeClr val="bg1"/>
                </a:solidFill>
              </a:rPr>
              <a:t>BC, </a:t>
            </a:r>
            <a:r>
              <a:rPr lang="en-GB" sz="1600" dirty="0" smtClean="0">
                <a:solidFill>
                  <a:schemeClr val="bg1"/>
                </a:solidFill>
              </a:rPr>
              <a:t>Tuscany </a:t>
            </a:r>
            <a:r>
              <a:rPr lang="en-GB" sz="1600" dirty="0">
                <a:solidFill>
                  <a:schemeClr val="bg1"/>
                </a:solidFill>
              </a:rPr>
              <a:t>coast</a:t>
            </a:r>
          </a:p>
        </p:txBody>
      </p:sp>
    </p:spTree>
    <p:extLst>
      <p:ext uri="{BB962C8B-B14F-4D97-AF65-F5344CB8AC3E}">
        <p14:creationId xmlns:p14="http://schemas.microsoft.com/office/powerpoint/2010/main" val="310789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par>
                                <p:cTn id="8" presetID="6" presetClass="entr" presetSubtype="16"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circle(in)">
                                      <p:cBhvr>
                                        <p:cTn id="10" dur="2000"/>
                                        <p:tgtEl>
                                          <p:spTgt spid="8"/>
                                        </p:tgtEl>
                                      </p:cBhvr>
                                    </p:animEffect>
                                  </p:childTnLst>
                                </p:cTn>
                              </p:par>
                              <p:par>
                                <p:cTn id="11" presetID="6" presetClass="entr" presetSubtype="16"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ircle(in)">
                                      <p:cBhvr>
                                        <p:cTn id="13" dur="2000"/>
                                        <p:tgtEl>
                                          <p:spTgt spid="6"/>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circle(in)">
                                      <p:cBhvr>
                                        <p:cTn id="16"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106690"/>
          </a:xfrm>
        </p:spPr>
        <p:txBody>
          <a:bodyPr>
            <a:normAutofit/>
          </a:bodyPr>
          <a:lstStyle/>
          <a:p>
            <a:r>
              <a:rPr lang="en-GB" sz="6000" dirty="0" smtClean="0">
                <a:solidFill>
                  <a:schemeClr val="bg1"/>
                </a:solidFill>
              </a:rPr>
              <a:t>Debate: which of the factors just discussed do you think was most key to Roman success?</a:t>
            </a:r>
            <a:br>
              <a:rPr lang="en-GB" sz="6000" dirty="0" smtClean="0">
                <a:solidFill>
                  <a:schemeClr val="bg1"/>
                </a:solidFill>
              </a:rPr>
            </a:br>
            <a:endParaRPr lang="en-GB" sz="6000" dirty="0">
              <a:solidFill>
                <a:schemeClr val="bg1"/>
              </a:solidFill>
            </a:endParaRPr>
          </a:p>
        </p:txBody>
      </p:sp>
    </p:spTree>
    <p:extLst>
      <p:ext uri="{BB962C8B-B14F-4D97-AF65-F5344CB8AC3E}">
        <p14:creationId xmlns:p14="http://schemas.microsoft.com/office/powerpoint/2010/main" val="133083216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58189" y="1417638"/>
            <a:ext cx="9010996" cy="5440361"/>
          </a:xfrm>
        </p:spPr>
        <p:txBody>
          <a:bodyPr>
            <a:normAutofit/>
          </a:bodyPr>
          <a:lstStyle/>
          <a:p>
            <a:r>
              <a:rPr lang="en-GB" dirty="0">
                <a:solidFill>
                  <a:schemeClr val="bg1"/>
                </a:solidFill>
              </a:rPr>
              <a:t>Cary, M. and </a:t>
            </a:r>
            <a:r>
              <a:rPr lang="en-GB" dirty="0" err="1">
                <a:solidFill>
                  <a:schemeClr val="bg1"/>
                </a:solidFill>
              </a:rPr>
              <a:t>Scullard</a:t>
            </a:r>
            <a:r>
              <a:rPr lang="en-GB" dirty="0">
                <a:solidFill>
                  <a:schemeClr val="bg1"/>
                </a:solidFill>
              </a:rPr>
              <a:t>, H. H. </a:t>
            </a:r>
            <a:r>
              <a:rPr lang="en-GB" dirty="0" smtClean="0">
                <a:solidFill>
                  <a:schemeClr val="bg1"/>
                </a:solidFill>
              </a:rPr>
              <a:t>1975. </a:t>
            </a:r>
            <a:r>
              <a:rPr lang="en-GB" i="1" dirty="0">
                <a:solidFill>
                  <a:schemeClr val="bg1"/>
                </a:solidFill>
              </a:rPr>
              <a:t>A History of Rome</a:t>
            </a:r>
            <a:r>
              <a:rPr lang="en-GB" dirty="0">
                <a:solidFill>
                  <a:schemeClr val="bg1"/>
                </a:solidFill>
              </a:rPr>
              <a:t>. Basingstoke. </a:t>
            </a:r>
          </a:p>
          <a:p>
            <a:endParaRPr lang="en-GB" sz="500" dirty="0" smtClean="0">
              <a:solidFill>
                <a:schemeClr val="bg1"/>
              </a:solidFill>
            </a:endParaRPr>
          </a:p>
          <a:p>
            <a:r>
              <a:rPr lang="en-GB" dirty="0" smtClean="0">
                <a:solidFill>
                  <a:schemeClr val="bg1"/>
                </a:solidFill>
              </a:rPr>
              <a:t>Cornell</a:t>
            </a:r>
            <a:r>
              <a:rPr lang="en-GB" dirty="0">
                <a:solidFill>
                  <a:schemeClr val="bg1"/>
                </a:solidFill>
              </a:rPr>
              <a:t>, T. J. </a:t>
            </a:r>
            <a:r>
              <a:rPr lang="en-GB" dirty="0" smtClean="0">
                <a:solidFill>
                  <a:schemeClr val="bg1"/>
                </a:solidFill>
              </a:rPr>
              <a:t>1989. </a:t>
            </a:r>
            <a:r>
              <a:rPr lang="en-GB" dirty="0">
                <a:solidFill>
                  <a:schemeClr val="bg1"/>
                </a:solidFill>
              </a:rPr>
              <a:t>‘The conquest of Italy’, in F. W. </a:t>
            </a:r>
            <a:r>
              <a:rPr lang="en-GB" dirty="0" err="1">
                <a:solidFill>
                  <a:schemeClr val="bg1"/>
                </a:solidFill>
              </a:rPr>
              <a:t>Walbank</a:t>
            </a:r>
            <a:r>
              <a:rPr lang="en-GB" dirty="0">
                <a:solidFill>
                  <a:schemeClr val="bg1"/>
                </a:solidFill>
              </a:rPr>
              <a:t>, et al., eds., </a:t>
            </a:r>
            <a:r>
              <a:rPr lang="en-GB" i="1" dirty="0">
                <a:solidFill>
                  <a:schemeClr val="bg1"/>
                </a:solidFill>
              </a:rPr>
              <a:t>The Cambridge Ancient History</a:t>
            </a:r>
            <a:r>
              <a:rPr lang="en-GB" dirty="0">
                <a:solidFill>
                  <a:schemeClr val="bg1"/>
                </a:solidFill>
              </a:rPr>
              <a:t>, volume VII part 2, </a:t>
            </a:r>
            <a:r>
              <a:rPr lang="en-GB" dirty="0" smtClean="0">
                <a:solidFill>
                  <a:schemeClr val="bg1"/>
                </a:solidFill>
              </a:rPr>
              <a:t>2</a:t>
            </a:r>
            <a:r>
              <a:rPr lang="en-GB" baseline="30000" dirty="0" smtClean="0">
                <a:solidFill>
                  <a:schemeClr val="bg1"/>
                </a:solidFill>
              </a:rPr>
              <a:t>nd</a:t>
            </a:r>
            <a:r>
              <a:rPr lang="en-GB" dirty="0" smtClean="0">
                <a:solidFill>
                  <a:schemeClr val="bg1"/>
                </a:solidFill>
              </a:rPr>
              <a:t> edition</a:t>
            </a:r>
            <a:r>
              <a:rPr lang="en-GB" dirty="0">
                <a:solidFill>
                  <a:schemeClr val="bg1"/>
                </a:solidFill>
              </a:rPr>
              <a:t>. Cambridge: 351-419</a:t>
            </a:r>
            <a:r>
              <a:rPr lang="en-GB" dirty="0" smtClean="0">
                <a:solidFill>
                  <a:schemeClr val="bg1"/>
                </a:solidFill>
              </a:rPr>
              <a:t>.</a:t>
            </a:r>
          </a:p>
          <a:p>
            <a:endParaRPr lang="en-GB" sz="500" dirty="0">
              <a:solidFill>
                <a:schemeClr val="bg1"/>
              </a:solidFill>
            </a:endParaRPr>
          </a:p>
          <a:p>
            <a:r>
              <a:rPr lang="en-GB" dirty="0">
                <a:solidFill>
                  <a:schemeClr val="bg1"/>
                </a:solidFill>
              </a:rPr>
              <a:t>Franke, P. R. </a:t>
            </a:r>
            <a:r>
              <a:rPr lang="en-GB" dirty="0" smtClean="0">
                <a:solidFill>
                  <a:schemeClr val="bg1"/>
                </a:solidFill>
              </a:rPr>
              <a:t>1989</a:t>
            </a:r>
            <a:r>
              <a:rPr lang="en-GB" dirty="0">
                <a:solidFill>
                  <a:schemeClr val="bg1"/>
                </a:solidFill>
              </a:rPr>
              <a:t>.</a:t>
            </a:r>
            <a:r>
              <a:rPr lang="en-GB" dirty="0" smtClean="0">
                <a:solidFill>
                  <a:schemeClr val="bg1"/>
                </a:solidFill>
              </a:rPr>
              <a:t> </a:t>
            </a:r>
            <a:r>
              <a:rPr lang="en-GB" dirty="0">
                <a:solidFill>
                  <a:schemeClr val="bg1"/>
                </a:solidFill>
              </a:rPr>
              <a:t>‘Pyrrhus’, in F. W. </a:t>
            </a:r>
            <a:r>
              <a:rPr lang="en-GB" dirty="0" err="1">
                <a:solidFill>
                  <a:schemeClr val="bg1"/>
                </a:solidFill>
              </a:rPr>
              <a:t>Walbank</a:t>
            </a:r>
            <a:r>
              <a:rPr lang="en-GB" dirty="0">
                <a:solidFill>
                  <a:schemeClr val="bg1"/>
                </a:solidFill>
              </a:rPr>
              <a:t>, et al., eds., </a:t>
            </a:r>
            <a:r>
              <a:rPr lang="en-GB" i="1" dirty="0">
                <a:solidFill>
                  <a:schemeClr val="bg1"/>
                </a:solidFill>
              </a:rPr>
              <a:t>The Cambridge Ancient History</a:t>
            </a:r>
            <a:r>
              <a:rPr lang="en-GB" dirty="0">
                <a:solidFill>
                  <a:schemeClr val="bg1"/>
                </a:solidFill>
              </a:rPr>
              <a:t>, volume VII part 2, </a:t>
            </a:r>
            <a:r>
              <a:rPr lang="en-GB" dirty="0" smtClean="0">
                <a:solidFill>
                  <a:schemeClr val="bg1"/>
                </a:solidFill>
              </a:rPr>
              <a:t>2</a:t>
            </a:r>
            <a:r>
              <a:rPr lang="en-GB" baseline="30000" dirty="0" smtClean="0">
                <a:solidFill>
                  <a:schemeClr val="bg1"/>
                </a:solidFill>
              </a:rPr>
              <a:t>nd</a:t>
            </a:r>
            <a:r>
              <a:rPr lang="en-GB" dirty="0" smtClean="0">
                <a:solidFill>
                  <a:schemeClr val="bg1"/>
                </a:solidFill>
              </a:rPr>
              <a:t> edition</a:t>
            </a:r>
            <a:r>
              <a:rPr lang="en-GB" dirty="0">
                <a:solidFill>
                  <a:schemeClr val="bg1"/>
                </a:solidFill>
              </a:rPr>
              <a:t>. Cambridge: 456-485</a:t>
            </a:r>
            <a:r>
              <a:rPr lang="en-GB" dirty="0" smtClean="0">
                <a:solidFill>
                  <a:schemeClr val="bg1"/>
                </a:solidFill>
              </a:rPr>
              <a:t>.</a:t>
            </a:r>
          </a:p>
          <a:p>
            <a:pPr marL="137160" indent="0">
              <a:buNone/>
            </a:pPr>
            <a:endParaRPr lang="en-GB" sz="500" dirty="0" smtClean="0">
              <a:solidFill>
                <a:schemeClr val="bg1"/>
              </a:solidFill>
            </a:endParaRPr>
          </a:p>
          <a:p>
            <a:r>
              <a:rPr lang="en-GB" dirty="0">
                <a:solidFill>
                  <a:schemeClr val="bg1"/>
                </a:solidFill>
              </a:rPr>
              <a:t>Oakley, S. P. </a:t>
            </a:r>
            <a:r>
              <a:rPr lang="en-GB" dirty="0" smtClean="0">
                <a:solidFill>
                  <a:schemeClr val="bg1"/>
                </a:solidFill>
              </a:rPr>
              <a:t>1993. </a:t>
            </a:r>
            <a:r>
              <a:rPr lang="en-GB" dirty="0">
                <a:solidFill>
                  <a:schemeClr val="bg1"/>
                </a:solidFill>
              </a:rPr>
              <a:t>‘The Roman Conquest of Italy’, in J. Rich and G. Shipley, eds., </a:t>
            </a:r>
            <a:r>
              <a:rPr lang="en-GB" i="1" dirty="0">
                <a:solidFill>
                  <a:schemeClr val="bg1"/>
                </a:solidFill>
              </a:rPr>
              <a:t>War and Society in the Roman World</a:t>
            </a:r>
            <a:r>
              <a:rPr lang="en-GB" dirty="0">
                <a:solidFill>
                  <a:schemeClr val="bg1"/>
                </a:solidFill>
              </a:rPr>
              <a:t>. London: 9-37.</a:t>
            </a:r>
          </a:p>
          <a:p>
            <a:endParaRPr lang="en-GB" dirty="0"/>
          </a:p>
          <a:p>
            <a:endParaRPr lang="en-GB" dirty="0"/>
          </a:p>
        </p:txBody>
      </p:sp>
    </p:spTree>
    <p:extLst>
      <p:ext uri="{BB962C8B-B14F-4D97-AF65-F5344CB8AC3E}">
        <p14:creationId xmlns:p14="http://schemas.microsoft.com/office/powerpoint/2010/main" val="78026423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227</TotalTime>
  <Words>1977</Words>
  <Application>Microsoft Office PowerPoint</Application>
  <PresentationFormat>On-screen Show (4:3)</PresentationFormat>
  <Paragraphs>197</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Book Antiqua</vt:lpstr>
      <vt:lpstr>Lucida Sans</vt:lpstr>
      <vt:lpstr>Times New Roman</vt:lpstr>
      <vt:lpstr>Wingdings</vt:lpstr>
      <vt:lpstr>Wingdings 2</vt:lpstr>
      <vt:lpstr>Wingdings 3</vt:lpstr>
      <vt:lpstr>Apex</vt:lpstr>
      <vt:lpstr>Roman History and Literature</vt:lpstr>
      <vt:lpstr>PowerPoint Presentation</vt:lpstr>
      <vt:lpstr>Rome and the Latins</vt:lpstr>
      <vt:lpstr>Tragedy of Corolianus </vt:lpstr>
      <vt:lpstr>The Sack of Veii</vt:lpstr>
      <vt:lpstr>Rome in the Fourth Century BC: </vt:lpstr>
      <vt:lpstr>PowerPoint Presentation</vt:lpstr>
      <vt:lpstr>Regrouping, Rebuilding</vt:lpstr>
      <vt:lpstr>Wars Against the Samnites</vt:lpstr>
      <vt:lpstr>Pyric Wars </vt:lpstr>
      <vt:lpstr>City of Tarentum </vt:lpstr>
      <vt:lpstr>Pyrrhic War 280 – 275 BC</vt:lpstr>
      <vt:lpstr>PowerPoint Presentation</vt:lpstr>
      <vt:lpstr>Reasons for Roman Success? </vt:lpstr>
      <vt:lpstr>Roman “Military Prowess”</vt:lpstr>
      <vt:lpstr>Adaptability </vt:lpstr>
      <vt:lpstr>Various forums of alliances and citizenship statuses</vt:lpstr>
      <vt:lpstr>Strategic position, use of colonies and slaves</vt:lpstr>
      <vt:lpstr>Debate: which of the factors just discussed do you think was most key to Roman success? </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Roman History and Literature</dc:title>
  <dc:creator>Matthew Cobb</dc:creator>
  <cp:lastModifiedBy>Matt</cp:lastModifiedBy>
  <cp:revision>77</cp:revision>
  <dcterms:created xsi:type="dcterms:W3CDTF">2020-01-16T11:20:29Z</dcterms:created>
  <dcterms:modified xsi:type="dcterms:W3CDTF">2020-02-10T20:09:23Z</dcterms:modified>
</cp:coreProperties>
</file>