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Default Extension="jpg" ContentType="image/jpg"/>
  <Override PartName="/ppt/slides/slide16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2192000" cy="6858000"/>
  <p:notesSz cx="12192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346606" y="461581"/>
            <a:ext cx="3498786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2988564" y="969267"/>
            <a:ext cx="6361175" cy="549706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2051304" y="969267"/>
            <a:ext cx="7668767" cy="549706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32423" y="255841"/>
            <a:ext cx="5927153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607313"/>
            <a:ext cx="10815319" cy="26593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837334" y="2113281"/>
            <a:ext cx="2516505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5" b="1">
                <a:latin typeface="Calibri"/>
                <a:cs typeface="Calibri"/>
              </a:rPr>
              <a:t>Empirical</a:t>
            </a:r>
            <a:r>
              <a:rPr dirty="0" sz="2800" spc="-50" b="1">
                <a:latin typeface="Calibri"/>
                <a:cs typeface="Calibri"/>
              </a:rPr>
              <a:t> </a:t>
            </a:r>
            <a:r>
              <a:rPr dirty="0" sz="2800" spc="-10" b="1">
                <a:latin typeface="Calibri"/>
                <a:cs typeface="Calibri"/>
              </a:rPr>
              <a:t>Project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47005" y="3820208"/>
            <a:ext cx="2895600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717675" algn="l"/>
              </a:tabLst>
            </a:pPr>
            <a:r>
              <a:rPr dirty="0" sz="2800" spc="-5" b="1">
                <a:latin typeface="Calibri"/>
                <a:cs typeface="Calibri"/>
              </a:rPr>
              <a:t>D</a:t>
            </a:r>
            <a:r>
              <a:rPr dirty="0" sz="2800" spc="-10" b="1">
                <a:latin typeface="Calibri"/>
                <a:cs typeface="Calibri"/>
              </a:rPr>
              <a:t>i</a:t>
            </a:r>
            <a:r>
              <a:rPr dirty="0" sz="2800" spc="-5" b="1">
                <a:latin typeface="Calibri"/>
                <a:cs typeface="Calibri"/>
              </a:rPr>
              <a:t>s</a:t>
            </a:r>
            <a:r>
              <a:rPr dirty="0" sz="2800" b="1">
                <a:latin typeface="Calibri"/>
                <a:cs typeface="Calibri"/>
              </a:rPr>
              <a:t>c</a:t>
            </a:r>
            <a:r>
              <a:rPr dirty="0" sz="2800" spc="-10" b="1">
                <a:latin typeface="Calibri"/>
                <a:cs typeface="Calibri"/>
              </a:rPr>
              <a:t>u</a:t>
            </a:r>
            <a:r>
              <a:rPr dirty="0" sz="2800" spc="-5" b="1">
                <a:latin typeface="Calibri"/>
                <a:cs typeface="Calibri"/>
              </a:rPr>
              <a:t>ss</a:t>
            </a:r>
            <a:r>
              <a:rPr dirty="0" sz="2800" spc="-10" b="1">
                <a:latin typeface="Calibri"/>
                <a:cs typeface="Calibri"/>
              </a:rPr>
              <a:t>io</a:t>
            </a:r>
            <a:r>
              <a:rPr dirty="0" sz="2800" spc="-5" b="1">
                <a:latin typeface="Calibri"/>
                <a:cs typeface="Calibri"/>
              </a:rPr>
              <a:t>n</a:t>
            </a:r>
            <a:r>
              <a:rPr dirty="0" sz="2800" b="1">
                <a:latin typeface="Calibri"/>
                <a:cs typeface="Calibri"/>
              </a:rPr>
              <a:t>	</a:t>
            </a:r>
            <a:r>
              <a:rPr dirty="0" sz="2800" spc="-10" b="1">
                <a:latin typeface="Calibri"/>
                <a:cs typeface="Calibri"/>
              </a:rPr>
              <a:t>Cha</a:t>
            </a:r>
            <a:r>
              <a:rPr dirty="0" sz="2800" spc="-20" b="1">
                <a:latin typeface="Calibri"/>
                <a:cs typeface="Calibri"/>
              </a:rPr>
              <a:t>p</a:t>
            </a:r>
            <a:r>
              <a:rPr dirty="0" sz="2800" spc="-40" b="1">
                <a:latin typeface="Calibri"/>
                <a:cs typeface="Calibri"/>
              </a:rPr>
              <a:t>t</a:t>
            </a:r>
            <a:r>
              <a:rPr dirty="0" sz="2800" spc="-10" b="1">
                <a:latin typeface="Calibri"/>
                <a:cs typeface="Calibri"/>
              </a:rPr>
              <a:t>er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57719" y="186944"/>
            <a:ext cx="349567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71052" y="1132649"/>
            <a:ext cx="7946390" cy="502666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u="heavy" sz="3200" spc="-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Discussion</a:t>
            </a:r>
            <a:r>
              <a:rPr dirty="0" sz="3200" spc="-5" b="1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(not </a:t>
            </a:r>
            <a:r>
              <a:rPr dirty="0" sz="3200" spc="-5">
                <a:latin typeface="Calibri"/>
                <a:cs typeface="Calibri"/>
              </a:rPr>
              <a:t>reporting!) </a:t>
            </a:r>
            <a:r>
              <a:rPr dirty="0" sz="3200">
                <a:latin typeface="Calibri"/>
                <a:cs typeface="Calibri"/>
              </a:rPr>
              <a:t>of</a:t>
            </a:r>
            <a:r>
              <a:rPr dirty="0" sz="3200" spc="-45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findings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45">
                <a:latin typeface="Calibri"/>
                <a:cs typeface="Calibri"/>
              </a:rPr>
              <a:t>key</a:t>
            </a:r>
            <a:r>
              <a:rPr dirty="0" sz="3200" spc="5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findings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10">
                <a:latin typeface="Calibri"/>
                <a:cs typeface="Calibri"/>
              </a:rPr>
              <a:t>Critical evaluation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5">
                <a:latin typeface="Calibri"/>
                <a:cs typeface="Calibri"/>
              </a:rPr>
              <a:t>existing </a:t>
            </a:r>
            <a:r>
              <a:rPr dirty="0" sz="3200" spc="-20">
                <a:latin typeface="Calibri"/>
                <a:cs typeface="Calibri"/>
              </a:rPr>
              <a:t>literature </a:t>
            </a:r>
            <a:r>
              <a:rPr dirty="0" sz="3200" spc="-5">
                <a:latin typeface="Calibri"/>
                <a:cs typeface="Calibri"/>
              </a:rPr>
              <a:t>in </a:t>
            </a:r>
            <a:r>
              <a:rPr dirty="0" sz="3200" spc="-10">
                <a:latin typeface="Calibri"/>
                <a:cs typeface="Calibri"/>
              </a:rPr>
              <a:t>light 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findings (within</a:t>
            </a:r>
            <a:r>
              <a:rPr dirty="0" sz="3200" spc="50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limits!)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methodological</a:t>
            </a:r>
            <a:r>
              <a:rPr dirty="0" sz="3200" spc="25">
                <a:latin typeface="Calibri"/>
                <a:cs typeface="Calibri"/>
              </a:rPr>
              <a:t> </a:t>
            </a:r>
            <a:r>
              <a:rPr dirty="0" sz="3200" spc="-15">
                <a:latin typeface="Calibri"/>
                <a:cs typeface="Calibri"/>
              </a:rPr>
              <a:t>considerations</a:t>
            </a:r>
            <a:endParaRPr sz="32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85"/>
              </a:spcBef>
            </a:pPr>
            <a:r>
              <a:rPr dirty="0" sz="2800" spc="-5">
                <a:latin typeface="Arial"/>
                <a:cs typeface="Arial"/>
              </a:rPr>
              <a:t>– </a:t>
            </a:r>
            <a:r>
              <a:rPr dirty="0" sz="2800" spc="-15">
                <a:latin typeface="Calibri"/>
                <a:cs typeface="Calibri"/>
              </a:rPr>
              <a:t>Strengths </a:t>
            </a:r>
            <a:r>
              <a:rPr dirty="0" sz="2800" spc="-5">
                <a:latin typeface="Calibri"/>
                <a:cs typeface="Calibri"/>
              </a:rPr>
              <a:t>and </a:t>
            </a:r>
            <a:r>
              <a:rPr dirty="0" sz="2800" spc="-10">
                <a:latin typeface="Calibri"/>
                <a:cs typeface="Calibri"/>
              </a:rPr>
              <a:t>weaknesses (within</a:t>
            </a:r>
            <a:r>
              <a:rPr dirty="0" sz="2800" spc="25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limits!)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8978" y="177546"/>
            <a:ext cx="7193915" cy="124396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algn="ctr" marL="1270">
              <a:lnSpc>
                <a:spcPct val="100000"/>
              </a:lnSpc>
              <a:spcBef>
                <a:spcPts val="95"/>
              </a:spcBef>
            </a:pPr>
            <a:r>
              <a:rPr dirty="0" sz="4000" spc="-5" b="0">
                <a:latin typeface="Calibri"/>
                <a:cs typeface="Calibri"/>
              </a:rPr>
              <a:t>Discussion:</a:t>
            </a:r>
            <a:endParaRPr sz="40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dirty="0" sz="4000" spc="-10" b="0">
                <a:latin typeface="Calibri"/>
                <a:cs typeface="Calibri"/>
              </a:rPr>
              <a:t>Critically analysing </a:t>
            </a:r>
            <a:r>
              <a:rPr dirty="0" sz="4000" spc="-15" b="0">
                <a:latin typeface="Calibri"/>
                <a:cs typeface="Calibri"/>
              </a:rPr>
              <a:t>your </a:t>
            </a:r>
            <a:r>
              <a:rPr dirty="0" sz="4000" spc="-10" b="0">
                <a:latin typeface="Calibri"/>
                <a:cs typeface="Calibri"/>
              </a:rPr>
              <a:t>own</a:t>
            </a:r>
            <a:r>
              <a:rPr dirty="0" sz="4000" spc="-15" b="0">
                <a:latin typeface="Calibri"/>
                <a:cs typeface="Calibri"/>
              </a:rPr>
              <a:t> work!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71052" y="2140713"/>
            <a:ext cx="7617459" cy="314706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marR="54292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The same principles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critical </a:t>
            </a:r>
            <a:r>
              <a:rPr dirty="0" sz="3200" spc="-10">
                <a:latin typeface="Calibri"/>
                <a:cs typeface="Calibri"/>
              </a:rPr>
              <a:t>evaluation  </a:t>
            </a:r>
            <a:r>
              <a:rPr dirty="0" sz="3200" spc="-5">
                <a:latin typeface="Calibri"/>
                <a:cs typeface="Calibri"/>
              </a:rPr>
              <a:t>apply </a:t>
            </a:r>
            <a:r>
              <a:rPr dirty="0" sz="3200" spc="-25">
                <a:latin typeface="Calibri"/>
                <a:cs typeface="Calibri"/>
              </a:rPr>
              <a:t>to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own</a:t>
            </a:r>
            <a:r>
              <a:rPr dirty="0" sz="3200" spc="3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study!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algn="just" marL="355600" marR="508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3200" spc="-65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discussion needs </a:t>
            </a:r>
            <a:r>
              <a:rPr dirty="0" sz="3200" spc="-25">
                <a:latin typeface="Calibri"/>
                <a:cs typeface="Calibri"/>
              </a:rPr>
              <a:t>to </a:t>
            </a:r>
            <a:r>
              <a:rPr dirty="0" sz="3200" spc="-15">
                <a:latin typeface="Calibri"/>
                <a:cs typeface="Calibri"/>
              </a:rPr>
              <a:t>reflect </a:t>
            </a:r>
            <a:r>
              <a:rPr dirty="0" sz="3200">
                <a:latin typeface="Calibri"/>
                <a:cs typeface="Calibri"/>
              </a:rPr>
              <a:t>a </a:t>
            </a:r>
            <a:r>
              <a:rPr dirty="0" sz="3200" spc="-10">
                <a:latin typeface="Calibri"/>
                <a:cs typeface="Calibri"/>
              </a:rPr>
              <a:t>significant  level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critical </a:t>
            </a:r>
            <a:r>
              <a:rPr dirty="0" sz="3200" spc="-10">
                <a:latin typeface="Calibri"/>
                <a:cs typeface="Calibri"/>
              </a:rPr>
              <a:t>thinking/analysis/evaluation  </a:t>
            </a:r>
            <a:r>
              <a:rPr dirty="0" sz="3200" spc="-5">
                <a:latin typeface="Calibri"/>
                <a:cs typeface="Calibri"/>
              </a:rPr>
              <a:t>about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own</a:t>
            </a:r>
            <a:r>
              <a:rPr dirty="0" sz="320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study!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3946" y="477964"/>
            <a:ext cx="4799330" cy="51371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3200" spc="-10" b="0">
                <a:solidFill>
                  <a:srgbClr val="FFFFFF"/>
                </a:solidFill>
                <a:latin typeface="Calibri"/>
                <a:cs typeface="Calibri"/>
              </a:rPr>
              <a:t>Developing areas </a:t>
            </a:r>
            <a:r>
              <a:rPr dirty="0" sz="3200" b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dirty="0" sz="3200" spc="0" b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15" b="0">
                <a:solidFill>
                  <a:srgbClr val="FFFFFF"/>
                </a:solidFill>
                <a:latin typeface="Calibri"/>
                <a:cs typeface="Calibri"/>
              </a:rPr>
              <a:t>research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410711" y="3224783"/>
            <a:ext cx="0" cy="2057400"/>
          </a:xfrm>
          <a:custGeom>
            <a:avLst/>
            <a:gdLst/>
            <a:ahLst/>
            <a:cxnLst/>
            <a:rect l="l" t="t" r="r" b="b"/>
            <a:pathLst>
              <a:path w="0" h="2057400">
                <a:moveTo>
                  <a:pt x="0" y="2057400"/>
                </a:moveTo>
                <a:lnTo>
                  <a:pt x="0" y="0"/>
                </a:lnTo>
              </a:path>
            </a:pathLst>
          </a:custGeom>
          <a:ln w="762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410711" y="2310383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0" y="914400"/>
                </a:moveTo>
                <a:lnTo>
                  <a:pt x="914400" y="0"/>
                </a:lnTo>
              </a:path>
            </a:pathLst>
          </a:custGeom>
          <a:ln w="579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325873" y="2082545"/>
            <a:ext cx="685800" cy="228600"/>
          </a:xfrm>
          <a:custGeom>
            <a:avLst/>
            <a:gdLst/>
            <a:ahLst/>
            <a:cxnLst/>
            <a:rect l="l" t="t" r="r" b="b"/>
            <a:pathLst>
              <a:path w="685800" h="228600">
                <a:moveTo>
                  <a:pt x="0" y="228600"/>
                </a:moveTo>
                <a:lnTo>
                  <a:pt x="685800" y="0"/>
                </a:lnTo>
              </a:path>
            </a:pathLst>
          </a:custGeom>
          <a:ln w="381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173473" y="1777745"/>
            <a:ext cx="152400" cy="533400"/>
          </a:xfrm>
          <a:custGeom>
            <a:avLst/>
            <a:gdLst/>
            <a:ahLst/>
            <a:cxnLst/>
            <a:rect l="l" t="t" r="r" b="b"/>
            <a:pathLst>
              <a:path w="152400" h="533400">
                <a:moveTo>
                  <a:pt x="152400" y="533400"/>
                </a:moveTo>
                <a:lnTo>
                  <a:pt x="0" y="0"/>
                </a:lnTo>
              </a:path>
            </a:pathLst>
          </a:custGeom>
          <a:ln w="381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944873" y="1930145"/>
            <a:ext cx="228600" cy="0"/>
          </a:xfrm>
          <a:custGeom>
            <a:avLst/>
            <a:gdLst/>
            <a:ahLst/>
            <a:cxnLst/>
            <a:rect l="l" t="t" r="r" b="b"/>
            <a:pathLst>
              <a:path w="228600" h="0">
                <a:moveTo>
                  <a:pt x="228600" y="0"/>
                </a:moveTo>
                <a:lnTo>
                  <a:pt x="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249673" y="1777745"/>
            <a:ext cx="0" cy="76200"/>
          </a:xfrm>
          <a:custGeom>
            <a:avLst/>
            <a:gdLst/>
            <a:ahLst/>
            <a:cxnLst/>
            <a:rect l="l" t="t" r="r" b="b"/>
            <a:pathLst>
              <a:path w="0" h="76200">
                <a:moveTo>
                  <a:pt x="0" y="76200"/>
                </a:moveTo>
                <a:lnTo>
                  <a:pt x="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06873" y="1930145"/>
            <a:ext cx="76200" cy="228600"/>
          </a:xfrm>
          <a:custGeom>
            <a:avLst/>
            <a:gdLst/>
            <a:ahLst/>
            <a:cxnLst/>
            <a:rect l="l" t="t" r="r" b="b"/>
            <a:pathLst>
              <a:path w="76200" h="228600">
                <a:moveTo>
                  <a:pt x="0" y="228600"/>
                </a:moveTo>
                <a:lnTo>
                  <a:pt x="7620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630673" y="1930145"/>
            <a:ext cx="152400" cy="76200"/>
          </a:xfrm>
          <a:custGeom>
            <a:avLst/>
            <a:gdLst/>
            <a:ahLst/>
            <a:cxnLst/>
            <a:rect l="l" t="t" r="r" b="b"/>
            <a:pathLst>
              <a:path w="152400" h="76200">
                <a:moveTo>
                  <a:pt x="152400" y="76200"/>
                </a:moveTo>
                <a:lnTo>
                  <a:pt x="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105911" y="2081783"/>
            <a:ext cx="304800" cy="1143000"/>
          </a:xfrm>
          <a:custGeom>
            <a:avLst/>
            <a:gdLst/>
            <a:ahLst/>
            <a:cxnLst/>
            <a:rect l="l" t="t" r="r" b="b"/>
            <a:pathLst>
              <a:path w="304800" h="1143000">
                <a:moveTo>
                  <a:pt x="304800" y="1143000"/>
                </a:moveTo>
                <a:lnTo>
                  <a:pt x="0" y="0"/>
                </a:lnTo>
              </a:path>
            </a:pathLst>
          </a:custGeom>
          <a:ln w="579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182873" y="1777745"/>
            <a:ext cx="152400" cy="457200"/>
          </a:xfrm>
          <a:custGeom>
            <a:avLst/>
            <a:gdLst/>
            <a:ahLst/>
            <a:cxnLst/>
            <a:rect l="l" t="t" r="r" b="b"/>
            <a:pathLst>
              <a:path w="152400" h="457200">
                <a:moveTo>
                  <a:pt x="0" y="457200"/>
                </a:moveTo>
                <a:lnTo>
                  <a:pt x="152400" y="0"/>
                </a:lnTo>
              </a:path>
            </a:pathLst>
          </a:custGeom>
          <a:ln w="381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106673" y="1701545"/>
            <a:ext cx="152400" cy="228600"/>
          </a:xfrm>
          <a:custGeom>
            <a:avLst/>
            <a:gdLst/>
            <a:ahLst/>
            <a:cxnLst/>
            <a:rect l="l" t="t" r="r" b="b"/>
            <a:pathLst>
              <a:path w="152400" h="228600">
                <a:moveTo>
                  <a:pt x="152400" y="228600"/>
                </a:moveTo>
                <a:lnTo>
                  <a:pt x="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572511" y="2843783"/>
            <a:ext cx="838200" cy="990600"/>
          </a:xfrm>
          <a:custGeom>
            <a:avLst/>
            <a:gdLst/>
            <a:ahLst/>
            <a:cxnLst/>
            <a:rect l="l" t="t" r="r" b="b"/>
            <a:pathLst>
              <a:path w="838200" h="990600">
                <a:moveTo>
                  <a:pt x="838200" y="990600"/>
                </a:moveTo>
                <a:lnTo>
                  <a:pt x="0" y="0"/>
                </a:lnTo>
              </a:path>
            </a:pathLst>
          </a:custGeom>
          <a:ln w="579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801873" y="2463545"/>
            <a:ext cx="76200" cy="685800"/>
          </a:xfrm>
          <a:custGeom>
            <a:avLst/>
            <a:gdLst/>
            <a:ahLst/>
            <a:cxnLst/>
            <a:rect l="l" t="t" r="r" b="b"/>
            <a:pathLst>
              <a:path w="76200" h="685800">
                <a:moveTo>
                  <a:pt x="0" y="685800"/>
                </a:moveTo>
                <a:lnTo>
                  <a:pt x="76200" y="0"/>
                </a:lnTo>
              </a:path>
            </a:pathLst>
          </a:custGeom>
          <a:ln w="381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497073" y="2387345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304800" y="304800"/>
                </a:moveTo>
                <a:lnTo>
                  <a:pt x="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410711" y="3529584"/>
            <a:ext cx="1066800" cy="838200"/>
          </a:xfrm>
          <a:custGeom>
            <a:avLst/>
            <a:gdLst/>
            <a:ahLst/>
            <a:cxnLst/>
            <a:rect l="l" t="t" r="r" b="b"/>
            <a:pathLst>
              <a:path w="1066800" h="838200">
                <a:moveTo>
                  <a:pt x="0" y="838200"/>
                </a:moveTo>
                <a:lnTo>
                  <a:pt x="1066800" y="0"/>
                </a:lnTo>
              </a:path>
            </a:pathLst>
          </a:custGeom>
          <a:ln w="579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021073" y="3301746"/>
            <a:ext cx="228600" cy="381000"/>
          </a:xfrm>
          <a:custGeom>
            <a:avLst/>
            <a:gdLst/>
            <a:ahLst/>
            <a:cxnLst/>
            <a:rect l="l" t="t" r="r" b="b"/>
            <a:pathLst>
              <a:path w="228600" h="381000">
                <a:moveTo>
                  <a:pt x="228600" y="380999"/>
                </a:moveTo>
                <a:lnTo>
                  <a:pt x="0" y="0"/>
                </a:lnTo>
              </a:path>
            </a:pathLst>
          </a:custGeom>
          <a:ln w="381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97273" y="3073145"/>
            <a:ext cx="304800" cy="381000"/>
          </a:xfrm>
          <a:custGeom>
            <a:avLst/>
            <a:gdLst/>
            <a:ahLst/>
            <a:cxnLst/>
            <a:rect l="l" t="t" r="r" b="b"/>
            <a:pathLst>
              <a:path w="304800" h="381000">
                <a:moveTo>
                  <a:pt x="0" y="381000"/>
                </a:moveTo>
                <a:lnTo>
                  <a:pt x="304800" y="0"/>
                </a:lnTo>
              </a:path>
            </a:pathLst>
          </a:custGeom>
          <a:ln w="19812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5622290" y="4316412"/>
            <a:ext cx="3416300" cy="330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>
                <a:solidFill>
                  <a:srgbClr val="FFFEB1"/>
                </a:solidFill>
                <a:latin typeface="Arial"/>
                <a:cs typeface="Arial"/>
              </a:rPr>
              <a:t>Foundational (classic)</a:t>
            </a:r>
            <a:r>
              <a:rPr dirty="0" sz="2000" spc="-114">
                <a:solidFill>
                  <a:srgbClr val="FFFEB1"/>
                </a:solidFill>
                <a:latin typeface="Arial"/>
                <a:cs typeface="Arial"/>
              </a:rPr>
              <a:t> </a:t>
            </a:r>
            <a:r>
              <a:rPr dirty="0" sz="2000" spc="-5">
                <a:solidFill>
                  <a:srgbClr val="FFFEB1"/>
                </a:solidFill>
                <a:latin typeface="Arial"/>
                <a:cs typeface="Arial"/>
              </a:rPr>
              <a:t>Studies</a:t>
            </a:r>
            <a:endParaRPr sz="20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622290" y="2971846"/>
            <a:ext cx="2651125" cy="3308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-5">
                <a:solidFill>
                  <a:srgbClr val="FFFEB1"/>
                </a:solidFill>
                <a:latin typeface="Arial"/>
                <a:cs typeface="Arial"/>
              </a:rPr>
              <a:t>Major </a:t>
            </a:r>
            <a:r>
              <a:rPr dirty="0" sz="2000">
                <a:solidFill>
                  <a:srgbClr val="FFFEB1"/>
                </a:solidFill>
                <a:latin typeface="Arial"/>
                <a:cs typeface="Arial"/>
              </a:rPr>
              <a:t>Branching</a:t>
            </a:r>
            <a:r>
              <a:rPr dirty="0" sz="2000" spc="-90">
                <a:solidFill>
                  <a:srgbClr val="FFFEB1"/>
                </a:solidFill>
                <a:latin typeface="Arial"/>
                <a:cs typeface="Arial"/>
              </a:rPr>
              <a:t> </a:t>
            </a:r>
            <a:r>
              <a:rPr dirty="0" sz="2000" spc="-5">
                <a:solidFill>
                  <a:srgbClr val="FFFEB1"/>
                </a:solidFill>
                <a:latin typeface="Arial"/>
                <a:cs typeface="Arial"/>
              </a:rPr>
              <a:t>Points</a:t>
            </a:r>
            <a:endParaRPr sz="20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622290" y="1752753"/>
            <a:ext cx="2034539" cy="3308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>
                <a:solidFill>
                  <a:srgbClr val="FFFEB1"/>
                </a:solidFill>
                <a:latin typeface="Arial"/>
                <a:cs typeface="Arial"/>
              </a:rPr>
              <a:t>Current</a:t>
            </a:r>
            <a:r>
              <a:rPr dirty="0" sz="2000" spc="-90">
                <a:solidFill>
                  <a:srgbClr val="FFFEB1"/>
                </a:solidFill>
                <a:latin typeface="Arial"/>
                <a:cs typeface="Arial"/>
              </a:rPr>
              <a:t> </a:t>
            </a:r>
            <a:r>
              <a:rPr dirty="0" sz="2000">
                <a:solidFill>
                  <a:srgbClr val="FFFEB1"/>
                </a:solidFill>
                <a:latin typeface="Arial"/>
                <a:cs typeface="Arial"/>
              </a:rPr>
              <a:t>Research</a:t>
            </a:r>
            <a:endParaRPr sz="2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921377" y="1929383"/>
            <a:ext cx="470534" cy="67310"/>
          </a:xfrm>
          <a:custGeom>
            <a:avLst/>
            <a:gdLst/>
            <a:ahLst/>
            <a:cxnLst/>
            <a:rect l="l" t="t" r="r" b="b"/>
            <a:pathLst>
              <a:path w="470535" h="67310">
                <a:moveTo>
                  <a:pt x="470535" y="0"/>
                </a:moveTo>
                <a:lnTo>
                  <a:pt x="0" y="67221"/>
                </a:lnTo>
              </a:path>
            </a:pathLst>
          </a:custGeom>
          <a:ln w="12700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858515" y="1957086"/>
            <a:ext cx="81280" cy="75565"/>
          </a:xfrm>
          <a:custGeom>
            <a:avLst/>
            <a:gdLst/>
            <a:ahLst/>
            <a:cxnLst/>
            <a:rect l="l" t="t" r="r" b="b"/>
            <a:pathLst>
              <a:path w="81279" h="75564">
                <a:moveTo>
                  <a:pt x="70040" y="0"/>
                </a:moveTo>
                <a:lnTo>
                  <a:pt x="0" y="48501"/>
                </a:lnTo>
                <a:lnTo>
                  <a:pt x="80822" y="75438"/>
                </a:lnTo>
                <a:lnTo>
                  <a:pt x="70040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388472" y="1781213"/>
            <a:ext cx="1080135" cy="72390"/>
          </a:xfrm>
          <a:custGeom>
            <a:avLst/>
            <a:gdLst/>
            <a:ahLst/>
            <a:cxnLst/>
            <a:rect l="l" t="t" r="r" b="b"/>
            <a:pathLst>
              <a:path w="1080135" h="72389">
                <a:moveTo>
                  <a:pt x="1079639" y="71970"/>
                </a:moveTo>
                <a:lnTo>
                  <a:pt x="0" y="0"/>
                </a:lnTo>
              </a:path>
            </a:pathLst>
          </a:custGeom>
          <a:ln w="12700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325111" y="1744036"/>
            <a:ext cx="78740" cy="76200"/>
          </a:xfrm>
          <a:custGeom>
            <a:avLst/>
            <a:gdLst/>
            <a:ahLst/>
            <a:cxnLst/>
            <a:rect l="l" t="t" r="r" b="b"/>
            <a:pathLst>
              <a:path w="78739" h="76200">
                <a:moveTo>
                  <a:pt x="78562" y="0"/>
                </a:moveTo>
                <a:lnTo>
                  <a:pt x="0" y="32943"/>
                </a:lnTo>
                <a:lnTo>
                  <a:pt x="73494" y="76034"/>
                </a:lnTo>
                <a:lnTo>
                  <a:pt x="78562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550361" y="3148583"/>
            <a:ext cx="1918335" cy="74295"/>
          </a:xfrm>
          <a:custGeom>
            <a:avLst/>
            <a:gdLst/>
            <a:ahLst/>
            <a:cxnLst/>
            <a:rect l="l" t="t" r="r" b="b"/>
            <a:pathLst>
              <a:path w="1918335" h="74294">
                <a:moveTo>
                  <a:pt x="1917750" y="0"/>
                </a:moveTo>
                <a:lnTo>
                  <a:pt x="0" y="73761"/>
                </a:lnTo>
              </a:path>
            </a:pathLst>
          </a:custGeom>
          <a:ln w="12699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486913" y="3183779"/>
            <a:ext cx="78105" cy="76200"/>
          </a:xfrm>
          <a:custGeom>
            <a:avLst/>
            <a:gdLst/>
            <a:ahLst/>
            <a:cxnLst/>
            <a:rect l="l" t="t" r="r" b="b"/>
            <a:pathLst>
              <a:path w="78104" h="76200">
                <a:moveTo>
                  <a:pt x="74675" y="0"/>
                </a:moveTo>
                <a:lnTo>
                  <a:pt x="0" y="41008"/>
                </a:lnTo>
                <a:lnTo>
                  <a:pt x="77609" y="76149"/>
                </a:lnTo>
                <a:lnTo>
                  <a:pt x="74675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3624262" y="3224783"/>
            <a:ext cx="1844039" cy="516890"/>
          </a:xfrm>
          <a:custGeom>
            <a:avLst/>
            <a:gdLst/>
            <a:ahLst/>
            <a:cxnLst/>
            <a:rect l="l" t="t" r="r" b="b"/>
            <a:pathLst>
              <a:path w="1844039" h="516889">
                <a:moveTo>
                  <a:pt x="1843849" y="0"/>
                </a:moveTo>
                <a:lnTo>
                  <a:pt x="0" y="516280"/>
                </a:lnTo>
              </a:path>
            </a:pathLst>
          </a:custGeom>
          <a:ln w="12699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563108" y="3700946"/>
            <a:ext cx="83820" cy="73660"/>
          </a:xfrm>
          <a:custGeom>
            <a:avLst/>
            <a:gdLst/>
            <a:ahLst/>
            <a:cxnLst/>
            <a:rect l="l" t="t" r="r" b="b"/>
            <a:pathLst>
              <a:path w="83820" h="73660">
                <a:moveTo>
                  <a:pt x="63106" y="0"/>
                </a:moveTo>
                <a:lnTo>
                  <a:pt x="0" y="57238"/>
                </a:lnTo>
                <a:lnTo>
                  <a:pt x="83654" y="73380"/>
                </a:lnTo>
                <a:lnTo>
                  <a:pt x="63106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3694163" y="3300984"/>
            <a:ext cx="1774189" cy="1035050"/>
          </a:xfrm>
          <a:custGeom>
            <a:avLst/>
            <a:gdLst/>
            <a:ahLst/>
            <a:cxnLst/>
            <a:rect l="l" t="t" r="r" b="b"/>
            <a:pathLst>
              <a:path w="1774189" h="1035050">
                <a:moveTo>
                  <a:pt x="1773948" y="0"/>
                </a:moveTo>
                <a:lnTo>
                  <a:pt x="0" y="1034808"/>
                </a:lnTo>
              </a:path>
            </a:pathLst>
          </a:custGeom>
          <a:ln w="12700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639309" y="4296477"/>
            <a:ext cx="85090" cy="71755"/>
          </a:xfrm>
          <a:custGeom>
            <a:avLst/>
            <a:gdLst/>
            <a:ahLst/>
            <a:cxnLst/>
            <a:rect l="l" t="t" r="r" b="b"/>
            <a:pathLst>
              <a:path w="85089" h="71754">
                <a:moveTo>
                  <a:pt x="46621" y="0"/>
                </a:moveTo>
                <a:lnTo>
                  <a:pt x="0" y="71310"/>
                </a:lnTo>
                <a:lnTo>
                  <a:pt x="85013" y="65824"/>
                </a:lnTo>
                <a:lnTo>
                  <a:pt x="46621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3622852" y="4520184"/>
            <a:ext cx="1845310" cy="664845"/>
          </a:xfrm>
          <a:custGeom>
            <a:avLst/>
            <a:gdLst/>
            <a:ahLst/>
            <a:cxnLst/>
            <a:rect l="l" t="t" r="r" b="b"/>
            <a:pathLst>
              <a:path w="1845310" h="664845">
                <a:moveTo>
                  <a:pt x="1845259" y="0"/>
                </a:moveTo>
                <a:lnTo>
                  <a:pt x="0" y="664286"/>
                </a:lnTo>
              </a:path>
            </a:pathLst>
          </a:custGeom>
          <a:ln w="12700">
            <a:solidFill>
              <a:srgbClr val="CCFF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563111" y="5144322"/>
            <a:ext cx="85090" cy="71755"/>
          </a:xfrm>
          <a:custGeom>
            <a:avLst/>
            <a:gdLst/>
            <a:ahLst/>
            <a:cxnLst/>
            <a:rect l="l" t="t" r="r" b="b"/>
            <a:pathLst>
              <a:path w="85089" h="71754">
                <a:moveTo>
                  <a:pt x="58788" y="0"/>
                </a:moveTo>
                <a:lnTo>
                  <a:pt x="0" y="61658"/>
                </a:lnTo>
                <a:lnTo>
                  <a:pt x="84607" y="71691"/>
                </a:lnTo>
                <a:lnTo>
                  <a:pt x="58788" y="0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2428336" y="5684901"/>
            <a:ext cx="7215505" cy="8788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723900" marR="5080" indent="-711835">
              <a:lnSpc>
                <a:spcPct val="100000"/>
              </a:lnSpc>
              <a:spcBef>
                <a:spcPts val="95"/>
              </a:spcBef>
            </a:pPr>
            <a:r>
              <a:rPr dirty="0" sz="2800" spc="-5">
                <a:solidFill>
                  <a:srgbClr val="FFFFFF"/>
                </a:solidFill>
                <a:latin typeface="Arial"/>
                <a:cs typeface="Arial"/>
              </a:rPr>
              <a:t>The development of an area of research: new  growth always based on earlier</a:t>
            </a:r>
            <a:r>
              <a:rPr dirty="0" sz="2800" spc="8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5">
                <a:solidFill>
                  <a:srgbClr val="FFFFFF"/>
                </a:solidFill>
                <a:latin typeface="Arial"/>
                <a:cs typeface="Arial"/>
              </a:rPr>
              <a:t>work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 spd="fast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12458" y="1893982"/>
            <a:ext cx="5436235" cy="22199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00000"/>
              </a:lnSpc>
              <a:spcBef>
                <a:spcPts val="100"/>
              </a:spcBef>
            </a:pP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This </a:t>
            </a:r>
            <a:r>
              <a:rPr dirty="0" spc="-15" b="0">
                <a:solidFill>
                  <a:srgbClr val="FFFFFF"/>
                </a:solidFill>
                <a:latin typeface="Calibri"/>
                <a:cs typeface="Calibri"/>
              </a:rPr>
              <a:t>dissertation </a:t>
            </a: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will </a:t>
            </a:r>
            <a:r>
              <a:rPr dirty="0" b="0">
                <a:solidFill>
                  <a:srgbClr val="FFFFFF"/>
                </a:solidFill>
                <a:latin typeface="Calibri"/>
                <a:cs typeface="Calibri"/>
              </a:rPr>
              <a:t>finally  </a:t>
            </a:r>
            <a:r>
              <a:rPr dirty="0" spc="-10" b="0">
                <a:solidFill>
                  <a:srgbClr val="FFFFFF"/>
                </a:solidFill>
                <a:latin typeface="Calibri"/>
                <a:cs typeface="Calibri"/>
              </a:rPr>
              <a:t>solve </a:t>
            </a: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dirty="0" spc="-15" b="0">
                <a:solidFill>
                  <a:srgbClr val="FFFFFF"/>
                </a:solidFill>
                <a:latin typeface="Calibri"/>
                <a:cs typeface="Calibri"/>
              </a:rPr>
              <a:t>problem that </a:t>
            </a:r>
            <a:r>
              <a:rPr dirty="0" b="0">
                <a:solidFill>
                  <a:srgbClr val="FFFFFF"/>
                </a:solidFill>
                <a:latin typeface="Calibri"/>
                <a:cs typeface="Calibri"/>
              </a:rPr>
              <a:t>has  </a:t>
            </a: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been </a:t>
            </a:r>
            <a:r>
              <a:rPr dirty="0" spc="-20" b="0">
                <a:solidFill>
                  <a:srgbClr val="FFFFFF"/>
                </a:solidFill>
                <a:latin typeface="Calibri"/>
                <a:cs typeface="Calibri"/>
              </a:rPr>
              <a:t>vexing </a:t>
            </a:r>
            <a:r>
              <a:rPr dirty="0" spc="-15" b="0">
                <a:solidFill>
                  <a:srgbClr val="FFFFFF"/>
                </a:solidFill>
                <a:latin typeface="Calibri"/>
                <a:cs typeface="Calibri"/>
              </a:rPr>
              <a:t>psychologists</a:t>
            </a:r>
            <a:r>
              <a:rPr dirty="0" spc="-80" b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pc="-25" b="0">
                <a:solidFill>
                  <a:srgbClr val="FFFFFF"/>
                </a:solidFill>
                <a:latin typeface="Calibri"/>
                <a:cs typeface="Calibri"/>
              </a:rPr>
              <a:t>for  </a:t>
            </a: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dirty="0" spc="-15" b="0">
                <a:solidFill>
                  <a:srgbClr val="FFFFFF"/>
                </a:solidFill>
                <a:latin typeface="Calibri"/>
                <a:cs typeface="Calibri"/>
              </a:rPr>
              <a:t>last </a:t>
            </a:r>
            <a:r>
              <a:rPr dirty="0" spc="-5" b="0">
                <a:solidFill>
                  <a:srgbClr val="FFFFFF"/>
                </a:solidFill>
                <a:latin typeface="Calibri"/>
                <a:cs typeface="Calibri"/>
              </a:rPr>
              <a:t>40</a:t>
            </a:r>
            <a:r>
              <a:rPr dirty="0" spc="-30" b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pc="-25" b="0">
                <a:solidFill>
                  <a:srgbClr val="FFFFFF"/>
                </a:solidFill>
                <a:latin typeface="Calibri"/>
                <a:cs typeface="Calibri"/>
              </a:rPr>
              <a:t>years</a:t>
            </a:r>
          </a:p>
        </p:txBody>
      </p:sp>
    </p:spTree>
  </p:cSld>
  <p:clrMapOvr>
    <a:masterClrMapping/>
  </p:clrMapOvr>
  <p:transition spd="fast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6628" y="42608"/>
            <a:ext cx="217932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10" b="0">
                <a:latin typeface="Calibri"/>
                <a:cs typeface="Calibri"/>
              </a:rPr>
              <a:t>Discussion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5053" y="1281620"/>
            <a:ext cx="10785475" cy="46342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400" spc="-10">
                <a:latin typeface="Calibri"/>
                <a:cs typeface="Calibri"/>
              </a:rPr>
              <a:t>What </a:t>
            </a:r>
            <a:r>
              <a:rPr dirty="0" sz="2400" spc="-15">
                <a:latin typeface="Calibri"/>
                <a:cs typeface="Calibri"/>
              </a:rPr>
              <a:t>were </a:t>
            </a:r>
            <a:r>
              <a:rPr dirty="0" sz="2400" spc="-10">
                <a:latin typeface="Calibri"/>
                <a:cs typeface="Calibri"/>
              </a:rPr>
              <a:t>your </a:t>
            </a:r>
            <a:r>
              <a:rPr dirty="0" sz="2400" spc="-30">
                <a:latin typeface="Calibri"/>
                <a:cs typeface="Calibri"/>
              </a:rPr>
              <a:t>key</a:t>
            </a:r>
            <a:r>
              <a:rPr dirty="0" sz="2400" spc="-15">
                <a:latin typeface="Calibri"/>
                <a:cs typeface="Calibri"/>
              </a:rPr>
              <a:t> </a:t>
            </a:r>
            <a:r>
              <a:rPr dirty="0" sz="2400" spc="-5">
                <a:latin typeface="Calibri"/>
                <a:cs typeface="Calibri"/>
              </a:rPr>
              <a:t>findings?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6604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  <a:tab pos="1447800" algn="l"/>
              </a:tabLst>
            </a:pPr>
            <a:r>
              <a:rPr dirty="0" sz="2400" spc="-10">
                <a:latin typeface="Calibri"/>
                <a:cs typeface="Calibri"/>
              </a:rPr>
              <a:t>How</a:t>
            </a:r>
            <a:r>
              <a:rPr dirty="0" sz="2400">
                <a:latin typeface="Calibri"/>
                <a:cs typeface="Calibri"/>
              </a:rPr>
              <a:t> </a:t>
            </a:r>
            <a:r>
              <a:rPr dirty="0" sz="2400" spc="-5">
                <a:latin typeface="Calibri"/>
                <a:cs typeface="Calibri"/>
              </a:rPr>
              <a:t>do	these </a:t>
            </a:r>
            <a:r>
              <a:rPr dirty="0" sz="2400" spc="-15">
                <a:latin typeface="Calibri"/>
                <a:cs typeface="Calibri"/>
              </a:rPr>
              <a:t>relate to </a:t>
            </a:r>
            <a:r>
              <a:rPr dirty="0" sz="2400">
                <a:latin typeface="Calibri"/>
                <a:cs typeface="Calibri"/>
              </a:rPr>
              <a:t>the aims </a:t>
            </a:r>
            <a:r>
              <a:rPr dirty="0" sz="2400" spc="-5">
                <a:latin typeface="Calibri"/>
                <a:cs typeface="Calibri"/>
              </a:rPr>
              <a:t>of </a:t>
            </a:r>
            <a:r>
              <a:rPr dirty="0" sz="2400" spc="-10">
                <a:latin typeface="Calibri"/>
                <a:cs typeface="Calibri"/>
              </a:rPr>
              <a:t>your study </a:t>
            </a:r>
            <a:r>
              <a:rPr dirty="0" sz="2400" spc="-5">
                <a:latin typeface="Calibri"/>
                <a:cs typeface="Calibri"/>
              </a:rPr>
              <a:t>i.e., </a:t>
            </a:r>
            <a:r>
              <a:rPr dirty="0" sz="2400" spc="-10">
                <a:latin typeface="Calibri"/>
                <a:cs typeface="Calibri"/>
              </a:rPr>
              <a:t>what </a:t>
            </a:r>
            <a:r>
              <a:rPr dirty="0" sz="2400" spc="-15">
                <a:latin typeface="Calibri"/>
                <a:cs typeface="Calibri"/>
              </a:rPr>
              <a:t>are </a:t>
            </a:r>
            <a:r>
              <a:rPr dirty="0" sz="2400">
                <a:latin typeface="Calibri"/>
                <a:cs typeface="Calibri"/>
              </a:rPr>
              <a:t>the </a:t>
            </a:r>
            <a:r>
              <a:rPr dirty="0" sz="2400" spc="-10">
                <a:latin typeface="Calibri"/>
                <a:cs typeface="Calibri"/>
              </a:rPr>
              <a:t>implications </a:t>
            </a:r>
            <a:r>
              <a:rPr dirty="0" sz="2400" spc="-5">
                <a:latin typeface="Calibri"/>
                <a:cs typeface="Calibri"/>
              </a:rPr>
              <a:t>of  these findings </a:t>
            </a:r>
            <a:r>
              <a:rPr dirty="0" sz="2400" spc="-20">
                <a:latin typeface="Calibri"/>
                <a:cs typeface="Calibri"/>
              </a:rPr>
              <a:t>for </a:t>
            </a:r>
            <a:r>
              <a:rPr dirty="0" sz="2400">
                <a:latin typeface="Calibri"/>
                <a:cs typeface="Calibri"/>
              </a:rPr>
              <a:t>theory </a:t>
            </a:r>
            <a:r>
              <a:rPr dirty="0" sz="2400" spc="-5">
                <a:latin typeface="Calibri"/>
                <a:cs typeface="Calibri"/>
              </a:rPr>
              <a:t>and </a:t>
            </a:r>
            <a:r>
              <a:rPr dirty="0" sz="2400" spc="-10">
                <a:latin typeface="Calibri"/>
                <a:cs typeface="Calibri"/>
              </a:rPr>
              <a:t>practice (where</a:t>
            </a:r>
            <a:r>
              <a:rPr dirty="0" sz="2400" spc="-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appropriate)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400" spc="-10">
                <a:latin typeface="Calibri"/>
                <a:cs typeface="Calibri"/>
              </a:rPr>
              <a:t>How </a:t>
            </a:r>
            <a:r>
              <a:rPr dirty="0" sz="2400" spc="-15">
                <a:latin typeface="Calibri"/>
                <a:cs typeface="Calibri"/>
              </a:rPr>
              <a:t>robust are </a:t>
            </a:r>
            <a:r>
              <a:rPr dirty="0" sz="2400" spc="-5">
                <a:latin typeface="Calibri"/>
                <a:cs typeface="Calibri"/>
              </a:rPr>
              <a:t>these findings? Methodological</a:t>
            </a:r>
            <a:r>
              <a:rPr dirty="0" sz="2400" spc="1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considerations/limitations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  <a:tab pos="2092960" algn="l"/>
                <a:tab pos="8313420" algn="l"/>
              </a:tabLst>
            </a:pPr>
            <a:r>
              <a:rPr dirty="0" sz="2400">
                <a:latin typeface="Calibri"/>
                <a:cs typeface="Calibri"/>
              </a:rPr>
              <a:t>Which </a:t>
            </a:r>
            <a:r>
              <a:rPr dirty="0" sz="2400" spc="-10">
                <a:latin typeface="Calibri"/>
                <a:cs typeface="Calibri"/>
              </a:rPr>
              <a:t>theories/literature </a:t>
            </a:r>
            <a:r>
              <a:rPr dirty="0" sz="2400" spc="-5">
                <a:latin typeface="Calibri"/>
                <a:cs typeface="Calibri"/>
              </a:rPr>
              <a:t>do </a:t>
            </a:r>
            <a:r>
              <a:rPr dirty="0" sz="2400" spc="-10">
                <a:latin typeface="Calibri"/>
                <a:cs typeface="Calibri"/>
              </a:rPr>
              <a:t>your </a:t>
            </a:r>
            <a:r>
              <a:rPr dirty="0" sz="2400" spc="-5">
                <a:latin typeface="Calibri"/>
                <a:cs typeface="Calibri"/>
              </a:rPr>
              <a:t>findings </a:t>
            </a:r>
            <a:r>
              <a:rPr dirty="0" sz="2400" spc="-10">
                <a:latin typeface="Calibri"/>
                <a:cs typeface="Calibri"/>
              </a:rPr>
              <a:t>provide</a:t>
            </a:r>
            <a:r>
              <a:rPr dirty="0" sz="2400" spc="35">
                <a:latin typeface="Calibri"/>
                <a:cs typeface="Calibri"/>
              </a:rPr>
              <a:t> </a:t>
            </a:r>
            <a:r>
              <a:rPr dirty="0" sz="2400" spc="-5">
                <a:latin typeface="Calibri"/>
                <a:cs typeface="Calibri"/>
              </a:rPr>
              <a:t>support</a:t>
            </a:r>
            <a:r>
              <a:rPr dirty="0" sz="2400">
                <a:latin typeface="Calibri"/>
                <a:cs typeface="Calibri"/>
              </a:rPr>
              <a:t> </a:t>
            </a:r>
            <a:r>
              <a:rPr dirty="0" sz="2400" spc="-15">
                <a:latin typeface="Calibri"/>
                <a:cs typeface="Calibri"/>
              </a:rPr>
              <a:t>for?	</a:t>
            </a:r>
            <a:r>
              <a:rPr dirty="0" sz="2400">
                <a:latin typeface="Calibri"/>
                <a:cs typeface="Calibri"/>
              </a:rPr>
              <a:t>Which </a:t>
            </a:r>
            <a:r>
              <a:rPr dirty="0" sz="2400" spc="-5">
                <a:latin typeface="Calibri"/>
                <a:cs typeface="Calibri"/>
              </a:rPr>
              <a:t>ones do</a:t>
            </a:r>
            <a:r>
              <a:rPr dirty="0" sz="2400" spc="-95">
                <a:latin typeface="Calibri"/>
                <a:cs typeface="Calibri"/>
              </a:rPr>
              <a:t> </a:t>
            </a:r>
            <a:r>
              <a:rPr dirty="0" sz="2400" spc="-5">
                <a:latin typeface="Calibri"/>
                <a:cs typeface="Calibri"/>
              </a:rPr>
              <a:t>they  not support?	</a:t>
            </a:r>
            <a:r>
              <a:rPr dirty="0" sz="2400" spc="-15">
                <a:latin typeface="Calibri"/>
                <a:cs typeface="Calibri"/>
              </a:rPr>
              <a:t>Why?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400" spc="-10">
                <a:latin typeface="Calibri"/>
                <a:cs typeface="Calibri"/>
              </a:rPr>
              <a:t>Where </a:t>
            </a:r>
            <a:r>
              <a:rPr dirty="0" sz="2400" spc="-5">
                <a:latin typeface="Calibri"/>
                <a:cs typeface="Calibri"/>
              </a:rPr>
              <a:t>should </a:t>
            </a:r>
            <a:r>
              <a:rPr dirty="0" sz="2400" spc="-10">
                <a:latin typeface="Calibri"/>
                <a:cs typeface="Calibri"/>
              </a:rPr>
              <a:t>research go</a:t>
            </a:r>
            <a:r>
              <a:rPr dirty="0" sz="2400" spc="-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next?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46606" y="461581"/>
            <a:ext cx="3495675" cy="6965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>
                <a:latin typeface="Calibri"/>
                <a:cs typeface="Calibri"/>
              </a:rPr>
              <a:t>Your</a:t>
            </a:r>
            <a:r>
              <a:rPr dirty="0" sz="4400" spc="-85">
                <a:latin typeface="Calibri"/>
                <a:cs typeface="Calibri"/>
              </a:rPr>
              <a:t> </a:t>
            </a:r>
            <a:r>
              <a:rPr dirty="0" sz="440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1509340"/>
            <a:ext cx="10609580" cy="14890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10">
                <a:latin typeface="Calibri"/>
                <a:cs typeface="Calibri"/>
              </a:rPr>
              <a:t>Start </a:t>
            </a:r>
            <a:r>
              <a:rPr dirty="0" sz="3200" spc="-5">
                <a:latin typeface="Calibri"/>
                <a:cs typeface="Calibri"/>
              </a:rPr>
              <a:t>with </a:t>
            </a:r>
            <a:r>
              <a:rPr dirty="0" sz="3200">
                <a:latin typeface="Calibri"/>
                <a:cs typeface="Calibri"/>
              </a:rPr>
              <a:t>a </a:t>
            </a:r>
            <a:r>
              <a:rPr dirty="0" sz="3200" spc="-10">
                <a:latin typeface="Calibri"/>
                <a:cs typeface="Calibri"/>
              </a:rPr>
              <a:t>concise </a:t>
            </a:r>
            <a:r>
              <a:rPr dirty="0" sz="3200">
                <a:latin typeface="Calibri"/>
                <a:cs typeface="Calibri"/>
              </a:rPr>
              <a:t>summary </a:t>
            </a:r>
            <a:r>
              <a:rPr dirty="0" sz="3200" spc="-15">
                <a:latin typeface="Calibri"/>
                <a:cs typeface="Calibri"/>
              </a:rPr>
              <a:t>paragraph </a:t>
            </a:r>
            <a:r>
              <a:rPr dirty="0" sz="3200" spc="-10">
                <a:latin typeface="Calibri"/>
                <a:cs typeface="Calibri"/>
              </a:rPr>
              <a:t>reminding </a:t>
            </a:r>
            <a:r>
              <a:rPr dirty="0" sz="3200" spc="-5">
                <a:latin typeface="Calibri"/>
                <a:cs typeface="Calibri"/>
              </a:rPr>
              <a:t>the </a:t>
            </a:r>
            <a:r>
              <a:rPr dirty="0" sz="3200" spc="-10">
                <a:latin typeface="Calibri"/>
                <a:cs typeface="Calibri"/>
              </a:rPr>
              <a:t>reader 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main </a:t>
            </a:r>
            <a:r>
              <a:rPr dirty="0" sz="3200" spc="-15">
                <a:latin typeface="Calibri"/>
                <a:cs typeface="Calibri"/>
              </a:rPr>
              <a:t>research </a:t>
            </a:r>
            <a:r>
              <a:rPr dirty="0" sz="3200" spc="-10">
                <a:latin typeface="Calibri"/>
                <a:cs typeface="Calibri"/>
              </a:rPr>
              <a:t>question </a:t>
            </a:r>
            <a:r>
              <a:rPr dirty="0" sz="3200" spc="-5">
                <a:latin typeface="Calibri"/>
                <a:cs typeface="Calibri"/>
              </a:rPr>
              <a:t>and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main findings and  whether </a:t>
            </a:r>
            <a:r>
              <a:rPr dirty="0" sz="3200" spc="-10">
                <a:latin typeface="Calibri"/>
                <a:cs typeface="Calibri"/>
              </a:rPr>
              <a:t>they supported your</a:t>
            </a:r>
            <a:r>
              <a:rPr dirty="0" sz="3200" spc="2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hypothesis(es)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6606" y="461581"/>
            <a:ext cx="34956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1585540"/>
            <a:ext cx="8497570" cy="36614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0">
                <a:latin typeface="Calibri"/>
                <a:cs typeface="Calibri"/>
              </a:rPr>
              <a:t>results– </a:t>
            </a:r>
            <a:r>
              <a:rPr dirty="0" sz="3200">
                <a:latin typeface="Calibri"/>
                <a:cs typeface="Calibri"/>
              </a:rPr>
              <a:t>not </a:t>
            </a:r>
            <a:r>
              <a:rPr dirty="0" sz="3200" spc="-10">
                <a:latin typeface="Calibri"/>
                <a:cs typeface="Calibri"/>
              </a:rPr>
              <a:t>re-reporting </a:t>
            </a:r>
            <a:r>
              <a:rPr dirty="0" sz="3200">
                <a:latin typeface="Calibri"/>
                <a:cs typeface="Calibri"/>
              </a:rPr>
              <a:t>of</a:t>
            </a:r>
            <a:r>
              <a:rPr dirty="0" sz="3200" spc="25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findings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4600">
              <a:latin typeface="Times New Roman"/>
              <a:cs typeface="Times New Roman"/>
            </a:endParaRPr>
          </a:p>
          <a:p>
            <a:pPr lvl="1" marL="756285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dirty="0" sz="2800" spc="-5">
                <a:latin typeface="Calibri"/>
                <a:cs typeface="Calibri"/>
              </a:rPr>
              <a:t>No</a:t>
            </a:r>
            <a:r>
              <a:rPr dirty="0" sz="2800" spc="5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statistics</a:t>
            </a:r>
            <a:endParaRPr sz="28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4050">
              <a:latin typeface="Times New Roman"/>
              <a:cs typeface="Times New Roman"/>
            </a:endParaRPr>
          </a:p>
          <a:p>
            <a:pPr lvl="1" marL="756285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dirty="0" sz="2800" spc="-5">
                <a:latin typeface="Calibri"/>
                <a:cs typeface="Calibri"/>
              </a:rPr>
              <a:t>No </a:t>
            </a:r>
            <a:r>
              <a:rPr dirty="0" sz="2800" spc="-15">
                <a:latin typeface="Calibri"/>
                <a:cs typeface="Calibri"/>
              </a:rPr>
              <a:t>graphs</a:t>
            </a:r>
            <a:r>
              <a:rPr dirty="0" sz="2800" spc="30">
                <a:latin typeface="Calibri"/>
                <a:cs typeface="Calibri"/>
              </a:rPr>
              <a:t> </a:t>
            </a:r>
            <a:r>
              <a:rPr dirty="0" sz="2800" spc="-35">
                <a:latin typeface="Calibri"/>
                <a:cs typeface="Calibri"/>
              </a:rPr>
              <a:t>etc</a:t>
            </a:r>
            <a:endParaRPr sz="28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sz="4050">
              <a:latin typeface="Times New Roman"/>
              <a:cs typeface="Times New Roman"/>
            </a:endParaRPr>
          </a:p>
          <a:p>
            <a:pPr lvl="1" marL="756285" indent="-286385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5">
                <a:latin typeface="Calibri"/>
                <a:cs typeface="Calibri"/>
              </a:rPr>
              <a:t>No “I</a:t>
            </a:r>
            <a:r>
              <a:rPr dirty="0" sz="2800" spc="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think”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6606" y="461581"/>
            <a:ext cx="34956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324284"/>
            <a:ext cx="10407650" cy="466090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Then </a:t>
            </a:r>
            <a:r>
              <a:rPr dirty="0" sz="3200" spc="-15">
                <a:latin typeface="Calibri"/>
                <a:cs typeface="Calibri"/>
              </a:rPr>
              <a:t>move </a:t>
            </a:r>
            <a:r>
              <a:rPr dirty="0" sz="3200" spc="-20">
                <a:latin typeface="Calibri"/>
                <a:cs typeface="Calibri"/>
              </a:rPr>
              <a:t>into </a:t>
            </a:r>
            <a:r>
              <a:rPr dirty="0" sz="3200">
                <a:latin typeface="Calibri"/>
                <a:cs typeface="Calibri"/>
              </a:rPr>
              <a:t>a </a:t>
            </a:r>
            <a:r>
              <a:rPr dirty="0" sz="3200" spc="-5">
                <a:latin typeface="Calibri"/>
                <a:cs typeface="Calibri"/>
              </a:rPr>
              <a:t>critical 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20">
                <a:latin typeface="Calibri"/>
                <a:cs typeface="Calibri"/>
              </a:rPr>
              <a:t>EACH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15">
                <a:latin typeface="Calibri"/>
                <a:cs typeface="Calibri"/>
              </a:rPr>
              <a:t>research  </a:t>
            </a:r>
            <a:r>
              <a:rPr dirty="0" sz="3200" spc="-10">
                <a:latin typeface="Calibri"/>
                <a:cs typeface="Calibri"/>
              </a:rPr>
              <a:t>questions</a:t>
            </a:r>
            <a:endParaRPr sz="32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8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What </a:t>
            </a:r>
            <a:r>
              <a:rPr dirty="0" sz="2800" spc="-15">
                <a:latin typeface="Calibri"/>
                <a:cs typeface="Calibri"/>
              </a:rPr>
              <a:t>was </a:t>
            </a:r>
            <a:r>
              <a:rPr dirty="0" sz="2800" spc="-20">
                <a:latin typeface="Calibri"/>
                <a:cs typeface="Calibri"/>
              </a:rPr>
              <a:t>found </a:t>
            </a:r>
            <a:r>
              <a:rPr dirty="0" sz="2800" spc="-5">
                <a:latin typeface="Calibri"/>
                <a:cs typeface="Calibri"/>
              </a:rPr>
              <a:t>(or not) and</a:t>
            </a:r>
            <a:r>
              <a:rPr dirty="0" sz="2800" spc="11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why?</a:t>
            </a:r>
            <a:endParaRPr sz="28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How </a:t>
            </a:r>
            <a:r>
              <a:rPr dirty="0" sz="2800" spc="-5">
                <a:latin typeface="Calibri"/>
                <a:cs typeface="Calibri"/>
              </a:rPr>
              <a:t>does </a:t>
            </a:r>
            <a:r>
              <a:rPr dirty="0" sz="2800" spc="-10">
                <a:latin typeface="Calibri"/>
                <a:cs typeface="Calibri"/>
              </a:rPr>
              <a:t>this link </a:t>
            </a:r>
            <a:r>
              <a:rPr dirty="0" sz="2800" spc="-15">
                <a:latin typeface="Calibri"/>
                <a:cs typeface="Calibri"/>
              </a:rPr>
              <a:t>to</a:t>
            </a:r>
            <a:r>
              <a:rPr dirty="0" sz="2800" spc="90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lit</a:t>
            </a:r>
            <a:endParaRPr sz="28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–"/>
            </a:pPr>
            <a:endParaRPr sz="41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10">
                <a:latin typeface="Calibri"/>
                <a:cs typeface="Calibri"/>
              </a:rPr>
              <a:t>What </a:t>
            </a:r>
            <a:r>
              <a:rPr dirty="0" sz="3200" spc="-5">
                <a:latin typeface="Calibri"/>
                <a:cs typeface="Calibri"/>
              </a:rPr>
              <a:t>do </a:t>
            </a:r>
            <a:r>
              <a:rPr dirty="0" sz="3200" spc="-10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findings actually</a:t>
            </a:r>
            <a:r>
              <a:rPr dirty="0" sz="3200" spc="60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mean?</a:t>
            </a:r>
            <a:endParaRPr sz="32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8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How </a:t>
            </a:r>
            <a:r>
              <a:rPr dirty="0" sz="2800" spc="-5">
                <a:latin typeface="Calibri"/>
                <a:cs typeface="Calibri"/>
              </a:rPr>
              <a:t>do </a:t>
            </a:r>
            <a:r>
              <a:rPr dirty="0" sz="2800" spc="-10">
                <a:latin typeface="Calibri"/>
                <a:cs typeface="Calibri"/>
              </a:rPr>
              <a:t>they </a:t>
            </a:r>
            <a:r>
              <a:rPr dirty="0" sz="2800" spc="-20">
                <a:latin typeface="Calibri"/>
                <a:cs typeface="Calibri"/>
              </a:rPr>
              <a:t>relate </a:t>
            </a:r>
            <a:r>
              <a:rPr dirty="0" sz="2800" spc="-15">
                <a:latin typeface="Calibri"/>
                <a:cs typeface="Calibri"/>
              </a:rPr>
              <a:t>to </a:t>
            </a:r>
            <a:r>
              <a:rPr dirty="0" sz="2800" spc="-10">
                <a:latin typeface="Calibri"/>
                <a:cs typeface="Calibri"/>
              </a:rPr>
              <a:t>the </a:t>
            </a:r>
            <a:r>
              <a:rPr dirty="0" sz="2800" spc="-20">
                <a:latin typeface="Calibri"/>
                <a:cs typeface="Calibri"/>
              </a:rPr>
              <a:t>existing</a:t>
            </a:r>
            <a:r>
              <a:rPr dirty="0" sz="2800" spc="11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literature?</a:t>
            </a:r>
            <a:endParaRPr sz="28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What </a:t>
            </a:r>
            <a:r>
              <a:rPr dirty="0" sz="2800" spc="-5">
                <a:latin typeface="Calibri"/>
                <a:cs typeface="Calibri"/>
              </a:rPr>
              <a:t>do </a:t>
            </a:r>
            <a:r>
              <a:rPr dirty="0" sz="2800" spc="-10">
                <a:latin typeface="Calibri"/>
                <a:cs typeface="Calibri"/>
              </a:rPr>
              <a:t>they</a:t>
            </a:r>
            <a:r>
              <a:rPr dirty="0" sz="2800" spc="30">
                <a:latin typeface="Calibri"/>
                <a:cs typeface="Calibri"/>
              </a:rPr>
              <a:t> </a:t>
            </a:r>
            <a:r>
              <a:rPr dirty="0" sz="2800" spc="-5">
                <a:latin typeface="Calibri"/>
                <a:cs typeface="Calibri"/>
              </a:rPr>
              <a:t>add?</a:t>
            </a:r>
            <a:endParaRPr sz="28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5">
                <a:latin typeface="Calibri"/>
                <a:cs typeface="Calibri"/>
              </a:rPr>
              <a:t>If </a:t>
            </a:r>
            <a:r>
              <a:rPr dirty="0" sz="2800" spc="-10">
                <a:latin typeface="Calibri"/>
                <a:cs typeface="Calibri"/>
              </a:rPr>
              <a:t>they </a:t>
            </a:r>
            <a:r>
              <a:rPr dirty="0" sz="2800" spc="-20">
                <a:latin typeface="Calibri"/>
                <a:cs typeface="Calibri"/>
              </a:rPr>
              <a:t>contradict existing </a:t>
            </a:r>
            <a:r>
              <a:rPr dirty="0" sz="2800" spc="-25">
                <a:latin typeface="Calibri"/>
                <a:cs typeface="Calibri"/>
              </a:rPr>
              <a:t>literature</a:t>
            </a:r>
            <a:r>
              <a:rPr dirty="0" sz="2800" spc="114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–why?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6606" y="461581"/>
            <a:ext cx="34956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815882"/>
            <a:ext cx="10385425" cy="39541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>
                <a:latin typeface="Calibri"/>
                <a:cs typeface="Calibri"/>
              </a:rPr>
              <a:t>A </a:t>
            </a:r>
            <a:r>
              <a:rPr dirty="0" sz="3200" spc="-10">
                <a:latin typeface="Calibri"/>
                <a:cs typeface="Calibri"/>
              </a:rPr>
              <a:t>measured </a:t>
            </a:r>
            <a:r>
              <a:rPr dirty="0" sz="3200" spc="-5">
                <a:latin typeface="Calibri"/>
                <a:cs typeface="Calibri"/>
              </a:rPr>
              <a:t>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methodological</a:t>
            </a:r>
            <a:r>
              <a:rPr dirty="0" sz="3200" spc="30">
                <a:latin typeface="Calibri"/>
                <a:cs typeface="Calibri"/>
              </a:rPr>
              <a:t> </a:t>
            </a:r>
            <a:r>
              <a:rPr dirty="0" sz="3200" spc="-15">
                <a:latin typeface="Calibri"/>
                <a:cs typeface="Calibri"/>
              </a:rPr>
              <a:t>considerations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4600">
              <a:latin typeface="Times New Roman"/>
              <a:cs typeface="Times New Roman"/>
            </a:endParaRPr>
          </a:p>
          <a:p>
            <a:pPr lvl="1" marL="756285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dirty="0" sz="2800" spc="-15">
                <a:latin typeface="Calibri"/>
                <a:cs typeface="Calibri"/>
              </a:rPr>
              <a:t>Strengths </a:t>
            </a:r>
            <a:r>
              <a:rPr dirty="0" sz="2800" spc="-5">
                <a:latin typeface="Calibri"/>
                <a:cs typeface="Calibri"/>
              </a:rPr>
              <a:t>and</a:t>
            </a:r>
            <a:r>
              <a:rPr dirty="0" sz="2800" spc="5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weaknesses</a:t>
            </a:r>
            <a:endParaRPr sz="28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What </a:t>
            </a:r>
            <a:r>
              <a:rPr dirty="0" sz="2800" spc="-25">
                <a:latin typeface="Calibri"/>
                <a:cs typeface="Calibri"/>
              </a:rPr>
              <a:t>worked</a:t>
            </a:r>
            <a:r>
              <a:rPr dirty="0" sz="2800" spc="5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well?</a:t>
            </a:r>
            <a:endParaRPr sz="2800">
              <a:latin typeface="Calibri"/>
              <a:cs typeface="Calibri"/>
            </a:endParaRPr>
          </a:p>
          <a:p>
            <a:pPr lvl="2" marL="1155700" indent="-228600">
              <a:lnSpc>
                <a:spcPct val="100000"/>
              </a:lnSpc>
              <a:spcBef>
                <a:spcPts val="605"/>
              </a:spcBef>
              <a:buFont typeface="Arial"/>
              <a:buChar char="•"/>
              <a:tabLst>
                <a:tab pos="1155700" algn="l"/>
              </a:tabLst>
            </a:pPr>
            <a:r>
              <a:rPr dirty="0" sz="2400" spc="-15">
                <a:latin typeface="Calibri"/>
                <a:cs typeface="Calibri"/>
              </a:rPr>
              <a:t>Overall </a:t>
            </a:r>
            <a:r>
              <a:rPr dirty="0" sz="2400" spc="-10">
                <a:latin typeface="Calibri"/>
                <a:cs typeface="Calibri"/>
              </a:rPr>
              <a:t>methodological</a:t>
            </a:r>
            <a:r>
              <a:rPr dirty="0" sz="2400" spc="-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approach?</a:t>
            </a:r>
            <a:endParaRPr sz="2400">
              <a:latin typeface="Calibri"/>
              <a:cs typeface="Calibri"/>
            </a:endParaRPr>
          </a:p>
          <a:p>
            <a:pPr lvl="2" marL="1155700" indent="-2286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1155700" algn="l"/>
              </a:tabLst>
            </a:pPr>
            <a:r>
              <a:rPr dirty="0" sz="2400" spc="-10">
                <a:latin typeface="Calibri"/>
                <a:cs typeface="Calibri"/>
              </a:rPr>
              <a:t>Measures?</a:t>
            </a:r>
            <a:endParaRPr sz="2400">
              <a:latin typeface="Calibri"/>
              <a:cs typeface="Calibri"/>
            </a:endParaRPr>
          </a:p>
          <a:p>
            <a:pPr lvl="2" marL="1155700" indent="-2286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1155700" algn="l"/>
              </a:tabLst>
            </a:pPr>
            <a:r>
              <a:rPr dirty="0" sz="2400" spc="-5">
                <a:latin typeface="Calibri"/>
                <a:cs typeface="Calibri"/>
              </a:rPr>
              <a:t>Design?</a:t>
            </a:r>
            <a:endParaRPr sz="2400">
              <a:latin typeface="Calibri"/>
              <a:cs typeface="Calibri"/>
            </a:endParaRPr>
          </a:p>
          <a:p>
            <a:pPr lvl="1" marL="756285" indent="-286385">
              <a:lnSpc>
                <a:spcPct val="100000"/>
              </a:lnSpc>
              <a:spcBef>
                <a:spcPts val="645"/>
              </a:spcBef>
              <a:buFont typeface="Arial"/>
              <a:buChar char="–"/>
              <a:tabLst>
                <a:tab pos="756920" algn="l"/>
              </a:tabLst>
            </a:pPr>
            <a:r>
              <a:rPr dirty="0" sz="2800" spc="-10">
                <a:latin typeface="Calibri"/>
                <a:cs typeface="Calibri"/>
              </a:rPr>
              <a:t>What didn’t work well? </a:t>
            </a:r>
            <a:r>
              <a:rPr dirty="0" sz="2800" spc="-20">
                <a:latin typeface="Calibri"/>
                <a:cs typeface="Calibri"/>
              </a:rPr>
              <a:t>why? </a:t>
            </a:r>
            <a:r>
              <a:rPr dirty="0" sz="2800" spc="-10">
                <a:latin typeface="Calibri"/>
                <a:cs typeface="Calibri"/>
              </a:rPr>
              <a:t>How could this </a:t>
            </a:r>
            <a:r>
              <a:rPr dirty="0" sz="2800" spc="-25">
                <a:latin typeface="Calibri"/>
                <a:cs typeface="Calibri"/>
              </a:rPr>
              <a:t>have </a:t>
            </a:r>
            <a:r>
              <a:rPr dirty="0" sz="2800" spc="-5">
                <a:latin typeface="Calibri"/>
                <a:cs typeface="Calibri"/>
              </a:rPr>
              <a:t>been</a:t>
            </a:r>
            <a:r>
              <a:rPr dirty="0" sz="2800" spc="26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improved?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6606" y="461581"/>
            <a:ext cx="34956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875301"/>
            <a:ext cx="9712325" cy="5137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>
                <a:latin typeface="Calibri"/>
                <a:cs typeface="Calibri"/>
              </a:rPr>
              <a:t>A </a:t>
            </a:r>
            <a:r>
              <a:rPr dirty="0" sz="3200" spc="-10">
                <a:latin typeface="Calibri"/>
                <a:cs typeface="Calibri"/>
              </a:rPr>
              <a:t>measured </a:t>
            </a:r>
            <a:r>
              <a:rPr dirty="0" sz="3200" spc="-5">
                <a:latin typeface="Calibri"/>
                <a:cs typeface="Calibri"/>
              </a:rPr>
              <a:t>discussion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methodological</a:t>
            </a:r>
            <a:r>
              <a:rPr dirty="0" sz="3200" spc="60">
                <a:latin typeface="Calibri"/>
                <a:cs typeface="Calibri"/>
              </a:rPr>
              <a:t> </a:t>
            </a:r>
            <a:r>
              <a:rPr dirty="0" sz="3200" spc="-15">
                <a:latin typeface="Calibri"/>
                <a:cs typeface="Calibri"/>
              </a:rPr>
              <a:t>considerations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45539" y="2950635"/>
            <a:ext cx="4951095" cy="2370455"/>
          </a:xfrm>
          <a:prstGeom prst="rect">
            <a:avLst/>
          </a:prstGeom>
        </p:spPr>
        <p:txBody>
          <a:bodyPr wrap="square" lIns="0" tIns="97790" rIns="0" bIns="0" rtlCol="0" vert="horz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770"/>
              </a:spcBef>
              <a:buFont typeface="Arial"/>
              <a:buChar char="–"/>
              <a:tabLst>
                <a:tab pos="299720" algn="l"/>
              </a:tabLst>
            </a:pPr>
            <a:r>
              <a:rPr dirty="0" sz="2800" spc="-15">
                <a:latin typeface="Calibri"/>
                <a:cs typeface="Calibri"/>
              </a:rPr>
              <a:t>Strengths </a:t>
            </a:r>
            <a:r>
              <a:rPr dirty="0" sz="2800" spc="-5">
                <a:latin typeface="Calibri"/>
                <a:cs typeface="Calibri"/>
              </a:rPr>
              <a:t>and</a:t>
            </a:r>
            <a:r>
              <a:rPr dirty="0" sz="2800" spc="5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weaknesses</a:t>
            </a:r>
            <a:endParaRPr sz="28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299720" algn="l"/>
              </a:tabLst>
            </a:pPr>
            <a:r>
              <a:rPr dirty="0" sz="2800" spc="-10">
                <a:latin typeface="Calibri"/>
                <a:cs typeface="Calibri"/>
              </a:rPr>
              <a:t>What </a:t>
            </a:r>
            <a:r>
              <a:rPr dirty="0" sz="2800" spc="-25">
                <a:latin typeface="Calibri"/>
                <a:cs typeface="Calibri"/>
              </a:rPr>
              <a:t>worked</a:t>
            </a:r>
            <a:r>
              <a:rPr dirty="0" sz="2800" spc="5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well?</a:t>
            </a:r>
            <a:endParaRPr sz="2800">
              <a:latin typeface="Calibri"/>
              <a:cs typeface="Calibri"/>
            </a:endParaRPr>
          </a:p>
          <a:p>
            <a:pPr lvl="1" marL="698500" indent="-228600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698500" algn="l"/>
              </a:tabLst>
            </a:pPr>
            <a:r>
              <a:rPr dirty="0" sz="2400" spc="-15">
                <a:latin typeface="Calibri"/>
                <a:cs typeface="Calibri"/>
              </a:rPr>
              <a:t>Overall </a:t>
            </a:r>
            <a:r>
              <a:rPr dirty="0" sz="2400" spc="-10">
                <a:latin typeface="Calibri"/>
                <a:cs typeface="Calibri"/>
              </a:rPr>
              <a:t>methodological</a:t>
            </a:r>
            <a:r>
              <a:rPr dirty="0" sz="2400" spc="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approach?</a:t>
            </a:r>
            <a:endParaRPr sz="2400">
              <a:latin typeface="Calibri"/>
              <a:cs typeface="Calibri"/>
            </a:endParaRPr>
          </a:p>
          <a:p>
            <a:pPr lvl="1" marL="698500" indent="-22860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698500" algn="l"/>
              </a:tabLst>
            </a:pPr>
            <a:r>
              <a:rPr dirty="0" sz="2400" spc="-10">
                <a:latin typeface="Calibri"/>
                <a:cs typeface="Calibri"/>
              </a:rPr>
              <a:t>Measures?</a:t>
            </a:r>
            <a:endParaRPr sz="2400">
              <a:latin typeface="Calibri"/>
              <a:cs typeface="Calibri"/>
            </a:endParaRPr>
          </a:p>
          <a:p>
            <a:pPr lvl="1" marL="698500" indent="-2286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698500" algn="l"/>
              </a:tabLst>
            </a:pPr>
            <a:r>
              <a:rPr dirty="0" sz="2400" spc="-5">
                <a:latin typeface="Calibri"/>
                <a:cs typeface="Calibri"/>
              </a:rPr>
              <a:t>Design?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45539" y="5377453"/>
            <a:ext cx="9928225" cy="4521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800" spc="-5">
                <a:latin typeface="Arial"/>
                <a:cs typeface="Arial"/>
              </a:rPr>
              <a:t>– </a:t>
            </a:r>
            <a:r>
              <a:rPr dirty="0" sz="2800" spc="-10">
                <a:latin typeface="Calibri"/>
                <a:cs typeface="Calibri"/>
              </a:rPr>
              <a:t>What didn’t work well? </a:t>
            </a:r>
            <a:r>
              <a:rPr dirty="0" sz="2800" spc="-20">
                <a:latin typeface="Calibri"/>
                <a:cs typeface="Calibri"/>
              </a:rPr>
              <a:t>why? </a:t>
            </a:r>
            <a:r>
              <a:rPr dirty="0" sz="2800" spc="-10">
                <a:latin typeface="Calibri"/>
                <a:cs typeface="Calibri"/>
              </a:rPr>
              <a:t>How could this </a:t>
            </a:r>
            <a:r>
              <a:rPr dirty="0" sz="2800" spc="-25">
                <a:latin typeface="Calibri"/>
                <a:cs typeface="Calibri"/>
              </a:rPr>
              <a:t>have </a:t>
            </a:r>
            <a:r>
              <a:rPr dirty="0" sz="2800" spc="-5">
                <a:latin typeface="Calibri"/>
                <a:cs typeface="Calibri"/>
              </a:rPr>
              <a:t>been</a:t>
            </a:r>
            <a:r>
              <a:rPr dirty="0" sz="2800" spc="19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improved?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114793" y="2559557"/>
            <a:ext cx="4676140" cy="2514600"/>
          </a:xfrm>
          <a:custGeom>
            <a:avLst/>
            <a:gdLst/>
            <a:ahLst/>
            <a:cxnLst/>
            <a:rect l="l" t="t" r="r" b="b"/>
            <a:pathLst>
              <a:path w="4676140" h="2514600">
                <a:moveTo>
                  <a:pt x="2699369" y="2501900"/>
                </a:moveTo>
                <a:lnTo>
                  <a:pt x="1976262" y="2501900"/>
                </a:lnTo>
                <a:lnTo>
                  <a:pt x="2035421" y="2514600"/>
                </a:lnTo>
                <a:lnTo>
                  <a:pt x="2640210" y="2514600"/>
                </a:lnTo>
                <a:lnTo>
                  <a:pt x="2699369" y="2501900"/>
                </a:lnTo>
                <a:close/>
              </a:path>
              <a:path w="4676140" h="2514600">
                <a:moveTo>
                  <a:pt x="2816211" y="2489200"/>
                </a:moveTo>
                <a:lnTo>
                  <a:pt x="1859420" y="2489200"/>
                </a:lnTo>
                <a:lnTo>
                  <a:pt x="1917589" y="2501900"/>
                </a:lnTo>
                <a:lnTo>
                  <a:pt x="2758042" y="2501900"/>
                </a:lnTo>
                <a:lnTo>
                  <a:pt x="2816211" y="2489200"/>
                </a:lnTo>
                <a:close/>
              </a:path>
              <a:path w="4676140" h="2514600">
                <a:moveTo>
                  <a:pt x="2930960" y="2476500"/>
                </a:moveTo>
                <a:lnTo>
                  <a:pt x="1744671" y="2476500"/>
                </a:lnTo>
                <a:lnTo>
                  <a:pt x="1801774" y="2489200"/>
                </a:lnTo>
                <a:lnTo>
                  <a:pt x="2873857" y="2489200"/>
                </a:lnTo>
                <a:lnTo>
                  <a:pt x="2930960" y="2476500"/>
                </a:lnTo>
                <a:close/>
              </a:path>
              <a:path w="4676140" h="2514600">
                <a:moveTo>
                  <a:pt x="2987500" y="38099"/>
                </a:moveTo>
                <a:lnTo>
                  <a:pt x="1688131" y="38099"/>
                </a:lnTo>
                <a:lnTo>
                  <a:pt x="1361768" y="114299"/>
                </a:lnTo>
                <a:lnTo>
                  <a:pt x="1108785" y="177799"/>
                </a:lnTo>
                <a:lnTo>
                  <a:pt x="1060491" y="203199"/>
                </a:lnTo>
                <a:lnTo>
                  <a:pt x="966358" y="228599"/>
                </a:lnTo>
                <a:lnTo>
                  <a:pt x="920558" y="253999"/>
                </a:lnTo>
                <a:lnTo>
                  <a:pt x="875629" y="266699"/>
                </a:lnTo>
                <a:lnTo>
                  <a:pt x="831588" y="292099"/>
                </a:lnTo>
                <a:lnTo>
                  <a:pt x="788456" y="317499"/>
                </a:lnTo>
                <a:lnTo>
                  <a:pt x="746252" y="330199"/>
                </a:lnTo>
                <a:lnTo>
                  <a:pt x="704995" y="355599"/>
                </a:lnTo>
                <a:lnTo>
                  <a:pt x="664705" y="380999"/>
                </a:lnTo>
                <a:lnTo>
                  <a:pt x="625399" y="393699"/>
                </a:lnTo>
                <a:lnTo>
                  <a:pt x="587099" y="419099"/>
                </a:lnTo>
                <a:lnTo>
                  <a:pt x="549823" y="444499"/>
                </a:lnTo>
                <a:lnTo>
                  <a:pt x="513590" y="469899"/>
                </a:lnTo>
                <a:lnTo>
                  <a:pt x="478419" y="495299"/>
                </a:lnTo>
                <a:lnTo>
                  <a:pt x="444331" y="520699"/>
                </a:lnTo>
                <a:lnTo>
                  <a:pt x="411343" y="546099"/>
                </a:lnTo>
                <a:lnTo>
                  <a:pt x="379476" y="571499"/>
                </a:lnTo>
                <a:lnTo>
                  <a:pt x="348748" y="596899"/>
                </a:lnTo>
                <a:lnTo>
                  <a:pt x="319179" y="622299"/>
                </a:lnTo>
                <a:lnTo>
                  <a:pt x="263594" y="673099"/>
                </a:lnTo>
                <a:lnTo>
                  <a:pt x="212875" y="723899"/>
                </a:lnTo>
                <a:lnTo>
                  <a:pt x="189389" y="761999"/>
                </a:lnTo>
                <a:lnTo>
                  <a:pt x="167177" y="787399"/>
                </a:lnTo>
                <a:lnTo>
                  <a:pt x="146259" y="812799"/>
                </a:lnTo>
                <a:lnTo>
                  <a:pt x="126653" y="850899"/>
                </a:lnTo>
                <a:lnTo>
                  <a:pt x="108379" y="876299"/>
                </a:lnTo>
                <a:lnTo>
                  <a:pt x="91457" y="901699"/>
                </a:lnTo>
                <a:lnTo>
                  <a:pt x="75905" y="939799"/>
                </a:lnTo>
                <a:lnTo>
                  <a:pt x="61743" y="965199"/>
                </a:lnTo>
                <a:lnTo>
                  <a:pt x="48989" y="1003299"/>
                </a:lnTo>
                <a:lnTo>
                  <a:pt x="37665" y="1028699"/>
                </a:lnTo>
                <a:lnTo>
                  <a:pt x="27787" y="1066799"/>
                </a:lnTo>
                <a:lnTo>
                  <a:pt x="19377" y="1092199"/>
                </a:lnTo>
                <a:lnTo>
                  <a:pt x="12452" y="1130299"/>
                </a:lnTo>
                <a:lnTo>
                  <a:pt x="7033" y="1155699"/>
                </a:lnTo>
                <a:lnTo>
                  <a:pt x="3138" y="1193799"/>
                </a:lnTo>
                <a:lnTo>
                  <a:pt x="787" y="1219199"/>
                </a:lnTo>
                <a:lnTo>
                  <a:pt x="0" y="1257299"/>
                </a:lnTo>
                <a:lnTo>
                  <a:pt x="787" y="1295399"/>
                </a:lnTo>
                <a:lnTo>
                  <a:pt x="3138" y="1320799"/>
                </a:lnTo>
                <a:lnTo>
                  <a:pt x="7033" y="1358899"/>
                </a:lnTo>
                <a:lnTo>
                  <a:pt x="12452" y="1384299"/>
                </a:lnTo>
                <a:lnTo>
                  <a:pt x="19377" y="1422399"/>
                </a:lnTo>
                <a:lnTo>
                  <a:pt x="27787" y="1447799"/>
                </a:lnTo>
                <a:lnTo>
                  <a:pt x="37665" y="1485899"/>
                </a:lnTo>
                <a:lnTo>
                  <a:pt x="48989" y="1511299"/>
                </a:lnTo>
                <a:lnTo>
                  <a:pt x="61743" y="1549399"/>
                </a:lnTo>
                <a:lnTo>
                  <a:pt x="75905" y="1574799"/>
                </a:lnTo>
                <a:lnTo>
                  <a:pt x="91457" y="1612899"/>
                </a:lnTo>
                <a:lnTo>
                  <a:pt x="108379" y="1638300"/>
                </a:lnTo>
                <a:lnTo>
                  <a:pt x="126653" y="1663700"/>
                </a:lnTo>
                <a:lnTo>
                  <a:pt x="146259" y="1701800"/>
                </a:lnTo>
                <a:lnTo>
                  <a:pt x="167177" y="1727200"/>
                </a:lnTo>
                <a:lnTo>
                  <a:pt x="189389" y="1752600"/>
                </a:lnTo>
                <a:lnTo>
                  <a:pt x="212875" y="1790700"/>
                </a:lnTo>
                <a:lnTo>
                  <a:pt x="263594" y="1841500"/>
                </a:lnTo>
                <a:lnTo>
                  <a:pt x="319179" y="1892300"/>
                </a:lnTo>
                <a:lnTo>
                  <a:pt x="348748" y="1917700"/>
                </a:lnTo>
                <a:lnTo>
                  <a:pt x="379476" y="1943100"/>
                </a:lnTo>
                <a:lnTo>
                  <a:pt x="411343" y="1968500"/>
                </a:lnTo>
                <a:lnTo>
                  <a:pt x="444331" y="1993900"/>
                </a:lnTo>
                <a:lnTo>
                  <a:pt x="478419" y="2019300"/>
                </a:lnTo>
                <a:lnTo>
                  <a:pt x="513590" y="2044700"/>
                </a:lnTo>
                <a:lnTo>
                  <a:pt x="549823" y="2070100"/>
                </a:lnTo>
                <a:lnTo>
                  <a:pt x="587099" y="2095500"/>
                </a:lnTo>
                <a:lnTo>
                  <a:pt x="625399" y="2120900"/>
                </a:lnTo>
                <a:lnTo>
                  <a:pt x="664705" y="2146300"/>
                </a:lnTo>
                <a:lnTo>
                  <a:pt x="704995" y="2159000"/>
                </a:lnTo>
                <a:lnTo>
                  <a:pt x="746252" y="2184400"/>
                </a:lnTo>
                <a:lnTo>
                  <a:pt x="788456" y="2209800"/>
                </a:lnTo>
                <a:lnTo>
                  <a:pt x="831588" y="2222500"/>
                </a:lnTo>
                <a:lnTo>
                  <a:pt x="875629" y="2247900"/>
                </a:lnTo>
                <a:lnTo>
                  <a:pt x="920558" y="2260600"/>
                </a:lnTo>
                <a:lnTo>
                  <a:pt x="966358" y="2286000"/>
                </a:lnTo>
                <a:lnTo>
                  <a:pt x="1060491" y="2311400"/>
                </a:lnTo>
                <a:lnTo>
                  <a:pt x="1108785" y="2336800"/>
                </a:lnTo>
                <a:lnTo>
                  <a:pt x="1361768" y="2400300"/>
                </a:lnTo>
                <a:lnTo>
                  <a:pt x="1688131" y="2476500"/>
                </a:lnTo>
                <a:lnTo>
                  <a:pt x="2987500" y="2476500"/>
                </a:lnTo>
                <a:lnTo>
                  <a:pt x="3313863" y="2400300"/>
                </a:lnTo>
                <a:lnTo>
                  <a:pt x="3566846" y="2336800"/>
                </a:lnTo>
                <a:lnTo>
                  <a:pt x="3615140" y="2311400"/>
                </a:lnTo>
                <a:lnTo>
                  <a:pt x="3709273" y="2286000"/>
                </a:lnTo>
                <a:lnTo>
                  <a:pt x="3755073" y="2260600"/>
                </a:lnTo>
                <a:lnTo>
                  <a:pt x="3800002" y="2247900"/>
                </a:lnTo>
                <a:lnTo>
                  <a:pt x="3844043" y="2222500"/>
                </a:lnTo>
                <a:lnTo>
                  <a:pt x="3887175" y="2209800"/>
                </a:lnTo>
                <a:lnTo>
                  <a:pt x="3929379" y="2184400"/>
                </a:lnTo>
                <a:lnTo>
                  <a:pt x="3970636" y="2159000"/>
                </a:lnTo>
                <a:lnTo>
                  <a:pt x="4010926" y="2146300"/>
                </a:lnTo>
                <a:lnTo>
                  <a:pt x="4050232" y="2120900"/>
                </a:lnTo>
                <a:lnTo>
                  <a:pt x="4088532" y="2095500"/>
                </a:lnTo>
                <a:lnTo>
                  <a:pt x="4125808" y="2070100"/>
                </a:lnTo>
                <a:lnTo>
                  <a:pt x="4162041" y="2044700"/>
                </a:lnTo>
                <a:lnTo>
                  <a:pt x="4197212" y="2019300"/>
                </a:lnTo>
                <a:lnTo>
                  <a:pt x="4231300" y="1993900"/>
                </a:lnTo>
                <a:lnTo>
                  <a:pt x="4264288" y="1968500"/>
                </a:lnTo>
                <a:lnTo>
                  <a:pt x="4296155" y="1943100"/>
                </a:lnTo>
                <a:lnTo>
                  <a:pt x="4326883" y="1917700"/>
                </a:lnTo>
                <a:lnTo>
                  <a:pt x="4356452" y="1892300"/>
                </a:lnTo>
                <a:lnTo>
                  <a:pt x="4412037" y="1841500"/>
                </a:lnTo>
                <a:lnTo>
                  <a:pt x="4462756" y="1790700"/>
                </a:lnTo>
                <a:lnTo>
                  <a:pt x="4486242" y="1752600"/>
                </a:lnTo>
                <a:lnTo>
                  <a:pt x="4508454" y="1727200"/>
                </a:lnTo>
                <a:lnTo>
                  <a:pt x="4529372" y="1701800"/>
                </a:lnTo>
                <a:lnTo>
                  <a:pt x="4548978" y="1663700"/>
                </a:lnTo>
                <a:lnTo>
                  <a:pt x="4567252" y="1638300"/>
                </a:lnTo>
                <a:lnTo>
                  <a:pt x="4584174" y="1612899"/>
                </a:lnTo>
                <a:lnTo>
                  <a:pt x="4599726" y="1574799"/>
                </a:lnTo>
                <a:lnTo>
                  <a:pt x="4613888" y="1549399"/>
                </a:lnTo>
                <a:lnTo>
                  <a:pt x="4626642" y="1511299"/>
                </a:lnTo>
                <a:lnTo>
                  <a:pt x="4637966" y="1485899"/>
                </a:lnTo>
                <a:lnTo>
                  <a:pt x="4647844" y="1447799"/>
                </a:lnTo>
                <a:lnTo>
                  <a:pt x="4656254" y="1422399"/>
                </a:lnTo>
                <a:lnTo>
                  <a:pt x="4663179" y="1384299"/>
                </a:lnTo>
                <a:lnTo>
                  <a:pt x="4668598" y="1358899"/>
                </a:lnTo>
                <a:lnTo>
                  <a:pt x="4672493" y="1320799"/>
                </a:lnTo>
                <a:lnTo>
                  <a:pt x="4674844" y="1295399"/>
                </a:lnTo>
                <a:lnTo>
                  <a:pt x="4675632" y="1257299"/>
                </a:lnTo>
                <a:lnTo>
                  <a:pt x="4674844" y="1219199"/>
                </a:lnTo>
                <a:lnTo>
                  <a:pt x="4672493" y="1193799"/>
                </a:lnTo>
                <a:lnTo>
                  <a:pt x="4668598" y="1155699"/>
                </a:lnTo>
                <a:lnTo>
                  <a:pt x="4663179" y="1130299"/>
                </a:lnTo>
                <a:lnTo>
                  <a:pt x="4656254" y="1092199"/>
                </a:lnTo>
                <a:lnTo>
                  <a:pt x="4647844" y="1066799"/>
                </a:lnTo>
                <a:lnTo>
                  <a:pt x="4637966" y="1028699"/>
                </a:lnTo>
                <a:lnTo>
                  <a:pt x="4626642" y="1003299"/>
                </a:lnTo>
                <a:lnTo>
                  <a:pt x="4613888" y="965199"/>
                </a:lnTo>
                <a:lnTo>
                  <a:pt x="4599726" y="939799"/>
                </a:lnTo>
                <a:lnTo>
                  <a:pt x="4584174" y="901699"/>
                </a:lnTo>
                <a:lnTo>
                  <a:pt x="4567252" y="876299"/>
                </a:lnTo>
                <a:lnTo>
                  <a:pt x="4548978" y="850899"/>
                </a:lnTo>
                <a:lnTo>
                  <a:pt x="4529372" y="812799"/>
                </a:lnTo>
                <a:lnTo>
                  <a:pt x="4508454" y="787399"/>
                </a:lnTo>
                <a:lnTo>
                  <a:pt x="4486242" y="761999"/>
                </a:lnTo>
                <a:lnTo>
                  <a:pt x="4462756" y="723899"/>
                </a:lnTo>
                <a:lnTo>
                  <a:pt x="4412037" y="673099"/>
                </a:lnTo>
                <a:lnTo>
                  <a:pt x="4356452" y="622299"/>
                </a:lnTo>
                <a:lnTo>
                  <a:pt x="4326883" y="596899"/>
                </a:lnTo>
                <a:lnTo>
                  <a:pt x="4296155" y="571499"/>
                </a:lnTo>
                <a:lnTo>
                  <a:pt x="4264288" y="546099"/>
                </a:lnTo>
                <a:lnTo>
                  <a:pt x="4231300" y="520699"/>
                </a:lnTo>
                <a:lnTo>
                  <a:pt x="4197212" y="495299"/>
                </a:lnTo>
                <a:lnTo>
                  <a:pt x="4162041" y="469899"/>
                </a:lnTo>
                <a:lnTo>
                  <a:pt x="4125808" y="444499"/>
                </a:lnTo>
                <a:lnTo>
                  <a:pt x="4088532" y="419099"/>
                </a:lnTo>
                <a:lnTo>
                  <a:pt x="4050232" y="393699"/>
                </a:lnTo>
                <a:lnTo>
                  <a:pt x="4010926" y="380999"/>
                </a:lnTo>
                <a:lnTo>
                  <a:pt x="3970636" y="355599"/>
                </a:lnTo>
                <a:lnTo>
                  <a:pt x="3929379" y="330199"/>
                </a:lnTo>
                <a:lnTo>
                  <a:pt x="3887175" y="317499"/>
                </a:lnTo>
                <a:lnTo>
                  <a:pt x="3844043" y="292099"/>
                </a:lnTo>
                <a:lnTo>
                  <a:pt x="3800002" y="266699"/>
                </a:lnTo>
                <a:lnTo>
                  <a:pt x="3755073" y="253999"/>
                </a:lnTo>
                <a:lnTo>
                  <a:pt x="3709273" y="228599"/>
                </a:lnTo>
                <a:lnTo>
                  <a:pt x="3615140" y="203199"/>
                </a:lnTo>
                <a:lnTo>
                  <a:pt x="3566846" y="177799"/>
                </a:lnTo>
                <a:lnTo>
                  <a:pt x="3313863" y="114299"/>
                </a:lnTo>
                <a:lnTo>
                  <a:pt x="2987500" y="38099"/>
                </a:lnTo>
                <a:close/>
              </a:path>
              <a:path w="4676140" h="2514600">
                <a:moveTo>
                  <a:pt x="2873857" y="25399"/>
                </a:moveTo>
                <a:lnTo>
                  <a:pt x="1801774" y="25399"/>
                </a:lnTo>
                <a:lnTo>
                  <a:pt x="1744671" y="38099"/>
                </a:lnTo>
                <a:lnTo>
                  <a:pt x="2930960" y="38099"/>
                </a:lnTo>
                <a:lnTo>
                  <a:pt x="2873857" y="25399"/>
                </a:lnTo>
                <a:close/>
              </a:path>
              <a:path w="4676140" h="2514600">
                <a:moveTo>
                  <a:pt x="2758042" y="12699"/>
                </a:moveTo>
                <a:lnTo>
                  <a:pt x="1917589" y="12699"/>
                </a:lnTo>
                <a:lnTo>
                  <a:pt x="1859420" y="25399"/>
                </a:lnTo>
                <a:lnTo>
                  <a:pt x="2816211" y="25399"/>
                </a:lnTo>
                <a:lnTo>
                  <a:pt x="2758042" y="12699"/>
                </a:lnTo>
                <a:close/>
              </a:path>
              <a:path w="4676140" h="2514600">
                <a:moveTo>
                  <a:pt x="2640210" y="0"/>
                </a:moveTo>
                <a:lnTo>
                  <a:pt x="2035421" y="0"/>
                </a:lnTo>
                <a:lnTo>
                  <a:pt x="1976262" y="12699"/>
                </a:lnTo>
                <a:lnTo>
                  <a:pt x="2699369" y="12699"/>
                </a:lnTo>
                <a:lnTo>
                  <a:pt x="2640210" y="0"/>
                </a:lnTo>
                <a:close/>
              </a:path>
            </a:pathLst>
          </a:custGeom>
          <a:solidFill>
            <a:srgbClr val="4F81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114793" y="2547366"/>
            <a:ext cx="4676140" cy="2527300"/>
          </a:xfrm>
          <a:custGeom>
            <a:avLst/>
            <a:gdLst/>
            <a:ahLst/>
            <a:cxnLst/>
            <a:rect l="l" t="t" r="r" b="b"/>
            <a:pathLst>
              <a:path w="4676140" h="2527300">
                <a:moveTo>
                  <a:pt x="0" y="1263396"/>
                </a:moveTo>
                <a:lnTo>
                  <a:pt x="3138" y="1197356"/>
                </a:lnTo>
                <a:lnTo>
                  <a:pt x="12452" y="1132199"/>
                </a:lnTo>
                <a:lnTo>
                  <a:pt x="27787" y="1068007"/>
                </a:lnTo>
                <a:lnTo>
                  <a:pt x="48989" y="1004864"/>
                </a:lnTo>
                <a:lnTo>
                  <a:pt x="75905" y="942852"/>
                </a:lnTo>
                <a:lnTo>
                  <a:pt x="108379" y="882056"/>
                </a:lnTo>
                <a:lnTo>
                  <a:pt x="146259" y="822557"/>
                </a:lnTo>
                <a:lnTo>
                  <a:pt x="189389" y="764440"/>
                </a:lnTo>
                <a:lnTo>
                  <a:pt x="237617" y="707788"/>
                </a:lnTo>
                <a:lnTo>
                  <a:pt x="290788" y="652683"/>
                </a:lnTo>
                <a:lnTo>
                  <a:pt x="319179" y="625737"/>
                </a:lnTo>
                <a:lnTo>
                  <a:pt x="348748" y="599209"/>
                </a:lnTo>
                <a:lnTo>
                  <a:pt x="379476" y="573110"/>
                </a:lnTo>
                <a:lnTo>
                  <a:pt x="411343" y="547450"/>
                </a:lnTo>
                <a:lnTo>
                  <a:pt x="444331" y="522239"/>
                </a:lnTo>
                <a:lnTo>
                  <a:pt x="478419" y="497488"/>
                </a:lnTo>
                <a:lnTo>
                  <a:pt x="513590" y="473207"/>
                </a:lnTo>
                <a:lnTo>
                  <a:pt x="549823" y="449407"/>
                </a:lnTo>
                <a:lnTo>
                  <a:pt x="587099" y="426098"/>
                </a:lnTo>
                <a:lnTo>
                  <a:pt x="625399" y="403290"/>
                </a:lnTo>
                <a:lnTo>
                  <a:pt x="664705" y="380994"/>
                </a:lnTo>
                <a:lnTo>
                  <a:pt x="704995" y="359220"/>
                </a:lnTo>
                <a:lnTo>
                  <a:pt x="746252" y="337979"/>
                </a:lnTo>
                <a:lnTo>
                  <a:pt x="788456" y="317280"/>
                </a:lnTo>
                <a:lnTo>
                  <a:pt x="831588" y="297136"/>
                </a:lnTo>
                <a:lnTo>
                  <a:pt x="875629" y="277555"/>
                </a:lnTo>
                <a:lnTo>
                  <a:pt x="920558" y="258548"/>
                </a:lnTo>
                <a:lnTo>
                  <a:pt x="966358" y="240126"/>
                </a:lnTo>
                <a:lnTo>
                  <a:pt x="1013009" y="222298"/>
                </a:lnTo>
                <a:lnTo>
                  <a:pt x="1060491" y="205077"/>
                </a:lnTo>
                <a:lnTo>
                  <a:pt x="1108785" y="188471"/>
                </a:lnTo>
                <a:lnTo>
                  <a:pt x="1157873" y="172491"/>
                </a:lnTo>
                <a:lnTo>
                  <a:pt x="1207734" y="157148"/>
                </a:lnTo>
                <a:lnTo>
                  <a:pt x="1258350" y="142452"/>
                </a:lnTo>
                <a:lnTo>
                  <a:pt x="1309701" y="128413"/>
                </a:lnTo>
                <a:lnTo>
                  <a:pt x="1361768" y="115042"/>
                </a:lnTo>
                <a:lnTo>
                  <a:pt x="1414532" y="102350"/>
                </a:lnTo>
                <a:lnTo>
                  <a:pt x="1467974" y="90346"/>
                </a:lnTo>
                <a:lnTo>
                  <a:pt x="1522074" y="79041"/>
                </a:lnTo>
                <a:lnTo>
                  <a:pt x="1576813" y="68446"/>
                </a:lnTo>
                <a:lnTo>
                  <a:pt x="1632171" y="58570"/>
                </a:lnTo>
                <a:lnTo>
                  <a:pt x="1688131" y="49425"/>
                </a:lnTo>
                <a:lnTo>
                  <a:pt x="1744671" y="41020"/>
                </a:lnTo>
                <a:lnTo>
                  <a:pt x="1801774" y="33367"/>
                </a:lnTo>
                <a:lnTo>
                  <a:pt x="1859420" y="26475"/>
                </a:lnTo>
                <a:lnTo>
                  <a:pt x="1917589" y="20355"/>
                </a:lnTo>
                <a:lnTo>
                  <a:pt x="1976262" y="15017"/>
                </a:lnTo>
                <a:lnTo>
                  <a:pt x="2035421" y="10471"/>
                </a:lnTo>
                <a:lnTo>
                  <a:pt x="2095045" y="6729"/>
                </a:lnTo>
                <a:lnTo>
                  <a:pt x="2155116" y="3801"/>
                </a:lnTo>
                <a:lnTo>
                  <a:pt x="2215614" y="1696"/>
                </a:lnTo>
                <a:lnTo>
                  <a:pt x="2276520" y="425"/>
                </a:lnTo>
                <a:lnTo>
                  <a:pt x="2337816" y="0"/>
                </a:lnTo>
                <a:lnTo>
                  <a:pt x="2399111" y="425"/>
                </a:lnTo>
                <a:lnTo>
                  <a:pt x="2460017" y="1696"/>
                </a:lnTo>
                <a:lnTo>
                  <a:pt x="2520515" y="3801"/>
                </a:lnTo>
                <a:lnTo>
                  <a:pt x="2580586" y="6729"/>
                </a:lnTo>
                <a:lnTo>
                  <a:pt x="2640210" y="10471"/>
                </a:lnTo>
                <a:lnTo>
                  <a:pt x="2699369" y="15017"/>
                </a:lnTo>
                <a:lnTo>
                  <a:pt x="2758042" y="20355"/>
                </a:lnTo>
                <a:lnTo>
                  <a:pt x="2816211" y="26475"/>
                </a:lnTo>
                <a:lnTo>
                  <a:pt x="2873857" y="33367"/>
                </a:lnTo>
                <a:lnTo>
                  <a:pt x="2930960" y="41020"/>
                </a:lnTo>
                <a:lnTo>
                  <a:pt x="2987500" y="49425"/>
                </a:lnTo>
                <a:lnTo>
                  <a:pt x="3043460" y="58570"/>
                </a:lnTo>
                <a:lnTo>
                  <a:pt x="3098818" y="68446"/>
                </a:lnTo>
                <a:lnTo>
                  <a:pt x="3153557" y="79041"/>
                </a:lnTo>
                <a:lnTo>
                  <a:pt x="3207657" y="90346"/>
                </a:lnTo>
                <a:lnTo>
                  <a:pt x="3261099" y="102350"/>
                </a:lnTo>
                <a:lnTo>
                  <a:pt x="3313863" y="115042"/>
                </a:lnTo>
                <a:lnTo>
                  <a:pt x="3365930" y="128413"/>
                </a:lnTo>
                <a:lnTo>
                  <a:pt x="3417281" y="142452"/>
                </a:lnTo>
                <a:lnTo>
                  <a:pt x="3467897" y="157148"/>
                </a:lnTo>
                <a:lnTo>
                  <a:pt x="3517758" y="172491"/>
                </a:lnTo>
                <a:lnTo>
                  <a:pt x="3566846" y="188471"/>
                </a:lnTo>
                <a:lnTo>
                  <a:pt x="3615140" y="205077"/>
                </a:lnTo>
                <a:lnTo>
                  <a:pt x="3662622" y="222298"/>
                </a:lnTo>
                <a:lnTo>
                  <a:pt x="3709273" y="240126"/>
                </a:lnTo>
                <a:lnTo>
                  <a:pt x="3755073" y="258548"/>
                </a:lnTo>
                <a:lnTo>
                  <a:pt x="3800002" y="277555"/>
                </a:lnTo>
                <a:lnTo>
                  <a:pt x="3844043" y="297136"/>
                </a:lnTo>
                <a:lnTo>
                  <a:pt x="3887175" y="317280"/>
                </a:lnTo>
                <a:lnTo>
                  <a:pt x="3929379" y="337979"/>
                </a:lnTo>
                <a:lnTo>
                  <a:pt x="3970636" y="359220"/>
                </a:lnTo>
                <a:lnTo>
                  <a:pt x="4010926" y="380994"/>
                </a:lnTo>
                <a:lnTo>
                  <a:pt x="4050232" y="403290"/>
                </a:lnTo>
                <a:lnTo>
                  <a:pt x="4088532" y="426098"/>
                </a:lnTo>
                <a:lnTo>
                  <a:pt x="4125808" y="449407"/>
                </a:lnTo>
                <a:lnTo>
                  <a:pt x="4162041" y="473207"/>
                </a:lnTo>
                <a:lnTo>
                  <a:pt x="4197212" y="497488"/>
                </a:lnTo>
                <a:lnTo>
                  <a:pt x="4231300" y="522239"/>
                </a:lnTo>
                <a:lnTo>
                  <a:pt x="4264288" y="547450"/>
                </a:lnTo>
                <a:lnTo>
                  <a:pt x="4296155" y="573110"/>
                </a:lnTo>
                <a:lnTo>
                  <a:pt x="4326883" y="599209"/>
                </a:lnTo>
                <a:lnTo>
                  <a:pt x="4356452" y="625737"/>
                </a:lnTo>
                <a:lnTo>
                  <a:pt x="4384843" y="652683"/>
                </a:lnTo>
                <a:lnTo>
                  <a:pt x="4412037" y="680037"/>
                </a:lnTo>
                <a:lnTo>
                  <a:pt x="4462756" y="735926"/>
                </a:lnTo>
                <a:lnTo>
                  <a:pt x="4508454" y="793321"/>
                </a:lnTo>
                <a:lnTo>
                  <a:pt x="4548978" y="852139"/>
                </a:lnTo>
                <a:lnTo>
                  <a:pt x="4584174" y="912297"/>
                </a:lnTo>
                <a:lnTo>
                  <a:pt x="4613888" y="973712"/>
                </a:lnTo>
                <a:lnTo>
                  <a:pt x="4637966" y="1036299"/>
                </a:lnTo>
                <a:lnTo>
                  <a:pt x="4656254" y="1099977"/>
                </a:lnTo>
                <a:lnTo>
                  <a:pt x="4668598" y="1164662"/>
                </a:lnTo>
                <a:lnTo>
                  <a:pt x="4674844" y="1230271"/>
                </a:lnTo>
                <a:lnTo>
                  <a:pt x="4675632" y="1263396"/>
                </a:lnTo>
                <a:lnTo>
                  <a:pt x="4674844" y="1296520"/>
                </a:lnTo>
                <a:lnTo>
                  <a:pt x="4668598" y="1362129"/>
                </a:lnTo>
                <a:lnTo>
                  <a:pt x="4656254" y="1426814"/>
                </a:lnTo>
                <a:lnTo>
                  <a:pt x="4637966" y="1490492"/>
                </a:lnTo>
                <a:lnTo>
                  <a:pt x="4613888" y="1553079"/>
                </a:lnTo>
                <a:lnTo>
                  <a:pt x="4584174" y="1614494"/>
                </a:lnTo>
                <a:lnTo>
                  <a:pt x="4548978" y="1674652"/>
                </a:lnTo>
                <a:lnTo>
                  <a:pt x="4508454" y="1733470"/>
                </a:lnTo>
                <a:lnTo>
                  <a:pt x="4462756" y="1790865"/>
                </a:lnTo>
                <a:lnTo>
                  <a:pt x="4412037" y="1846754"/>
                </a:lnTo>
                <a:lnTo>
                  <a:pt x="4384843" y="1874108"/>
                </a:lnTo>
                <a:lnTo>
                  <a:pt x="4356452" y="1901054"/>
                </a:lnTo>
                <a:lnTo>
                  <a:pt x="4326883" y="1927582"/>
                </a:lnTo>
                <a:lnTo>
                  <a:pt x="4296155" y="1953681"/>
                </a:lnTo>
                <a:lnTo>
                  <a:pt x="4264288" y="1979341"/>
                </a:lnTo>
                <a:lnTo>
                  <a:pt x="4231300" y="2004552"/>
                </a:lnTo>
                <a:lnTo>
                  <a:pt x="4197212" y="2029303"/>
                </a:lnTo>
                <a:lnTo>
                  <a:pt x="4162041" y="2053584"/>
                </a:lnTo>
                <a:lnTo>
                  <a:pt x="4125808" y="2077384"/>
                </a:lnTo>
                <a:lnTo>
                  <a:pt x="4088532" y="2100693"/>
                </a:lnTo>
                <a:lnTo>
                  <a:pt x="4050232" y="2123501"/>
                </a:lnTo>
                <a:lnTo>
                  <a:pt x="4010926" y="2145797"/>
                </a:lnTo>
                <a:lnTo>
                  <a:pt x="3970636" y="2167571"/>
                </a:lnTo>
                <a:lnTo>
                  <a:pt x="3929379" y="2188812"/>
                </a:lnTo>
                <a:lnTo>
                  <a:pt x="3887175" y="2209511"/>
                </a:lnTo>
                <a:lnTo>
                  <a:pt x="3844043" y="2229655"/>
                </a:lnTo>
                <a:lnTo>
                  <a:pt x="3800002" y="2249236"/>
                </a:lnTo>
                <a:lnTo>
                  <a:pt x="3755073" y="2268243"/>
                </a:lnTo>
                <a:lnTo>
                  <a:pt x="3709273" y="2286665"/>
                </a:lnTo>
                <a:lnTo>
                  <a:pt x="3662622" y="2304493"/>
                </a:lnTo>
                <a:lnTo>
                  <a:pt x="3615140" y="2321714"/>
                </a:lnTo>
                <a:lnTo>
                  <a:pt x="3566846" y="2338320"/>
                </a:lnTo>
                <a:lnTo>
                  <a:pt x="3517758" y="2354300"/>
                </a:lnTo>
                <a:lnTo>
                  <a:pt x="3467897" y="2369643"/>
                </a:lnTo>
                <a:lnTo>
                  <a:pt x="3417281" y="2384339"/>
                </a:lnTo>
                <a:lnTo>
                  <a:pt x="3365930" y="2398378"/>
                </a:lnTo>
                <a:lnTo>
                  <a:pt x="3313863" y="2411749"/>
                </a:lnTo>
                <a:lnTo>
                  <a:pt x="3261099" y="2424441"/>
                </a:lnTo>
                <a:lnTo>
                  <a:pt x="3207657" y="2436445"/>
                </a:lnTo>
                <a:lnTo>
                  <a:pt x="3153557" y="2447750"/>
                </a:lnTo>
                <a:lnTo>
                  <a:pt x="3098818" y="2458345"/>
                </a:lnTo>
                <a:lnTo>
                  <a:pt x="3043460" y="2468221"/>
                </a:lnTo>
                <a:lnTo>
                  <a:pt x="2987500" y="2477366"/>
                </a:lnTo>
                <a:lnTo>
                  <a:pt x="2930960" y="2485771"/>
                </a:lnTo>
                <a:lnTo>
                  <a:pt x="2873857" y="2493424"/>
                </a:lnTo>
                <a:lnTo>
                  <a:pt x="2816211" y="2500316"/>
                </a:lnTo>
                <a:lnTo>
                  <a:pt x="2758042" y="2506436"/>
                </a:lnTo>
                <a:lnTo>
                  <a:pt x="2699369" y="2511774"/>
                </a:lnTo>
                <a:lnTo>
                  <a:pt x="2640210" y="2516320"/>
                </a:lnTo>
                <a:lnTo>
                  <a:pt x="2580586" y="2520062"/>
                </a:lnTo>
                <a:lnTo>
                  <a:pt x="2520515" y="2522990"/>
                </a:lnTo>
                <a:lnTo>
                  <a:pt x="2460017" y="2525095"/>
                </a:lnTo>
                <a:lnTo>
                  <a:pt x="2399111" y="2526366"/>
                </a:lnTo>
                <a:lnTo>
                  <a:pt x="2337816" y="2526792"/>
                </a:lnTo>
                <a:lnTo>
                  <a:pt x="2276520" y="2526366"/>
                </a:lnTo>
                <a:lnTo>
                  <a:pt x="2215614" y="2525095"/>
                </a:lnTo>
                <a:lnTo>
                  <a:pt x="2155116" y="2522990"/>
                </a:lnTo>
                <a:lnTo>
                  <a:pt x="2095045" y="2520062"/>
                </a:lnTo>
                <a:lnTo>
                  <a:pt x="2035421" y="2516320"/>
                </a:lnTo>
                <a:lnTo>
                  <a:pt x="1976262" y="2511774"/>
                </a:lnTo>
                <a:lnTo>
                  <a:pt x="1917589" y="2506436"/>
                </a:lnTo>
                <a:lnTo>
                  <a:pt x="1859420" y="2500316"/>
                </a:lnTo>
                <a:lnTo>
                  <a:pt x="1801774" y="2493424"/>
                </a:lnTo>
                <a:lnTo>
                  <a:pt x="1744671" y="2485771"/>
                </a:lnTo>
                <a:lnTo>
                  <a:pt x="1688131" y="2477366"/>
                </a:lnTo>
                <a:lnTo>
                  <a:pt x="1632171" y="2468221"/>
                </a:lnTo>
                <a:lnTo>
                  <a:pt x="1576813" y="2458345"/>
                </a:lnTo>
                <a:lnTo>
                  <a:pt x="1522074" y="2447750"/>
                </a:lnTo>
                <a:lnTo>
                  <a:pt x="1467974" y="2436445"/>
                </a:lnTo>
                <a:lnTo>
                  <a:pt x="1414532" y="2424441"/>
                </a:lnTo>
                <a:lnTo>
                  <a:pt x="1361768" y="2411749"/>
                </a:lnTo>
                <a:lnTo>
                  <a:pt x="1309701" y="2398378"/>
                </a:lnTo>
                <a:lnTo>
                  <a:pt x="1258350" y="2384339"/>
                </a:lnTo>
                <a:lnTo>
                  <a:pt x="1207734" y="2369643"/>
                </a:lnTo>
                <a:lnTo>
                  <a:pt x="1157873" y="2354300"/>
                </a:lnTo>
                <a:lnTo>
                  <a:pt x="1108785" y="2338320"/>
                </a:lnTo>
                <a:lnTo>
                  <a:pt x="1060491" y="2321714"/>
                </a:lnTo>
                <a:lnTo>
                  <a:pt x="1013009" y="2304493"/>
                </a:lnTo>
                <a:lnTo>
                  <a:pt x="966358" y="2286665"/>
                </a:lnTo>
                <a:lnTo>
                  <a:pt x="920558" y="2268243"/>
                </a:lnTo>
                <a:lnTo>
                  <a:pt x="875629" y="2249236"/>
                </a:lnTo>
                <a:lnTo>
                  <a:pt x="831588" y="2229655"/>
                </a:lnTo>
                <a:lnTo>
                  <a:pt x="788456" y="2209511"/>
                </a:lnTo>
                <a:lnTo>
                  <a:pt x="746252" y="2188812"/>
                </a:lnTo>
                <a:lnTo>
                  <a:pt x="704995" y="2167571"/>
                </a:lnTo>
                <a:lnTo>
                  <a:pt x="664705" y="2145797"/>
                </a:lnTo>
                <a:lnTo>
                  <a:pt x="625399" y="2123501"/>
                </a:lnTo>
                <a:lnTo>
                  <a:pt x="587099" y="2100693"/>
                </a:lnTo>
                <a:lnTo>
                  <a:pt x="549823" y="2077384"/>
                </a:lnTo>
                <a:lnTo>
                  <a:pt x="513590" y="2053584"/>
                </a:lnTo>
                <a:lnTo>
                  <a:pt x="478419" y="2029303"/>
                </a:lnTo>
                <a:lnTo>
                  <a:pt x="444331" y="2004552"/>
                </a:lnTo>
                <a:lnTo>
                  <a:pt x="411343" y="1979341"/>
                </a:lnTo>
                <a:lnTo>
                  <a:pt x="379476" y="1953681"/>
                </a:lnTo>
                <a:lnTo>
                  <a:pt x="348748" y="1927582"/>
                </a:lnTo>
                <a:lnTo>
                  <a:pt x="319179" y="1901054"/>
                </a:lnTo>
                <a:lnTo>
                  <a:pt x="290788" y="1874108"/>
                </a:lnTo>
                <a:lnTo>
                  <a:pt x="263594" y="1846754"/>
                </a:lnTo>
                <a:lnTo>
                  <a:pt x="212875" y="1790865"/>
                </a:lnTo>
                <a:lnTo>
                  <a:pt x="167177" y="1733470"/>
                </a:lnTo>
                <a:lnTo>
                  <a:pt x="126653" y="1674652"/>
                </a:lnTo>
                <a:lnTo>
                  <a:pt x="91457" y="1614494"/>
                </a:lnTo>
                <a:lnTo>
                  <a:pt x="61743" y="1553079"/>
                </a:lnTo>
                <a:lnTo>
                  <a:pt x="37665" y="1490492"/>
                </a:lnTo>
                <a:lnTo>
                  <a:pt x="19377" y="1426814"/>
                </a:lnTo>
                <a:lnTo>
                  <a:pt x="7033" y="1362129"/>
                </a:lnTo>
                <a:lnTo>
                  <a:pt x="787" y="1296520"/>
                </a:lnTo>
                <a:lnTo>
                  <a:pt x="0" y="1263396"/>
                </a:lnTo>
                <a:close/>
              </a:path>
            </a:pathLst>
          </a:custGeom>
          <a:ln w="25908">
            <a:solidFill>
              <a:srgbClr val="385D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8087686" y="3040321"/>
            <a:ext cx="2723515" cy="14890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3200" spc="-35">
                <a:solidFill>
                  <a:srgbClr val="FFFFFF"/>
                </a:solidFill>
                <a:latin typeface="Calibri"/>
                <a:cs typeface="Calibri"/>
              </a:rPr>
              <a:t>Consider, </a:t>
            </a:r>
            <a:r>
              <a:rPr dirty="0" sz="3200" spc="-5">
                <a:solidFill>
                  <a:srgbClr val="FFFFFF"/>
                </a:solidFill>
                <a:latin typeface="Calibri"/>
                <a:cs typeface="Calibri"/>
              </a:rPr>
              <a:t>but do  </a:t>
            </a:r>
            <a:r>
              <a:rPr dirty="0" sz="3200">
                <a:solidFill>
                  <a:srgbClr val="FFFFFF"/>
                </a:solidFill>
                <a:latin typeface="Calibri"/>
                <a:cs typeface="Calibri"/>
              </a:rPr>
              <a:t>not </a:t>
            </a:r>
            <a:r>
              <a:rPr dirty="0" sz="3200" spc="-25">
                <a:solidFill>
                  <a:srgbClr val="FFFFFF"/>
                </a:solidFill>
                <a:latin typeface="Calibri"/>
                <a:cs typeface="Calibri"/>
              </a:rPr>
              <a:t>fixate </a:t>
            </a:r>
            <a:r>
              <a:rPr dirty="0" sz="3200">
                <a:solidFill>
                  <a:srgbClr val="FFFFFF"/>
                </a:solidFill>
                <a:latin typeface="Calibri"/>
                <a:cs typeface="Calibri"/>
              </a:rPr>
              <a:t>on,  </a:t>
            </a:r>
            <a:r>
              <a:rPr dirty="0" sz="3200" spc="-5">
                <a:solidFill>
                  <a:srgbClr val="FFFFFF"/>
                </a:solidFill>
                <a:latin typeface="Calibri"/>
                <a:cs typeface="Calibri"/>
              </a:rPr>
              <a:t>sample</a:t>
            </a:r>
            <a:r>
              <a:rPr dirty="0" sz="32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200" spc="-20">
                <a:solidFill>
                  <a:srgbClr val="FFFFFF"/>
                </a:solidFill>
                <a:latin typeface="Calibri"/>
                <a:cs typeface="Calibri"/>
              </a:rPr>
              <a:t>size!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630329" y="1121030"/>
            <a:ext cx="6610984" cy="38658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251460" marR="5080" indent="-239395">
              <a:lnSpc>
                <a:spcPct val="100000"/>
              </a:lnSpc>
              <a:spcBef>
                <a:spcPts val="100"/>
              </a:spcBef>
            </a:pP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This </a:t>
            </a:r>
            <a:r>
              <a:rPr dirty="0" sz="3600" spc="-10">
                <a:solidFill>
                  <a:srgbClr val="FFFFFF"/>
                </a:solidFill>
                <a:latin typeface="Calibri"/>
                <a:cs typeface="Calibri"/>
              </a:rPr>
              <a:t>study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was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rubbish</a:t>
            </a:r>
            <a:r>
              <a:rPr dirty="0" sz="3600" spc="-8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because</a:t>
            </a:r>
            <a:r>
              <a:rPr dirty="0" sz="3600" spc="-4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35">
                <a:solidFill>
                  <a:srgbClr val="FFFFFF"/>
                </a:solidFill>
                <a:latin typeface="Calibri"/>
                <a:cs typeface="Calibri"/>
              </a:rPr>
              <a:t>my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10">
                <a:solidFill>
                  <a:srgbClr val="FFFFFF"/>
                </a:solidFill>
                <a:latin typeface="Calibri"/>
                <a:cs typeface="Calibri"/>
              </a:rPr>
              <a:t>measures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didn’t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work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dirty="0" sz="3600" spc="-9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I</a:t>
            </a:r>
            <a:r>
              <a:rPr dirty="0" sz="36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only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25">
                <a:solidFill>
                  <a:srgbClr val="FFFFFF"/>
                </a:solidFill>
                <a:latin typeface="Calibri"/>
                <a:cs typeface="Calibri"/>
              </a:rPr>
              <a:t>tested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10 people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there</a:t>
            </a:r>
            <a:r>
              <a:rPr dirty="0" sz="3600" spc="-8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10">
                <a:solidFill>
                  <a:srgbClr val="FFFFFF"/>
                </a:solidFill>
                <a:latin typeface="Calibri"/>
                <a:cs typeface="Calibri"/>
              </a:rPr>
              <a:t>wasn’t</a:t>
            </a:r>
            <a:endParaRPr sz="3600">
              <a:latin typeface="Calibri"/>
              <a:cs typeface="Calibri"/>
            </a:endParaRPr>
          </a:p>
          <a:p>
            <a:pPr algn="ctr" marL="488950" marR="240665" indent="-1270">
              <a:lnSpc>
                <a:spcPct val="100000"/>
              </a:lnSpc>
              <a:tabLst>
                <a:tab pos="2263775" algn="l"/>
              </a:tabLst>
            </a:pP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an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equal number of males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and 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females.	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If I </a:t>
            </a:r>
            <a:r>
              <a:rPr dirty="0" sz="3600" spc="-25">
                <a:solidFill>
                  <a:srgbClr val="FFFFFF"/>
                </a:solidFill>
                <a:latin typeface="Calibri"/>
                <a:cs typeface="Calibri"/>
              </a:rPr>
              <a:t>were to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repeat</a:t>
            </a:r>
            <a:r>
              <a:rPr dirty="0" sz="3600" spc="-7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3600" spc="-5">
                <a:solidFill>
                  <a:srgbClr val="FFFFFF"/>
                </a:solidFill>
                <a:latin typeface="Calibri"/>
                <a:cs typeface="Calibri"/>
              </a:rPr>
              <a:t>this  </a:t>
            </a:r>
            <a:r>
              <a:rPr dirty="0" sz="3600" spc="-10">
                <a:solidFill>
                  <a:srgbClr val="FFFFFF"/>
                </a:solidFill>
                <a:latin typeface="Calibri"/>
                <a:cs typeface="Calibri"/>
              </a:rPr>
              <a:t>study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I </a:t>
            </a:r>
            <a:r>
              <a:rPr dirty="0" sz="3600" spc="-10">
                <a:solidFill>
                  <a:srgbClr val="FFFFFF"/>
                </a:solidFill>
                <a:latin typeface="Calibri"/>
                <a:cs typeface="Calibri"/>
              </a:rPr>
              <a:t>would </a:t>
            </a:r>
            <a:r>
              <a:rPr dirty="0" sz="3600">
                <a:solidFill>
                  <a:srgbClr val="FFFFFF"/>
                </a:solidFill>
                <a:latin typeface="Calibri"/>
                <a:cs typeface="Calibri"/>
              </a:rPr>
              <a:t>do it </a:t>
            </a:r>
            <a:r>
              <a:rPr dirty="0" sz="3600" spc="-15">
                <a:solidFill>
                  <a:srgbClr val="FFFFFF"/>
                </a:solidFill>
                <a:latin typeface="Calibri"/>
                <a:cs typeface="Calibri"/>
              </a:rPr>
              <a:t>totally  </a:t>
            </a:r>
            <a:r>
              <a:rPr dirty="0" sz="3600" spc="-40">
                <a:solidFill>
                  <a:srgbClr val="FFFFFF"/>
                </a:solidFill>
                <a:latin typeface="Calibri"/>
                <a:cs typeface="Calibri"/>
              </a:rPr>
              <a:t>differently.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6606" y="461581"/>
            <a:ext cx="349567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80" b="0">
                <a:latin typeface="Calibri"/>
                <a:cs typeface="Calibri"/>
              </a:rPr>
              <a:t>Your</a:t>
            </a:r>
            <a:r>
              <a:rPr dirty="0" sz="4400" spc="-8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806738"/>
            <a:ext cx="10711180" cy="292671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10">
                <a:latin typeface="Calibri"/>
                <a:cs typeface="Calibri"/>
              </a:rPr>
              <a:t>What </a:t>
            </a:r>
            <a:r>
              <a:rPr dirty="0" sz="2800" spc="-20">
                <a:latin typeface="Calibri"/>
                <a:cs typeface="Calibri"/>
              </a:rPr>
              <a:t>are </a:t>
            </a:r>
            <a:r>
              <a:rPr dirty="0" sz="2800" spc="-10">
                <a:latin typeface="Calibri"/>
                <a:cs typeface="Calibri"/>
              </a:rPr>
              <a:t>the </a:t>
            </a:r>
            <a:r>
              <a:rPr dirty="0" sz="2800" spc="-15">
                <a:latin typeface="Calibri"/>
                <a:cs typeface="Calibri"/>
              </a:rPr>
              <a:t>implications </a:t>
            </a:r>
            <a:r>
              <a:rPr dirty="0" sz="2800" spc="-25">
                <a:latin typeface="Calibri"/>
                <a:cs typeface="Calibri"/>
              </a:rPr>
              <a:t>for </a:t>
            </a:r>
            <a:r>
              <a:rPr dirty="0" sz="2800" spc="-15">
                <a:latin typeface="Calibri"/>
                <a:cs typeface="Calibri"/>
              </a:rPr>
              <a:t>practice? </a:t>
            </a:r>
            <a:r>
              <a:rPr dirty="0" sz="2800" spc="-5">
                <a:latin typeface="Calibri"/>
                <a:cs typeface="Calibri"/>
              </a:rPr>
              <a:t>(if </a:t>
            </a:r>
            <a:r>
              <a:rPr dirty="0" sz="2800" spc="-10">
                <a:latin typeface="Calibri"/>
                <a:cs typeface="Calibri"/>
              </a:rPr>
              <a:t>applied) </a:t>
            </a:r>
            <a:r>
              <a:rPr dirty="0" sz="2800" spc="-5">
                <a:latin typeface="Calibri"/>
                <a:cs typeface="Calibri"/>
              </a:rPr>
              <a:t>or </a:t>
            </a:r>
            <a:r>
              <a:rPr dirty="0" sz="2800" spc="-25">
                <a:latin typeface="Calibri"/>
                <a:cs typeface="Calibri"/>
              </a:rPr>
              <a:t>for </a:t>
            </a:r>
            <a:r>
              <a:rPr dirty="0" sz="2800" spc="-10">
                <a:latin typeface="Calibri"/>
                <a:cs typeface="Calibri"/>
              </a:rPr>
              <a:t>the </a:t>
            </a:r>
            <a:r>
              <a:rPr dirty="0" sz="2800" spc="-5">
                <a:latin typeface="Calibri"/>
                <a:cs typeface="Calibri"/>
              </a:rPr>
              <a:t>theory </a:t>
            </a:r>
            <a:r>
              <a:rPr dirty="0" sz="2800" spc="-20">
                <a:latin typeface="Calibri"/>
                <a:cs typeface="Calibri"/>
              </a:rPr>
              <a:t>you  </a:t>
            </a:r>
            <a:r>
              <a:rPr dirty="0" sz="2800" spc="-25">
                <a:latin typeface="Calibri"/>
                <a:cs typeface="Calibri"/>
              </a:rPr>
              <a:t>have </a:t>
            </a:r>
            <a:r>
              <a:rPr dirty="0" sz="2800" spc="-20">
                <a:latin typeface="Calibri"/>
                <a:cs typeface="Calibri"/>
              </a:rPr>
              <a:t>tested </a:t>
            </a:r>
            <a:r>
              <a:rPr dirty="0" sz="2800" spc="-5">
                <a:latin typeface="Calibri"/>
                <a:cs typeface="Calibri"/>
              </a:rPr>
              <a:t>or </a:t>
            </a:r>
            <a:r>
              <a:rPr dirty="0" sz="2800" spc="-10">
                <a:latin typeface="Calibri"/>
                <a:cs typeface="Calibri"/>
              </a:rPr>
              <a:t>method </a:t>
            </a:r>
            <a:r>
              <a:rPr dirty="0" sz="2800" spc="-20">
                <a:latin typeface="Calibri"/>
                <a:cs typeface="Calibri"/>
              </a:rPr>
              <a:t>you </a:t>
            </a:r>
            <a:r>
              <a:rPr dirty="0" sz="2800" spc="-25">
                <a:latin typeface="Calibri"/>
                <a:cs typeface="Calibri"/>
              </a:rPr>
              <a:t>have</a:t>
            </a:r>
            <a:r>
              <a:rPr dirty="0" sz="2800" spc="105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explored?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15">
                <a:latin typeface="Calibri"/>
                <a:cs typeface="Calibri"/>
              </a:rPr>
              <a:t>Where </a:t>
            </a:r>
            <a:r>
              <a:rPr dirty="0" sz="2800" spc="-10">
                <a:latin typeface="Calibri"/>
                <a:cs typeface="Calibri"/>
              </a:rPr>
              <a:t>should </a:t>
            </a:r>
            <a:r>
              <a:rPr dirty="0" sz="2800" spc="-15">
                <a:latin typeface="Calibri"/>
                <a:cs typeface="Calibri"/>
              </a:rPr>
              <a:t>research go</a:t>
            </a:r>
            <a:r>
              <a:rPr dirty="0" sz="2800" spc="85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next?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25">
                <a:latin typeface="Calibri"/>
                <a:cs typeface="Calibri"/>
              </a:rPr>
              <a:t>Draw </a:t>
            </a:r>
            <a:r>
              <a:rPr dirty="0" sz="2800" spc="-10">
                <a:latin typeface="Calibri"/>
                <a:cs typeface="Calibri"/>
              </a:rPr>
              <a:t>it </a:t>
            </a:r>
            <a:r>
              <a:rPr dirty="0" sz="2800" spc="-5">
                <a:latin typeface="Calibri"/>
                <a:cs typeface="Calibri"/>
              </a:rPr>
              <a:t>all </a:t>
            </a:r>
            <a:r>
              <a:rPr dirty="0" sz="2800" spc="-15">
                <a:latin typeface="Calibri"/>
                <a:cs typeface="Calibri"/>
              </a:rPr>
              <a:t>together </a:t>
            </a:r>
            <a:r>
              <a:rPr dirty="0" sz="2800" spc="-10">
                <a:latin typeface="Calibri"/>
                <a:cs typeface="Calibri"/>
              </a:rPr>
              <a:t>with </a:t>
            </a:r>
            <a:r>
              <a:rPr dirty="0" sz="2800" spc="-5">
                <a:latin typeface="Calibri"/>
                <a:cs typeface="Calibri"/>
              </a:rPr>
              <a:t>a </a:t>
            </a:r>
            <a:r>
              <a:rPr dirty="0" sz="2800" spc="-10">
                <a:latin typeface="Calibri"/>
                <a:cs typeface="Calibri"/>
              </a:rPr>
              <a:t>nice</a:t>
            </a:r>
            <a:r>
              <a:rPr dirty="0" sz="2800" spc="85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conclusion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3689" y="186944"/>
            <a:ext cx="4548505" cy="6965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 b="0">
                <a:latin typeface="Calibri"/>
                <a:cs typeface="Calibri"/>
              </a:rPr>
              <a:t>A </a:t>
            </a:r>
            <a:r>
              <a:rPr dirty="0" sz="4400" spc="-10" b="0">
                <a:latin typeface="Calibri"/>
                <a:cs typeface="Calibri"/>
              </a:rPr>
              <a:t>Critical</a:t>
            </a:r>
            <a:r>
              <a:rPr dirty="0" sz="4400" spc="-40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Discussion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98027" y="1207136"/>
            <a:ext cx="8017509" cy="414591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355600" marR="15875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10">
                <a:latin typeface="Calibri"/>
                <a:cs typeface="Calibri"/>
              </a:rPr>
              <a:t>How can </a:t>
            </a:r>
            <a:r>
              <a:rPr dirty="0" sz="2800" spc="-5">
                <a:latin typeface="Calibri"/>
                <a:cs typeface="Calibri"/>
              </a:rPr>
              <a:t>I </a:t>
            </a:r>
            <a:r>
              <a:rPr dirty="0" sz="2800" spc="-10">
                <a:latin typeface="Calibri"/>
                <a:cs typeface="Calibri"/>
              </a:rPr>
              <a:t>summarise the addition </a:t>
            </a:r>
            <a:r>
              <a:rPr dirty="0" sz="2800" spc="-15">
                <a:latin typeface="Calibri"/>
                <a:cs typeface="Calibri"/>
              </a:rPr>
              <a:t>to </a:t>
            </a:r>
            <a:r>
              <a:rPr dirty="0" sz="2800" spc="-10">
                <a:latin typeface="Calibri"/>
                <a:cs typeface="Calibri"/>
              </a:rPr>
              <a:t>knowledge that  </a:t>
            </a:r>
            <a:r>
              <a:rPr dirty="0" sz="2800" spc="-30">
                <a:latin typeface="Calibri"/>
                <a:cs typeface="Calibri"/>
              </a:rPr>
              <a:t>my </a:t>
            </a:r>
            <a:r>
              <a:rPr dirty="0" sz="2800" spc="-15">
                <a:latin typeface="Calibri"/>
                <a:cs typeface="Calibri"/>
              </a:rPr>
              <a:t>dissertation</a:t>
            </a:r>
            <a:r>
              <a:rPr dirty="0" sz="2800" spc="60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represents?</a:t>
            </a:r>
            <a:endParaRPr sz="28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05"/>
              </a:spcBef>
            </a:pPr>
            <a:r>
              <a:rPr dirty="0" sz="2400" spc="-5">
                <a:latin typeface="Arial"/>
                <a:cs typeface="Arial"/>
              </a:rPr>
              <a:t>–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23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honest!!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550">
              <a:latin typeface="Times New Roman"/>
              <a:cs typeface="Times New Roman"/>
            </a:endParaRPr>
          </a:p>
          <a:p>
            <a:pPr marL="355600" marR="54292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10">
                <a:latin typeface="Calibri"/>
                <a:cs typeface="Calibri"/>
              </a:rPr>
              <a:t>Describe </a:t>
            </a:r>
            <a:r>
              <a:rPr dirty="0" sz="2800" spc="-15">
                <a:latin typeface="Calibri"/>
                <a:cs typeface="Calibri"/>
              </a:rPr>
              <a:t>your understanding </a:t>
            </a:r>
            <a:r>
              <a:rPr dirty="0" sz="2800" spc="-5">
                <a:latin typeface="Calibri"/>
                <a:cs typeface="Calibri"/>
              </a:rPr>
              <a:t>of </a:t>
            </a:r>
            <a:r>
              <a:rPr dirty="0" sz="2800" spc="-15">
                <a:latin typeface="Calibri"/>
                <a:cs typeface="Calibri"/>
              </a:rPr>
              <a:t>your </a:t>
            </a:r>
            <a:r>
              <a:rPr dirty="0" sz="2800" spc="-10">
                <a:latin typeface="Calibri"/>
                <a:cs typeface="Calibri"/>
              </a:rPr>
              <a:t>findings </a:t>
            </a:r>
            <a:r>
              <a:rPr dirty="0" sz="2800" spc="-5">
                <a:latin typeface="Calibri"/>
                <a:cs typeface="Calibri"/>
              </a:rPr>
              <a:t>and  </a:t>
            </a:r>
            <a:r>
              <a:rPr dirty="0" sz="2800" spc="-10">
                <a:latin typeface="Calibri"/>
                <a:cs typeface="Calibri"/>
              </a:rPr>
              <a:t>what they signify </a:t>
            </a:r>
            <a:r>
              <a:rPr dirty="0" sz="2800" spc="-5">
                <a:latin typeface="Calibri"/>
                <a:cs typeface="Calibri"/>
              </a:rPr>
              <a:t>(or</a:t>
            </a:r>
            <a:r>
              <a:rPr dirty="0" sz="2800" spc="40">
                <a:latin typeface="Calibri"/>
                <a:cs typeface="Calibri"/>
              </a:rPr>
              <a:t> </a:t>
            </a:r>
            <a:r>
              <a:rPr dirty="0" sz="2800" spc="-5">
                <a:latin typeface="Calibri"/>
                <a:cs typeface="Calibri"/>
              </a:rPr>
              <a:t>don’t!)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2800" spc="-5">
                <a:latin typeface="Calibri"/>
                <a:cs typeface="Calibri"/>
              </a:rPr>
              <a:t>A </a:t>
            </a:r>
            <a:r>
              <a:rPr dirty="0" sz="2800" spc="-20">
                <a:latin typeface="Calibri"/>
                <a:cs typeface="Calibri"/>
              </a:rPr>
              <a:t>strong </a:t>
            </a:r>
            <a:r>
              <a:rPr dirty="0" sz="2800" spc="-10">
                <a:latin typeface="Calibri"/>
                <a:cs typeface="Calibri"/>
              </a:rPr>
              <a:t>discussion will </a:t>
            </a:r>
            <a:r>
              <a:rPr dirty="0" sz="2800" spc="-20">
                <a:latin typeface="Calibri"/>
                <a:cs typeface="Calibri"/>
              </a:rPr>
              <a:t>demonstrate </a:t>
            </a:r>
            <a:r>
              <a:rPr dirty="0" sz="2800" spc="-5">
                <a:latin typeface="Calibri"/>
                <a:cs typeface="Calibri"/>
              </a:rPr>
              <a:t>an </a:t>
            </a:r>
            <a:r>
              <a:rPr dirty="0" sz="2800" spc="-20">
                <a:latin typeface="Calibri"/>
                <a:cs typeface="Calibri"/>
              </a:rPr>
              <a:t>accurate </a:t>
            </a:r>
            <a:r>
              <a:rPr dirty="0" sz="2800" spc="-5">
                <a:latin typeface="Calibri"/>
                <a:cs typeface="Calibri"/>
              </a:rPr>
              <a:t>and  </a:t>
            </a:r>
            <a:r>
              <a:rPr dirty="0" sz="2800" spc="-15">
                <a:latin typeface="Calibri"/>
                <a:cs typeface="Calibri"/>
              </a:rPr>
              <a:t>realisitc understanding </a:t>
            </a:r>
            <a:r>
              <a:rPr dirty="0" sz="2800" spc="-5">
                <a:latin typeface="Calibri"/>
                <a:cs typeface="Calibri"/>
              </a:rPr>
              <a:t>of </a:t>
            </a:r>
            <a:r>
              <a:rPr dirty="0" sz="2800" spc="-10">
                <a:latin typeface="Calibri"/>
                <a:cs typeface="Calibri"/>
              </a:rPr>
              <a:t>the </a:t>
            </a:r>
            <a:r>
              <a:rPr dirty="0" sz="2800" spc="-15">
                <a:latin typeface="Calibri"/>
                <a:cs typeface="Calibri"/>
              </a:rPr>
              <a:t>value </a:t>
            </a:r>
            <a:r>
              <a:rPr dirty="0" sz="2800" spc="-5">
                <a:latin typeface="Calibri"/>
                <a:cs typeface="Calibri"/>
              </a:rPr>
              <a:t>of </a:t>
            </a:r>
            <a:r>
              <a:rPr dirty="0" sz="2800" spc="-15">
                <a:latin typeface="Calibri"/>
                <a:cs typeface="Calibri"/>
              </a:rPr>
              <a:t>your</a:t>
            </a:r>
            <a:r>
              <a:rPr dirty="0" sz="2800" spc="155">
                <a:latin typeface="Calibri"/>
                <a:cs typeface="Calibri"/>
              </a:rPr>
              <a:t> </a:t>
            </a:r>
            <a:r>
              <a:rPr dirty="0" sz="2800" spc="-15">
                <a:latin typeface="Calibri"/>
                <a:cs typeface="Calibri"/>
              </a:rPr>
              <a:t>research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108710" marR="5080" indent="-109410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Synthesising </a:t>
            </a:r>
            <a:r>
              <a:rPr dirty="0" spc="-15"/>
              <a:t>your </a:t>
            </a:r>
            <a:r>
              <a:rPr dirty="0" spc="-5"/>
              <a:t>findings </a:t>
            </a:r>
            <a:r>
              <a:rPr dirty="0"/>
              <a:t>with  the wider</a:t>
            </a:r>
            <a:r>
              <a:rPr dirty="0" spc="0"/>
              <a:t> </a:t>
            </a:r>
            <a:r>
              <a:rPr dirty="0" spc="-25"/>
              <a:t>literature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58401" y="2512285"/>
            <a:ext cx="10737215" cy="363474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4965" marR="314960" indent="-3422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u="heavy" sz="3200" spc="-6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Your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single piece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15">
                <a:latin typeface="Calibri"/>
                <a:cs typeface="Calibri"/>
              </a:rPr>
              <a:t>research </a:t>
            </a:r>
            <a:r>
              <a:rPr dirty="0" sz="3200" spc="-5">
                <a:latin typeface="Calibri"/>
                <a:cs typeface="Calibri"/>
              </a:rPr>
              <a:t>cannot </a:t>
            </a:r>
            <a:r>
              <a:rPr dirty="0" sz="3200" spc="-15">
                <a:latin typeface="Calibri"/>
                <a:cs typeface="Calibri"/>
              </a:rPr>
              <a:t>just </a:t>
            </a:r>
            <a:r>
              <a:rPr dirty="0" sz="3200" spc="-5">
                <a:latin typeface="Calibri"/>
                <a:cs typeface="Calibri"/>
              </a:rPr>
              <a:t>be </a:t>
            </a:r>
            <a:r>
              <a:rPr dirty="0" sz="3200" spc="-10">
                <a:latin typeface="Calibri"/>
                <a:cs typeface="Calibri"/>
              </a:rPr>
              <a:t>considered </a:t>
            </a:r>
            <a:r>
              <a:rPr dirty="0" sz="3200">
                <a:latin typeface="Calibri"/>
                <a:cs typeface="Calibri"/>
              </a:rPr>
              <a:t>on </a:t>
            </a:r>
            <a:r>
              <a:rPr dirty="0" sz="3200" spc="-5">
                <a:latin typeface="Calibri"/>
                <a:cs typeface="Calibri"/>
              </a:rPr>
              <a:t>its  own</a:t>
            </a:r>
            <a:endParaRPr sz="3200">
              <a:latin typeface="Calibri"/>
              <a:cs typeface="Calibri"/>
            </a:endParaRPr>
          </a:p>
          <a:p>
            <a:pPr marL="355600" marR="883919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10">
                <a:latin typeface="Calibri"/>
                <a:cs typeface="Calibri"/>
              </a:rPr>
              <a:t>Important </a:t>
            </a:r>
            <a:r>
              <a:rPr dirty="0" sz="3200" spc="-25">
                <a:latin typeface="Calibri"/>
                <a:cs typeface="Calibri"/>
              </a:rPr>
              <a:t>to </a:t>
            </a:r>
            <a:r>
              <a:rPr dirty="0" sz="3200" spc="-5">
                <a:latin typeface="Calibri"/>
                <a:cs typeface="Calibri"/>
              </a:rPr>
              <a:t>view</a:t>
            </a:r>
            <a:r>
              <a:rPr dirty="0" u="heavy" sz="3200" spc="-5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dirty="0" u="heavy" sz="3200" spc="-1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your</a:t>
            </a:r>
            <a:r>
              <a:rPr dirty="0" sz="3200" spc="-15" b="1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findings in </a:t>
            </a:r>
            <a:r>
              <a:rPr dirty="0" sz="3200" spc="-10">
                <a:latin typeface="Calibri"/>
                <a:cs typeface="Calibri"/>
              </a:rPr>
              <a:t>relation </a:t>
            </a:r>
            <a:r>
              <a:rPr dirty="0" sz="3200" spc="-25">
                <a:latin typeface="Calibri"/>
                <a:cs typeface="Calibri"/>
              </a:rPr>
              <a:t>to </a:t>
            </a:r>
            <a:r>
              <a:rPr dirty="0" sz="3200" spc="-5">
                <a:latin typeface="Calibri"/>
                <a:cs typeface="Calibri"/>
              </a:rPr>
              <a:t>the </a:t>
            </a:r>
            <a:r>
              <a:rPr dirty="0" sz="3200" spc="-10">
                <a:latin typeface="Calibri"/>
                <a:cs typeface="Calibri"/>
              </a:rPr>
              <a:t>broader  picture</a:t>
            </a:r>
            <a:endParaRPr sz="3200">
              <a:latin typeface="Calibri"/>
              <a:cs typeface="Calibri"/>
            </a:endParaRPr>
          </a:p>
          <a:p>
            <a:pPr algn="just" marL="355600" marR="508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5600" algn="l"/>
              </a:tabLst>
            </a:pPr>
            <a:r>
              <a:rPr dirty="0" u="heavy" sz="3200" spc="-65" b="1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Your</a:t>
            </a:r>
            <a:r>
              <a:rPr dirty="0" sz="3200" spc="-65" b="1">
                <a:latin typeface="Calibri"/>
                <a:cs typeface="Calibri"/>
              </a:rPr>
              <a:t> </a:t>
            </a:r>
            <a:r>
              <a:rPr dirty="0" sz="3200" spc="-15">
                <a:latin typeface="Calibri"/>
                <a:cs typeface="Calibri"/>
              </a:rPr>
              <a:t>research study </a:t>
            </a:r>
            <a:r>
              <a:rPr dirty="0" sz="3200" spc="-10">
                <a:latin typeface="Calibri"/>
                <a:cs typeface="Calibri"/>
              </a:rPr>
              <a:t>can </a:t>
            </a:r>
            <a:r>
              <a:rPr dirty="0" sz="3200" spc="-5">
                <a:latin typeface="Calibri"/>
                <a:cs typeface="Calibri"/>
              </a:rPr>
              <a:t>be </a:t>
            </a:r>
            <a:r>
              <a:rPr dirty="0" sz="3200" spc="-10">
                <a:latin typeface="Calibri"/>
                <a:cs typeface="Calibri"/>
              </a:rPr>
              <a:t>viewed </a:t>
            </a:r>
            <a:r>
              <a:rPr dirty="0" sz="3200">
                <a:latin typeface="Calibri"/>
                <a:cs typeface="Calibri"/>
              </a:rPr>
              <a:t>as a </a:t>
            </a:r>
            <a:r>
              <a:rPr dirty="0" sz="3200" spc="-5">
                <a:latin typeface="Calibri"/>
                <a:cs typeface="Calibri"/>
              </a:rPr>
              <a:t>piece </a:t>
            </a:r>
            <a:r>
              <a:rPr dirty="0" sz="3200">
                <a:latin typeface="Calibri"/>
                <a:cs typeface="Calibri"/>
              </a:rPr>
              <a:t>of a </a:t>
            </a:r>
            <a:r>
              <a:rPr dirty="0" sz="3200" spc="-5">
                <a:latin typeface="Calibri"/>
                <a:cs typeface="Calibri"/>
              </a:rPr>
              <a:t>mosaic </a:t>
            </a:r>
            <a:r>
              <a:rPr dirty="0" sz="3200">
                <a:latin typeface="Calibri"/>
                <a:cs typeface="Calibri"/>
              </a:rPr>
              <a:t>– </a:t>
            </a:r>
            <a:r>
              <a:rPr dirty="0" sz="3200" spc="-5">
                <a:latin typeface="Calibri"/>
                <a:cs typeface="Calibri"/>
              </a:rPr>
              <a:t>the  </a:t>
            </a:r>
            <a:r>
              <a:rPr dirty="0" sz="3200" spc="-20">
                <a:latin typeface="Calibri"/>
                <a:cs typeface="Calibri"/>
              </a:rPr>
              <a:t>pattern </a:t>
            </a:r>
            <a:r>
              <a:rPr dirty="0" sz="3200" spc="-5">
                <a:latin typeface="Calibri"/>
                <a:cs typeface="Calibri"/>
              </a:rPr>
              <a:t>only </a:t>
            </a:r>
            <a:r>
              <a:rPr dirty="0" sz="3200" spc="-10">
                <a:latin typeface="Calibri"/>
                <a:cs typeface="Calibri"/>
              </a:rPr>
              <a:t>emerges </a:t>
            </a:r>
            <a:r>
              <a:rPr dirty="0" sz="3200" spc="-5">
                <a:latin typeface="Calibri"/>
                <a:cs typeface="Calibri"/>
              </a:rPr>
              <a:t>when </a:t>
            </a:r>
            <a:r>
              <a:rPr dirty="0" sz="3200" spc="-15">
                <a:latin typeface="Calibri"/>
                <a:cs typeface="Calibri"/>
              </a:rPr>
              <a:t>standing </a:t>
            </a:r>
            <a:r>
              <a:rPr dirty="0" sz="3200" spc="-5">
                <a:latin typeface="Calibri"/>
                <a:cs typeface="Calibri"/>
              </a:rPr>
              <a:t>and looking </a:t>
            </a:r>
            <a:r>
              <a:rPr dirty="0" sz="3200" spc="-15">
                <a:latin typeface="Calibri"/>
                <a:cs typeface="Calibri"/>
              </a:rPr>
              <a:t>at </a:t>
            </a:r>
            <a:r>
              <a:rPr dirty="0" sz="3200" spc="-5">
                <a:latin typeface="Calibri"/>
                <a:cs typeface="Calibri"/>
              </a:rPr>
              <a:t>the mosaic  </a:t>
            </a:r>
            <a:r>
              <a:rPr dirty="0" sz="3200">
                <a:latin typeface="Calibri"/>
                <a:cs typeface="Calibri"/>
              </a:rPr>
              <a:t>as a</a:t>
            </a:r>
            <a:r>
              <a:rPr dirty="0" sz="3200" spc="-10">
                <a:latin typeface="Calibri"/>
                <a:cs typeface="Calibri"/>
              </a:rPr>
              <a:t> </a:t>
            </a:r>
            <a:r>
              <a:rPr dirty="0" sz="3200" spc="-5">
                <a:latin typeface="Calibri"/>
                <a:cs typeface="Calibri"/>
              </a:rPr>
              <a:t>whole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971531" y="274320"/>
            <a:ext cx="1799842" cy="23987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 spd="fast"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79161" y="461581"/>
            <a:ext cx="3231515" cy="69659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4400" spc="-5" b="0">
                <a:latin typeface="Calibri"/>
                <a:cs typeface="Calibri"/>
              </a:rPr>
              <a:t>In </a:t>
            </a:r>
            <a:r>
              <a:rPr dirty="0" sz="4400" b="0">
                <a:latin typeface="Calibri"/>
                <a:cs typeface="Calibri"/>
              </a:rPr>
              <a:t>a</a:t>
            </a:r>
            <a:r>
              <a:rPr dirty="0" sz="4400" spc="-75" b="0">
                <a:latin typeface="Calibri"/>
                <a:cs typeface="Calibri"/>
              </a:rPr>
              <a:t> </a:t>
            </a:r>
            <a:r>
              <a:rPr dirty="0" sz="4400" b="0">
                <a:latin typeface="Calibri"/>
                <a:cs typeface="Calibri"/>
              </a:rPr>
              <a:t>nutshell...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607313"/>
            <a:ext cx="10127615" cy="265938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 sz="3200" spc="-65">
                <a:latin typeface="Calibri"/>
                <a:cs typeface="Calibri"/>
              </a:rPr>
              <a:t>Your </a:t>
            </a:r>
            <a:r>
              <a:rPr dirty="0" sz="3200" spc="-5">
                <a:latin typeface="Calibri"/>
                <a:cs typeface="Calibri"/>
              </a:rPr>
              <a:t>discussion should </a:t>
            </a:r>
            <a:r>
              <a:rPr dirty="0" sz="3200" spc="-15">
                <a:latin typeface="Calibri"/>
                <a:cs typeface="Calibri"/>
              </a:rPr>
              <a:t>tell </a:t>
            </a:r>
            <a:r>
              <a:rPr dirty="0" sz="3200">
                <a:latin typeface="Calibri"/>
                <a:cs typeface="Calibri"/>
              </a:rPr>
              <a:t>a</a:t>
            </a:r>
            <a:r>
              <a:rPr dirty="0" sz="3200" spc="125">
                <a:latin typeface="Calibri"/>
                <a:cs typeface="Calibri"/>
              </a:rPr>
              <a:t> </a:t>
            </a:r>
            <a:r>
              <a:rPr dirty="0" sz="3200" spc="-15">
                <a:latin typeface="Calibri"/>
                <a:cs typeface="Calibri"/>
              </a:rPr>
              <a:t>story!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4650">
              <a:latin typeface="Times New Roman"/>
              <a:cs typeface="Times New Roman"/>
            </a:endParaRPr>
          </a:p>
          <a:p>
            <a:pPr algn="just" marL="355600" marR="508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3200" spc="-5">
                <a:latin typeface="Calibri"/>
                <a:cs typeface="Calibri"/>
              </a:rPr>
              <a:t>An academic, evidence-based, critical </a:t>
            </a:r>
            <a:r>
              <a:rPr dirty="0" sz="3200" spc="-20">
                <a:latin typeface="Calibri"/>
                <a:cs typeface="Calibri"/>
              </a:rPr>
              <a:t>story </a:t>
            </a:r>
            <a:r>
              <a:rPr dirty="0" sz="3200">
                <a:latin typeface="Calibri"/>
                <a:cs typeface="Calibri"/>
              </a:rPr>
              <a:t>of </a:t>
            </a:r>
            <a:r>
              <a:rPr dirty="0" sz="3200" spc="-5">
                <a:latin typeface="Calibri"/>
                <a:cs typeface="Calibri"/>
              </a:rPr>
              <a:t>the </a:t>
            </a:r>
            <a:r>
              <a:rPr dirty="0" sz="3200" spc="-15">
                <a:latin typeface="Calibri"/>
                <a:cs typeface="Calibri"/>
              </a:rPr>
              <a:t>research  </a:t>
            </a:r>
            <a:r>
              <a:rPr dirty="0" sz="3200" spc="-10">
                <a:latin typeface="Calibri"/>
                <a:cs typeface="Calibri"/>
              </a:rPr>
              <a:t>area you </a:t>
            </a:r>
            <a:r>
              <a:rPr dirty="0" sz="3200" spc="-25">
                <a:latin typeface="Calibri"/>
                <a:cs typeface="Calibri"/>
              </a:rPr>
              <a:t>have </a:t>
            </a:r>
            <a:r>
              <a:rPr dirty="0" sz="3200" spc="-15">
                <a:latin typeface="Calibri"/>
                <a:cs typeface="Calibri"/>
              </a:rPr>
              <a:t>explored </a:t>
            </a:r>
            <a:r>
              <a:rPr dirty="0" sz="3200" spc="-5">
                <a:latin typeface="Calibri"/>
                <a:cs typeface="Calibri"/>
              </a:rPr>
              <a:t>and </a:t>
            </a:r>
            <a:r>
              <a:rPr dirty="0" sz="3200" spc="-10">
                <a:latin typeface="Calibri"/>
                <a:cs typeface="Calibri"/>
              </a:rPr>
              <a:t>what your </a:t>
            </a:r>
            <a:r>
              <a:rPr dirty="0" sz="3200" spc="-15">
                <a:latin typeface="Calibri"/>
                <a:cs typeface="Calibri"/>
              </a:rPr>
              <a:t>study </a:t>
            </a:r>
            <a:r>
              <a:rPr dirty="0" sz="3200" spc="-5">
                <a:latin typeface="Calibri"/>
                <a:cs typeface="Calibri"/>
              </a:rPr>
              <a:t>adds </a:t>
            </a:r>
            <a:r>
              <a:rPr dirty="0" sz="3200">
                <a:latin typeface="Calibri"/>
                <a:cs typeface="Calibri"/>
              </a:rPr>
              <a:t>– </a:t>
            </a:r>
            <a:r>
              <a:rPr dirty="0" sz="3200" spc="-5">
                <a:latin typeface="Calibri"/>
                <a:cs typeface="Calibri"/>
              </a:rPr>
              <a:t>in both  </a:t>
            </a:r>
            <a:r>
              <a:rPr dirty="0" sz="3200" spc="-10">
                <a:latin typeface="Calibri"/>
                <a:cs typeface="Calibri"/>
              </a:rPr>
              <a:t>theoretical </a:t>
            </a:r>
            <a:r>
              <a:rPr dirty="0" sz="3200" spc="-5">
                <a:latin typeface="Calibri"/>
                <a:cs typeface="Calibri"/>
              </a:rPr>
              <a:t>and </a:t>
            </a:r>
            <a:r>
              <a:rPr dirty="0" sz="3200" spc="-15">
                <a:latin typeface="Calibri"/>
                <a:cs typeface="Calibri"/>
              </a:rPr>
              <a:t>practical </a:t>
            </a:r>
            <a:r>
              <a:rPr dirty="0" sz="3200" spc="-10">
                <a:latin typeface="Calibri"/>
                <a:cs typeface="Calibri"/>
              </a:rPr>
              <a:t>terms </a:t>
            </a:r>
            <a:r>
              <a:rPr dirty="0" sz="3200" spc="-5">
                <a:latin typeface="Calibri"/>
                <a:cs typeface="Calibri"/>
              </a:rPr>
              <a:t>(if</a:t>
            </a:r>
            <a:r>
              <a:rPr dirty="0" sz="3200" spc="25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appropriate!)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ransition spd="fast">
    <p:dissolv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Ceri Phelps</dc:creator>
  <dc:title>PowerPoint Presentation</dc:title>
  <dcterms:created xsi:type="dcterms:W3CDTF">2021-02-08T10:06:19Z</dcterms:created>
  <dcterms:modified xsi:type="dcterms:W3CDTF">2021-02-08T10:06:19Z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2021-02-08T00:00:00Z</vt:filetime>
  </property>
  <property fmtid="{D5CDD505-2E9C-101B-9397-08002B2CF9AE}" pid="3" name="Creator">
    <vt:lpwstr>Acrobat PDFMaker 18 for PowerPoint</vt:lpwstr>
  </property>
  <property fmtid="{D5CDD505-2E9C-101B-9397-08002B2CF9AE}" pid="4" name="LastSaved">
    <vt:filetime>2021-02-08T00:00:00Z</vt:filetime>
  </property>
</Properties>
</file>