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21"/>
  </p:notesMasterIdLst>
  <p:sldIdLst>
    <p:sldId id="256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290" r:id="rId2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Calibri Light" panose="020F0302020204030204" pitchFamily="34" charset="0"/>
      <p:regular r:id="rId26"/>
      <p:italic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3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416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631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75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95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63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42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549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02/11/2020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044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491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411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11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135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02/11/2020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540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16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824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260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707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984325"/>
            <a:ext cx="7886700" cy="51926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02/11/2020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866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Mental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we look at data we develop some sort of mental model of the data we can see</a:t>
            </a:r>
          </a:p>
          <a:p>
            <a:r>
              <a:rPr lang="en-GB" dirty="0"/>
              <a:t>We are generally quite skilled at understanding what we look at because we have spent many years ‘practising’ looking at data and interpreting it</a:t>
            </a:r>
          </a:p>
          <a:p>
            <a:pPr lvl="1"/>
            <a:r>
              <a:rPr lang="en-GB" dirty="0"/>
              <a:t>We recognise patterns and develop strategies for acquiring useful data rapidly</a:t>
            </a:r>
          </a:p>
          <a:p>
            <a:r>
              <a:rPr lang="en-GB" dirty="0"/>
              <a:t>Psychologists have studied these processes and have developed a variety of theories about how we do this</a:t>
            </a:r>
          </a:p>
          <a:p>
            <a:endParaRPr lang="en-GB" dirty="0"/>
          </a:p>
          <a:p>
            <a:r>
              <a:rPr lang="en-GB" dirty="0"/>
              <a:t>If we understand how most people create and use internal models and information-gathering strategies then we can use this knowledge to design better visualisations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06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Interpreting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736304"/>
          </a:xfrm>
        </p:spPr>
        <p:txBody>
          <a:bodyPr/>
          <a:lstStyle/>
          <a:p>
            <a:r>
              <a:rPr lang="en-GB" dirty="0"/>
              <a:t>When we create a data visualisation we are attempting to make people interpret the information in front of them in a particular way</a:t>
            </a:r>
          </a:p>
          <a:p>
            <a:r>
              <a:rPr lang="en-GB" dirty="0"/>
              <a:t>A person will look at a visualisation, think about it, then develop an interpretation of that data</a:t>
            </a:r>
          </a:p>
          <a:p>
            <a:pPr lvl="1"/>
            <a:r>
              <a:rPr lang="en-GB" dirty="0"/>
              <a:t>The form of the visualisation can make it easy or difficult to develop this interpretation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4437112"/>
            <a:ext cx="1944216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+mj-lt"/>
              </a:rPr>
              <a:t>Internal 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+mj-lt"/>
              </a:rPr>
              <a:t>Model</a:t>
            </a:r>
          </a:p>
        </p:txBody>
      </p:sp>
      <p:sp>
        <p:nvSpPr>
          <p:cNvPr id="7" name="Rectangle 6"/>
          <p:cNvSpPr/>
          <p:nvPr/>
        </p:nvSpPr>
        <p:spPr>
          <a:xfrm>
            <a:off x="6230520" y="4404199"/>
            <a:ext cx="1944216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+mj-lt"/>
              </a:rPr>
              <a:t>Interpretation</a:t>
            </a:r>
          </a:p>
        </p:txBody>
      </p:sp>
      <p:sp>
        <p:nvSpPr>
          <p:cNvPr id="8" name="Right Arrow 7"/>
          <p:cNvSpPr/>
          <p:nvPr/>
        </p:nvSpPr>
        <p:spPr>
          <a:xfrm>
            <a:off x="2555776" y="4869160"/>
            <a:ext cx="367474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347864" y="4293096"/>
            <a:ext cx="1908212" cy="13681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+mj-lt"/>
              </a:rPr>
              <a:t>Interpret</a:t>
            </a:r>
          </a:p>
        </p:txBody>
      </p:sp>
    </p:spTree>
    <p:extLst>
      <p:ext uri="{BB962C8B-B14F-4D97-AF65-F5344CB8AC3E}">
        <p14:creationId xmlns:p14="http://schemas.microsoft.com/office/powerpoint/2010/main" val="2664305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An engineer who observes that some property of X of an artefact changes as another property of Y is varied, this forms an internal model of the relation between X and 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An advertising executive notices that a blue-</a:t>
            </a:r>
            <a:r>
              <a:rPr lang="en-US" dirty="0" err="1"/>
              <a:t>coloured</a:t>
            </a:r>
            <a:r>
              <a:rPr lang="en-US" dirty="0"/>
              <a:t> advertising for a product seems to increase sales more than a red-</a:t>
            </a:r>
            <a:r>
              <a:rPr lang="en-US" dirty="0" err="1"/>
              <a:t>coloured</a:t>
            </a:r>
            <a:r>
              <a:rPr lang="en-US" dirty="0"/>
              <a:t> advertising poster and develops an internal model of good </a:t>
            </a:r>
            <a:r>
              <a:rPr lang="en-US" dirty="0" err="1"/>
              <a:t>colour</a:t>
            </a:r>
            <a:r>
              <a:rPr lang="en-US" dirty="0"/>
              <a:t> use in posters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 network administrator sees unusually high network traffic to a lab outside of teaching hours and suspects that someone is using the lab to download videos overnight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54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Cognitive Maps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internal models are known as </a:t>
            </a:r>
            <a:r>
              <a:rPr lang="en-GB" i="1" dirty="0"/>
              <a:t>cognitive maps</a:t>
            </a:r>
            <a:endParaRPr lang="en-GB" dirty="0"/>
          </a:p>
          <a:p>
            <a:pPr lvl="1"/>
            <a:r>
              <a:rPr lang="en-GB" dirty="0"/>
              <a:t>This may be a mental model of a set of locations or it may be a more abstract representation of a set of relationships</a:t>
            </a:r>
          </a:p>
          <a:p>
            <a:r>
              <a:rPr lang="en-GB" dirty="0"/>
              <a:t>A driver would have a good ‘mental map’ of her local area and would not need to look at a physical map</a:t>
            </a:r>
          </a:p>
          <a:p>
            <a:pPr lvl="1"/>
            <a:r>
              <a:rPr lang="en-GB" dirty="0"/>
              <a:t>If she goes away from her local area then an external visualisation would be needed for direction – this physical map is external data used to extend the internal model</a:t>
            </a:r>
          </a:p>
          <a:p>
            <a:pPr lvl="1"/>
            <a:r>
              <a:rPr lang="en-GB" dirty="0"/>
              <a:t>If she stays in the new area for any length of time she will start to learn the new locality and develop a mental map of that area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23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Cognitive Collages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most cases there is not just one mental map, but a collection of them – cognitive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Misinterpretations can occur at the boundaries of these maps within a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Put these cities in order, east to west: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Glasgow, Cardiff, Liverpool, Edinburgh, Swansea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918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3400" y="296546"/>
            <a:ext cx="6554867" cy="582827"/>
          </a:xfrm>
        </p:spPr>
        <p:txBody>
          <a:bodyPr>
            <a:normAutofit/>
          </a:bodyPr>
          <a:lstStyle/>
          <a:p>
            <a:r>
              <a:rPr lang="en-GB" dirty="0"/>
              <a:t>Cognitive Collages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" y="980728"/>
            <a:ext cx="4038600" cy="579465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/>
              <a:t>East to West:</a:t>
            </a:r>
          </a:p>
          <a:p>
            <a:pPr lvl="1"/>
            <a:r>
              <a:rPr lang="en-GB" sz="2000" dirty="0"/>
              <a:t>Liverpool – 3.0° W</a:t>
            </a:r>
          </a:p>
          <a:p>
            <a:pPr lvl="1"/>
            <a:r>
              <a:rPr lang="en-GB" sz="2000" dirty="0"/>
              <a:t>Edinburgh – 3.1° W</a:t>
            </a:r>
          </a:p>
          <a:p>
            <a:pPr lvl="1"/>
            <a:r>
              <a:rPr lang="en-GB" sz="2000" dirty="0"/>
              <a:t>Cardiff – 3.2° W</a:t>
            </a:r>
          </a:p>
          <a:p>
            <a:pPr lvl="1"/>
            <a:r>
              <a:rPr lang="en-GB" sz="2000" dirty="0"/>
              <a:t>Swansea – 4.0° W</a:t>
            </a:r>
          </a:p>
          <a:p>
            <a:pPr lvl="1"/>
            <a:r>
              <a:rPr lang="en-GB" sz="2000" dirty="0"/>
              <a:t>Glasgow – 4.3° W</a:t>
            </a:r>
          </a:p>
          <a:p>
            <a:endParaRPr lang="en-GB" sz="2400" dirty="0"/>
          </a:p>
          <a:p>
            <a:r>
              <a:rPr lang="en-GB" sz="2400" dirty="0"/>
              <a:t>Two common problems:</a:t>
            </a:r>
          </a:p>
          <a:p>
            <a:pPr lvl="1"/>
            <a:r>
              <a:rPr lang="en-GB" sz="2000" dirty="0"/>
              <a:t>Edinburgh is on the east coast so it must be further east! </a:t>
            </a:r>
            <a:r>
              <a:rPr lang="en-GB" sz="2000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sz="2000" dirty="0">
                <a:sym typeface="Wingdings" panose="05000000000000000000" pitchFamily="2" charset="2"/>
              </a:rPr>
              <a:t>Many people assume that the south coast runs true east-west rather than being rotated slightly anticlockwise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4670854" y="980727"/>
            <a:ext cx="4473146" cy="587727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4932040" y="1124744"/>
            <a:ext cx="3600400" cy="5665808"/>
            <a:chOff x="4932040" y="1124744"/>
            <a:chExt cx="3600400" cy="5665808"/>
          </a:xfrm>
        </p:grpSpPr>
        <p:pic>
          <p:nvPicPr>
            <p:cNvPr id="1026" name="Picture 2" descr="http://www.worldatlas.com/webimage/countrys/europe/outline/uk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Oval 7"/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/>
          <p:cNvGrpSpPr/>
          <p:nvPr/>
        </p:nvGrpSpPr>
        <p:grpSpPr>
          <a:xfrm rot="910520">
            <a:off x="4932040" y="1124744"/>
            <a:ext cx="3600400" cy="5665808"/>
            <a:chOff x="4932040" y="1124744"/>
            <a:chExt cx="3600400" cy="5665808"/>
          </a:xfrm>
        </p:grpSpPr>
        <p:pic>
          <p:nvPicPr>
            <p:cNvPr id="16" name="Picture 2" descr="http://www.worldatlas.com/webimage/countrys/europe/outline/uk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Oval 16"/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129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4180556" y="895401"/>
            <a:ext cx="4963444" cy="59625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Incomplete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73452" cy="2808312"/>
          </a:xfrm>
        </p:spPr>
        <p:txBody>
          <a:bodyPr/>
          <a:lstStyle/>
          <a:p>
            <a:r>
              <a:rPr lang="en-GB" dirty="0"/>
              <a:t>Even familiar objects can be mistaken if they are presented in an unusual manner</a:t>
            </a:r>
          </a:p>
          <a:p>
            <a:endParaRPr lang="en-GB" dirty="0"/>
          </a:p>
          <a:p>
            <a:r>
              <a:rPr lang="en-GB" dirty="0"/>
              <a:t>Identify the countries on the left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marL="109728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5013" y="895401"/>
            <a:ext cx="2196271" cy="206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micromountain.com/graphics/graphics_assets/outlinemap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7017989" y="1266591"/>
            <a:ext cx="1577033" cy="15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pad2.whstatic.com/images/e/ed/Felt-pen-Step-7-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4845496" y="2866181"/>
            <a:ext cx="1455752" cy="170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0.tqn.com/d/geography/1/0/A/H/usa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89264" y="2887792"/>
            <a:ext cx="2115882" cy="170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azcoloring.com/coloring/8cG/Rej/8cGRejkc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6549631" y="4649262"/>
            <a:ext cx="1521086" cy="204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717910">
            <a:off x="4316195" y="4645879"/>
            <a:ext cx="2087417" cy="2087417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441070" y="4293096"/>
          <a:ext cx="3322712" cy="22890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613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61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Australia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Wales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Italy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Continental</a:t>
                      </a:r>
                      <a:r>
                        <a:rPr lang="en-GB" baseline="0" dirty="0"/>
                        <a:t> USA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France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Ireland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928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Changing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Familiarity with a topic requires that you have a solid and detailed mental model of the topic</a:t>
            </a:r>
          </a:p>
          <a:p>
            <a:r>
              <a:rPr lang="en-GB" dirty="0"/>
              <a:t>Data often changes, and so mental models need to be updated to take this into account</a:t>
            </a:r>
          </a:p>
          <a:p>
            <a:pPr lvl="1"/>
            <a:r>
              <a:rPr lang="en-GB" dirty="0"/>
              <a:t>This can be challenging</a:t>
            </a:r>
          </a:p>
          <a:p>
            <a:r>
              <a:rPr lang="en-GB" dirty="0"/>
              <a:t>It is often easier to update a computer visualisation than a paper visualisation</a:t>
            </a:r>
          </a:p>
          <a:p>
            <a:r>
              <a:rPr lang="en-GB" dirty="0"/>
              <a:t>Computer visualisations also allow the viewer to see the process of change more easily</a:t>
            </a:r>
          </a:p>
          <a:p>
            <a:pPr lvl="1"/>
            <a:r>
              <a:rPr lang="en-GB" dirty="0"/>
              <a:t>What has changed?</a:t>
            </a:r>
          </a:p>
          <a:p>
            <a:pPr lvl="1"/>
            <a:r>
              <a:rPr lang="en-GB" dirty="0"/>
              <a:t>What has it changed from/to?</a:t>
            </a:r>
          </a:p>
          <a:p>
            <a:pPr lvl="1"/>
            <a:r>
              <a:rPr lang="en-GB" dirty="0"/>
              <a:t>How have other objects around it been affected?</a:t>
            </a:r>
          </a:p>
          <a:p>
            <a:r>
              <a:rPr lang="en-GB" dirty="0"/>
              <a:t>Computer animations are useful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261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Navigation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we look at a data visualisation we don’t take it all in at once</a:t>
            </a:r>
          </a:p>
          <a:p>
            <a:pPr lvl="1"/>
            <a:r>
              <a:rPr lang="en-GB" dirty="0"/>
              <a:t>Instead we browse - look at different parts of the object, think about it, decide where to look next, then look at the next bit</a:t>
            </a:r>
          </a:p>
          <a:p>
            <a:pPr lvl="1"/>
            <a:r>
              <a:rPr lang="en-GB" dirty="0"/>
              <a:t>Browsing allows the viewer to identify details such as colours, locations, headlines</a:t>
            </a:r>
          </a:p>
          <a:p>
            <a:r>
              <a:rPr lang="en-GB" dirty="0"/>
              <a:t>There must be an external data source before we can browse it</a:t>
            </a:r>
          </a:p>
          <a:p>
            <a:pPr lvl="1"/>
            <a:r>
              <a:rPr lang="en-GB" dirty="0"/>
              <a:t>This is known as the stimulus</a:t>
            </a:r>
          </a:p>
          <a:p>
            <a:pPr lvl="1"/>
            <a:r>
              <a:rPr lang="en-GB" dirty="0"/>
              <a:t>Stimuli can be visual, aural, tactile or olfactory (we’ll stick to visual)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250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63476" y="2318694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12582" y="2940663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9512" y="3645024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/>
              <a:t>External </a:t>
            </a:r>
          </a:p>
          <a:p>
            <a:r>
              <a:rPr lang="en-GB" i="0" dirty="0"/>
              <a:t>Data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123728" y="2186632"/>
            <a:ext cx="6912767" cy="4554736"/>
            <a:chOff x="2123728" y="2186632"/>
            <a:chExt cx="6912767" cy="4554736"/>
          </a:xfrm>
        </p:grpSpPr>
        <p:grpSp>
          <p:nvGrpSpPr>
            <p:cNvPr id="21" name="Group 20"/>
            <p:cNvGrpSpPr/>
            <p:nvPr/>
          </p:nvGrpSpPr>
          <p:grpSpPr>
            <a:xfrm>
              <a:off x="2123728" y="2186632"/>
              <a:ext cx="6912767" cy="4554736"/>
              <a:chOff x="-7076" y="492848"/>
              <a:chExt cx="9034356" cy="6064719"/>
            </a:xfrm>
          </p:grpSpPr>
          <p:sp>
            <p:nvSpPr>
              <p:cNvPr id="16" name="Circular Arrow 15"/>
              <p:cNvSpPr/>
              <p:nvPr/>
            </p:nvSpPr>
            <p:spPr>
              <a:xfrm rot="16603333">
                <a:off x="1256242" y="-676058"/>
                <a:ext cx="5970307" cy="8496944"/>
              </a:xfrm>
              <a:prstGeom prst="circularArrow">
                <a:avLst>
                  <a:gd name="adj1" fmla="val 3185"/>
                  <a:gd name="adj2" fmla="val 1142319"/>
                  <a:gd name="adj3" fmla="val 20538008"/>
                  <a:gd name="adj4" fmla="val 9414314"/>
                  <a:gd name="adj5" fmla="val 4704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Circular Arrow 14"/>
              <p:cNvSpPr/>
              <p:nvPr/>
            </p:nvSpPr>
            <p:spPr>
              <a:xfrm rot="5400000">
                <a:off x="1577557" y="-770470"/>
                <a:ext cx="5970307" cy="8496944"/>
              </a:xfrm>
              <a:prstGeom prst="circularArrow">
                <a:avLst>
                  <a:gd name="adj1" fmla="val 3988"/>
                  <a:gd name="adj2" fmla="val 1142319"/>
                  <a:gd name="adj3" fmla="val 20307918"/>
                  <a:gd name="adj4" fmla="val 9799561"/>
                  <a:gd name="adj5" fmla="val 4825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3297703" y="577459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4" name="Rectangle 3"/>
              <p:cNvSpPr/>
              <p:nvPr/>
            </p:nvSpPr>
            <p:spPr>
              <a:xfrm>
                <a:off x="3330190" y="5664302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6674584" y="4820737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-7076" y="2825738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587120" y="2709112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369356" y="1177296"/>
                <a:ext cx="1887579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>
                    <a:latin typeface="+mj-lt"/>
                  </a:rPr>
                  <a:t>Browse</a:t>
                </a: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674584" y="1177296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i="0" dirty="0">
                  <a:latin typeface="+mj-lt"/>
                </a:endParaRPr>
              </a:p>
            </p:txBody>
          </p:sp>
          <p:sp>
            <p:nvSpPr>
              <p:cNvPr id="19" name="Curved Down Arrow 18"/>
              <p:cNvSpPr/>
              <p:nvPr/>
            </p:nvSpPr>
            <p:spPr>
              <a:xfrm rot="16200000">
                <a:off x="2364812" y="2624527"/>
                <a:ext cx="1958660" cy="1579058"/>
              </a:xfrm>
              <a:prstGeom prst="curvedDownArrow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Oval 21"/>
            <p:cNvSpPr/>
            <p:nvPr/>
          </p:nvSpPr>
          <p:spPr>
            <a:xfrm>
              <a:off x="2555776" y="5453272"/>
              <a:ext cx="1446024" cy="656325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2000" dirty="0">
                <a:latin typeface="+mj-lt"/>
              </a:endParaRPr>
            </a:p>
          </p:txBody>
        </p:sp>
      </p:grpSp>
      <p:sp>
        <p:nvSpPr>
          <p:cNvPr id="23" name="Curved Down Arrow 22"/>
          <p:cNvSpPr/>
          <p:nvPr/>
        </p:nvSpPr>
        <p:spPr>
          <a:xfrm rot="5400000">
            <a:off x="5752662" y="3889582"/>
            <a:ext cx="1470996" cy="1208239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Browsing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/>
              <a:t>For a user to build an internal model there must be something to browse</a:t>
            </a:r>
          </a:p>
          <a:p>
            <a:pPr lvl="1"/>
            <a:r>
              <a:rPr lang="en-GB" dirty="0"/>
              <a:t>How do we present the data to make browsing easy?</a:t>
            </a:r>
          </a:p>
        </p:txBody>
      </p:sp>
    </p:spTree>
    <p:extLst>
      <p:ext uri="{BB962C8B-B14F-4D97-AF65-F5344CB8AC3E}">
        <p14:creationId xmlns:p14="http://schemas.microsoft.com/office/powerpoint/2010/main" val="870850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Navigation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browsing the eye moves from location to location, picking up information using central vision</a:t>
            </a:r>
          </a:p>
          <a:p>
            <a:r>
              <a:rPr lang="en-GB" dirty="0"/>
              <a:t>Peripheral vision is used to identify potential things to look at next</a:t>
            </a:r>
          </a:p>
          <a:p>
            <a:r>
              <a:rPr lang="en-GB" dirty="0"/>
              <a:t>In this way the viewer starts to build up a picture of what is on the external object</a:t>
            </a:r>
          </a:p>
          <a:p>
            <a:endParaRPr lang="en-GB" dirty="0"/>
          </a:p>
          <a:p>
            <a:r>
              <a:rPr lang="en-GB" dirty="0"/>
              <a:t>This is the formation of a mental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243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63476" y="2318694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12582" y="2940663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9512" y="3645024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/>
              <a:t>External </a:t>
            </a:r>
          </a:p>
          <a:p>
            <a:r>
              <a:rPr lang="en-GB" i="0" dirty="0"/>
              <a:t>Data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123728" y="2186632"/>
            <a:ext cx="6912767" cy="4554736"/>
            <a:chOff x="2123728" y="2186632"/>
            <a:chExt cx="6912767" cy="4554736"/>
          </a:xfrm>
        </p:grpSpPr>
        <p:grpSp>
          <p:nvGrpSpPr>
            <p:cNvPr id="21" name="Group 20"/>
            <p:cNvGrpSpPr/>
            <p:nvPr/>
          </p:nvGrpSpPr>
          <p:grpSpPr>
            <a:xfrm>
              <a:off x="2123728" y="2186632"/>
              <a:ext cx="6912767" cy="4554736"/>
              <a:chOff x="-7076" y="492848"/>
              <a:chExt cx="9034356" cy="6064719"/>
            </a:xfrm>
          </p:grpSpPr>
          <p:sp>
            <p:nvSpPr>
              <p:cNvPr id="16" name="Circular Arrow 15"/>
              <p:cNvSpPr/>
              <p:nvPr/>
            </p:nvSpPr>
            <p:spPr>
              <a:xfrm rot="16603333">
                <a:off x="1256242" y="-676058"/>
                <a:ext cx="5970307" cy="8496944"/>
              </a:xfrm>
              <a:prstGeom prst="circularArrow">
                <a:avLst>
                  <a:gd name="adj1" fmla="val 3185"/>
                  <a:gd name="adj2" fmla="val 1142319"/>
                  <a:gd name="adj3" fmla="val 20538008"/>
                  <a:gd name="adj4" fmla="val 9414314"/>
                  <a:gd name="adj5" fmla="val 4704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Circular Arrow 14"/>
              <p:cNvSpPr/>
              <p:nvPr/>
            </p:nvSpPr>
            <p:spPr>
              <a:xfrm rot="5400000">
                <a:off x="1577557" y="-770470"/>
                <a:ext cx="5970307" cy="8496944"/>
              </a:xfrm>
              <a:prstGeom prst="circularArrow">
                <a:avLst>
                  <a:gd name="adj1" fmla="val 3988"/>
                  <a:gd name="adj2" fmla="val 1142319"/>
                  <a:gd name="adj3" fmla="val 20307918"/>
                  <a:gd name="adj4" fmla="val 9799561"/>
                  <a:gd name="adj5" fmla="val 4825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3297703" y="577459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000" i="0" dirty="0">
                    <a:latin typeface="+mj-lt"/>
                  </a:rPr>
                  <a:t>Content</a:t>
                </a:r>
              </a:p>
            </p:txBody>
          </p:sp>
          <p:sp>
            <p:nvSpPr>
              <p:cNvPr id="4" name="Rectangle 3"/>
              <p:cNvSpPr/>
              <p:nvPr/>
            </p:nvSpPr>
            <p:spPr>
              <a:xfrm>
                <a:off x="3330190" y="5664302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6674584" y="4820737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-7076" y="2825738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587120" y="2709112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000" i="0" dirty="0">
                    <a:latin typeface="+mj-lt"/>
                  </a:rPr>
                  <a:t>Internal Model</a:t>
                </a: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369356" y="1177296"/>
                <a:ext cx="1887579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>
                    <a:latin typeface="+mj-lt"/>
                  </a:rPr>
                  <a:t>Browse</a:t>
                </a: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674584" y="1177296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>
                    <a:latin typeface="+mj-lt"/>
                  </a:rPr>
                  <a:t>Model</a:t>
                </a:r>
              </a:p>
            </p:txBody>
          </p:sp>
          <p:sp>
            <p:nvSpPr>
              <p:cNvPr id="19" name="Curved Down Arrow 18"/>
              <p:cNvSpPr/>
              <p:nvPr/>
            </p:nvSpPr>
            <p:spPr>
              <a:xfrm rot="16200000">
                <a:off x="2364812" y="2624527"/>
                <a:ext cx="1958660" cy="1579058"/>
              </a:xfrm>
              <a:prstGeom prst="curvedDownArrow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Oval 21"/>
            <p:cNvSpPr/>
            <p:nvPr/>
          </p:nvSpPr>
          <p:spPr>
            <a:xfrm>
              <a:off x="2555776" y="5453272"/>
              <a:ext cx="1446024" cy="656325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2000" dirty="0">
                <a:latin typeface="+mj-lt"/>
              </a:endParaRPr>
            </a:p>
          </p:txBody>
        </p:sp>
      </p:grpSp>
      <p:sp>
        <p:nvSpPr>
          <p:cNvPr id="23" name="Curved Down Arrow 22"/>
          <p:cNvSpPr/>
          <p:nvPr/>
        </p:nvSpPr>
        <p:spPr>
          <a:xfrm rot="5400000">
            <a:off x="5752662" y="3889582"/>
            <a:ext cx="1470996" cy="1208239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Navigation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/>
              <a:t>Browsing allows the eye to register content</a:t>
            </a:r>
          </a:p>
          <a:p>
            <a:r>
              <a:rPr lang="en-GB" dirty="0"/>
              <a:t>The brain models this, forming a basic mental model</a:t>
            </a:r>
          </a:p>
        </p:txBody>
      </p:sp>
    </p:spTree>
    <p:extLst>
      <p:ext uri="{BB962C8B-B14F-4D97-AF65-F5344CB8AC3E}">
        <p14:creationId xmlns:p14="http://schemas.microsoft.com/office/powerpoint/2010/main" val="2504341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Navigation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content of the external display can influence how the browsing and mental modelling process progresses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A simple display will allow for quicker assimilation of the data, but produces a sparse internal model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A complex display takes longer to navigate (more targets to scan) but produces richer internal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Another valuable form of browsing is looking for causes and effects (known as ‘ping-pong’ browsing)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Good for comparing things, e.g. prices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If a display is too complex then the viewer might lose their motivation to keep looking at it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Short term memory limit 7 ± 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056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16200000">
            <a:off x="7701855" y="5105988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 rot="10800000">
            <a:off x="6863222" y="5731812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265382" y="6211669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/>
              <a:t>External </a:t>
            </a:r>
          </a:p>
          <a:p>
            <a:r>
              <a:rPr lang="en-GB" i="0" dirty="0"/>
              <a:t>Data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79513" y="2216333"/>
            <a:ext cx="6912767" cy="4554736"/>
            <a:chOff x="179513" y="2216333"/>
            <a:chExt cx="6912767" cy="4554736"/>
          </a:xfrm>
        </p:grpSpPr>
        <p:grpSp>
          <p:nvGrpSpPr>
            <p:cNvPr id="14" name="Group 13"/>
            <p:cNvGrpSpPr/>
            <p:nvPr/>
          </p:nvGrpSpPr>
          <p:grpSpPr>
            <a:xfrm>
              <a:off x="179513" y="2216333"/>
              <a:ext cx="6912767" cy="4554736"/>
              <a:chOff x="2123728" y="2186632"/>
              <a:chExt cx="6912767" cy="4554736"/>
            </a:xfrm>
          </p:grpSpPr>
          <p:grpSp>
            <p:nvGrpSpPr>
              <p:cNvPr id="21" name="Group 20"/>
              <p:cNvGrpSpPr/>
              <p:nvPr/>
            </p:nvGrpSpPr>
            <p:grpSpPr>
              <a:xfrm>
                <a:off x="2123728" y="2186632"/>
                <a:ext cx="6912767" cy="4554736"/>
                <a:chOff x="-7076" y="492848"/>
                <a:chExt cx="9034356" cy="6064719"/>
              </a:xfrm>
            </p:grpSpPr>
            <p:sp>
              <p:nvSpPr>
                <p:cNvPr id="16" name="Circular Arrow 15"/>
                <p:cNvSpPr/>
                <p:nvPr/>
              </p:nvSpPr>
              <p:spPr>
                <a:xfrm rot="16603333">
                  <a:off x="1256242" y="-676058"/>
                  <a:ext cx="5970307" cy="8496944"/>
                </a:xfrm>
                <a:prstGeom prst="circularArrow">
                  <a:avLst>
                    <a:gd name="adj1" fmla="val 3185"/>
                    <a:gd name="adj2" fmla="val 1142319"/>
                    <a:gd name="adj3" fmla="val 20538008"/>
                    <a:gd name="adj4" fmla="val 9414314"/>
                    <a:gd name="adj5" fmla="val 4704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ircular Arrow 14"/>
                <p:cNvSpPr/>
                <p:nvPr/>
              </p:nvSpPr>
              <p:spPr>
                <a:xfrm rot="5400000">
                  <a:off x="1577557" y="-770470"/>
                  <a:ext cx="5970307" cy="8496944"/>
                </a:xfrm>
                <a:prstGeom prst="circularArrow">
                  <a:avLst>
                    <a:gd name="adj1" fmla="val 3988"/>
                    <a:gd name="adj2" fmla="val 1142319"/>
                    <a:gd name="adj3" fmla="val 20307918"/>
                    <a:gd name="adj4" fmla="val 9799561"/>
                    <a:gd name="adj5" fmla="val 4825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" name="Rectangle 2"/>
                <p:cNvSpPr/>
                <p:nvPr/>
              </p:nvSpPr>
              <p:spPr>
                <a:xfrm>
                  <a:off x="3297703" y="577459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Content</a:t>
                  </a: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3330190" y="5664302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Interpretation</a:t>
                  </a:r>
                </a:p>
              </p:txBody>
            </p:sp>
            <p:sp>
              <p:nvSpPr>
                <p:cNvPr id="5" name="Oval 4"/>
                <p:cNvSpPr/>
                <p:nvPr/>
              </p:nvSpPr>
              <p:spPr>
                <a:xfrm>
                  <a:off x="6674584" y="4820737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600" i="0" dirty="0">
                      <a:latin typeface="+mj-lt"/>
                    </a:rPr>
                    <a:t>Interpret</a:t>
                  </a:r>
                </a:p>
              </p:txBody>
            </p:sp>
            <p:sp>
              <p:nvSpPr>
                <p:cNvPr id="9" name="Rectangle 8"/>
                <p:cNvSpPr/>
                <p:nvPr/>
              </p:nvSpPr>
              <p:spPr>
                <a:xfrm>
                  <a:off x="-7076" y="2825738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latin typeface="+mj-lt"/>
                  </a:endParaRPr>
                </a:p>
              </p:txBody>
            </p:sp>
            <p:sp>
              <p:nvSpPr>
                <p:cNvPr id="10" name="Rectangle 9"/>
                <p:cNvSpPr/>
                <p:nvPr/>
              </p:nvSpPr>
              <p:spPr>
                <a:xfrm>
                  <a:off x="7587120" y="2709112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Internal Model</a:t>
                  </a:r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369356" y="1177296"/>
                  <a:ext cx="1887579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>
                      <a:latin typeface="+mj-lt"/>
                    </a:rPr>
                    <a:t>Browse</a:t>
                  </a:r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6674584" y="1177296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>
                      <a:latin typeface="+mj-lt"/>
                    </a:rPr>
                    <a:t>Model</a:t>
                  </a:r>
                </a:p>
              </p:txBody>
            </p:sp>
            <p:sp>
              <p:nvSpPr>
                <p:cNvPr id="19" name="Curved Down Arrow 18"/>
                <p:cNvSpPr/>
                <p:nvPr/>
              </p:nvSpPr>
              <p:spPr>
                <a:xfrm rot="16200000">
                  <a:off x="2364812" y="2624527"/>
                  <a:ext cx="1958660" cy="1579058"/>
                </a:xfrm>
                <a:prstGeom prst="curvedDownArrow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2" name="Oval 21"/>
              <p:cNvSpPr/>
              <p:nvPr/>
            </p:nvSpPr>
            <p:spPr>
              <a:xfrm>
                <a:off x="2555776" y="5453272"/>
                <a:ext cx="1446024" cy="65632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</p:grpSp>
        <p:sp>
          <p:nvSpPr>
            <p:cNvPr id="23" name="Curved Down Arrow 22"/>
            <p:cNvSpPr/>
            <p:nvPr/>
          </p:nvSpPr>
          <p:spPr>
            <a:xfrm rot="5400000">
              <a:off x="3794891" y="3918311"/>
              <a:ext cx="1470996" cy="1208239"/>
            </a:xfrm>
            <a:prstGeom prst="curved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Navigation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/>
              <a:t>The form of the external data influences the interpretation of the model</a:t>
            </a:r>
          </a:p>
          <a:p>
            <a:pPr lvl="1"/>
            <a:r>
              <a:rPr lang="en-GB" dirty="0"/>
              <a:t>Does it come from a trusted source?</a:t>
            </a:r>
          </a:p>
        </p:txBody>
      </p:sp>
    </p:spTree>
    <p:extLst>
      <p:ext uri="{BB962C8B-B14F-4D97-AF65-F5344CB8AC3E}">
        <p14:creationId xmlns:p14="http://schemas.microsoft.com/office/powerpoint/2010/main" val="1793446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Model Adequacy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we interpret a model we have to consider whether it is adequate</a:t>
            </a:r>
          </a:p>
          <a:p>
            <a:pPr lvl="1"/>
            <a:r>
              <a:rPr lang="en-GB" dirty="0"/>
              <a:t>Does it represent the world as it actually is?</a:t>
            </a:r>
          </a:p>
          <a:p>
            <a:pPr lvl="1"/>
            <a:r>
              <a:rPr lang="en-GB" dirty="0"/>
              <a:t>Are there things that you haven’t looked at yet?</a:t>
            </a:r>
          </a:p>
          <a:p>
            <a:pPr lvl="1"/>
            <a:r>
              <a:rPr lang="en-GB" dirty="0"/>
              <a:t>Does the model make logical sense?</a:t>
            </a:r>
          </a:p>
          <a:p>
            <a:r>
              <a:rPr lang="en-GB" dirty="0"/>
              <a:t>These questions help us to decide what to look at next; they are used to formulate a new browsing strategy</a:t>
            </a:r>
          </a:p>
          <a:p>
            <a:pPr lvl="1"/>
            <a:r>
              <a:rPr lang="en-GB" dirty="0"/>
              <a:t>Planned browsing – you know what you want to look at next, e.g. in a menu or a newspaper</a:t>
            </a:r>
          </a:p>
          <a:p>
            <a:pPr lvl="1"/>
            <a:r>
              <a:rPr lang="en-GB" dirty="0"/>
              <a:t>Bias browsing – looking at information to back up a hypothesis, not to test it</a:t>
            </a:r>
          </a:p>
          <a:p>
            <a:pPr lvl="1"/>
            <a:r>
              <a:rPr lang="en-GB" dirty="0"/>
              <a:t>Opportunistic browsing – moving to another area of the display to see what’s there, thus adding to your cognitive collage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4461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20891" y="5272759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693080" y="5881765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5355" y="4586322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/>
              <a:t>External </a:t>
            </a:r>
          </a:p>
          <a:p>
            <a:r>
              <a:rPr lang="en-GB" i="0" dirty="0"/>
              <a:t>Data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23728" y="2303264"/>
            <a:ext cx="6912767" cy="4554736"/>
            <a:chOff x="179513" y="2216333"/>
            <a:chExt cx="6912767" cy="4554736"/>
          </a:xfrm>
        </p:grpSpPr>
        <p:grpSp>
          <p:nvGrpSpPr>
            <p:cNvPr id="14" name="Group 13"/>
            <p:cNvGrpSpPr/>
            <p:nvPr/>
          </p:nvGrpSpPr>
          <p:grpSpPr>
            <a:xfrm>
              <a:off x="179513" y="2216333"/>
              <a:ext cx="6912767" cy="4554736"/>
              <a:chOff x="2123728" y="2186632"/>
              <a:chExt cx="6912767" cy="4554736"/>
            </a:xfrm>
          </p:grpSpPr>
          <p:grpSp>
            <p:nvGrpSpPr>
              <p:cNvPr id="21" name="Group 20"/>
              <p:cNvGrpSpPr/>
              <p:nvPr/>
            </p:nvGrpSpPr>
            <p:grpSpPr>
              <a:xfrm>
                <a:off x="2123728" y="2186632"/>
                <a:ext cx="6912767" cy="4554736"/>
                <a:chOff x="-7076" y="492848"/>
                <a:chExt cx="9034356" cy="6064719"/>
              </a:xfrm>
            </p:grpSpPr>
            <p:sp>
              <p:nvSpPr>
                <p:cNvPr id="16" name="Circular Arrow 15"/>
                <p:cNvSpPr/>
                <p:nvPr/>
              </p:nvSpPr>
              <p:spPr>
                <a:xfrm rot="16603333">
                  <a:off x="1256242" y="-676058"/>
                  <a:ext cx="5970307" cy="8496944"/>
                </a:xfrm>
                <a:prstGeom prst="circularArrow">
                  <a:avLst>
                    <a:gd name="adj1" fmla="val 3185"/>
                    <a:gd name="adj2" fmla="val 1142319"/>
                    <a:gd name="adj3" fmla="val 20538008"/>
                    <a:gd name="adj4" fmla="val 9414314"/>
                    <a:gd name="adj5" fmla="val 4704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ircular Arrow 14"/>
                <p:cNvSpPr/>
                <p:nvPr/>
              </p:nvSpPr>
              <p:spPr>
                <a:xfrm rot="5400000">
                  <a:off x="1577557" y="-770470"/>
                  <a:ext cx="5970307" cy="8496944"/>
                </a:xfrm>
                <a:prstGeom prst="circularArrow">
                  <a:avLst>
                    <a:gd name="adj1" fmla="val 3988"/>
                    <a:gd name="adj2" fmla="val 1142319"/>
                    <a:gd name="adj3" fmla="val 20307918"/>
                    <a:gd name="adj4" fmla="val 9799561"/>
                    <a:gd name="adj5" fmla="val 4825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" name="Rectangle 2"/>
                <p:cNvSpPr/>
                <p:nvPr/>
              </p:nvSpPr>
              <p:spPr>
                <a:xfrm>
                  <a:off x="3297703" y="577459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Content</a:t>
                  </a: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3330190" y="5664302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Interpretation</a:t>
                  </a:r>
                </a:p>
              </p:txBody>
            </p:sp>
            <p:sp>
              <p:nvSpPr>
                <p:cNvPr id="5" name="Oval 4"/>
                <p:cNvSpPr/>
                <p:nvPr/>
              </p:nvSpPr>
              <p:spPr>
                <a:xfrm>
                  <a:off x="6674584" y="4820737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600" i="0" dirty="0">
                      <a:latin typeface="+mj-lt"/>
                    </a:rPr>
                    <a:t>Interpret</a:t>
                  </a:r>
                </a:p>
              </p:txBody>
            </p:sp>
            <p:sp>
              <p:nvSpPr>
                <p:cNvPr id="9" name="Rectangle 8"/>
                <p:cNvSpPr/>
                <p:nvPr/>
              </p:nvSpPr>
              <p:spPr>
                <a:xfrm>
                  <a:off x="-7076" y="2825738"/>
                  <a:ext cx="1658665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Browsing Strategy</a:t>
                  </a:r>
                </a:p>
              </p:txBody>
            </p:sp>
            <p:sp>
              <p:nvSpPr>
                <p:cNvPr id="10" name="Rectangle 9"/>
                <p:cNvSpPr/>
                <p:nvPr/>
              </p:nvSpPr>
              <p:spPr>
                <a:xfrm>
                  <a:off x="7587120" y="2709112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>
                      <a:latin typeface="+mj-lt"/>
                    </a:rPr>
                    <a:t>Internal Model</a:t>
                  </a:r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369356" y="1177296"/>
                  <a:ext cx="1887579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>
                      <a:latin typeface="+mj-lt"/>
                    </a:rPr>
                    <a:t>Browse</a:t>
                  </a:r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6674584" y="1177296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>
                      <a:latin typeface="+mj-lt"/>
                    </a:rPr>
                    <a:t>Model</a:t>
                  </a:r>
                </a:p>
              </p:txBody>
            </p:sp>
            <p:sp>
              <p:nvSpPr>
                <p:cNvPr id="19" name="Curved Down Arrow 18"/>
                <p:cNvSpPr/>
                <p:nvPr/>
              </p:nvSpPr>
              <p:spPr>
                <a:xfrm rot="16200000">
                  <a:off x="2364812" y="2624527"/>
                  <a:ext cx="1958660" cy="1579058"/>
                </a:xfrm>
                <a:prstGeom prst="curvedDownArrow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2" name="Oval 21"/>
              <p:cNvSpPr/>
              <p:nvPr/>
            </p:nvSpPr>
            <p:spPr>
              <a:xfrm>
                <a:off x="2411760" y="5476765"/>
                <a:ext cx="1592675" cy="65632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600" i="0" dirty="0">
                    <a:latin typeface="+mj-lt"/>
                  </a:rPr>
                  <a:t>Formulate Strategy</a:t>
                </a:r>
              </a:p>
            </p:txBody>
          </p:sp>
        </p:grpSp>
        <p:sp>
          <p:nvSpPr>
            <p:cNvPr id="23" name="Curved Down Arrow 22"/>
            <p:cNvSpPr/>
            <p:nvPr/>
          </p:nvSpPr>
          <p:spPr>
            <a:xfrm rot="5400000">
              <a:off x="3794891" y="3918311"/>
              <a:ext cx="1470996" cy="1208239"/>
            </a:xfrm>
            <a:prstGeom prst="curved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Navigation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/>
              <a:t>The form of the external data influences the interpretation of the model</a:t>
            </a:r>
          </a:p>
          <a:p>
            <a:pPr lvl="1"/>
            <a:r>
              <a:rPr lang="en-GB" dirty="0"/>
              <a:t>Does it come from a trusted source?</a:t>
            </a:r>
          </a:p>
        </p:txBody>
      </p:sp>
    </p:spTree>
    <p:extLst>
      <p:ext uri="{BB962C8B-B14F-4D97-AF65-F5344CB8AC3E}">
        <p14:creationId xmlns:p14="http://schemas.microsoft.com/office/powerpoint/2010/main" val="31270395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Internal models are how we store information, based on everything we have experienced in the past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 have a collection of internal models and these may influence our new model 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Building a mental model is part of a cyclical process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Look at something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Build a mental model of it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Interpret that model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Decide if that model is adequate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Work out what to look at next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Look at that thing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Visualisations should be built to support this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444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Tables and Graphs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8 of </a:t>
            </a:r>
            <a:r>
              <a:rPr lang="en-GB" i="1" dirty="0"/>
              <a:t>Information Visualisation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19555</TotalTime>
  <Words>1228</Words>
  <Application>Microsoft Office PowerPoint</Application>
  <PresentationFormat>On-screen Show (4:3)</PresentationFormat>
  <Paragraphs>169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Wingdings</vt:lpstr>
      <vt:lpstr>Calibri Light</vt:lpstr>
      <vt:lpstr>Calibri</vt:lpstr>
      <vt:lpstr>Arial</vt:lpstr>
      <vt:lpstr>Office Theme</vt:lpstr>
      <vt:lpstr>Data Analysis  and Visualisation</vt:lpstr>
      <vt:lpstr>Mental Models</vt:lpstr>
      <vt:lpstr>Interpreting Models</vt:lpstr>
      <vt:lpstr>Examples</vt:lpstr>
      <vt:lpstr>Cognitive Maps</vt:lpstr>
      <vt:lpstr>Cognitive Collages</vt:lpstr>
      <vt:lpstr>Cognitive Collages</vt:lpstr>
      <vt:lpstr>Incomplete models</vt:lpstr>
      <vt:lpstr>Changing Models</vt:lpstr>
      <vt:lpstr>Navigation</vt:lpstr>
      <vt:lpstr>Browsing</vt:lpstr>
      <vt:lpstr>Navigation</vt:lpstr>
      <vt:lpstr>Navigation</vt:lpstr>
      <vt:lpstr>Navigation</vt:lpstr>
      <vt:lpstr>Navigation</vt:lpstr>
      <vt:lpstr>Model Adequacy</vt:lpstr>
      <vt:lpstr>Navigation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153</cp:revision>
  <dcterms:created xsi:type="dcterms:W3CDTF">2017-06-08T10:43:23Z</dcterms:created>
  <dcterms:modified xsi:type="dcterms:W3CDTF">2020-11-03T08:35:26Z</dcterms:modified>
</cp:coreProperties>
</file>