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37"/>
  </p:notesMasterIdLst>
  <p:handoutMasterIdLst>
    <p:handoutMasterId r:id="rId38"/>
  </p:handoutMasterIdLst>
  <p:sldIdLst>
    <p:sldId id="355" r:id="rId4"/>
    <p:sldId id="362" r:id="rId5"/>
    <p:sldId id="363" r:id="rId6"/>
    <p:sldId id="364" r:id="rId7"/>
    <p:sldId id="370" r:id="rId8"/>
    <p:sldId id="365" r:id="rId9"/>
    <p:sldId id="366" r:id="rId10"/>
    <p:sldId id="371" r:id="rId11"/>
    <p:sldId id="367" r:id="rId12"/>
    <p:sldId id="372" r:id="rId13"/>
    <p:sldId id="373" r:id="rId14"/>
    <p:sldId id="374" r:id="rId15"/>
    <p:sldId id="368" r:id="rId16"/>
    <p:sldId id="369" r:id="rId17"/>
    <p:sldId id="375" r:id="rId18"/>
    <p:sldId id="376" r:id="rId19"/>
    <p:sldId id="377" r:id="rId20"/>
    <p:sldId id="378" r:id="rId21"/>
    <p:sldId id="379" r:id="rId22"/>
    <p:sldId id="380" r:id="rId23"/>
    <p:sldId id="381" r:id="rId24"/>
    <p:sldId id="382" r:id="rId25"/>
    <p:sldId id="383" r:id="rId26"/>
    <p:sldId id="384" r:id="rId27"/>
    <p:sldId id="385" r:id="rId28"/>
    <p:sldId id="386" r:id="rId29"/>
    <p:sldId id="387" r:id="rId30"/>
    <p:sldId id="388" r:id="rId31"/>
    <p:sldId id="389" r:id="rId32"/>
    <p:sldId id="390" r:id="rId33"/>
    <p:sldId id="391" r:id="rId34"/>
    <p:sldId id="392" r:id="rId35"/>
    <p:sldId id="393" r:id="rId36"/>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92" d="100"/>
          <a:sy n="92" d="100"/>
        </p:scale>
        <p:origin x="177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15/03/2018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15/03/2018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15/03/2018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15/03/2018</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15/03/2018</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15/03/2018</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15/03/2018</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15/03/2018</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15/03/2018</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15/03/2018</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15/03/2018</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15/03/2018</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15/03/2018</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15/03/2018</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15/03/2018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15/03/2018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15/03/2018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15/03/2018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15/03/2018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15/03/2018</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15/03/2018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15/03/2018</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 The Corporation</a:t>
            </a:r>
            <a:endParaRPr lang="en-GB" dirty="0"/>
          </a:p>
        </p:txBody>
      </p:sp>
      <p:sp>
        <p:nvSpPr>
          <p:cNvPr id="3" name="Content Placeholder 2"/>
          <p:cNvSpPr>
            <a:spLocks noGrp="1"/>
          </p:cNvSpPr>
          <p:nvPr>
            <p:ph idx="1"/>
          </p:nvPr>
        </p:nvSpPr>
        <p:spPr>
          <a:xfrm>
            <a:off x="0" y="1052736"/>
            <a:ext cx="9143999" cy="5184576"/>
          </a:xfrm>
        </p:spPr>
        <p:txBody>
          <a:bodyPr/>
          <a:lstStyle/>
          <a:p>
            <a:r>
              <a:rPr lang="en-GB" dirty="0" smtClean="0"/>
              <a:t>How CRM can be seen from the Corporation perspectives. </a:t>
            </a:r>
          </a:p>
          <a:p>
            <a:r>
              <a:rPr lang="en-GB" dirty="0" smtClean="0"/>
              <a:t>Understand how products and services are developed and how internal processes are organised with the customer being the main focus.</a:t>
            </a:r>
          </a:p>
          <a:p>
            <a:r>
              <a:rPr lang="en-GB" dirty="0" smtClean="0"/>
              <a:t>Understand why companies need to constantly focus on innovation to be able to address and satisfy the changing needs of customers.  </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a:t>
            </a:fld>
            <a:endParaRPr lang="en-GB"/>
          </a:p>
        </p:txBody>
      </p:sp>
    </p:spTree>
    <p:extLst>
      <p:ext uri="{BB962C8B-B14F-4D97-AF65-F5344CB8AC3E}">
        <p14:creationId xmlns:p14="http://schemas.microsoft.com/office/powerpoint/2010/main" val="227630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CRM? </a:t>
            </a:r>
            <a:endParaRPr lang="en-GB" dirty="0"/>
          </a:p>
        </p:txBody>
      </p:sp>
      <p:sp>
        <p:nvSpPr>
          <p:cNvPr id="3" name="Content Placeholder 2"/>
          <p:cNvSpPr>
            <a:spLocks noGrp="1"/>
          </p:cNvSpPr>
          <p:nvPr>
            <p:ph idx="1"/>
          </p:nvPr>
        </p:nvSpPr>
        <p:spPr>
          <a:xfrm>
            <a:off x="107504" y="1124744"/>
            <a:ext cx="8928992" cy="4824536"/>
          </a:xfrm>
        </p:spPr>
        <p:txBody>
          <a:bodyPr/>
          <a:lstStyle/>
          <a:p>
            <a:r>
              <a:rPr lang="en-GB" dirty="0" smtClean="0"/>
              <a:t>It is about the relationship between a business and its customers. </a:t>
            </a:r>
          </a:p>
          <a:p>
            <a:r>
              <a:rPr lang="en-GB" dirty="0" smtClean="0"/>
              <a:t>Each party contributes and expects something from the relationship. </a:t>
            </a:r>
          </a:p>
          <a:p>
            <a:r>
              <a:rPr lang="en-GB" dirty="0" smtClean="0"/>
              <a:t>Customers expect value for their money and a lower price.</a:t>
            </a:r>
          </a:p>
          <a:p>
            <a:r>
              <a:rPr lang="en-GB" dirty="0" smtClean="0"/>
              <a:t>Companies expect money, profitable customers and a certain degree of loyalty in exchange for goods and services.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2136526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Corporation – Challenges!</a:t>
            </a:r>
            <a:endParaRPr lang="en-GB" dirty="0"/>
          </a:p>
        </p:txBody>
      </p:sp>
      <p:sp>
        <p:nvSpPr>
          <p:cNvPr id="3" name="Content Placeholder 2"/>
          <p:cNvSpPr>
            <a:spLocks noGrp="1"/>
          </p:cNvSpPr>
          <p:nvPr>
            <p:ph idx="1"/>
          </p:nvPr>
        </p:nvSpPr>
        <p:spPr/>
        <p:txBody>
          <a:bodyPr/>
          <a:lstStyle/>
          <a:p>
            <a:r>
              <a:rPr lang="en-GB" dirty="0" smtClean="0"/>
              <a:t>How do we provide customers with value that meet their expectations, retain their loyalty, ensuring there is minimum disruption to the company’s internal processes?</a:t>
            </a:r>
          </a:p>
          <a:p>
            <a:r>
              <a:rPr lang="en-GB" dirty="0" smtClean="0"/>
              <a:t>Every company tries to balance this.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428315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lstStyle/>
          <a:p>
            <a:r>
              <a:rPr lang="en-GB" dirty="0" smtClean="0"/>
              <a:t>CRM – Corporation Perspectives</a:t>
            </a:r>
            <a:endParaRPr lang="en-GB" dirty="0"/>
          </a:p>
        </p:txBody>
      </p:sp>
      <p:sp>
        <p:nvSpPr>
          <p:cNvPr id="3" name="Content Placeholder 2"/>
          <p:cNvSpPr>
            <a:spLocks noGrp="1"/>
          </p:cNvSpPr>
          <p:nvPr>
            <p:ph idx="1"/>
          </p:nvPr>
        </p:nvSpPr>
        <p:spPr>
          <a:xfrm>
            <a:off x="179512" y="1268760"/>
            <a:ext cx="8964488" cy="4608512"/>
          </a:xfrm>
        </p:spPr>
        <p:txBody>
          <a:bodyPr/>
          <a:lstStyle/>
          <a:p>
            <a:r>
              <a:rPr lang="en-GB" dirty="0" smtClean="0"/>
              <a:t>The corporation always want to create a positive experience thereby retaining existing and loyal customers. </a:t>
            </a:r>
          </a:p>
          <a:p>
            <a:r>
              <a:rPr lang="en-GB" dirty="0" err="1" smtClean="0"/>
              <a:t>e.g</a:t>
            </a:r>
            <a:r>
              <a:rPr lang="en-GB" dirty="0" smtClean="0"/>
              <a:t> discounts can be extended to customers, their friends and relatives. </a:t>
            </a:r>
          </a:p>
          <a:p>
            <a:r>
              <a:rPr lang="en-GB" dirty="0" smtClean="0"/>
              <a:t>Goal is to keep customers and to dissuade them from acting in ways that may lead to unprofitable relationships and lost of business.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842386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lstStyle/>
          <a:p>
            <a:r>
              <a:rPr lang="en-GB" dirty="0" smtClean="0"/>
              <a:t>CRM – Corporation Perspectives</a:t>
            </a:r>
            <a:endParaRPr lang="en-GB" dirty="0"/>
          </a:p>
        </p:txBody>
      </p:sp>
      <p:sp>
        <p:nvSpPr>
          <p:cNvPr id="3" name="Content Placeholder 2"/>
          <p:cNvSpPr>
            <a:spLocks noGrp="1"/>
          </p:cNvSpPr>
          <p:nvPr>
            <p:ph idx="1"/>
          </p:nvPr>
        </p:nvSpPr>
        <p:spPr/>
        <p:txBody>
          <a:bodyPr/>
          <a:lstStyle/>
          <a:p>
            <a:r>
              <a:rPr lang="en-GB" dirty="0" smtClean="0"/>
              <a:t>Customer value can be created through extending the positive experience from particular customer or a target group. </a:t>
            </a:r>
          </a:p>
          <a:p>
            <a:r>
              <a:rPr lang="en-GB" dirty="0" smtClean="0"/>
              <a:t>The exchanges nonetheless needs to be mutually beneficial and profitable to both the customer and the business.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1473457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Simplicity!</a:t>
            </a:r>
            <a:endParaRPr lang="en-GB" dirty="0"/>
          </a:p>
        </p:txBody>
      </p:sp>
      <p:sp>
        <p:nvSpPr>
          <p:cNvPr id="3" name="Content Placeholder 2"/>
          <p:cNvSpPr>
            <a:spLocks noGrp="1"/>
          </p:cNvSpPr>
          <p:nvPr>
            <p:ph idx="1"/>
          </p:nvPr>
        </p:nvSpPr>
        <p:spPr>
          <a:xfrm>
            <a:off x="107504" y="1124744"/>
            <a:ext cx="9036496" cy="4608512"/>
          </a:xfrm>
        </p:spPr>
        <p:txBody>
          <a:bodyPr/>
          <a:lstStyle/>
          <a:p>
            <a:r>
              <a:rPr lang="en-GB" dirty="0" smtClean="0"/>
              <a:t>Should all customers be treated as valued customers?</a:t>
            </a:r>
          </a:p>
          <a:p>
            <a:r>
              <a:rPr lang="en-GB" dirty="0" smtClean="0"/>
              <a:t>Do we need to hire the services of marketing consultants to create separate customer profiles, track their activities, analyse them and market services only to those ones that fits the profile of profitable customers?</a:t>
            </a:r>
          </a:p>
          <a:p>
            <a:r>
              <a:rPr lang="en-GB" dirty="0" smtClean="0"/>
              <a:t>Will targeting a segment of customers </a:t>
            </a:r>
            <a:r>
              <a:rPr lang="en-GB" dirty="0" err="1" smtClean="0"/>
              <a:t>e.g</a:t>
            </a:r>
            <a:r>
              <a:rPr lang="en-GB" dirty="0" smtClean="0"/>
              <a:t> unprofitable ones be a waste of resources?</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596905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discussion.</a:t>
            </a:r>
            <a:endParaRPr lang="en-GB" dirty="0"/>
          </a:p>
        </p:txBody>
      </p:sp>
      <p:sp>
        <p:nvSpPr>
          <p:cNvPr id="3" name="Content Placeholder 2"/>
          <p:cNvSpPr>
            <a:spLocks noGrp="1"/>
          </p:cNvSpPr>
          <p:nvPr>
            <p:ph idx="1"/>
          </p:nvPr>
        </p:nvSpPr>
        <p:spPr>
          <a:xfrm>
            <a:off x="107504" y="1268760"/>
            <a:ext cx="8579296" cy="4247803"/>
          </a:xfrm>
        </p:spPr>
        <p:txBody>
          <a:bodyPr/>
          <a:lstStyle/>
          <a:p>
            <a:r>
              <a:rPr lang="en-GB" dirty="0" smtClean="0"/>
              <a:t>Should customer services be provided in relation to customers profitability?</a:t>
            </a:r>
          </a:p>
          <a:p>
            <a:r>
              <a:rPr lang="en-GB" dirty="0" smtClean="0"/>
              <a:t>If say 70 percent of profits comes from say 20 percent of customers, do we need to identify and manage these customers differently?</a:t>
            </a:r>
          </a:p>
          <a:p>
            <a:r>
              <a:rPr lang="en-GB" dirty="0" smtClean="0"/>
              <a:t>Is the idea of customer services directed on giving customers everything they want?</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685244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a:t>
            </a:r>
            <a:endParaRPr lang="en-GB" dirty="0"/>
          </a:p>
        </p:txBody>
      </p:sp>
      <p:sp>
        <p:nvSpPr>
          <p:cNvPr id="3" name="Content Placeholder 2"/>
          <p:cNvSpPr>
            <a:spLocks noGrp="1"/>
          </p:cNvSpPr>
          <p:nvPr>
            <p:ph idx="1"/>
          </p:nvPr>
        </p:nvSpPr>
        <p:spPr>
          <a:xfrm>
            <a:off x="457200" y="1196752"/>
            <a:ext cx="8229600" cy="4319811"/>
          </a:xfrm>
        </p:spPr>
        <p:txBody>
          <a:bodyPr/>
          <a:lstStyle/>
          <a:p>
            <a:r>
              <a:rPr lang="en-GB" dirty="0" smtClean="0"/>
              <a:t>One way for corporations to increase profitability is to provide customer services in proportion to the customer profitability. </a:t>
            </a:r>
          </a:p>
          <a:p>
            <a:r>
              <a:rPr lang="en-GB" dirty="0" smtClean="0"/>
              <a:t>More customer services should be provided to more profitable groups. </a:t>
            </a:r>
          </a:p>
          <a:p>
            <a:r>
              <a:rPr lang="en-GB" dirty="0" smtClean="0"/>
              <a:t>To run a profitable business, a company may not be able to give customers all what they want.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1753749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comprehensive view of Customers</a:t>
            </a:r>
            <a:endParaRPr lang="en-GB" dirty="0"/>
          </a:p>
        </p:txBody>
      </p:sp>
      <p:sp>
        <p:nvSpPr>
          <p:cNvPr id="3" name="Content Placeholder 2"/>
          <p:cNvSpPr>
            <a:spLocks noGrp="1"/>
          </p:cNvSpPr>
          <p:nvPr>
            <p:ph idx="1"/>
          </p:nvPr>
        </p:nvSpPr>
        <p:spPr>
          <a:xfrm>
            <a:off x="107504" y="1417638"/>
            <a:ext cx="8928992" cy="4315618"/>
          </a:xfrm>
        </p:spPr>
        <p:txBody>
          <a:bodyPr/>
          <a:lstStyle/>
          <a:p>
            <a:r>
              <a:rPr lang="en-GB" dirty="0" smtClean="0"/>
              <a:t>The goal of corporations is to have a comprehensive view of customers. </a:t>
            </a:r>
          </a:p>
          <a:p>
            <a:r>
              <a:rPr lang="en-GB" dirty="0" smtClean="0"/>
              <a:t>Are they a source of revenue or will they be a potential source of looses for the company?</a:t>
            </a:r>
          </a:p>
          <a:p>
            <a:r>
              <a:rPr lang="en-GB" dirty="0" smtClean="0"/>
              <a:t>If a customer is going to be unprofitable, should the company renew the relationship?</a:t>
            </a:r>
          </a:p>
          <a:p>
            <a:r>
              <a:rPr lang="en-GB" dirty="0" smtClean="0"/>
              <a:t>If a customer is going to be profitable, should we interact and gather more information?</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585646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850106"/>
          </a:xfrm>
        </p:spPr>
        <p:txBody>
          <a:bodyPr/>
          <a:lstStyle/>
          <a:p>
            <a:r>
              <a:rPr lang="en-GB" dirty="0" smtClean="0"/>
              <a:t>Touchpoints – Corporation Perspectives</a:t>
            </a:r>
            <a:endParaRPr lang="en-GB" dirty="0"/>
          </a:p>
        </p:txBody>
      </p:sp>
      <p:sp>
        <p:nvSpPr>
          <p:cNvPr id="3" name="Content Placeholder 2"/>
          <p:cNvSpPr>
            <a:spLocks noGrp="1"/>
          </p:cNvSpPr>
          <p:nvPr>
            <p:ph idx="1"/>
          </p:nvPr>
        </p:nvSpPr>
        <p:spPr>
          <a:xfrm>
            <a:off x="0" y="1124744"/>
            <a:ext cx="9144000" cy="4608512"/>
          </a:xfrm>
        </p:spPr>
        <p:txBody>
          <a:bodyPr/>
          <a:lstStyle/>
          <a:p>
            <a:r>
              <a:rPr lang="en-GB" dirty="0" smtClean="0"/>
              <a:t>Corporation nowadays uses touchpoints to collect customers data and not just to communicate with them. </a:t>
            </a:r>
          </a:p>
          <a:p>
            <a:r>
              <a:rPr lang="en-GB" dirty="0" smtClean="0"/>
              <a:t>Radio, TV and Newspapers are not very interactive so cant be used to collect customers data. </a:t>
            </a:r>
          </a:p>
          <a:p>
            <a:r>
              <a:rPr lang="en-GB" dirty="0" smtClean="0"/>
              <a:t>Information's like age, date of purchases, </a:t>
            </a:r>
            <a:r>
              <a:rPr lang="en-GB" dirty="0" err="1" smtClean="0"/>
              <a:t>etc</a:t>
            </a:r>
            <a:r>
              <a:rPr lang="en-GB" dirty="0" smtClean="0"/>
              <a:t> can be collected through different touchpoints and stored on computer systems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790256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994122"/>
          </a:xfrm>
        </p:spPr>
        <p:txBody>
          <a:bodyPr/>
          <a:lstStyle/>
          <a:p>
            <a:r>
              <a:rPr lang="en-GB" dirty="0"/>
              <a:t>Touchpoints – Corporation Perspectives</a:t>
            </a:r>
          </a:p>
        </p:txBody>
      </p:sp>
      <p:sp>
        <p:nvSpPr>
          <p:cNvPr id="3" name="Content Placeholder 2"/>
          <p:cNvSpPr>
            <a:spLocks noGrp="1"/>
          </p:cNvSpPr>
          <p:nvPr>
            <p:ph idx="1"/>
          </p:nvPr>
        </p:nvSpPr>
        <p:spPr>
          <a:xfrm>
            <a:off x="0" y="1268760"/>
            <a:ext cx="9144000" cy="4464496"/>
          </a:xfrm>
        </p:spPr>
        <p:txBody>
          <a:bodyPr/>
          <a:lstStyle/>
          <a:p>
            <a:r>
              <a:rPr lang="en-GB" dirty="0" smtClean="0"/>
              <a:t>Though customers derive some loyalty, satisfaction and value when interacting with the corporation through touchpoints, the corporation is more interested in getting a comprehensive view of customers.</a:t>
            </a:r>
          </a:p>
          <a:p>
            <a:r>
              <a:rPr lang="en-GB" dirty="0" err="1" smtClean="0"/>
              <a:t>E.g</a:t>
            </a:r>
            <a:r>
              <a:rPr lang="en-GB" dirty="0" smtClean="0"/>
              <a:t> are they a potential source of revenue or looses? If the customer will remain unprofitable, should the corporation keep him beyond their contractual obligations?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834594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Touchpoints – Corporation Perspectives</a:t>
            </a:r>
          </a:p>
        </p:txBody>
      </p:sp>
      <p:sp>
        <p:nvSpPr>
          <p:cNvPr id="3" name="Content Placeholder 2"/>
          <p:cNvSpPr>
            <a:spLocks noGrp="1"/>
          </p:cNvSpPr>
          <p:nvPr>
            <p:ph idx="1"/>
          </p:nvPr>
        </p:nvSpPr>
        <p:spPr>
          <a:xfrm>
            <a:off x="0" y="1417638"/>
            <a:ext cx="9144000" cy="4098925"/>
          </a:xfrm>
        </p:spPr>
        <p:txBody>
          <a:bodyPr/>
          <a:lstStyle/>
          <a:p>
            <a:r>
              <a:rPr lang="en-GB" dirty="0" smtClean="0"/>
              <a:t>The only reason why a customer is of economic value to a corporation is the knowledge that they are profitable.</a:t>
            </a:r>
          </a:p>
          <a:p>
            <a:r>
              <a:rPr lang="en-GB" dirty="0" smtClean="0"/>
              <a:t>If a customer is a profitable, other information may need to be collected and analysed from touchpoints like customer wants and needs, their purchase and customer lifecycle, interaction opportunities and their profile.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3306921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1652"/>
          </a:xfrm>
        </p:spPr>
        <p:txBody>
          <a:bodyPr/>
          <a:lstStyle/>
          <a:p>
            <a:r>
              <a:rPr lang="en-GB" dirty="0" smtClean="0"/>
              <a:t>Customers Wants and Needs</a:t>
            </a:r>
            <a:endParaRPr lang="en-GB" dirty="0"/>
          </a:p>
        </p:txBody>
      </p:sp>
      <p:sp>
        <p:nvSpPr>
          <p:cNvPr id="3" name="Content Placeholder 2"/>
          <p:cNvSpPr>
            <a:spLocks noGrp="1"/>
          </p:cNvSpPr>
          <p:nvPr>
            <p:ph idx="1"/>
          </p:nvPr>
        </p:nvSpPr>
        <p:spPr>
          <a:xfrm>
            <a:off x="0" y="836290"/>
            <a:ext cx="9144000" cy="5329014"/>
          </a:xfrm>
        </p:spPr>
        <p:txBody>
          <a:bodyPr/>
          <a:lstStyle/>
          <a:p>
            <a:r>
              <a:rPr lang="en-GB" dirty="0" smtClean="0"/>
              <a:t>Needs – these are the reasons why a customer is using a good or service. </a:t>
            </a:r>
          </a:p>
          <a:p>
            <a:r>
              <a:rPr lang="en-GB" dirty="0" smtClean="0"/>
              <a:t>Wants – these are desirable goods and services. </a:t>
            </a:r>
          </a:p>
          <a:p>
            <a:r>
              <a:rPr lang="en-GB" dirty="0" smtClean="0"/>
              <a:t>Purchase decision are based on wants not needs. </a:t>
            </a:r>
          </a:p>
          <a:p>
            <a:r>
              <a:rPr lang="en-GB" dirty="0" smtClean="0"/>
              <a:t>It is important to note that due to advertising, potential customers wants many things which they may not need e.g. new cars, expensive computers, TV’s, </a:t>
            </a:r>
            <a:r>
              <a:rPr lang="en-GB" dirty="0" err="1" smtClean="0"/>
              <a:t>etc</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3685189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Customers Wants and Needs</a:t>
            </a:r>
          </a:p>
        </p:txBody>
      </p:sp>
      <p:sp>
        <p:nvSpPr>
          <p:cNvPr id="3" name="Content Placeholder 2"/>
          <p:cNvSpPr>
            <a:spLocks noGrp="1"/>
          </p:cNvSpPr>
          <p:nvPr>
            <p:ph idx="1"/>
          </p:nvPr>
        </p:nvSpPr>
        <p:spPr>
          <a:xfrm>
            <a:off x="1" y="1196752"/>
            <a:ext cx="9036496" cy="4464496"/>
          </a:xfrm>
        </p:spPr>
        <p:txBody>
          <a:bodyPr/>
          <a:lstStyle/>
          <a:p>
            <a:r>
              <a:rPr lang="en-GB" dirty="0" smtClean="0"/>
              <a:t>Corporations needs to know the wants of their customers to ascertain how to address them. </a:t>
            </a:r>
          </a:p>
          <a:p>
            <a:r>
              <a:rPr lang="en-GB" dirty="0" smtClean="0"/>
              <a:t>If you know that few customers will need a services, there is no point investing in equipment and training </a:t>
            </a:r>
            <a:r>
              <a:rPr lang="en-GB" dirty="0" err="1" smtClean="0"/>
              <a:t>e.g</a:t>
            </a:r>
            <a:r>
              <a:rPr lang="en-GB" dirty="0" smtClean="0"/>
              <a:t> is the retail shop it worth owning a bicycle repair shop? Can they introduce services like selling winter protective suits?</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894863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936104"/>
          </a:xfrm>
        </p:spPr>
        <p:txBody>
          <a:bodyPr/>
          <a:lstStyle/>
          <a:p>
            <a:r>
              <a:rPr lang="en-GB" dirty="0" smtClean="0"/>
              <a:t>Customer Purchase Cycle.</a:t>
            </a:r>
            <a:endParaRPr lang="en-GB" dirty="0"/>
          </a:p>
        </p:txBody>
      </p:sp>
      <p:sp>
        <p:nvSpPr>
          <p:cNvPr id="3" name="Content Placeholder 2"/>
          <p:cNvSpPr>
            <a:spLocks noGrp="1"/>
          </p:cNvSpPr>
          <p:nvPr>
            <p:ph idx="1"/>
          </p:nvPr>
        </p:nvSpPr>
        <p:spPr>
          <a:xfrm>
            <a:off x="0" y="908720"/>
            <a:ext cx="9144000" cy="4752528"/>
          </a:xfrm>
        </p:spPr>
        <p:txBody>
          <a:bodyPr/>
          <a:lstStyle/>
          <a:p>
            <a:r>
              <a:rPr lang="en-GB" dirty="0" smtClean="0"/>
              <a:t>It is the time between a customers repeats purchase of goods and services. </a:t>
            </a:r>
          </a:p>
          <a:p>
            <a:r>
              <a:rPr lang="en-GB" dirty="0" smtClean="0"/>
              <a:t>It is used to evaluate the value of a customer present and future purchase. </a:t>
            </a:r>
          </a:p>
          <a:p>
            <a:r>
              <a:rPr lang="en-GB" dirty="0" smtClean="0"/>
              <a:t>A taxi driver may buy fuel every day while a personal car owner may buy fuel regularly only during weekends.</a:t>
            </a:r>
          </a:p>
          <a:p>
            <a:r>
              <a:rPr lang="en-GB" dirty="0" smtClean="0"/>
              <a:t>Both has different purchase cycle and one is more profitable.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955204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Interaction Opportunities?</a:t>
            </a:r>
            <a:endParaRPr lang="en-GB" dirty="0"/>
          </a:p>
        </p:txBody>
      </p:sp>
      <p:sp>
        <p:nvSpPr>
          <p:cNvPr id="3" name="Content Placeholder 2"/>
          <p:cNvSpPr>
            <a:spLocks noGrp="1"/>
          </p:cNvSpPr>
          <p:nvPr>
            <p:ph idx="1"/>
          </p:nvPr>
        </p:nvSpPr>
        <p:spPr>
          <a:xfrm>
            <a:off x="0" y="1600200"/>
            <a:ext cx="8964488" cy="3916363"/>
          </a:xfrm>
        </p:spPr>
        <p:txBody>
          <a:bodyPr/>
          <a:lstStyle/>
          <a:p>
            <a:r>
              <a:rPr lang="en-GB" dirty="0" smtClean="0"/>
              <a:t>How best should I interact with a customer?</a:t>
            </a:r>
          </a:p>
          <a:p>
            <a:r>
              <a:rPr lang="en-GB" dirty="0" smtClean="0"/>
              <a:t>To ensure repeat business and customer loyalty, the cost and benefit of interactions must be explored and analysed. </a:t>
            </a:r>
          </a:p>
          <a:p>
            <a:r>
              <a:rPr lang="en-GB" dirty="0" smtClean="0"/>
              <a:t>If interacting with a customer by fax, will the customer like printing this fax? Is it better to interact with a golfer via their club magazines?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775397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Interaction Opportunities?</a:t>
            </a:r>
          </a:p>
        </p:txBody>
      </p:sp>
      <p:sp>
        <p:nvSpPr>
          <p:cNvPr id="3" name="Content Placeholder 2"/>
          <p:cNvSpPr>
            <a:spLocks noGrp="1"/>
          </p:cNvSpPr>
          <p:nvPr>
            <p:ph idx="1"/>
          </p:nvPr>
        </p:nvSpPr>
        <p:spPr/>
        <p:txBody>
          <a:bodyPr/>
          <a:lstStyle/>
          <a:p>
            <a:r>
              <a:rPr lang="en-GB" dirty="0" smtClean="0"/>
              <a:t>Some customers will prefer a website to read through than a phone call. </a:t>
            </a:r>
          </a:p>
          <a:p>
            <a:r>
              <a:rPr lang="en-GB" dirty="0" smtClean="0"/>
              <a:t>Through a purchase cycle, a customer may need a reminder through a personal letter for example, when insurance is about to expire or when car parts needs changing.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3335246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Profile</a:t>
            </a:r>
            <a:endParaRPr lang="en-GB" dirty="0"/>
          </a:p>
        </p:txBody>
      </p:sp>
      <p:sp>
        <p:nvSpPr>
          <p:cNvPr id="3" name="Content Placeholder 2"/>
          <p:cNvSpPr>
            <a:spLocks noGrp="1"/>
          </p:cNvSpPr>
          <p:nvPr>
            <p:ph idx="1"/>
          </p:nvPr>
        </p:nvSpPr>
        <p:spPr>
          <a:xfrm>
            <a:off x="0" y="1196752"/>
            <a:ext cx="9036496" cy="4536504"/>
          </a:xfrm>
        </p:spPr>
        <p:txBody>
          <a:bodyPr/>
          <a:lstStyle/>
          <a:p>
            <a:r>
              <a:rPr lang="en-GB" dirty="0" smtClean="0"/>
              <a:t>They are demographic information </a:t>
            </a:r>
            <a:r>
              <a:rPr lang="en-GB" dirty="0" err="1" smtClean="0"/>
              <a:t>e.g</a:t>
            </a:r>
            <a:r>
              <a:rPr lang="en-GB" dirty="0" smtClean="0"/>
              <a:t> name, address, contact information, product or service purchase history, etc.</a:t>
            </a:r>
          </a:p>
          <a:p>
            <a:r>
              <a:rPr lang="en-GB" dirty="0" smtClean="0"/>
              <a:t>Detail profile may include education level, marital status, hobbies, occupation, vacation habits, lifestyles, etc.  </a:t>
            </a:r>
          </a:p>
          <a:p>
            <a:r>
              <a:rPr lang="en-GB" dirty="0" smtClean="0"/>
              <a:t>It is the demographic information that corporations use to decide on the support services to offer to customers. </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2013761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lstStyle/>
          <a:p>
            <a:r>
              <a:rPr lang="en-GB" dirty="0" smtClean="0"/>
              <a:t>Customer Profile - Specific</a:t>
            </a:r>
            <a:endParaRPr lang="en-GB" dirty="0"/>
          </a:p>
        </p:txBody>
      </p:sp>
      <p:sp>
        <p:nvSpPr>
          <p:cNvPr id="3" name="Content Placeholder 2"/>
          <p:cNvSpPr>
            <a:spLocks noGrp="1"/>
          </p:cNvSpPr>
          <p:nvPr>
            <p:ph idx="1"/>
          </p:nvPr>
        </p:nvSpPr>
        <p:spPr>
          <a:xfrm>
            <a:off x="0" y="1600200"/>
            <a:ext cx="8686800" cy="3916363"/>
          </a:xfrm>
        </p:spPr>
        <p:txBody>
          <a:bodyPr/>
          <a:lstStyle/>
          <a:p>
            <a:r>
              <a:rPr lang="en-GB" dirty="0" smtClean="0"/>
              <a:t>An insurance company who wants to consider offering a customer additional services like increased insurance cover may be looking at the customers net income, net worth, number of dependents, etc. </a:t>
            </a:r>
          </a:p>
          <a:p>
            <a:r>
              <a:rPr lang="en-GB" dirty="0" smtClean="0"/>
              <a:t>Corporations can also engage in a conversation with a customer to find out if they need specific services. </a:t>
            </a:r>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2081801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Customer Lifecycle.</a:t>
            </a:r>
            <a:endParaRPr lang="en-GB" dirty="0"/>
          </a:p>
        </p:txBody>
      </p:sp>
      <p:sp>
        <p:nvSpPr>
          <p:cNvPr id="3" name="Content Placeholder 2"/>
          <p:cNvSpPr>
            <a:spLocks noGrp="1"/>
          </p:cNvSpPr>
          <p:nvPr>
            <p:ph idx="1"/>
          </p:nvPr>
        </p:nvSpPr>
        <p:spPr>
          <a:xfrm>
            <a:off x="107504" y="1268760"/>
            <a:ext cx="9036496" cy="4247803"/>
          </a:xfrm>
        </p:spPr>
        <p:txBody>
          <a:bodyPr/>
          <a:lstStyle/>
          <a:p>
            <a:r>
              <a:rPr lang="en-GB" dirty="0" smtClean="0"/>
              <a:t>When a customers lifecycle is appropriately predicted, a customer can deliver appropriate products and services to its existing customers. </a:t>
            </a:r>
          </a:p>
          <a:p>
            <a:r>
              <a:rPr lang="en-GB" dirty="0" smtClean="0"/>
              <a:t>A financial institution that effectively studies their customers lifecycle will provide information on auto loans at age 25, life insurance at 30, mortgage information at 35 and retirement at 55.</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1864341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a:t>
            </a:r>
            <a:endParaRPr lang="en-GB" dirty="0"/>
          </a:p>
        </p:txBody>
      </p:sp>
      <p:sp>
        <p:nvSpPr>
          <p:cNvPr id="3" name="Content Placeholder 2"/>
          <p:cNvSpPr>
            <a:spLocks noGrp="1"/>
          </p:cNvSpPr>
          <p:nvPr>
            <p:ph idx="1"/>
          </p:nvPr>
        </p:nvSpPr>
        <p:spPr>
          <a:xfrm>
            <a:off x="107504" y="1600200"/>
            <a:ext cx="8579296" cy="3916363"/>
          </a:xfrm>
        </p:spPr>
        <p:txBody>
          <a:bodyPr/>
          <a:lstStyle/>
          <a:p>
            <a:r>
              <a:rPr lang="en-GB" dirty="0" smtClean="0"/>
              <a:t>This involves segmenting customers into groups after gathering information about them and predicting their behaviour. </a:t>
            </a:r>
          </a:p>
          <a:p>
            <a:r>
              <a:rPr lang="en-GB" dirty="0" smtClean="0"/>
              <a:t>Segmentation may help a company know what special services to offer to particular group of customers or how to target certain customers with marketing campaigns.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2000367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Improvements in internal processes</a:t>
            </a:r>
            <a:endParaRPr lang="en-GB" dirty="0"/>
          </a:p>
        </p:txBody>
      </p:sp>
      <p:sp>
        <p:nvSpPr>
          <p:cNvPr id="3" name="Content Placeholder 2"/>
          <p:cNvSpPr>
            <a:spLocks noGrp="1"/>
          </p:cNvSpPr>
          <p:nvPr>
            <p:ph idx="1"/>
          </p:nvPr>
        </p:nvSpPr>
        <p:spPr>
          <a:xfrm>
            <a:off x="0" y="1417638"/>
            <a:ext cx="9144000" cy="4243610"/>
          </a:xfrm>
        </p:spPr>
        <p:txBody>
          <a:bodyPr/>
          <a:lstStyle/>
          <a:p>
            <a:r>
              <a:rPr lang="en-GB" dirty="0" smtClean="0"/>
              <a:t>Once segmentation has been carried out, a company can reduce cost of its customer services and can also ensure that its internal processes are effective. </a:t>
            </a:r>
          </a:p>
          <a:p>
            <a:r>
              <a:rPr lang="en-GB" dirty="0" smtClean="0"/>
              <a:t>Information from segmentation can help to support new product development and in effect support product efficiency leading to good return on investments on customer services.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14076441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252520" cy="1143000"/>
          </a:xfrm>
        </p:spPr>
        <p:txBody>
          <a:bodyPr/>
          <a:lstStyle/>
          <a:p>
            <a:r>
              <a:rPr lang="en-GB" dirty="0" smtClean="0"/>
              <a:t>Improvements in Internal Processes.</a:t>
            </a:r>
            <a:endParaRPr lang="en-GB" dirty="0"/>
          </a:p>
        </p:txBody>
      </p:sp>
      <p:sp>
        <p:nvSpPr>
          <p:cNvPr id="3" name="Content Placeholder 2"/>
          <p:cNvSpPr>
            <a:spLocks noGrp="1"/>
          </p:cNvSpPr>
          <p:nvPr>
            <p:ph idx="1"/>
          </p:nvPr>
        </p:nvSpPr>
        <p:spPr>
          <a:xfrm>
            <a:off x="0" y="1417638"/>
            <a:ext cx="9036496" cy="4098925"/>
          </a:xfrm>
        </p:spPr>
        <p:txBody>
          <a:bodyPr/>
          <a:lstStyle/>
          <a:p>
            <a:r>
              <a:rPr lang="en-GB" dirty="0" smtClean="0"/>
              <a:t>Customer services can be built into a company’s internal processes in a way that they can proactively address certain complaints without a phone call. Dell for example can include in the manufacturing process ways in which a customer can order specific laptops on the website, then Dell can have a way to track this laptop through its internal processes and inform the customer of potential problems as they arise.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2371245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Competency</a:t>
            </a:r>
            <a:endParaRPr lang="en-GB" dirty="0"/>
          </a:p>
        </p:txBody>
      </p:sp>
      <p:sp>
        <p:nvSpPr>
          <p:cNvPr id="3" name="Content Placeholder 2"/>
          <p:cNvSpPr>
            <a:spLocks noGrp="1"/>
          </p:cNvSpPr>
          <p:nvPr>
            <p:ph idx="1"/>
          </p:nvPr>
        </p:nvSpPr>
        <p:spPr>
          <a:xfrm>
            <a:off x="107504" y="1196752"/>
            <a:ext cx="9036496" cy="4392488"/>
          </a:xfrm>
        </p:spPr>
        <p:txBody>
          <a:bodyPr/>
          <a:lstStyle/>
          <a:p>
            <a:r>
              <a:rPr lang="en-GB" dirty="0" smtClean="0"/>
              <a:t>It is important that companies focus on there area of core competencies. Companies can diversify their services but must ensure when doing so, they can have the resources to provide additional customer services in other areas. For example if a car </a:t>
            </a:r>
            <a:r>
              <a:rPr lang="en-GB" dirty="0" err="1" smtClean="0"/>
              <a:t>delearship</a:t>
            </a:r>
            <a:r>
              <a:rPr lang="en-GB" dirty="0" smtClean="0"/>
              <a:t> wants to assure customers that they can provide repair services, they must have the resources to invest in this area.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3161597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Employee Satisfaction</a:t>
            </a:r>
            <a:endParaRPr lang="en-GB" dirty="0"/>
          </a:p>
        </p:txBody>
      </p:sp>
      <p:sp>
        <p:nvSpPr>
          <p:cNvPr id="3" name="Content Placeholder 2"/>
          <p:cNvSpPr>
            <a:spLocks noGrp="1"/>
          </p:cNvSpPr>
          <p:nvPr>
            <p:ph idx="1"/>
          </p:nvPr>
        </p:nvSpPr>
        <p:spPr>
          <a:xfrm>
            <a:off x="0" y="1417638"/>
            <a:ext cx="9036496" cy="4675658"/>
          </a:xfrm>
        </p:spPr>
        <p:txBody>
          <a:bodyPr/>
          <a:lstStyle/>
          <a:p>
            <a:r>
              <a:rPr lang="en-GB" dirty="0" smtClean="0"/>
              <a:t>Employees who are not satisfied cant provide good customer services to customers. </a:t>
            </a:r>
          </a:p>
          <a:p>
            <a:r>
              <a:rPr lang="en-GB" dirty="0" smtClean="0"/>
              <a:t>Customer services representatives are noted to be the least paid, least trained and always have a high turnover rate. Many people don’t like speaking on phone and this role is often taken by people who want a temporary job.</a:t>
            </a:r>
          </a:p>
          <a:p>
            <a:r>
              <a:rPr lang="en-GB" dirty="0" smtClean="0"/>
              <a:t>Customer often deal with employees who haven’t bought into the corporate vision.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25</a:t>
            </a:fld>
            <a:endParaRPr lang="en-GB"/>
          </a:p>
        </p:txBody>
      </p:sp>
    </p:spTree>
    <p:extLst>
      <p:ext uri="{BB962C8B-B14F-4D97-AF65-F5344CB8AC3E}">
        <p14:creationId xmlns:p14="http://schemas.microsoft.com/office/powerpoint/2010/main" val="770234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 Satisfaction.</a:t>
            </a:r>
            <a:endParaRPr lang="en-GB" dirty="0"/>
          </a:p>
        </p:txBody>
      </p:sp>
      <p:sp>
        <p:nvSpPr>
          <p:cNvPr id="3" name="Content Placeholder 2"/>
          <p:cNvSpPr>
            <a:spLocks noGrp="1"/>
          </p:cNvSpPr>
          <p:nvPr>
            <p:ph idx="1"/>
          </p:nvPr>
        </p:nvSpPr>
        <p:spPr>
          <a:xfrm>
            <a:off x="457200" y="1417638"/>
            <a:ext cx="8507288" cy="4098925"/>
          </a:xfrm>
        </p:spPr>
        <p:txBody>
          <a:bodyPr/>
          <a:lstStyle/>
          <a:p>
            <a:r>
              <a:rPr lang="en-GB" dirty="0" smtClean="0"/>
              <a:t>Dissatisfied employees often steal customers data and use them for their other businesses e.g. mailing and marketing a product they think they might need. </a:t>
            </a:r>
          </a:p>
          <a:p>
            <a:r>
              <a:rPr lang="en-GB" dirty="0" smtClean="0"/>
              <a:t>With computerisation, it has become easy for employees to take thousands of customers data using e.g. a floppy disk</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26</a:t>
            </a:fld>
            <a:endParaRPr lang="en-GB"/>
          </a:p>
        </p:txBody>
      </p:sp>
    </p:spTree>
    <p:extLst>
      <p:ext uri="{BB962C8B-B14F-4D97-AF65-F5344CB8AC3E}">
        <p14:creationId xmlns:p14="http://schemas.microsoft.com/office/powerpoint/2010/main" val="3817336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 satisfaction.</a:t>
            </a:r>
            <a:endParaRPr lang="en-GB" dirty="0"/>
          </a:p>
        </p:txBody>
      </p:sp>
      <p:sp>
        <p:nvSpPr>
          <p:cNvPr id="3" name="Content Placeholder 2"/>
          <p:cNvSpPr>
            <a:spLocks noGrp="1"/>
          </p:cNvSpPr>
          <p:nvPr>
            <p:ph idx="1"/>
          </p:nvPr>
        </p:nvSpPr>
        <p:spPr/>
        <p:txBody>
          <a:bodyPr/>
          <a:lstStyle/>
          <a:p>
            <a:r>
              <a:rPr lang="en-GB" dirty="0" smtClean="0"/>
              <a:t>To ensure good customer services, companies should treat employees with respect, provide good </a:t>
            </a:r>
            <a:r>
              <a:rPr lang="en-GB" dirty="0" err="1" smtClean="0"/>
              <a:t>renumeration</a:t>
            </a:r>
            <a:r>
              <a:rPr lang="en-GB" dirty="0" smtClean="0"/>
              <a:t>, a career path to ensure employee satisfaction. </a:t>
            </a:r>
          </a:p>
          <a:p>
            <a:r>
              <a:rPr lang="en-GB" dirty="0" smtClean="0"/>
              <a:t>Training opportunities can also be provided to ensure good customer services.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27</a:t>
            </a:fld>
            <a:endParaRPr lang="en-GB"/>
          </a:p>
        </p:txBody>
      </p:sp>
    </p:spTree>
    <p:extLst>
      <p:ext uri="{BB962C8B-B14F-4D97-AF65-F5344CB8AC3E}">
        <p14:creationId xmlns:p14="http://schemas.microsoft.com/office/powerpoint/2010/main" val="15455436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customer services. </a:t>
            </a:r>
            <a:endParaRPr lang="en-GB" dirty="0"/>
          </a:p>
        </p:txBody>
      </p:sp>
      <p:sp>
        <p:nvSpPr>
          <p:cNvPr id="3" name="Content Placeholder 2"/>
          <p:cNvSpPr>
            <a:spLocks noGrp="1"/>
          </p:cNvSpPr>
          <p:nvPr>
            <p:ph idx="1"/>
          </p:nvPr>
        </p:nvSpPr>
        <p:spPr>
          <a:xfrm>
            <a:off x="107504" y="1196752"/>
            <a:ext cx="9036496" cy="4536504"/>
          </a:xfrm>
        </p:spPr>
        <p:txBody>
          <a:bodyPr/>
          <a:lstStyle/>
          <a:p>
            <a:r>
              <a:rPr lang="en-GB" dirty="0" smtClean="0"/>
              <a:t>Customer service representatives often have to communicate with others inside the business, </a:t>
            </a:r>
            <a:r>
              <a:rPr lang="en-GB" dirty="0" err="1" smtClean="0"/>
              <a:t>e.g</a:t>
            </a:r>
            <a:r>
              <a:rPr lang="en-GB" dirty="0" smtClean="0"/>
              <a:t> engineers, developers, sales workers and others involved in creating and delivering the product.</a:t>
            </a:r>
          </a:p>
          <a:p>
            <a:r>
              <a:rPr lang="en-GB" dirty="0" smtClean="0"/>
              <a:t>It is better they are in the same building and work close to each other as they should be able to easily communicate with each other than when this is outsourced.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28</a:t>
            </a:fld>
            <a:endParaRPr lang="en-GB"/>
          </a:p>
        </p:txBody>
      </p:sp>
    </p:spTree>
    <p:extLst>
      <p:ext uri="{BB962C8B-B14F-4D97-AF65-F5344CB8AC3E}">
        <p14:creationId xmlns:p14="http://schemas.microsoft.com/office/powerpoint/2010/main" val="876166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Strategic Partnerships and Alliances.</a:t>
            </a:r>
            <a:endParaRPr lang="en-GB" dirty="0"/>
          </a:p>
        </p:txBody>
      </p:sp>
      <p:sp>
        <p:nvSpPr>
          <p:cNvPr id="3" name="Content Placeholder 2"/>
          <p:cNvSpPr>
            <a:spLocks noGrp="1"/>
          </p:cNvSpPr>
          <p:nvPr>
            <p:ph idx="1"/>
          </p:nvPr>
        </p:nvSpPr>
        <p:spPr/>
        <p:txBody>
          <a:bodyPr/>
          <a:lstStyle/>
          <a:p>
            <a:r>
              <a:rPr lang="en-GB" dirty="0" smtClean="0"/>
              <a:t>Customers are always looking for valued services. One way this can be provided is by companies forming strategic alliances with companies that provide complementary products and offering those products to their customers </a:t>
            </a:r>
            <a:r>
              <a:rPr lang="en-GB" dirty="0" err="1" smtClean="0"/>
              <a:t>e.g</a:t>
            </a:r>
            <a:r>
              <a:rPr lang="en-GB" dirty="0" smtClean="0"/>
              <a:t> airlines companies can provide taxi services, hotels, travel insurance, </a:t>
            </a:r>
            <a:r>
              <a:rPr lang="en-GB" dirty="0" err="1" smtClean="0"/>
              <a:t>etc</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29</a:t>
            </a:fld>
            <a:endParaRPr lang="en-GB"/>
          </a:p>
        </p:txBody>
      </p:sp>
    </p:spTree>
    <p:extLst>
      <p:ext uri="{BB962C8B-B14F-4D97-AF65-F5344CB8AC3E}">
        <p14:creationId xmlns:p14="http://schemas.microsoft.com/office/powerpoint/2010/main" val="4207460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Partnerships and Alliances</a:t>
            </a:r>
          </a:p>
        </p:txBody>
      </p:sp>
      <p:sp>
        <p:nvSpPr>
          <p:cNvPr id="3" name="Content Placeholder 2"/>
          <p:cNvSpPr>
            <a:spLocks noGrp="1"/>
          </p:cNvSpPr>
          <p:nvPr>
            <p:ph idx="1"/>
          </p:nvPr>
        </p:nvSpPr>
        <p:spPr>
          <a:xfrm>
            <a:off x="107504" y="1417638"/>
            <a:ext cx="9036496" cy="4098925"/>
          </a:xfrm>
        </p:spPr>
        <p:txBody>
          <a:bodyPr/>
          <a:lstStyle/>
          <a:p>
            <a:r>
              <a:rPr lang="en-GB" dirty="0" smtClean="0"/>
              <a:t>Strategic partnerships can provide the company with economic profits and also help them free up resources for use in the changing marketplace. For example, a rental company whose services are being marketed by other companies can use their time to concentrate on investing in providing quality reception and driving services for clients than on marketing.</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30</a:t>
            </a:fld>
            <a:endParaRPr lang="en-GB"/>
          </a:p>
        </p:txBody>
      </p:sp>
    </p:spTree>
    <p:extLst>
      <p:ext uri="{BB962C8B-B14F-4D97-AF65-F5344CB8AC3E}">
        <p14:creationId xmlns:p14="http://schemas.microsoft.com/office/powerpoint/2010/main" val="29441159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Innovation.</a:t>
            </a:r>
            <a:endParaRPr lang="en-GB" dirty="0"/>
          </a:p>
        </p:txBody>
      </p:sp>
      <p:sp>
        <p:nvSpPr>
          <p:cNvPr id="3" name="Content Placeholder 2"/>
          <p:cNvSpPr>
            <a:spLocks noGrp="1"/>
          </p:cNvSpPr>
          <p:nvPr>
            <p:ph idx="1"/>
          </p:nvPr>
        </p:nvSpPr>
        <p:spPr>
          <a:xfrm>
            <a:off x="107504" y="1124744"/>
            <a:ext cx="9036496" cy="4391819"/>
          </a:xfrm>
        </p:spPr>
        <p:txBody>
          <a:bodyPr/>
          <a:lstStyle/>
          <a:p>
            <a:r>
              <a:rPr lang="en-GB" dirty="0" smtClean="0"/>
              <a:t>Customers </a:t>
            </a:r>
            <a:r>
              <a:rPr lang="en-GB" dirty="0" err="1" smtClean="0"/>
              <a:t>expections</a:t>
            </a:r>
            <a:r>
              <a:rPr lang="en-GB" dirty="0" smtClean="0"/>
              <a:t> are increasing, due to the available of more information via internet, web, </a:t>
            </a:r>
            <a:r>
              <a:rPr lang="en-GB" dirty="0" err="1" smtClean="0"/>
              <a:t>etc</a:t>
            </a:r>
            <a:r>
              <a:rPr lang="en-GB" dirty="0" smtClean="0"/>
              <a:t> and customers can easily acquire information about products and services. Due to this, there is constant pressure for innovation. Domino Pizza for example has developed special packaging to keep the quality of its products longer but the actual product has not been changed, etc.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31</a:t>
            </a:fld>
            <a:endParaRPr lang="en-GB"/>
          </a:p>
        </p:txBody>
      </p:sp>
    </p:spTree>
    <p:extLst>
      <p:ext uri="{BB962C8B-B14F-4D97-AF65-F5344CB8AC3E}">
        <p14:creationId xmlns:p14="http://schemas.microsoft.com/office/powerpoint/2010/main" val="1264757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107504" y="1124744"/>
            <a:ext cx="9036496" cy="4968552"/>
          </a:xfrm>
        </p:spPr>
        <p:txBody>
          <a:bodyPr/>
          <a:lstStyle/>
          <a:p>
            <a:r>
              <a:rPr lang="en-GB" dirty="0" smtClean="0"/>
              <a:t>CRM involves managing customers expectations while ensuring the services provided helps the company remains profitable. This requires knowledge about the customer and competitors. </a:t>
            </a:r>
          </a:p>
          <a:p>
            <a:r>
              <a:rPr lang="en-GB" dirty="0" smtClean="0"/>
              <a:t>Customer services cant be delivered by employees who are not satisfied in their respective roles. Their level of satisfaction will reflect the extent to which they can handle complaints. </a:t>
            </a:r>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32</a:t>
            </a:fld>
            <a:endParaRPr lang="en-GB"/>
          </a:p>
        </p:txBody>
      </p:sp>
    </p:spTree>
    <p:extLst>
      <p:ext uri="{BB962C8B-B14F-4D97-AF65-F5344CB8AC3E}">
        <p14:creationId xmlns:p14="http://schemas.microsoft.com/office/powerpoint/2010/main" val="17379125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0" y="1268760"/>
            <a:ext cx="9036496" cy="4247803"/>
          </a:xfrm>
        </p:spPr>
        <p:txBody>
          <a:bodyPr/>
          <a:lstStyle/>
          <a:p>
            <a:r>
              <a:rPr lang="en-GB" dirty="0" smtClean="0"/>
              <a:t>Internal processes need to be designed and focus should be on the core competency. </a:t>
            </a:r>
          </a:p>
          <a:p>
            <a:r>
              <a:rPr lang="en-GB" dirty="0" smtClean="0"/>
              <a:t>Strategic partnerships can help the company direct limited resources to CRM issues and the rest on other areas of the business. </a:t>
            </a:r>
          </a:p>
          <a:p>
            <a:r>
              <a:rPr lang="en-GB" dirty="0" smtClean="0"/>
              <a:t>CRM requires innovation due to changing customer </a:t>
            </a:r>
            <a:r>
              <a:rPr lang="en-GB" dirty="0" err="1" smtClean="0"/>
              <a:t>expections</a:t>
            </a:r>
            <a:r>
              <a:rPr lang="en-GB" dirty="0" smtClean="0"/>
              <a:t>, better informed customers and increasing global competition.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15/03/2018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33</a:t>
            </a:fld>
            <a:endParaRPr lang="en-GB"/>
          </a:p>
        </p:txBody>
      </p:sp>
    </p:spTree>
    <p:extLst>
      <p:ext uri="{BB962C8B-B14F-4D97-AF65-F5344CB8AC3E}">
        <p14:creationId xmlns:p14="http://schemas.microsoft.com/office/powerpoint/2010/main" val="4197614132"/>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3963</TotalTime>
  <Words>1992</Words>
  <Application>Microsoft Office PowerPoint</Application>
  <PresentationFormat>On-screen Show (4:3)</PresentationFormat>
  <Paragraphs>178</Paragraphs>
  <Slides>33</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33</vt:i4>
      </vt:variant>
    </vt:vector>
  </HeadingPairs>
  <TitlesOfParts>
    <vt:vector size="40" baseType="lpstr">
      <vt:lpstr>ＭＳ Ｐゴシック</vt:lpstr>
      <vt:lpstr>Arial</vt:lpstr>
      <vt:lpstr>Myriad Pro</vt:lpstr>
      <vt:lpstr>Times New Roman</vt:lpstr>
      <vt:lpstr>20140311PresentationUWTSDTemplate</vt:lpstr>
      <vt:lpstr>1_20140311PresentationUWTSDTemplate</vt:lpstr>
      <vt:lpstr>2_20140311PresentationUWTSDTemplate</vt:lpstr>
      <vt:lpstr> The Corporation</vt:lpstr>
      <vt:lpstr>What is CRM? </vt:lpstr>
      <vt:lpstr>The Corporation – Challenges!</vt:lpstr>
      <vt:lpstr>CRM – Corporation Perspectives</vt:lpstr>
      <vt:lpstr>CRM – Corporation Perspectives</vt:lpstr>
      <vt:lpstr>The Importance of Simplicity!</vt:lpstr>
      <vt:lpstr>Class discussion.</vt:lpstr>
      <vt:lpstr>Answers</vt:lpstr>
      <vt:lpstr>A comprehensive view of Customers</vt:lpstr>
      <vt:lpstr>Touchpoints – Corporation Perspectives</vt:lpstr>
      <vt:lpstr>Touchpoints – Corporation Perspectives</vt:lpstr>
      <vt:lpstr>Touchpoints – Corporation Perspectives</vt:lpstr>
      <vt:lpstr>Customers Wants and Needs</vt:lpstr>
      <vt:lpstr>Customers Wants and Needs</vt:lpstr>
      <vt:lpstr>Customer Purchase Cycle.</vt:lpstr>
      <vt:lpstr>Customer Interaction Opportunities?</vt:lpstr>
      <vt:lpstr>Customer Interaction Opportunities?</vt:lpstr>
      <vt:lpstr>Customer Profile</vt:lpstr>
      <vt:lpstr>Customer Profile - Specific</vt:lpstr>
      <vt:lpstr>The Customer Lifecycle.</vt:lpstr>
      <vt:lpstr>Segmentation</vt:lpstr>
      <vt:lpstr>Improvements in internal processes</vt:lpstr>
      <vt:lpstr>Improvements in Internal Processes.</vt:lpstr>
      <vt:lpstr>Core Competency</vt:lpstr>
      <vt:lpstr>Importance of Employee Satisfaction</vt:lpstr>
      <vt:lpstr>Employee Satisfaction.</vt:lpstr>
      <vt:lpstr>Employee satisfaction.</vt:lpstr>
      <vt:lpstr>Outsourcing customer services. </vt:lpstr>
      <vt:lpstr>Strategic Partnerships and Alliances.</vt:lpstr>
      <vt:lpstr>Strategic Partnerships and Alliances</vt:lpstr>
      <vt:lpstr>The importance of Innovation.</vt:lpstr>
      <vt:lpstr>Summary</vt:lpstr>
      <vt:lpstr>Summary</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Rexon Nting</cp:lastModifiedBy>
  <cp:revision>118</cp:revision>
  <dcterms:created xsi:type="dcterms:W3CDTF">2000-07-11T10:51:26Z</dcterms:created>
  <dcterms:modified xsi:type="dcterms:W3CDTF">2018-03-15T13:02:44Z</dcterms:modified>
</cp:coreProperties>
</file>