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5" r:id="rId9"/>
    <p:sldId id="264" r:id="rId10"/>
    <p:sldId id="266" r:id="rId11"/>
    <p:sldId id="267" r:id="rId12"/>
    <p:sldId id="274" r:id="rId13"/>
    <p:sldId id="270"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47179-8F97-3DDB-9D2A-5BB46F0038D5}" v="2692" dt="2026-06-20T01:41:07.863"/>
    <p1510:client id="{242DD941-E7D3-EEAC-2B6B-A8012A5CB3CF}" v="56" dt="2026-06-21T18:06:31.018"/>
    <p1510:client id="{61B55F5C-8DA8-F31D-1CBA-D4B946AC4239}" v="3063" dt="2026-06-21T17:20:24.949"/>
    <p1510:client id="{A5FAE88D-AEE9-D9D6-ECE3-4C21D54BE2CB}" v="175" dt="2026-06-20T14:32:32.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EF59AF-C8CB-4CF9-BFA7-3AE5FC6AEA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EEFFDA-016B-4746-AC53-7BF6BD123513}">
      <dgm:prSet/>
      <dgm:spPr/>
      <dgm:t>
        <a:bodyPr/>
        <a:lstStyle/>
        <a:p>
          <a:pPr>
            <a:lnSpc>
              <a:spcPct val="100000"/>
            </a:lnSpc>
          </a:pPr>
          <a:r>
            <a:rPr lang="en-GB" b="1">
              <a:latin typeface="Times New Roman" panose="02020603050405020304" pitchFamily="18" charset="0"/>
              <a:cs typeface="Times New Roman" panose="02020603050405020304" pitchFamily="18" charset="0"/>
            </a:rPr>
            <a:t>Module: </a:t>
          </a:r>
          <a:r>
            <a:rPr lang="en-GB">
              <a:latin typeface="Times New Roman" panose="02020603050405020304" pitchFamily="18" charset="0"/>
              <a:cs typeface="Times New Roman" panose="02020603050405020304" pitchFamily="18" charset="0"/>
            </a:rPr>
            <a:t>Psychology In Health And Social Care</a:t>
          </a:r>
          <a:endParaRPr lang="en-US">
            <a:latin typeface="Times New Roman" panose="02020603050405020304" pitchFamily="18" charset="0"/>
            <a:cs typeface="Times New Roman" panose="02020603050405020304" pitchFamily="18" charset="0"/>
          </a:endParaRPr>
        </a:p>
      </dgm:t>
    </dgm:pt>
    <dgm:pt modelId="{037CD628-1015-43F0-96C7-D835D12C5EA7}" type="par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6A999599-F5C5-4B39-A1EB-7E486B3B2AE6}" type="sib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8D15F75B-45D4-4000-93FA-4F4F125D3609}">
      <dgm:prSet/>
      <dgm:spPr/>
      <dgm:t>
        <a:bodyPr/>
        <a:lstStyle/>
        <a:p>
          <a:pPr>
            <a:lnSpc>
              <a:spcPct val="100000"/>
            </a:lnSpc>
          </a:pPr>
          <a:r>
            <a:rPr lang="en-GB" b="1">
              <a:latin typeface="Times New Roman" panose="02020603050405020304" pitchFamily="18" charset="0"/>
              <a:cs typeface="Times New Roman" panose="02020603050405020304" pitchFamily="18" charset="0"/>
            </a:rPr>
            <a:t>Module Code: </a:t>
          </a:r>
          <a:r>
            <a:rPr lang="en-GB">
              <a:latin typeface="Times New Roman" panose="02020603050405020304" pitchFamily="18" charset="0"/>
              <a:cs typeface="Times New Roman" panose="02020603050405020304" pitchFamily="18" charset="0"/>
            </a:rPr>
            <a:t>LCHS4010</a:t>
          </a:r>
          <a:endParaRPr lang="en-US">
            <a:latin typeface="Times New Roman" panose="02020603050405020304" pitchFamily="18" charset="0"/>
            <a:cs typeface="Times New Roman" panose="02020603050405020304" pitchFamily="18" charset="0"/>
          </a:endParaRPr>
        </a:p>
      </dgm:t>
    </dgm:pt>
    <dgm:pt modelId="{D9979AC1-9F0C-449B-881B-A68A5BC19CE2}" type="par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2BF6E3B8-B4CD-47FB-85BB-9F49B0C28E61}" type="sib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ADD8DFEC-063C-4FCF-9C77-84F476A0231D}">
      <dgm:prSet/>
      <dgm:spPr/>
      <dgm:t>
        <a:bodyPr/>
        <a:lstStyle/>
        <a:p>
          <a:pPr>
            <a:lnSpc>
              <a:spcPct val="100000"/>
            </a:lnSpc>
          </a:pPr>
          <a:r>
            <a:rPr lang="en-GB" b="1">
              <a:latin typeface="Times New Roman" panose="02020603050405020304" pitchFamily="18" charset="0"/>
              <a:cs typeface="Times New Roman" panose="02020603050405020304" pitchFamily="18" charset="0"/>
            </a:rPr>
            <a:t>Lecturer: </a:t>
          </a:r>
          <a:r>
            <a:rPr lang="en-GB" b="0" i="0">
              <a:latin typeface="Times New Roman" panose="02020603050405020304" pitchFamily="18" charset="0"/>
              <a:cs typeface="Times New Roman" panose="02020603050405020304" pitchFamily="18" charset="0"/>
            </a:rPr>
            <a:t>Helen Parsons</a:t>
          </a:r>
          <a:r>
            <a:rPr lang="en-GB" b="0">
              <a:latin typeface="Times New Roman" panose="02020603050405020304" pitchFamily="18" charset="0"/>
              <a:cs typeface="Times New Roman" panose="02020603050405020304" pitchFamily="18" charset="0"/>
            </a:rPr>
            <a:t> </a:t>
          </a:r>
          <a:endParaRPr lang="en-US" b="0">
            <a:latin typeface="Times New Roman" panose="02020603050405020304" pitchFamily="18" charset="0"/>
            <a:cs typeface="Times New Roman" panose="02020603050405020304" pitchFamily="18" charset="0"/>
          </a:endParaRPr>
        </a:p>
      </dgm:t>
    </dgm:pt>
    <dgm:pt modelId="{BC90DA80-AB1B-4B71-B089-B5270E5A234C}" type="par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535E5F91-FFCA-48A3-B9BE-61EC8DA6CFC7}" type="sib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611EB117-5E53-4264-BAF7-F5E08B2DA9F4}">
      <dgm:prSet/>
      <dgm:spPr/>
      <dgm:t>
        <a:bodyPr/>
        <a:lstStyle/>
        <a:p>
          <a:pPr>
            <a:lnSpc>
              <a:spcPct val="100000"/>
            </a:lnSpc>
          </a:pPr>
          <a:r>
            <a:rPr lang="en-GB" b="1">
              <a:latin typeface="Times New Roman" panose="02020603050405020304" pitchFamily="18" charset="0"/>
              <a:cs typeface="Times New Roman" panose="02020603050405020304" pitchFamily="18" charset="0"/>
            </a:rPr>
            <a:t>Assignment Title: </a:t>
          </a:r>
          <a:r>
            <a:rPr lang="en-GB">
              <a:latin typeface="Times New Roman" panose="02020603050405020304" pitchFamily="18" charset="0"/>
              <a:cs typeface="Times New Roman" panose="02020603050405020304" pitchFamily="18" charset="0"/>
            </a:rPr>
            <a:t>Presentation – Lifespan Development</a:t>
          </a:r>
          <a:endParaRPr lang="en-US">
            <a:latin typeface="Times New Roman" panose="02020603050405020304" pitchFamily="18" charset="0"/>
            <a:cs typeface="Times New Roman" panose="02020603050405020304" pitchFamily="18" charset="0"/>
          </a:endParaRPr>
        </a:p>
      </dgm:t>
    </dgm:pt>
    <dgm:pt modelId="{9A2557EE-ECBB-4435-9274-FDEF66AD7465}" type="par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543154D2-7D0C-4A86-B0BE-D3A2B89EE6BC}" type="sib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7B94A3CA-8AD8-4281-B608-28C48134D698}">
      <dgm:prSet phldrT="[Text]"/>
      <dgm:spPr/>
      <dgm:t>
        <a:bodyPr/>
        <a:lstStyle/>
        <a:p>
          <a:pPr>
            <a:lnSpc>
              <a:spcPct val="100000"/>
            </a:lnSpc>
            <a:buNone/>
          </a:pPr>
          <a:r>
            <a:rPr lang="en-GB" b="1" i="0"/>
            <a:t>Module Leader: </a:t>
          </a:r>
          <a:r>
            <a:rPr lang="en-GB" b="0" i="0">
              <a:latin typeface="Times New Roman" panose="02020603050405020304" pitchFamily="18" charset="0"/>
              <a:cs typeface="Times New Roman" panose="02020603050405020304" pitchFamily="18" charset="0"/>
            </a:rPr>
            <a:t>Neale Haddon</a:t>
          </a:r>
          <a:endParaRPr lang="en-GB" b="0">
            <a:latin typeface="Times New Roman" panose="02020603050405020304" pitchFamily="18" charset="0"/>
            <a:cs typeface="Times New Roman" panose="02020603050405020304" pitchFamily="18" charset="0"/>
          </a:endParaRPr>
        </a:p>
      </dgm:t>
    </dgm:pt>
    <dgm:pt modelId="{2EE85CA4-3EBC-4335-AE7E-B8F984830499}" type="parTrans" cxnId="{3C1AB0F3-E57B-4432-A329-1614617018D2}">
      <dgm:prSet/>
      <dgm:spPr/>
      <dgm:t>
        <a:bodyPr/>
        <a:lstStyle/>
        <a:p>
          <a:endParaRPr lang="en-GB"/>
        </a:p>
      </dgm:t>
    </dgm:pt>
    <dgm:pt modelId="{289A03AC-0ABE-4FE0-AD40-24A7DE646059}" type="sibTrans" cxnId="{3C1AB0F3-E57B-4432-A329-1614617018D2}">
      <dgm:prSet/>
      <dgm:spPr/>
      <dgm:t>
        <a:bodyPr/>
        <a:lstStyle/>
        <a:p>
          <a:endParaRPr lang="en-GB"/>
        </a:p>
      </dgm:t>
    </dgm:pt>
    <dgm:pt modelId="{F05974CA-8BD7-40F1-90F0-91101F7DA826}" type="pres">
      <dgm:prSet presAssocID="{5DEF59AF-C8CB-4CF9-BFA7-3AE5FC6AEAF0}" presName="root" presStyleCnt="0">
        <dgm:presLayoutVars>
          <dgm:dir/>
          <dgm:resizeHandles val="exact"/>
        </dgm:presLayoutVars>
      </dgm:prSet>
      <dgm:spPr/>
    </dgm:pt>
    <dgm:pt modelId="{A8ECF62B-F7ED-46DE-BE13-864A65ADCE9B}" type="pres">
      <dgm:prSet presAssocID="{00EEFFDA-016B-4746-AC53-7BF6BD123513}" presName="compNode" presStyleCnt="0"/>
      <dgm:spPr/>
    </dgm:pt>
    <dgm:pt modelId="{F54939B1-68B9-4720-B2EE-D2A93E9A3CE0}" type="pres">
      <dgm:prSet presAssocID="{00EEFFDA-016B-4746-AC53-7BF6BD123513}" presName="bgRect" presStyleLbl="bgShp" presStyleIdx="0" presStyleCnt="5"/>
      <dgm:spPr/>
    </dgm:pt>
    <dgm:pt modelId="{5826E15A-2D37-44F3-8F7F-4EAEFE5C261B}" type="pres">
      <dgm:prSet presAssocID="{00EEFFDA-016B-4746-AC53-7BF6BD12351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58193F33-B8C0-400C-B9A1-FA2DCE80D7F1}" type="pres">
      <dgm:prSet presAssocID="{00EEFFDA-016B-4746-AC53-7BF6BD123513}" presName="spaceRect" presStyleCnt="0"/>
      <dgm:spPr/>
    </dgm:pt>
    <dgm:pt modelId="{9E4F1A83-005E-4BCC-AEBE-82FF1AF24352}" type="pres">
      <dgm:prSet presAssocID="{00EEFFDA-016B-4746-AC53-7BF6BD123513}" presName="parTx" presStyleLbl="revTx" presStyleIdx="0" presStyleCnt="5">
        <dgm:presLayoutVars>
          <dgm:chMax val="0"/>
          <dgm:chPref val="0"/>
        </dgm:presLayoutVars>
      </dgm:prSet>
      <dgm:spPr/>
    </dgm:pt>
    <dgm:pt modelId="{4BED11A8-2790-485E-9756-E31208525A5C}" type="pres">
      <dgm:prSet presAssocID="{6A999599-F5C5-4B39-A1EB-7E486B3B2AE6}" presName="sibTrans" presStyleCnt="0"/>
      <dgm:spPr/>
    </dgm:pt>
    <dgm:pt modelId="{F26CBC14-433D-4AE3-A8AB-57312A2A646D}" type="pres">
      <dgm:prSet presAssocID="{8D15F75B-45D4-4000-93FA-4F4F125D3609}" presName="compNode" presStyleCnt="0"/>
      <dgm:spPr/>
    </dgm:pt>
    <dgm:pt modelId="{EDA1DAFD-751D-4FBB-93C5-7607F6968A91}" type="pres">
      <dgm:prSet presAssocID="{8D15F75B-45D4-4000-93FA-4F4F125D3609}" presName="bgRect" presStyleLbl="bgShp" presStyleIdx="1" presStyleCnt="5"/>
      <dgm:spPr/>
    </dgm:pt>
    <dgm:pt modelId="{8AE65E2D-826B-4F9A-931B-BDAD70385BFA}" type="pres">
      <dgm:prSet presAssocID="{8D15F75B-45D4-4000-93FA-4F4F125D360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513B40D7-D7E0-4094-85C4-0058F1CDA08B}" type="pres">
      <dgm:prSet presAssocID="{8D15F75B-45D4-4000-93FA-4F4F125D3609}" presName="spaceRect" presStyleCnt="0"/>
      <dgm:spPr/>
    </dgm:pt>
    <dgm:pt modelId="{F4A42331-FC13-48CA-BA56-420EFA55CE95}" type="pres">
      <dgm:prSet presAssocID="{8D15F75B-45D4-4000-93FA-4F4F125D3609}" presName="parTx" presStyleLbl="revTx" presStyleIdx="1" presStyleCnt="5">
        <dgm:presLayoutVars>
          <dgm:chMax val="0"/>
          <dgm:chPref val="0"/>
        </dgm:presLayoutVars>
      </dgm:prSet>
      <dgm:spPr/>
    </dgm:pt>
    <dgm:pt modelId="{C38436A4-07F3-454C-9034-E206DD4151D6}" type="pres">
      <dgm:prSet presAssocID="{2BF6E3B8-B4CD-47FB-85BB-9F49B0C28E61}" presName="sibTrans" presStyleCnt="0"/>
      <dgm:spPr/>
    </dgm:pt>
    <dgm:pt modelId="{1257AFF4-097F-4DA1-8597-4F7CF09EF485}" type="pres">
      <dgm:prSet presAssocID="{7B94A3CA-8AD8-4281-B608-28C48134D698}" presName="compNode" presStyleCnt="0"/>
      <dgm:spPr/>
    </dgm:pt>
    <dgm:pt modelId="{122C8CC9-9862-4CFB-B5AA-9C5F502451DC}" type="pres">
      <dgm:prSet presAssocID="{7B94A3CA-8AD8-4281-B608-28C48134D698}" presName="bgRect" presStyleLbl="bgShp" presStyleIdx="2" presStyleCnt="5"/>
      <dgm:spPr/>
    </dgm:pt>
    <dgm:pt modelId="{34571554-2A6C-40A6-AA10-ACC8C5AC6658}" type="pres">
      <dgm:prSet presAssocID="{7B94A3CA-8AD8-4281-B608-28C48134D698}" presName="iconRect" presStyleLbl="node1" presStyleIdx="2" presStyleCnt="5"/>
      <dgm:spPr/>
    </dgm:pt>
    <dgm:pt modelId="{3DE1BB3D-4603-40FC-B434-CA64B19B8BE4}" type="pres">
      <dgm:prSet presAssocID="{7B94A3CA-8AD8-4281-B608-28C48134D698}" presName="spaceRect" presStyleCnt="0"/>
      <dgm:spPr/>
    </dgm:pt>
    <dgm:pt modelId="{925A82D0-3478-42F0-B767-3DBCF6DE79CA}" type="pres">
      <dgm:prSet presAssocID="{7B94A3CA-8AD8-4281-B608-28C48134D698}" presName="parTx" presStyleLbl="revTx" presStyleIdx="2" presStyleCnt="5">
        <dgm:presLayoutVars>
          <dgm:chMax val="0"/>
          <dgm:chPref val="0"/>
        </dgm:presLayoutVars>
      </dgm:prSet>
      <dgm:spPr/>
    </dgm:pt>
    <dgm:pt modelId="{8CDC7C9C-19EC-4735-B281-08DB89631AF3}" type="pres">
      <dgm:prSet presAssocID="{289A03AC-0ABE-4FE0-AD40-24A7DE646059}" presName="sibTrans" presStyleCnt="0"/>
      <dgm:spPr/>
    </dgm:pt>
    <dgm:pt modelId="{F9B813EC-5D55-41C7-B3CA-5DBA9DB5678A}" type="pres">
      <dgm:prSet presAssocID="{ADD8DFEC-063C-4FCF-9C77-84F476A0231D}" presName="compNode" presStyleCnt="0"/>
      <dgm:spPr/>
    </dgm:pt>
    <dgm:pt modelId="{5B98469B-CFEE-41C8-9FA4-7340D2D108ED}" type="pres">
      <dgm:prSet presAssocID="{ADD8DFEC-063C-4FCF-9C77-84F476A0231D}" presName="bgRect" presStyleLbl="bgShp" presStyleIdx="3" presStyleCnt="5"/>
      <dgm:spPr/>
    </dgm:pt>
    <dgm:pt modelId="{05270332-7173-498E-BF01-AD91F4A48C4D}" type="pres">
      <dgm:prSet presAssocID="{ADD8DFEC-063C-4FCF-9C77-84F476A0231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cturer"/>
        </a:ext>
      </dgm:extLst>
    </dgm:pt>
    <dgm:pt modelId="{955B94AD-C6CD-4645-8187-613AC3976A3B}" type="pres">
      <dgm:prSet presAssocID="{ADD8DFEC-063C-4FCF-9C77-84F476A0231D}" presName="spaceRect" presStyleCnt="0"/>
      <dgm:spPr/>
    </dgm:pt>
    <dgm:pt modelId="{DF0FD123-BC96-496B-87D2-75E1645D7B86}" type="pres">
      <dgm:prSet presAssocID="{ADD8DFEC-063C-4FCF-9C77-84F476A0231D}" presName="parTx" presStyleLbl="revTx" presStyleIdx="3" presStyleCnt="5">
        <dgm:presLayoutVars>
          <dgm:chMax val="0"/>
          <dgm:chPref val="0"/>
        </dgm:presLayoutVars>
      </dgm:prSet>
      <dgm:spPr/>
    </dgm:pt>
    <dgm:pt modelId="{C2C81E42-0DF4-42E0-B5E1-75F1170F583A}" type="pres">
      <dgm:prSet presAssocID="{535E5F91-FFCA-48A3-B9BE-61EC8DA6CFC7}" presName="sibTrans" presStyleCnt="0"/>
      <dgm:spPr/>
    </dgm:pt>
    <dgm:pt modelId="{1129A3C6-75B2-4426-9262-25C5F3B57840}" type="pres">
      <dgm:prSet presAssocID="{611EB117-5E53-4264-BAF7-F5E08B2DA9F4}" presName="compNode" presStyleCnt="0"/>
      <dgm:spPr/>
    </dgm:pt>
    <dgm:pt modelId="{C9715CFA-2D09-4A1F-93B7-BCE9F103482F}" type="pres">
      <dgm:prSet presAssocID="{611EB117-5E53-4264-BAF7-F5E08B2DA9F4}" presName="bgRect" presStyleLbl="bgShp" presStyleIdx="4" presStyleCnt="5"/>
      <dgm:spPr/>
    </dgm:pt>
    <dgm:pt modelId="{1C272E28-43A8-4EC0-826B-437EE486C74B}" type="pres">
      <dgm:prSet presAssocID="{611EB117-5E53-4264-BAF7-F5E08B2DA9F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BC70877F-B533-46F1-B381-190B7A226356}" type="pres">
      <dgm:prSet presAssocID="{611EB117-5E53-4264-BAF7-F5E08B2DA9F4}" presName="spaceRect" presStyleCnt="0"/>
      <dgm:spPr/>
    </dgm:pt>
    <dgm:pt modelId="{32994C09-BC60-4E05-B258-D823D1CF0605}" type="pres">
      <dgm:prSet presAssocID="{611EB117-5E53-4264-BAF7-F5E08B2DA9F4}" presName="parTx" presStyleLbl="revTx" presStyleIdx="4" presStyleCnt="5">
        <dgm:presLayoutVars>
          <dgm:chMax val="0"/>
          <dgm:chPref val="0"/>
        </dgm:presLayoutVars>
      </dgm:prSet>
      <dgm:spPr/>
    </dgm:pt>
  </dgm:ptLst>
  <dgm:cxnLst>
    <dgm:cxn modelId="{4109F404-C688-4BF2-82B7-C3DC1654F994}" srcId="{5DEF59AF-C8CB-4CF9-BFA7-3AE5FC6AEAF0}" destId="{611EB117-5E53-4264-BAF7-F5E08B2DA9F4}" srcOrd="4" destOrd="0" parTransId="{9A2557EE-ECBB-4435-9274-FDEF66AD7465}" sibTransId="{543154D2-7D0C-4A86-B0BE-D3A2B89EE6BC}"/>
    <dgm:cxn modelId="{EF907113-FF7C-4747-B5C0-84D17BF3F1FD}" type="presOf" srcId="{00EEFFDA-016B-4746-AC53-7BF6BD123513}" destId="{9E4F1A83-005E-4BCC-AEBE-82FF1AF24352}" srcOrd="0" destOrd="0" presId="urn:microsoft.com/office/officeart/2018/2/layout/IconVerticalSolidList"/>
    <dgm:cxn modelId="{AE30F932-E2F0-4E13-993F-D62880538E3F}" srcId="{5DEF59AF-C8CB-4CF9-BFA7-3AE5FC6AEAF0}" destId="{ADD8DFEC-063C-4FCF-9C77-84F476A0231D}" srcOrd="3" destOrd="0" parTransId="{BC90DA80-AB1B-4B71-B089-B5270E5A234C}" sibTransId="{535E5F91-FFCA-48A3-B9BE-61EC8DA6CFC7}"/>
    <dgm:cxn modelId="{049B0D3C-D7EE-48B4-803D-C9C6560A6483}" type="presOf" srcId="{7B94A3CA-8AD8-4281-B608-28C48134D698}" destId="{925A82D0-3478-42F0-B767-3DBCF6DE79CA}" srcOrd="0" destOrd="0" presId="urn:microsoft.com/office/officeart/2018/2/layout/IconVerticalSolidList"/>
    <dgm:cxn modelId="{6EBE8B3D-4EC0-4950-9DD7-3240E7A005F7}" srcId="{5DEF59AF-C8CB-4CF9-BFA7-3AE5FC6AEAF0}" destId="{8D15F75B-45D4-4000-93FA-4F4F125D3609}" srcOrd="1" destOrd="0" parTransId="{D9979AC1-9F0C-449B-881B-A68A5BC19CE2}" sibTransId="{2BF6E3B8-B4CD-47FB-85BB-9F49B0C28E61}"/>
    <dgm:cxn modelId="{91130E3E-2958-4F32-9A9F-7FAC207A1866}" type="presOf" srcId="{8D15F75B-45D4-4000-93FA-4F4F125D3609}" destId="{F4A42331-FC13-48CA-BA56-420EFA55CE95}" srcOrd="0" destOrd="0" presId="urn:microsoft.com/office/officeart/2018/2/layout/IconVerticalSolidList"/>
    <dgm:cxn modelId="{B73D7D40-18F6-4E4F-AAF2-914DF157F80D}" type="presOf" srcId="{ADD8DFEC-063C-4FCF-9C77-84F476A0231D}" destId="{DF0FD123-BC96-496B-87D2-75E1645D7B86}" srcOrd="0" destOrd="0" presId="urn:microsoft.com/office/officeart/2018/2/layout/IconVerticalSolidList"/>
    <dgm:cxn modelId="{BA7B3982-E971-443D-B831-0E9A52592A59}" type="presOf" srcId="{611EB117-5E53-4264-BAF7-F5E08B2DA9F4}" destId="{32994C09-BC60-4E05-B258-D823D1CF0605}" srcOrd="0" destOrd="0" presId="urn:microsoft.com/office/officeart/2018/2/layout/IconVerticalSolidList"/>
    <dgm:cxn modelId="{714BE79A-77AD-4776-A899-4BE14D95CD37}" srcId="{5DEF59AF-C8CB-4CF9-BFA7-3AE5FC6AEAF0}" destId="{00EEFFDA-016B-4746-AC53-7BF6BD123513}" srcOrd="0" destOrd="0" parTransId="{037CD628-1015-43F0-96C7-D835D12C5EA7}" sibTransId="{6A999599-F5C5-4B39-A1EB-7E486B3B2AE6}"/>
    <dgm:cxn modelId="{845AC1B9-8423-4C22-8DD7-18E3B1DE301C}" type="presOf" srcId="{5DEF59AF-C8CB-4CF9-BFA7-3AE5FC6AEAF0}" destId="{F05974CA-8BD7-40F1-90F0-91101F7DA826}" srcOrd="0" destOrd="0" presId="urn:microsoft.com/office/officeart/2018/2/layout/IconVerticalSolidList"/>
    <dgm:cxn modelId="{3C1AB0F3-E57B-4432-A329-1614617018D2}" srcId="{5DEF59AF-C8CB-4CF9-BFA7-3AE5FC6AEAF0}" destId="{7B94A3CA-8AD8-4281-B608-28C48134D698}" srcOrd="2" destOrd="0" parTransId="{2EE85CA4-3EBC-4335-AE7E-B8F984830499}" sibTransId="{289A03AC-0ABE-4FE0-AD40-24A7DE646059}"/>
    <dgm:cxn modelId="{0B9666E9-FEB2-471A-BF31-A31D43E2F2EE}" type="presParOf" srcId="{F05974CA-8BD7-40F1-90F0-91101F7DA826}" destId="{A8ECF62B-F7ED-46DE-BE13-864A65ADCE9B}" srcOrd="0" destOrd="0" presId="urn:microsoft.com/office/officeart/2018/2/layout/IconVerticalSolidList"/>
    <dgm:cxn modelId="{CCF2C2FB-1BB9-4841-86BC-37EECAFAF51E}" type="presParOf" srcId="{A8ECF62B-F7ED-46DE-BE13-864A65ADCE9B}" destId="{F54939B1-68B9-4720-B2EE-D2A93E9A3CE0}" srcOrd="0" destOrd="0" presId="urn:microsoft.com/office/officeart/2018/2/layout/IconVerticalSolidList"/>
    <dgm:cxn modelId="{D1995856-6FE5-422F-A54A-24252DEFF27F}" type="presParOf" srcId="{A8ECF62B-F7ED-46DE-BE13-864A65ADCE9B}" destId="{5826E15A-2D37-44F3-8F7F-4EAEFE5C261B}" srcOrd="1" destOrd="0" presId="urn:microsoft.com/office/officeart/2018/2/layout/IconVerticalSolidList"/>
    <dgm:cxn modelId="{6E10877F-51BA-4A80-9498-69A6C76B3408}" type="presParOf" srcId="{A8ECF62B-F7ED-46DE-BE13-864A65ADCE9B}" destId="{58193F33-B8C0-400C-B9A1-FA2DCE80D7F1}" srcOrd="2" destOrd="0" presId="urn:microsoft.com/office/officeart/2018/2/layout/IconVerticalSolidList"/>
    <dgm:cxn modelId="{CF3B6BE4-7B02-4E54-8489-2D204D9E0737}" type="presParOf" srcId="{A8ECF62B-F7ED-46DE-BE13-864A65ADCE9B}" destId="{9E4F1A83-005E-4BCC-AEBE-82FF1AF24352}" srcOrd="3" destOrd="0" presId="urn:microsoft.com/office/officeart/2018/2/layout/IconVerticalSolidList"/>
    <dgm:cxn modelId="{BEFB7E12-260A-42EC-A501-C3661EE1EA38}" type="presParOf" srcId="{F05974CA-8BD7-40F1-90F0-91101F7DA826}" destId="{4BED11A8-2790-485E-9756-E31208525A5C}" srcOrd="1" destOrd="0" presId="urn:microsoft.com/office/officeart/2018/2/layout/IconVerticalSolidList"/>
    <dgm:cxn modelId="{49AEABCA-CD5E-4852-9C95-2A53AC0553C6}" type="presParOf" srcId="{F05974CA-8BD7-40F1-90F0-91101F7DA826}" destId="{F26CBC14-433D-4AE3-A8AB-57312A2A646D}" srcOrd="2" destOrd="0" presId="urn:microsoft.com/office/officeart/2018/2/layout/IconVerticalSolidList"/>
    <dgm:cxn modelId="{91B5DAB4-6765-4AB6-A495-51BDEE2031B9}" type="presParOf" srcId="{F26CBC14-433D-4AE3-A8AB-57312A2A646D}" destId="{EDA1DAFD-751D-4FBB-93C5-7607F6968A91}" srcOrd="0" destOrd="0" presId="urn:microsoft.com/office/officeart/2018/2/layout/IconVerticalSolidList"/>
    <dgm:cxn modelId="{17431CDD-10BE-4049-8C93-6BE0BCB601EF}" type="presParOf" srcId="{F26CBC14-433D-4AE3-A8AB-57312A2A646D}" destId="{8AE65E2D-826B-4F9A-931B-BDAD70385BFA}" srcOrd="1" destOrd="0" presId="urn:microsoft.com/office/officeart/2018/2/layout/IconVerticalSolidList"/>
    <dgm:cxn modelId="{B046FB4F-812C-493D-8B57-AF5E0F759426}" type="presParOf" srcId="{F26CBC14-433D-4AE3-A8AB-57312A2A646D}" destId="{513B40D7-D7E0-4094-85C4-0058F1CDA08B}" srcOrd="2" destOrd="0" presId="urn:microsoft.com/office/officeart/2018/2/layout/IconVerticalSolidList"/>
    <dgm:cxn modelId="{4DE0BC42-4025-4F10-AA97-D08268AC8F60}" type="presParOf" srcId="{F26CBC14-433D-4AE3-A8AB-57312A2A646D}" destId="{F4A42331-FC13-48CA-BA56-420EFA55CE95}" srcOrd="3" destOrd="0" presId="urn:microsoft.com/office/officeart/2018/2/layout/IconVerticalSolidList"/>
    <dgm:cxn modelId="{D8F00737-26B7-4EFF-A07F-552AF8EFA583}" type="presParOf" srcId="{F05974CA-8BD7-40F1-90F0-91101F7DA826}" destId="{C38436A4-07F3-454C-9034-E206DD4151D6}" srcOrd="3" destOrd="0" presId="urn:microsoft.com/office/officeart/2018/2/layout/IconVerticalSolidList"/>
    <dgm:cxn modelId="{05F3E67C-A1A0-4228-B7A6-7190B4FD337E}" type="presParOf" srcId="{F05974CA-8BD7-40F1-90F0-91101F7DA826}" destId="{1257AFF4-097F-4DA1-8597-4F7CF09EF485}" srcOrd="4" destOrd="0" presId="urn:microsoft.com/office/officeart/2018/2/layout/IconVerticalSolidList"/>
    <dgm:cxn modelId="{3808E108-ADD0-4EAA-AC3B-FCFB3DDFFC62}" type="presParOf" srcId="{1257AFF4-097F-4DA1-8597-4F7CF09EF485}" destId="{122C8CC9-9862-4CFB-B5AA-9C5F502451DC}" srcOrd="0" destOrd="0" presId="urn:microsoft.com/office/officeart/2018/2/layout/IconVerticalSolidList"/>
    <dgm:cxn modelId="{5CA8793A-9B10-4E2D-8F29-3E65EF23906A}" type="presParOf" srcId="{1257AFF4-097F-4DA1-8597-4F7CF09EF485}" destId="{34571554-2A6C-40A6-AA10-ACC8C5AC6658}" srcOrd="1" destOrd="0" presId="urn:microsoft.com/office/officeart/2018/2/layout/IconVerticalSolidList"/>
    <dgm:cxn modelId="{09937E5C-5CFA-48AC-8537-F91FA55D231F}" type="presParOf" srcId="{1257AFF4-097F-4DA1-8597-4F7CF09EF485}" destId="{3DE1BB3D-4603-40FC-B434-CA64B19B8BE4}" srcOrd="2" destOrd="0" presId="urn:microsoft.com/office/officeart/2018/2/layout/IconVerticalSolidList"/>
    <dgm:cxn modelId="{DB68179E-0715-4CD7-A430-B0F4F3D13718}" type="presParOf" srcId="{1257AFF4-097F-4DA1-8597-4F7CF09EF485}" destId="{925A82D0-3478-42F0-B767-3DBCF6DE79CA}" srcOrd="3" destOrd="0" presId="urn:microsoft.com/office/officeart/2018/2/layout/IconVerticalSolidList"/>
    <dgm:cxn modelId="{97C105DB-162C-4BC2-BFD8-E884D0421768}" type="presParOf" srcId="{F05974CA-8BD7-40F1-90F0-91101F7DA826}" destId="{8CDC7C9C-19EC-4735-B281-08DB89631AF3}" srcOrd="5" destOrd="0" presId="urn:microsoft.com/office/officeart/2018/2/layout/IconVerticalSolidList"/>
    <dgm:cxn modelId="{8593908B-550E-45E0-A967-3C6836A7F609}" type="presParOf" srcId="{F05974CA-8BD7-40F1-90F0-91101F7DA826}" destId="{F9B813EC-5D55-41C7-B3CA-5DBA9DB5678A}" srcOrd="6" destOrd="0" presId="urn:microsoft.com/office/officeart/2018/2/layout/IconVerticalSolidList"/>
    <dgm:cxn modelId="{B657CF7F-B385-4843-A165-A8A52071818F}" type="presParOf" srcId="{F9B813EC-5D55-41C7-B3CA-5DBA9DB5678A}" destId="{5B98469B-CFEE-41C8-9FA4-7340D2D108ED}" srcOrd="0" destOrd="0" presId="urn:microsoft.com/office/officeart/2018/2/layout/IconVerticalSolidList"/>
    <dgm:cxn modelId="{84BDBF8F-DB07-4579-A813-4B5920F43201}" type="presParOf" srcId="{F9B813EC-5D55-41C7-B3CA-5DBA9DB5678A}" destId="{05270332-7173-498E-BF01-AD91F4A48C4D}" srcOrd="1" destOrd="0" presId="urn:microsoft.com/office/officeart/2018/2/layout/IconVerticalSolidList"/>
    <dgm:cxn modelId="{1979C403-8B14-4A80-BBBC-D29829CBB3B6}" type="presParOf" srcId="{F9B813EC-5D55-41C7-B3CA-5DBA9DB5678A}" destId="{955B94AD-C6CD-4645-8187-613AC3976A3B}" srcOrd="2" destOrd="0" presId="urn:microsoft.com/office/officeart/2018/2/layout/IconVerticalSolidList"/>
    <dgm:cxn modelId="{B693471F-ACA0-482C-A9D9-B5CD9C662975}" type="presParOf" srcId="{F9B813EC-5D55-41C7-B3CA-5DBA9DB5678A}" destId="{DF0FD123-BC96-496B-87D2-75E1645D7B86}" srcOrd="3" destOrd="0" presId="urn:microsoft.com/office/officeart/2018/2/layout/IconVerticalSolidList"/>
    <dgm:cxn modelId="{45614913-CB82-4EEC-8BFD-EC93E86B7518}" type="presParOf" srcId="{F05974CA-8BD7-40F1-90F0-91101F7DA826}" destId="{C2C81E42-0DF4-42E0-B5E1-75F1170F583A}" srcOrd="7" destOrd="0" presId="urn:microsoft.com/office/officeart/2018/2/layout/IconVerticalSolidList"/>
    <dgm:cxn modelId="{847C148D-B311-4F8D-8DB0-7C6C05A4CE6C}" type="presParOf" srcId="{F05974CA-8BD7-40F1-90F0-91101F7DA826}" destId="{1129A3C6-75B2-4426-9262-25C5F3B57840}" srcOrd="8" destOrd="0" presId="urn:microsoft.com/office/officeart/2018/2/layout/IconVerticalSolidList"/>
    <dgm:cxn modelId="{F8ECB143-EB3A-4CC1-8C1E-6152A9E29BB8}" type="presParOf" srcId="{1129A3C6-75B2-4426-9262-25C5F3B57840}" destId="{C9715CFA-2D09-4A1F-93B7-BCE9F103482F}" srcOrd="0" destOrd="0" presId="urn:microsoft.com/office/officeart/2018/2/layout/IconVerticalSolidList"/>
    <dgm:cxn modelId="{37CF9B53-A2BC-43AD-8D0E-D204AB3D793F}" type="presParOf" srcId="{1129A3C6-75B2-4426-9262-25C5F3B57840}" destId="{1C272E28-43A8-4EC0-826B-437EE486C74B}" srcOrd="1" destOrd="0" presId="urn:microsoft.com/office/officeart/2018/2/layout/IconVerticalSolidList"/>
    <dgm:cxn modelId="{31D7D772-E837-4DB1-A55A-8DB0C300FEF8}" type="presParOf" srcId="{1129A3C6-75B2-4426-9262-25C5F3B57840}" destId="{BC70877F-B533-46F1-B381-190B7A226356}" srcOrd="2" destOrd="0" presId="urn:microsoft.com/office/officeart/2018/2/layout/IconVerticalSolidList"/>
    <dgm:cxn modelId="{FB6472C7-2853-4AFB-9478-215AF505A914}" type="presParOf" srcId="{1129A3C6-75B2-4426-9262-25C5F3B57840}" destId="{32994C09-BC60-4E05-B258-D823D1CF06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6011C7-2C6E-4435-B85A-8182237EC3F5}"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BABC3BB-BF73-4728-8A7C-F44B27929453}">
      <dgm:prSet/>
      <dgm:spPr/>
      <dgm:t>
        <a:bodyPr/>
        <a:lstStyle/>
        <a:p>
          <a:pPr>
            <a:buNone/>
          </a:pPr>
          <a:r>
            <a:rPr lang="en-GB" sz="1800" b="1">
              <a:latin typeface="Times New Roman" panose="02020603050405020304" pitchFamily="18" charset="0"/>
              <a:cs typeface="Times New Roman" panose="02020603050405020304" pitchFamily="18" charset="0"/>
            </a:rPr>
            <a:t>Difficulties observed:</a:t>
          </a:r>
          <a:endParaRPr lang="en-US" sz="2200">
            <a:latin typeface="Times New Roman" panose="02020603050405020304" pitchFamily="18" charset="0"/>
            <a:cs typeface="Times New Roman" panose="02020603050405020304" pitchFamily="18" charset="0"/>
          </a:endParaRPr>
        </a:p>
      </dgm:t>
    </dgm:pt>
    <dgm:pt modelId="{7786223A-46D6-42FA-A2F8-0875B678D366}" type="par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FC4A4BD6-6126-4B46-9C93-8704E8673F94}" type="sib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EB5EC9E3-5195-44EB-82D3-E2A63C9B0E6C}">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Language delay</a:t>
          </a:r>
          <a:endParaRPr lang="en-US" sz="1700">
            <a:latin typeface="Times New Roman" panose="02020603050405020304" pitchFamily="18" charset="0"/>
            <a:cs typeface="Times New Roman" panose="02020603050405020304" pitchFamily="18" charset="0"/>
          </a:endParaRPr>
        </a:p>
      </dgm:t>
    </dgm:pt>
    <dgm:pt modelId="{F1887F16-FAE1-4B7F-AE27-15D05B293DA8}" type="par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E723165C-C12F-47BC-AB27-9F2F9ACF5914}" type="sib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5922882F-ACFB-4CF0-AF9D-83CF9E9D135C}">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Separation distress</a:t>
          </a:r>
          <a:endParaRPr lang="en-US" sz="1700">
            <a:latin typeface="Times New Roman" panose="02020603050405020304" pitchFamily="18" charset="0"/>
            <a:cs typeface="Times New Roman" panose="02020603050405020304" pitchFamily="18" charset="0"/>
          </a:endParaRPr>
        </a:p>
      </dgm:t>
    </dgm:pt>
    <dgm:pt modelId="{C17AF842-BF3E-4A40-AEF4-76FDBAE7E853}" type="par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E69001D6-513B-45FB-B9D9-EFF277DACDAD}" type="sib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C8ADF7D8-3E24-482F-8BBB-4585432E213E}">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Limitation social interaction</a:t>
          </a:r>
          <a:endParaRPr lang="en-US" sz="1700">
            <a:latin typeface="Times New Roman" panose="02020603050405020304" pitchFamily="18" charset="0"/>
            <a:cs typeface="Times New Roman" panose="02020603050405020304" pitchFamily="18" charset="0"/>
          </a:endParaRPr>
        </a:p>
      </dgm:t>
    </dgm:pt>
    <dgm:pt modelId="{1DC908EF-6D5C-441E-BDA4-75D5BA303392}" type="par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078292BB-9398-40D8-A3EB-E515F52D3026}" type="sib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C6FB197E-DC8D-48D0-998A-F945DBDFC74D}">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Withdrawal from group activities</a:t>
          </a:r>
          <a:endParaRPr lang="en-US" sz="1700">
            <a:latin typeface="Times New Roman" panose="02020603050405020304" pitchFamily="18" charset="0"/>
            <a:cs typeface="Times New Roman" panose="02020603050405020304" pitchFamily="18" charset="0"/>
          </a:endParaRPr>
        </a:p>
      </dgm:t>
    </dgm:pt>
    <dgm:pt modelId="{1816F007-BB78-49F0-91FD-2BA1B0BE1322}" type="par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61B0357E-1CEB-4537-967C-1CB97576C0E4}" type="sib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D82175FF-32E2-4553-9889-DC1A4D5B9C5E}">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Sleep difficulties</a:t>
          </a:r>
          <a:endParaRPr lang="en-US" sz="1700">
            <a:latin typeface="Times New Roman" panose="02020603050405020304" pitchFamily="18" charset="0"/>
            <a:cs typeface="Times New Roman" panose="02020603050405020304" pitchFamily="18" charset="0"/>
          </a:endParaRPr>
        </a:p>
      </dgm:t>
    </dgm:pt>
    <dgm:pt modelId="{D76D4DCE-B904-44A8-87BD-128EBE22FBF0}" type="par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262AB3E4-8CB7-4317-9C71-37D57B419F31}" type="sib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D3E8BCDE-6433-43A4-845B-D9DCF678B83C}">
      <dgm:prSet/>
      <dgm:spPr/>
      <dgm:t>
        <a:bodyPr/>
        <a:lstStyle/>
        <a:p>
          <a:pPr>
            <a:buNone/>
          </a:pPr>
          <a:r>
            <a:rPr lang="en-GB" b="1">
              <a:latin typeface="Times New Roman" panose="02020603050405020304" pitchFamily="18" charset="0"/>
              <a:cs typeface="Times New Roman" panose="02020603050405020304" pitchFamily="18" charset="0"/>
            </a:rPr>
            <a:t>Case Overview:</a:t>
          </a:r>
          <a:endParaRPr lang="en-US">
            <a:latin typeface="Times New Roman" panose="02020603050405020304" pitchFamily="18" charset="0"/>
            <a:cs typeface="Times New Roman" panose="02020603050405020304" pitchFamily="18" charset="0"/>
          </a:endParaRPr>
        </a:p>
      </dgm:t>
    </dgm:pt>
    <dgm:pt modelId="{002CB519-C02D-4CC6-BB6F-609E1FA89E3F}" type="par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222DFA59-D3EC-4DD9-AD09-38BDBB9603EA}" type="sib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F7B98E62-69AD-424D-8D33-9F6C453A1BBE}">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 is a 4-year-old child attending a Children’s Centre in London.</a:t>
          </a:r>
          <a:endParaRPr lang="en-US">
            <a:latin typeface="Times New Roman" panose="02020603050405020304" pitchFamily="18" charset="0"/>
            <a:cs typeface="Times New Roman" panose="02020603050405020304" pitchFamily="18" charset="0"/>
          </a:endParaRPr>
        </a:p>
      </dgm:t>
    </dgm:pt>
    <dgm:pt modelId="{BAC768FC-C8CB-4EEF-9F95-24B1AF72FCC0}" type="par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FA86E6F7-8142-44C5-9C36-A58370854580}" type="sib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3BD9FFF9-F491-46FF-BF19-E9CCB8E610AA}">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 lives with his mother, who experiences post-natal depression.</a:t>
          </a:r>
          <a:endParaRPr lang="en-US">
            <a:latin typeface="Times New Roman" panose="02020603050405020304" pitchFamily="18" charset="0"/>
            <a:cs typeface="Times New Roman" panose="02020603050405020304" pitchFamily="18" charset="0"/>
          </a:endParaRPr>
        </a:p>
      </dgm:t>
    </dgm:pt>
    <dgm:pt modelId="{93757AB7-00E9-4BCA-9902-7345C004FC4B}" type="par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5DF7FB3D-704B-4597-982B-53539FA36EF7}" type="sib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1C2442C4-E3A8-4D96-B187-989710B69842}">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Isaac’s recent relocation and disrupted childcare arrangements.</a:t>
          </a:r>
          <a:endParaRPr lang="en-US">
            <a:latin typeface="Times New Roman" panose="02020603050405020304" pitchFamily="18" charset="0"/>
            <a:cs typeface="Times New Roman" panose="02020603050405020304" pitchFamily="18" charset="0"/>
          </a:endParaRPr>
        </a:p>
      </dgm:t>
    </dgm:pt>
    <dgm:pt modelId="{A1A636C4-051C-4E32-BBD6-4536E08E69AA}" type="par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E6FB77BE-9607-4219-B493-B49C447B7DA6}" type="sib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28012041-C02C-4FC4-924D-5B8296698EC4}">
      <dgm:prSet custT="1"/>
      <dgm:spPr/>
      <dgm:t>
        <a:bodyPr/>
        <a:lstStyle/>
        <a:p>
          <a:r>
            <a:rPr lang="en-GB" sz="1800" b="1">
              <a:solidFill>
                <a:schemeClr val="bg1"/>
              </a:solidFill>
              <a:latin typeface="Times New Roman" panose="02020603050405020304" pitchFamily="18" charset="0"/>
              <a:cs typeface="Times New Roman" panose="02020603050405020304" pitchFamily="18" charset="0"/>
            </a:rPr>
            <a:t>Aim:</a:t>
          </a:r>
        </a:p>
        <a:p>
          <a:r>
            <a:rPr lang="en-GB" sz="140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gm:t>
    </dgm:pt>
    <dgm:pt modelId="{8C890A95-CC12-466B-BE84-62E21FA6A53B}" type="par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23F9655B-F263-423C-B36B-3428F7E07D30}" type="sib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3817498E-37BE-417F-9DB3-A58988C093E9}" type="pres">
      <dgm:prSet presAssocID="{646011C7-2C6E-4435-B85A-8182237EC3F5}" presName="linearFlow" presStyleCnt="0">
        <dgm:presLayoutVars>
          <dgm:resizeHandles val="exact"/>
        </dgm:presLayoutVars>
      </dgm:prSet>
      <dgm:spPr/>
    </dgm:pt>
    <dgm:pt modelId="{BF5B370A-99C1-4F04-AF07-A213E034DE4A}" type="pres">
      <dgm:prSet presAssocID="{D3E8BCDE-6433-43A4-845B-D9DCF678B83C}" presName="node" presStyleLbl="node1" presStyleIdx="0" presStyleCnt="3">
        <dgm:presLayoutVars>
          <dgm:bulletEnabled val="1"/>
        </dgm:presLayoutVars>
      </dgm:prSet>
      <dgm:spPr/>
    </dgm:pt>
    <dgm:pt modelId="{87F68BC4-C23A-4DBA-8A36-C064D5971CAD}" type="pres">
      <dgm:prSet presAssocID="{222DFA59-D3EC-4DD9-AD09-38BDBB9603EA}" presName="sibTrans" presStyleLbl="sibTrans2D1" presStyleIdx="0" presStyleCnt="2"/>
      <dgm:spPr/>
    </dgm:pt>
    <dgm:pt modelId="{56AF2E55-896C-4CA2-A041-4A6B526CAC75}" type="pres">
      <dgm:prSet presAssocID="{222DFA59-D3EC-4DD9-AD09-38BDBB9603EA}" presName="connectorText" presStyleLbl="sibTrans2D1" presStyleIdx="0" presStyleCnt="2"/>
      <dgm:spPr/>
    </dgm:pt>
    <dgm:pt modelId="{935EBAEA-D5F3-46E4-9A09-83D1B5865CBD}" type="pres">
      <dgm:prSet presAssocID="{ABABC3BB-BF73-4728-8A7C-F44B27929453}" presName="node" presStyleLbl="node1" presStyleIdx="1" presStyleCnt="3">
        <dgm:presLayoutVars>
          <dgm:bulletEnabled val="1"/>
        </dgm:presLayoutVars>
      </dgm:prSet>
      <dgm:spPr/>
    </dgm:pt>
    <dgm:pt modelId="{F4375F03-BE01-4562-8B68-5DC44140C3D6}" type="pres">
      <dgm:prSet presAssocID="{FC4A4BD6-6126-4B46-9C93-8704E8673F94}" presName="sibTrans" presStyleLbl="sibTrans2D1" presStyleIdx="1" presStyleCnt="2"/>
      <dgm:spPr/>
    </dgm:pt>
    <dgm:pt modelId="{0EB3DCAE-3513-4F94-B20B-E57DBE12BF56}" type="pres">
      <dgm:prSet presAssocID="{FC4A4BD6-6126-4B46-9C93-8704E8673F94}" presName="connectorText" presStyleLbl="sibTrans2D1" presStyleIdx="1" presStyleCnt="2"/>
      <dgm:spPr/>
    </dgm:pt>
    <dgm:pt modelId="{83127FD8-8C69-4D2B-A1EE-E50E107BA143}" type="pres">
      <dgm:prSet presAssocID="{28012041-C02C-4FC4-924D-5B8296698EC4}" presName="node" presStyleLbl="node1" presStyleIdx="2" presStyleCnt="3">
        <dgm:presLayoutVars>
          <dgm:bulletEnabled val="1"/>
        </dgm:presLayoutVars>
      </dgm:prSet>
      <dgm:spPr/>
    </dgm:pt>
  </dgm:ptLst>
  <dgm:cxnLst>
    <dgm:cxn modelId="{308A7901-9CCA-4B70-A351-1ADFA3AF039B}" srcId="{646011C7-2C6E-4435-B85A-8182237EC3F5}" destId="{D3E8BCDE-6433-43A4-845B-D9DCF678B83C}" srcOrd="0" destOrd="0" parTransId="{002CB519-C02D-4CC6-BB6F-609E1FA89E3F}" sibTransId="{222DFA59-D3EC-4DD9-AD09-38BDBB9603EA}"/>
    <dgm:cxn modelId="{9F9BEB0D-750A-478D-AA5E-64EB98AD32B6}" type="presOf" srcId="{C6FB197E-DC8D-48D0-998A-F945DBDFC74D}" destId="{935EBAEA-D5F3-46E4-9A09-83D1B5865CBD}" srcOrd="0" destOrd="4" presId="urn:microsoft.com/office/officeart/2005/8/layout/process2"/>
    <dgm:cxn modelId="{6FB96715-EBF9-4BF5-B29B-FF3CB3400A80}" type="presOf" srcId="{EB5EC9E3-5195-44EB-82D3-E2A63C9B0E6C}" destId="{935EBAEA-D5F3-46E4-9A09-83D1B5865CBD}" srcOrd="0" destOrd="1" presId="urn:microsoft.com/office/officeart/2005/8/layout/process2"/>
    <dgm:cxn modelId="{9A8F6F1E-E1AD-4D34-8230-C503EB419DA7}" type="presOf" srcId="{3BD9FFF9-F491-46FF-BF19-E9CCB8E610AA}" destId="{BF5B370A-99C1-4F04-AF07-A213E034DE4A}" srcOrd="0" destOrd="2" presId="urn:microsoft.com/office/officeart/2005/8/layout/process2"/>
    <dgm:cxn modelId="{0031C81E-8089-4125-B608-E002B1D3B166}" srcId="{D3E8BCDE-6433-43A4-845B-D9DCF678B83C}" destId="{F7B98E62-69AD-424D-8D33-9F6C453A1BBE}" srcOrd="0" destOrd="0" parTransId="{BAC768FC-C8CB-4EEF-9F95-24B1AF72FCC0}" sibTransId="{FA86E6F7-8142-44C5-9C36-A58370854580}"/>
    <dgm:cxn modelId="{44A0EF23-93CC-4DC1-A42E-FDD2A648FED7}" srcId="{646011C7-2C6E-4435-B85A-8182237EC3F5}" destId="{28012041-C02C-4FC4-924D-5B8296698EC4}" srcOrd="2" destOrd="0" parTransId="{8C890A95-CC12-466B-BE84-62E21FA6A53B}" sibTransId="{23F9655B-F263-423C-B36B-3428F7E07D30}"/>
    <dgm:cxn modelId="{886BD42D-5EF7-438A-B546-115E1127BB3A}" type="presOf" srcId="{ABABC3BB-BF73-4728-8A7C-F44B27929453}" destId="{935EBAEA-D5F3-46E4-9A09-83D1B5865CBD}" srcOrd="0" destOrd="0" presId="urn:microsoft.com/office/officeart/2005/8/layout/process2"/>
    <dgm:cxn modelId="{20061D34-954A-4D3E-BDAE-471284FAECC3}" type="presOf" srcId="{222DFA59-D3EC-4DD9-AD09-38BDBB9603EA}" destId="{56AF2E55-896C-4CA2-A041-4A6B526CAC75}" srcOrd="1" destOrd="0" presId="urn:microsoft.com/office/officeart/2005/8/layout/process2"/>
    <dgm:cxn modelId="{C4FBD846-B244-4F8A-8FE4-8022B24632CE}" srcId="{ABABC3BB-BF73-4728-8A7C-F44B27929453}" destId="{C8ADF7D8-3E24-482F-8BBB-4585432E213E}" srcOrd="2" destOrd="0" parTransId="{1DC908EF-6D5C-441E-BDA4-75D5BA303392}" sibTransId="{078292BB-9398-40D8-A3EB-E515F52D3026}"/>
    <dgm:cxn modelId="{39834D47-58C7-4C1E-8678-621FF164E549}" srcId="{ABABC3BB-BF73-4728-8A7C-F44B27929453}" destId="{EB5EC9E3-5195-44EB-82D3-E2A63C9B0E6C}" srcOrd="0" destOrd="0" parTransId="{F1887F16-FAE1-4B7F-AE27-15D05B293DA8}" sibTransId="{E723165C-C12F-47BC-AB27-9F2F9ACF5914}"/>
    <dgm:cxn modelId="{9A1C3F69-FEC3-4DE7-9DE2-848DC21BBEB4}" srcId="{ABABC3BB-BF73-4728-8A7C-F44B27929453}" destId="{D82175FF-32E2-4553-9889-DC1A4D5B9C5E}" srcOrd="4" destOrd="0" parTransId="{D76D4DCE-B904-44A8-87BD-128EBE22FBF0}" sibTransId="{262AB3E4-8CB7-4317-9C71-37D57B419F31}"/>
    <dgm:cxn modelId="{D1671B53-1273-4B90-BE0F-0332A5676769}" type="presOf" srcId="{222DFA59-D3EC-4DD9-AD09-38BDBB9603EA}" destId="{87F68BC4-C23A-4DBA-8A36-C064D5971CAD}" srcOrd="0" destOrd="0" presId="urn:microsoft.com/office/officeart/2005/8/layout/process2"/>
    <dgm:cxn modelId="{1E68617F-5A84-416E-8C2A-3E13D98ED341}" srcId="{D3E8BCDE-6433-43A4-845B-D9DCF678B83C}" destId="{1C2442C4-E3A8-4D96-B187-989710B69842}" srcOrd="2" destOrd="0" parTransId="{A1A636C4-051C-4E32-BBD6-4536E08E69AA}" sibTransId="{E6FB77BE-9607-4219-B493-B49C447B7DA6}"/>
    <dgm:cxn modelId="{282F4489-0A03-4CAF-96B4-9305A5A94B0A}" type="presOf" srcId="{C8ADF7D8-3E24-482F-8BBB-4585432E213E}" destId="{935EBAEA-D5F3-46E4-9A09-83D1B5865CBD}" srcOrd="0" destOrd="3" presId="urn:microsoft.com/office/officeart/2005/8/layout/process2"/>
    <dgm:cxn modelId="{45F2DC91-BEED-4D73-92F7-420C8B2B9EF2}" type="presOf" srcId="{1C2442C4-E3A8-4D96-B187-989710B69842}" destId="{BF5B370A-99C1-4F04-AF07-A213E034DE4A}" srcOrd="0" destOrd="3" presId="urn:microsoft.com/office/officeart/2005/8/layout/process2"/>
    <dgm:cxn modelId="{67A5A7A3-E6A8-43B0-AFE9-89166C3B4A5B}" type="presOf" srcId="{D82175FF-32E2-4553-9889-DC1A4D5B9C5E}" destId="{935EBAEA-D5F3-46E4-9A09-83D1B5865CBD}" srcOrd="0" destOrd="5" presId="urn:microsoft.com/office/officeart/2005/8/layout/process2"/>
    <dgm:cxn modelId="{A70258AB-0CB6-4C9C-99FA-52461E9C9105}" srcId="{D3E8BCDE-6433-43A4-845B-D9DCF678B83C}" destId="{3BD9FFF9-F491-46FF-BF19-E9CCB8E610AA}" srcOrd="1" destOrd="0" parTransId="{93757AB7-00E9-4BCA-9902-7345C004FC4B}" sibTransId="{5DF7FB3D-704B-4597-982B-53539FA36EF7}"/>
    <dgm:cxn modelId="{BD0420AE-E456-42C0-B6E3-7F0F080E27DB}" type="presOf" srcId="{FC4A4BD6-6126-4B46-9C93-8704E8673F94}" destId="{0EB3DCAE-3513-4F94-B20B-E57DBE12BF56}" srcOrd="1" destOrd="0" presId="urn:microsoft.com/office/officeart/2005/8/layout/process2"/>
    <dgm:cxn modelId="{D8E06FAE-E39A-4D0C-ABD1-3B6D33892B97}" type="presOf" srcId="{FC4A4BD6-6126-4B46-9C93-8704E8673F94}" destId="{F4375F03-BE01-4562-8B68-5DC44140C3D6}" srcOrd="0" destOrd="0" presId="urn:microsoft.com/office/officeart/2005/8/layout/process2"/>
    <dgm:cxn modelId="{D8FCDCAF-7839-40DD-982B-BCDF5B41A6CB}" type="presOf" srcId="{28012041-C02C-4FC4-924D-5B8296698EC4}" destId="{83127FD8-8C69-4D2B-A1EE-E50E107BA143}" srcOrd="0" destOrd="0" presId="urn:microsoft.com/office/officeart/2005/8/layout/process2"/>
    <dgm:cxn modelId="{35E9F2B5-59EF-408F-9F3B-05FC15F7B305}" type="presOf" srcId="{D3E8BCDE-6433-43A4-845B-D9DCF678B83C}" destId="{BF5B370A-99C1-4F04-AF07-A213E034DE4A}" srcOrd="0" destOrd="0" presId="urn:microsoft.com/office/officeart/2005/8/layout/process2"/>
    <dgm:cxn modelId="{9E7D42CE-13F2-49D1-BCF3-6DC7775C77BA}" type="presOf" srcId="{5922882F-ACFB-4CF0-AF9D-83CF9E9D135C}" destId="{935EBAEA-D5F3-46E4-9A09-83D1B5865CBD}" srcOrd="0" destOrd="2" presId="urn:microsoft.com/office/officeart/2005/8/layout/process2"/>
    <dgm:cxn modelId="{C4CBC0D7-45E7-47C8-991A-7368E70C2D71}" srcId="{ABABC3BB-BF73-4728-8A7C-F44B27929453}" destId="{5922882F-ACFB-4CF0-AF9D-83CF9E9D135C}" srcOrd="1" destOrd="0" parTransId="{C17AF842-BF3E-4A40-AEF4-76FDBAE7E853}" sibTransId="{E69001D6-513B-45FB-B9D9-EFF277DACDAD}"/>
    <dgm:cxn modelId="{723544E2-B1B8-4CEF-B4C7-7F0B4E277589}" srcId="{ABABC3BB-BF73-4728-8A7C-F44B27929453}" destId="{C6FB197E-DC8D-48D0-998A-F945DBDFC74D}" srcOrd="3" destOrd="0" parTransId="{1816F007-BB78-49F0-91FD-2BA1B0BE1322}" sibTransId="{61B0357E-1CEB-4537-967C-1CB97576C0E4}"/>
    <dgm:cxn modelId="{0173D5EF-CCBA-48B6-85B6-1760DDB84262}" type="presOf" srcId="{646011C7-2C6E-4435-B85A-8182237EC3F5}" destId="{3817498E-37BE-417F-9DB3-A58988C093E9}" srcOrd="0" destOrd="0" presId="urn:microsoft.com/office/officeart/2005/8/layout/process2"/>
    <dgm:cxn modelId="{F2FDFFF7-8436-40D6-9489-C0ABE6E47611}" srcId="{646011C7-2C6E-4435-B85A-8182237EC3F5}" destId="{ABABC3BB-BF73-4728-8A7C-F44B27929453}" srcOrd="1" destOrd="0" parTransId="{7786223A-46D6-42FA-A2F8-0875B678D366}" sibTransId="{FC4A4BD6-6126-4B46-9C93-8704E8673F94}"/>
    <dgm:cxn modelId="{3CFF07FD-ECDC-4D4D-959F-5D45BBB394F4}" type="presOf" srcId="{F7B98E62-69AD-424D-8D33-9F6C453A1BBE}" destId="{BF5B370A-99C1-4F04-AF07-A213E034DE4A}" srcOrd="0" destOrd="1" presId="urn:microsoft.com/office/officeart/2005/8/layout/process2"/>
    <dgm:cxn modelId="{6EB55651-C6CE-4C8E-A47B-FF8EF6AA4B87}" type="presParOf" srcId="{3817498E-37BE-417F-9DB3-A58988C093E9}" destId="{BF5B370A-99C1-4F04-AF07-A213E034DE4A}" srcOrd="0" destOrd="0" presId="urn:microsoft.com/office/officeart/2005/8/layout/process2"/>
    <dgm:cxn modelId="{A9C9D5E5-B667-4291-85C9-A6D4FC775BDF}" type="presParOf" srcId="{3817498E-37BE-417F-9DB3-A58988C093E9}" destId="{87F68BC4-C23A-4DBA-8A36-C064D5971CAD}" srcOrd="1" destOrd="0" presId="urn:microsoft.com/office/officeart/2005/8/layout/process2"/>
    <dgm:cxn modelId="{B8D9C509-E011-416E-B28B-C1A7D8C2229C}" type="presParOf" srcId="{87F68BC4-C23A-4DBA-8A36-C064D5971CAD}" destId="{56AF2E55-896C-4CA2-A041-4A6B526CAC75}" srcOrd="0" destOrd="0" presId="urn:microsoft.com/office/officeart/2005/8/layout/process2"/>
    <dgm:cxn modelId="{1E4573B4-D227-4645-B37E-DADAE72031A6}" type="presParOf" srcId="{3817498E-37BE-417F-9DB3-A58988C093E9}" destId="{935EBAEA-D5F3-46E4-9A09-83D1B5865CBD}" srcOrd="2" destOrd="0" presId="urn:microsoft.com/office/officeart/2005/8/layout/process2"/>
    <dgm:cxn modelId="{525CA10A-6EC2-4663-A9F2-A486BAED113C}" type="presParOf" srcId="{3817498E-37BE-417F-9DB3-A58988C093E9}" destId="{F4375F03-BE01-4562-8B68-5DC44140C3D6}" srcOrd="3" destOrd="0" presId="urn:microsoft.com/office/officeart/2005/8/layout/process2"/>
    <dgm:cxn modelId="{1AC542BA-D2A6-43CE-9F51-82209B0F01E5}" type="presParOf" srcId="{F4375F03-BE01-4562-8B68-5DC44140C3D6}" destId="{0EB3DCAE-3513-4F94-B20B-E57DBE12BF56}" srcOrd="0" destOrd="0" presId="urn:microsoft.com/office/officeart/2005/8/layout/process2"/>
    <dgm:cxn modelId="{69C13694-13C9-4B9D-9D42-2346D4CC6ECE}" type="presParOf" srcId="{3817498E-37BE-417F-9DB3-A58988C093E9}" destId="{83127FD8-8C69-4D2B-A1EE-E50E107BA143}"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B1C475-0F7E-4C74-90AE-3C9AAA4120C3}"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9BA2F58-10B4-4907-BF4E-23831487B3A9}">
      <dgm:prSet custT="1"/>
      <dgm:spPr/>
      <dgm:t>
        <a:bodyPr/>
        <a:lstStyle/>
        <a:p>
          <a:r>
            <a:rPr lang="en-US" sz="2000" b="1">
              <a:latin typeface="Times New Roman" panose="02020603050405020304" pitchFamily="18" charset="0"/>
              <a:cs typeface="Times New Roman" panose="02020603050405020304" pitchFamily="18" charset="0"/>
            </a:rPr>
            <a:t>Social Interaction: </a:t>
          </a:r>
          <a:r>
            <a:rPr lang="en-US" sz="1600">
              <a:latin typeface="Times New Roman" panose="02020603050405020304" pitchFamily="18" charset="0"/>
              <a:cs typeface="Times New Roman" panose="02020603050405020304" pitchFamily="18" charset="0"/>
            </a:rPr>
            <a:t>Children learn through interactions with more knowledgeable adults and peers.</a:t>
          </a:r>
        </a:p>
        <a:p>
          <a:endParaRPr lang="en-US" sz="1600">
            <a:latin typeface="Times New Roman" panose="02020603050405020304" pitchFamily="18" charset="0"/>
            <a:cs typeface="Times New Roman" panose="02020603050405020304" pitchFamily="18" charset="0"/>
          </a:endParaRPr>
        </a:p>
      </dgm:t>
    </dgm:pt>
    <dgm:pt modelId="{5E9F191C-68ED-4993-8030-C897C30055D9}" type="par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990F9DEB-D5EE-4304-A9C9-7346D5440703}" type="sib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8485C44C-B6AC-4518-8770-0A832E817857}">
      <dgm:prSet custT="1"/>
      <dgm:spPr/>
      <dgm:t>
        <a:bodyPr/>
        <a:lstStyle/>
        <a:p>
          <a:r>
            <a:rPr lang="en-US" sz="1800" b="1">
              <a:latin typeface="Times New Roman" panose="02020603050405020304" pitchFamily="18" charset="0"/>
              <a:cs typeface="Times New Roman" panose="02020603050405020304" pitchFamily="18" charset="0"/>
            </a:rPr>
            <a:t>(ZPD) Zone of Proximal  Development: </a:t>
          </a:r>
          <a:r>
            <a:rPr lang="en-US" sz="1600">
              <a:latin typeface="Times New Roman" panose="02020603050405020304" pitchFamily="18" charset="0"/>
              <a:cs typeface="Times New Roman" panose="02020603050405020304" pitchFamily="18" charset="0"/>
            </a:rPr>
            <a:t>The gap between what a child can do independently and what they can achieve with support.</a:t>
          </a:r>
        </a:p>
      </dgm:t>
    </dgm:pt>
    <dgm:pt modelId="{F0A334C1-4DC6-4CCC-A4C2-5406661B7F5D}" type="par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CD2C4B24-8676-40A4-AE87-8A6E4FC00B56}" type="sib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2D613553-E70C-4957-8CCC-50A3C13B5023}">
      <dgm:prSet custT="1"/>
      <dgm:spPr/>
      <dgm:t>
        <a:bodyPr/>
        <a:lstStyle/>
        <a:p>
          <a:r>
            <a:rPr lang="en-US" sz="2000" b="1">
              <a:latin typeface="Times New Roman" panose="02020603050405020304" pitchFamily="18" charset="0"/>
              <a:cs typeface="Times New Roman" panose="02020603050405020304" pitchFamily="18" charset="0"/>
            </a:rPr>
            <a:t>Scaffolding: </a:t>
          </a:r>
          <a:r>
            <a:rPr lang="en-US" sz="1800">
              <a:latin typeface="Times New Roman" panose="02020603050405020304" pitchFamily="18" charset="0"/>
              <a:cs typeface="Times New Roman" panose="02020603050405020304" pitchFamily="18" charset="0"/>
            </a:rPr>
            <a:t>Temporary support provided by adults and peers to promote learning and development.</a:t>
          </a:r>
        </a:p>
      </dgm:t>
    </dgm:pt>
    <dgm:pt modelId="{88279D7B-5F01-4366-8C4A-A1A85758A4AE}" type="par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35979E2C-47E6-4D1A-ACAA-17E09BF62452}" type="sib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E1DD56AA-4140-4FBB-8AE9-45AD86BCCB63}">
      <dgm:prSet custT="1"/>
      <dgm:spPr/>
      <dgm:t>
        <a:bodyPr/>
        <a:lstStyle/>
        <a:p>
          <a:r>
            <a:rPr lang="en-US" sz="2000" b="1">
              <a:latin typeface="Times New Roman" panose="02020603050405020304" pitchFamily="18" charset="0"/>
              <a:cs typeface="Times New Roman" panose="02020603050405020304" pitchFamily="18" charset="0"/>
            </a:rPr>
            <a:t>Language: </a:t>
          </a:r>
          <a:r>
            <a:rPr lang="en-US" sz="1800">
              <a:latin typeface="Times New Roman" panose="02020603050405020304" pitchFamily="18" charset="0"/>
              <a:cs typeface="Times New Roman" panose="02020603050405020304" pitchFamily="18" charset="0"/>
            </a:rPr>
            <a:t>Language is a primary tool for cognitive development.</a:t>
          </a:r>
        </a:p>
      </dgm:t>
    </dgm:pt>
    <dgm:pt modelId="{AE5F64DA-DAA0-4D7A-BE74-C87C35551F2E}" type="par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C2D4E1EA-CE40-4774-A6A2-5D89AB2E3EA5}" type="sib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5D7861A0-538C-4A91-A754-708361E42294}" type="pres">
      <dgm:prSet presAssocID="{7EB1C475-0F7E-4C74-90AE-3C9AAA4120C3}" presName="diagram" presStyleCnt="0">
        <dgm:presLayoutVars>
          <dgm:dir/>
          <dgm:resizeHandles val="exact"/>
        </dgm:presLayoutVars>
      </dgm:prSet>
      <dgm:spPr/>
    </dgm:pt>
    <dgm:pt modelId="{876D09C6-AE94-48F0-8C28-E5023BCF793F}" type="pres">
      <dgm:prSet presAssocID="{A9BA2F58-10B4-4907-BF4E-23831487B3A9}" presName="node" presStyleLbl="node1" presStyleIdx="0" presStyleCnt="4">
        <dgm:presLayoutVars>
          <dgm:bulletEnabled val="1"/>
        </dgm:presLayoutVars>
      </dgm:prSet>
      <dgm:spPr/>
    </dgm:pt>
    <dgm:pt modelId="{A2602C6A-5430-485A-8213-FF5561E82368}" type="pres">
      <dgm:prSet presAssocID="{990F9DEB-D5EE-4304-A9C9-7346D5440703}" presName="sibTrans" presStyleLbl="sibTrans2D1" presStyleIdx="0" presStyleCnt="3"/>
      <dgm:spPr/>
    </dgm:pt>
    <dgm:pt modelId="{791157F1-1C71-4AF6-BEB2-B84F2ED45417}" type="pres">
      <dgm:prSet presAssocID="{990F9DEB-D5EE-4304-A9C9-7346D5440703}" presName="connectorText" presStyleLbl="sibTrans2D1" presStyleIdx="0" presStyleCnt="3"/>
      <dgm:spPr/>
    </dgm:pt>
    <dgm:pt modelId="{1A526271-E68F-431F-88BE-D4718FAD08AB}" type="pres">
      <dgm:prSet presAssocID="{8485C44C-B6AC-4518-8770-0A832E817857}" presName="node" presStyleLbl="node1" presStyleIdx="1" presStyleCnt="4">
        <dgm:presLayoutVars>
          <dgm:bulletEnabled val="1"/>
        </dgm:presLayoutVars>
      </dgm:prSet>
      <dgm:spPr/>
    </dgm:pt>
    <dgm:pt modelId="{7056277E-7455-4C2A-850D-CFC23CA7B8B8}" type="pres">
      <dgm:prSet presAssocID="{CD2C4B24-8676-40A4-AE87-8A6E4FC00B56}" presName="sibTrans" presStyleLbl="sibTrans2D1" presStyleIdx="1" presStyleCnt="3"/>
      <dgm:spPr/>
    </dgm:pt>
    <dgm:pt modelId="{39C1235E-2E7F-4CDB-A8C4-5B15E592AEB1}" type="pres">
      <dgm:prSet presAssocID="{CD2C4B24-8676-40A4-AE87-8A6E4FC00B56}" presName="connectorText" presStyleLbl="sibTrans2D1" presStyleIdx="1" presStyleCnt="3"/>
      <dgm:spPr/>
    </dgm:pt>
    <dgm:pt modelId="{298950F3-0BAD-490C-9EFB-C8D487F7ACCC}" type="pres">
      <dgm:prSet presAssocID="{2D613553-E70C-4957-8CCC-50A3C13B5023}" presName="node" presStyleLbl="node1" presStyleIdx="2" presStyleCnt="4">
        <dgm:presLayoutVars>
          <dgm:bulletEnabled val="1"/>
        </dgm:presLayoutVars>
      </dgm:prSet>
      <dgm:spPr/>
    </dgm:pt>
    <dgm:pt modelId="{66D73FF9-CE55-46FA-8E45-51208F10E429}" type="pres">
      <dgm:prSet presAssocID="{35979E2C-47E6-4D1A-ACAA-17E09BF62452}" presName="sibTrans" presStyleLbl="sibTrans2D1" presStyleIdx="2" presStyleCnt="3"/>
      <dgm:spPr/>
    </dgm:pt>
    <dgm:pt modelId="{1F793424-37A5-4E56-9714-C2146091FAD5}" type="pres">
      <dgm:prSet presAssocID="{35979E2C-47E6-4D1A-ACAA-17E09BF62452}" presName="connectorText" presStyleLbl="sibTrans2D1" presStyleIdx="2" presStyleCnt="3"/>
      <dgm:spPr/>
    </dgm:pt>
    <dgm:pt modelId="{8A83215F-CDD4-4EE9-A448-B4C7A9CB8E5C}" type="pres">
      <dgm:prSet presAssocID="{E1DD56AA-4140-4FBB-8AE9-45AD86BCCB63}" presName="node" presStyleLbl="node1" presStyleIdx="3" presStyleCnt="4">
        <dgm:presLayoutVars>
          <dgm:bulletEnabled val="1"/>
        </dgm:presLayoutVars>
      </dgm:prSet>
      <dgm:spPr/>
    </dgm:pt>
  </dgm:ptLst>
  <dgm:cxnLst>
    <dgm:cxn modelId="{9818B108-BCEB-49D7-AA6C-4F13FFA8934E}" srcId="{7EB1C475-0F7E-4C74-90AE-3C9AAA4120C3}" destId="{8485C44C-B6AC-4518-8770-0A832E817857}" srcOrd="1" destOrd="0" parTransId="{F0A334C1-4DC6-4CCC-A4C2-5406661B7F5D}" sibTransId="{CD2C4B24-8676-40A4-AE87-8A6E4FC00B56}"/>
    <dgm:cxn modelId="{791CAE0E-0AC7-45CA-AC92-4C91BF9C3606}" type="presOf" srcId="{CD2C4B24-8676-40A4-AE87-8A6E4FC00B56}" destId="{39C1235E-2E7F-4CDB-A8C4-5B15E592AEB1}" srcOrd="1" destOrd="0" presId="urn:microsoft.com/office/officeart/2005/8/layout/process5"/>
    <dgm:cxn modelId="{7D41911D-DBFC-4025-9FEC-A9E65DF10ECE}" type="presOf" srcId="{A9BA2F58-10B4-4907-BF4E-23831487B3A9}" destId="{876D09C6-AE94-48F0-8C28-E5023BCF793F}" srcOrd="0" destOrd="0" presId="urn:microsoft.com/office/officeart/2005/8/layout/process5"/>
    <dgm:cxn modelId="{759D743E-8ED4-4C7E-9FD4-68BB00260FB0}" type="presOf" srcId="{7EB1C475-0F7E-4C74-90AE-3C9AAA4120C3}" destId="{5D7861A0-538C-4A91-A754-708361E42294}" srcOrd="0" destOrd="0" presId="urn:microsoft.com/office/officeart/2005/8/layout/process5"/>
    <dgm:cxn modelId="{9B9B5F61-244C-45FF-A9E7-9EB128298739}" srcId="{7EB1C475-0F7E-4C74-90AE-3C9AAA4120C3}" destId="{2D613553-E70C-4957-8CCC-50A3C13B5023}" srcOrd="2" destOrd="0" parTransId="{88279D7B-5F01-4366-8C4A-A1A85758A4AE}" sibTransId="{35979E2C-47E6-4D1A-ACAA-17E09BF62452}"/>
    <dgm:cxn modelId="{8033546B-BBCB-4806-B6B6-93BD9BF73850}" type="presOf" srcId="{2D613553-E70C-4957-8CCC-50A3C13B5023}" destId="{298950F3-0BAD-490C-9EFB-C8D487F7ACCC}" srcOrd="0" destOrd="0" presId="urn:microsoft.com/office/officeart/2005/8/layout/process5"/>
    <dgm:cxn modelId="{92FA3B6C-059E-4879-8835-6081A0F08CFB}" srcId="{7EB1C475-0F7E-4C74-90AE-3C9AAA4120C3}" destId="{E1DD56AA-4140-4FBB-8AE9-45AD86BCCB63}" srcOrd="3" destOrd="0" parTransId="{AE5F64DA-DAA0-4D7A-BE74-C87C35551F2E}" sibTransId="{C2D4E1EA-CE40-4774-A6A2-5D89AB2E3EA5}"/>
    <dgm:cxn modelId="{73A7514E-D0F0-4DE5-BD90-63B7407C3850}" type="presOf" srcId="{990F9DEB-D5EE-4304-A9C9-7346D5440703}" destId="{791157F1-1C71-4AF6-BEB2-B84F2ED45417}" srcOrd="1" destOrd="0" presId="urn:microsoft.com/office/officeart/2005/8/layout/process5"/>
    <dgm:cxn modelId="{5651824F-741E-4024-B46B-9E7DB606E19F}" type="presOf" srcId="{CD2C4B24-8676-40A4-AE87-8A6E4FC00B56}" destId="{7056277E-7455-4C2A-850D-CFC23CA7B8B8}" srcOrd="0" destOrd="0" presId="urn:microsoft.com/office/officeart/2005/8/layout/process5"/>
    <dgm:cxn modelId="{52F12452-85DF-449F-A068-18DC84B02797}" type="presOf" srcId="{35979E2C-47E6-4D1A-ACAA-17E09BF62452}" destId="{66D73FF9-CE55-46FA-8E45-51208F10E429}" srcOrd="0" destOrd="0" presId="urn:microsoft.com/office/officeart/2005/8/layout/process5"/>
    <dgm:cxn modelId="{0B946F56-3394-47A3-B609-52B3565B16DF}" type="presOf" srcId="{8485C44C-B6AC-4518-8770-0A832E817857}" destId="{1A526271-E68F-431F-88BE-D4718FAD08AB}" srcOrd="0" destOrd="0" presId="urn:microsoft.com/office/officeart/2005/8/layout/process5"/>
    <dgm:cxn modelId="{E2F9C792-FFBD-41CB-B68D-ACD1F607523F}" type="presOf" srcId="{E1DD56AA-4140-4FBB-8AE9-45AD86BCCB63}" destId="{8A83215F-CDD4-4EE9-A448-B4C7A9CB8E5C}" srcOrd="0" destOrd="0" presId="urn:microsoft.com/office/officeart/2005/8/layout/process5"/>
    <dgm:cxn modelId="{30A7DFCE-15C4-4572-BBB2-BFE1700CC880}" type="presOf" srcId="{990F9DEB-D5EE-4304-A9C9-7346D5440703}" destId="{A2602C6A-5430-485A-8213-FF5561E82368}" srcOrd="0" destOrd="0" presId="urn:microsoft.com/office/officeart/2005/8/layout/process5"/>
    <dgm:cxn modelId="{A38055DD-2765-4E90-9D47-C4CD91531399}" type="presOf" srcId="{35979E2C-47E6-4D1A-ACAA-17E09BF62452}" destId="{1F793424-37A5-4E56-9714-C2146091FAD5}" srcOrd="1" destOrd="0" presId="urn:microsoft.com/office/officeart/2005/8/layout/process5"/>
    <dgm:cxn modelId="{4DB231FB-DB47-4368-9438-C0413513DB9C}" srcId="{7EB1C475-0F7E-4C74-90AE-3C9AAA4120C3}" destId="{A9BA2F58-10B4-4907-BF4E-23831487B3A9}" srcOrd="0" destOrd="0" parTransId="{5E9F191C-68ED-4993-8030-C897C30055D9}" sibTransId="{990F9DEB-D5EE-4304-A9C9-7346D5440703}"/>
    <dgm:cxn modelId="{7A141DAC-AA91-4DD0-9F40-4733FEC8A5A8}" type="presParOf" srcId="{5D7861A0-538C-4A91-A754-708361E42294}" destId="{876D09C6-AE94-48F0-8C28-E5023BCF793F}" srcOrd="0" destOrd="0" presId="urn:microsoft.com/office/officeart/2005/8/layout/process5"/>
    <dgm:cxn modelId="{D53AC6AD-9487-44BB-96C8-572A07CEFA54}" type="presParOf" srcId="{5D7861A0-538C-4A91-A754-708361E42294}" destId="{A2602C6A-5430-485A-8213-FF5561E82368}" srcOrd="1" destOrd="0" presId="urn:microsoft.com/office/officeart/2005/8/layout/process5"/>
    <dgm:cxn modelId="{B6F4C53D-4498-4747-B293-2E4608DAC2D4}" type="presParOf" srcId="{A2602C6A-5430-485A-8213-FF5561E82368}" destId="{791157F1-1C71-4AF6-BEB2-B84F2ED45417}" srcOrd="0" destOrd="0" presId="urn:microsoft.com/office/officeart/2005/8/layout/process5"/>
    <dgm:cxn modelId="{0906E39D-8F01-4816-87F4-37046F865417}" type="presParOf" srcId="{5D7861A0-538C-4A91-A754-708361E42294}" destId="{1A526271-E68F-431F-88BE-D4718FAD08AB}" srcOrd="2" destOrd="0" presId="urn:microsoft.com/office/officeart/2005/8/layout/process5"/>
    <dgm:cxn modelId="{A2716B34-1441-4693-8EA3-EBC8E558A7AC}" type="presParOf" srcId="{5D7861A0-538C-4A91-A754-708361E42294}" destId="{7056277E-7455-4C2A-850D-CFC23CA7B8B8}" srcOrd="3" destOrd="0" presId="urn:microsoft.com/office/officeart/2005/8/layout/process5"/>
    <dgm:cxn modelId="{879D730F-7A6D-48AD-8CF8-BFF9E17956CE}" type="presParOf" srcId="{7056277E-7455-4C2A-850D-CFC23CA7B8B8}" destId="{39C1235E-2E7F-4CDB-A8C4-5B15E592AEB1}" srcOrd="0" destOrd="0" presId="urn:microsoft.com/office/officeart/2005/8/layout/process5"/>
    <dgm:cxn modelId="{AE22CFF2-B101-4756-910B-3F1DB0BCB09A}" type="presParOf" srcId="{5D7861A0-538C-4A91-A754-708361E42294}" destId="{298950F3-0BAD-490C-9EFB-C8D487F7ACCC}" srcOrd="4" destOrd="0" presId="urn:microsoft.com/office/officeart/2005/8/layout/process5"/>
    <dgm:cxn modelId="{238A0A4D-85BD-413C-B168-27E08C32D920}" type="presParOf" srcId="{5D7861A0-538C-4A91-A754-708361E42294}" destId="{66D73FF9-CE55-46FA-8E45-51208F10E429}" srcOrd="5" destOrd="0" presId="urn:microsoft.com/office/officeart/2005/8/layout/process5"/>
    <dgm:cxn modelId="{9BA0507A-3D01-4960-BA78-9CB06A5D7F86}" type="presParOf" srcId="{66D73FF9-CE55-46FA-8E45-51208F10E429}" destId="{1F793424-37A5-4E56-9714-C2146091FAD5}" srcOrd="0" destOrd="0" presId="urn:microsoft.com/office/officeart/2005/8/layout/process5"/>
    <dgm:cxn modelId="{56ED2993-78F7-456D-8C27-2F8FA23C4B90}" type="presParOf" srcId="{5D7861A0-538C-4A91-A754-708361E42294}" destId="{8A83215F-CDD4-4EE9-A448-B4C7A9CB8E5C}"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939B1-68B9-4720-B2EE-D2A93E9A3CE0}">
      <dsp:nvSpPr>
        <dsp:cNvPr id="0" name=""/>
        <dsp:cNvSpPr/>
      </dsp:nvSpPr>
      <dsp:spPr>
        <a:xfrm>
          <a:off x="0" y="3275"/>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6E15A-2D37-44F3-8F7F-4EAEFE5C261B}">
      <dsp:nvSpPr>
        <dsp:cNvPr id="0" name=""/>
        <dsp:cNvSpPr/>
      </dsp:nvSpPr>
      <dsp:spPr>
        <a:xfrm>
          <a:off x="211056" y="160260"/>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4F1A83-005E-4BCC-AEBE-82FF1AF24352}">
      <dsp:nvSpPr>
        <dsp:cNvPr id="0" name=""/>
        <dsp:cNvSpPr/>
      </dsp:nvSpPr>
      <dsp:spPr>
        <a:xfrm>
          <a:off x="805853" y="3275"/>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a:t>
          </a:r>
          <a:r>
            <a:rPr lang="en-GB" sz="1900" kern="1200">
              <a:latin typeface="Times New Roman" panose="02020603050405020304" pitchFamily="18" charset="0"/>
              <a:cs typeface="Times New Roman" panose="02020603050405020304" pitchFamily="18" charset="0"/>
            </a:rPr>
            <a:t>Psychology In Health And Social Care</a:t>
          </a:r>
          <a:endParaRPr lang="en-US" sz="1900" kern="1200">
            <a:latin typeface="Times New Roman" panose="02020603050405020304" pitchFamily="18" charset="0"/>
            <a:cs typeface="Times New Roman" panose="02020603050405020304" pitchFamily="18" charset="0"/>
          </a:endParaRPr>
        </a:p>
      </dsp:txBody>
      <dsp:txXfrm>
        <a:off x="805853" y="3275"/>
        <a:ext cx="10121975" cy="697708"/>
      </dsp:txXfrm>
    </dsp:sp>
    <dsp:sp modelId="{EDA1DAFD-751D-4FBB-93C5-7607F6968A91}">
      <dsp:nvSpPr>
        <dsp:cNvPr id="0" name=""/>
        <dsp:cNvSpPr/>
      </dsp:nvSpPr>
      <dsp:spPr>
        <a:xfrm>
          <a:off x="0" y="875411"/>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65E2D-826B-4F9A-931B-BDAD70385BFA}">
      <dsp:nvSpPr>
        <dsp:cNvPr id="0" name=""/>
        <dsp:cNvSpPr/>
      </dsp:nvSpPr>
      <dsp:spPr>
        <a:xfrm>
          <a:off x="211056" y="1032396"/>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A42331-FC13-48CA-BA56-420EFA55CE95}">
      <dsp:nvSpPr>
        <dsp:cNvPr id="0" name=""/>
        <dsp:cNvSpPr/>
      </dsp:nvSpPr>
      <dsp:spPr>
        <a:xfrm>
          <a:off x="805853" y="875411"/>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Code: </a:t>
          </a:r>
          <a:r>
            <a:rPr lang="en-GB" sz="1900" kern="1200">
              <a:latin typeface="Times New Roman" panose="02020603050405020304" pitchFamily="18" charset="0"/>
              <a:cs typeface="Times New Roman" panose="02020603050405020304" pitchFamily="18" charset="0"/>
            </a:rPr>
            <a:t>LCHS4010</a:t>
          </a:r>
          <a:endParaRPr lang="en-US" sz="1900" kern="1200">
            <a:latin typeface="Times New Roman" panose="02020603050405020304" pitchFamily="18" charset="0"/>
            <a:cs typeface="Times New Roman" panose="02020603050405020304" pitchFamily="18" charset="0"/>
          </a:endParaRPr>
        </a:p>
      </dsp:txBody>
      <dsp:txXfrm>
        <a:off x="805853" y="875411"/>
        <a:ext cx="10121975" cy="697708"/>
      </dsp:txXfrm>
    </dsp:sp>
    <dsp:sp modelId="{122C8CC9-9862-4CFB-B5AA-9C5F502451DC}">
      <dsp:nvSpPr>
        <dsp:cNvPr id="0" name=""/>
        <dsp:cNvSpPr/>
      </dsp:nvSpPr>
      <dsp:spPr>
        <a:xfrm>
          <a:off x="0" y="1747548"/>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71554-2A6C-40A6-AA10-ACC8C5AC6658}">
      <dsp:nvSpPr>
        <dsp:cNvPr id="0" name=""/>
        <dsp:cNvSpPr/>
      </dsp:nvSpPr>
      <dsp:spPr>
        <a:xfrm>
          <a:off x="211056" y="1904532"/>
          <a:ext cx="383739" cy="383739"/>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5A82D0-3478-42F0-B767-3DBCF6DE79CA}">
      <dsp:nvSpPr>
        <dsp:cNvPr id="0" name=""/>
        <dsp:cNvSpPr/>
      </dsp:nvSpPr>
      <dsp:spPr>
        <a:xfrm>
          <a:off x="805853" y="1747548"/>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i="0" kern="1200"/>
            <a:t>Module Leader: </a:t>
          </a:r>
          <a:r>
            <a:rPr lang="en-GB" sz="1900" b="0" i="0" kern="1200">
              <a:latin typeface="Times New Roman" panose="02020603050405020304" pitchFamily="18" charset="0"/>
              <a:cs typeface="Times New Roman" panose="02020603050405020304" pitchFamily="18" charset="0"/>
            </a:rPr>
            <a:t>Neale Haddon</a:t>
          </a:r>
          <a:endParaRPr lang="en-GB" sz="1900" b="0" kern="1200">
            <a:latin typeface="Times New Roman" panose="02020603050405020304" pitchFamily="18" charset="0"/>
            <a:cs typeface="Times New Roman" panose="02020603050405020304" pitchFamily="18" charset="0"/>
          </a:endParaRPr>
        </a:p>
      </dsp:txBody>
      <dsp:txXfrm>
        <a:off x="805853" y="1747548"/>
        <a:ext cx="10121975" cy="697708"/>
      </dsp:txXfrm>
    </dsp:sp>
    <dsp:sp modelId="{5B98469B-CFEE-41C8-9FA4-7340D2D108ED}">
      <dsp:nvSpPr>
        <dsp:cNvPr id="0" name=""/>
        <dsp:cNvSpPr/>
      </dsp:nvSpPr>
      <dsp:spPr>
        <a:xfrm>
          <a:off x="0" y="2619684"/>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270332-7173-498E-BF01-AD91F4A48C4D}">
      <dsp:nvSpPr>
        <dsp:cNvPr id="0" name=""/>
        <dsp:cNvSpPr/>
      </dsp:nvSpPr>
      <dsp:spPr>
        <a:xfrm>
          <a:off x="211056" y="2776668"/>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0FD123-BC96-496B-87D2-75E1645D7B86}">
      <dsp:nvSpPr>
        <dsp:cNvPr id="0" name=""/>
        <dsp:cNvSpPr/>
      </dsp:nvSpPr>
      <dsp:spPr>
        <a:xfrm>
          <a:off x="805853" y="2619684"/>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Lecturer: </a:t>
          </a:r>
          <a:r>
            <a:rPr lang="en-GB" sz="1900" b="0" i="0" kern="1200">
              <a:latin typeface="Times New Roman" panose="02020603050405020304" pitchFamily="18" charset="0"/>
              <a:cs typeface="Times New Roman" panose="02020603050405020304" pitchFamily="18" charset="0"/>
            </a:rPr>
            <a:t>Helen Parsons</a:t>
          </a:r>
          <a:r>
            <a:rPr lang="en-GB" sz="1900" b="0" kern="1200">
              <a:latin typeface="Times New Roman" panose="02020603050405020304" pitchFamily="18" charset="0"/>
              <a:cs typeface="Times New Roman" panose="02020603050405020304" pitchFamily="18" charset="0"/>
            </a:rPr>
            <a:t> </a:t>
          </a:r>
          <a:endParaRPr lang="en-US" sz="1900" b="0" kern="1200">
            <a:latin typeface="Times New Roman" panose="02020603050405020304" pitchFamily="18" charset="0"/>
            <a:cs typeface="Times New Roman" panose="02020603050405020304" pitchFamily="18" charset="0"/>
          </a:endParaRPr>
        </a:p>
      </dsp:txBody>
      <dsp:txXfrm>
        <a:off x="805853" y="2619684"/>
        <a:ext cx="10121975" cy="697708"/>
      </dsp:txXfrm>
    </dsp:sp>
    <dsp:sp modelId="{C9715CFA-2D09-4A1F-93B7-BCE9F103482F}">
      <dsp:nvSpPr>
        <dsp:cNvPr id="0" name=""/>
        <dsp:cNvSpPr/>
      </dsp:nvSpPr>
      <dsp:spPr>
        <a:xfrm>
          <a:off x="0" y="3491820"/>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72E28-43A8-4EC0-826B-437EE486C74B}">
      <dsp:nvSpPr>
        <dsp:cNvPr id="0" name=""/>
        <dsp:cNvSpPr/>
      </dsp:nvSpPr>
      <dsp:spPr>
        <a:xfrm>
          <a:off x="211056" y="3648804"/>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994C09-BC60-4E05-B258-D823D1CF0605}">
      <dsp:nvSpPr>
        <dsp:cNvPr id="0" name=""/>
        <dsp:cNvSpPr/>
      </dsp:nvSpPr>
      <dsp:spPr>
        <a:xfrm>
          <a:off x="805853" y="3491820"/>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Assignment Title: </a:t>
          </a:r>
          <a:r>
            <a:rPr lang="en-GB" sz="1900" kern="1200">
              <a:latin typeface="Times New Roman" panose="02020603050405020304" pitchFamily="18" charset="0"/>
              <a:cs typeface="Times New Roman" panose="02020603050405020304" pitchFamily="18" charset="0"/>
            </a:rPr>
            <a:t>Presentation – Lifespan Development</a:t>
          </a:r>
          <a:endParaRPr lang="en-US" sz="1900" kern="1200">
            <a:latin typeface="Times New Roman" panose="02020603050405020304" pitchFamily="18" charset="0"/>
            <a:cs typeface="Times New Roman" panose="02020603050405020304" pitchFamily="18" charset="0"/>
          </a:endParaRPr>
        </a:p>
      </dsp:txBody>
      <dsp:txXfrm>
        <a:off x="805853" y="3491820"/>
        <a:ext cx="10121975" cy="69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B370A-99C1-4F04-AF07-A213E034DE4A}">
      <dsp:nvSpPr>
        <dsp:cNvPr id="0" name=""/>
        <dsp:cNvSpPr/>
      </dsp:nvSpPr>
      <dsp:spPr>
        <a:xfrm>
          <a:off x="21175" y="0"/>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Case Overview:</a:t>
          </a:r>
          <a:endParaRPr lang="en-US" sz="16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 is a 4-year-old child attending a Children’s Centre in London.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 lives with his mother, who experiences post-natal depression.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Isaac’s recent relocation and disrupted childcare arrangements.</a:t>
          </a:r>
          <a:endParaRPr lang="en-US" sz="1200" kern="1200">
            <a:latin typeface="Times New Roman" panose="02020603050405020304" pitchFamily="18" charset="0"/>
            <a:cs typeface="Times New Roman" panose="02020603050405020304" pitchFamily="18" charset="0"/>
          </a:endParaRPr>
        </a:p>
      </dsp:txBody>
      <dsp:txXfrm>
        <a:off x="63474" y="42299"/>
        <a:ext cx="4202803" cy="1359579"/>
      </dsp:txXfrm>
    </dsp:sp>
    <dsp:sp modelId="{87F68BC4-C23A-4DBA-8A36-C064D5971CAD}">
      <dsp:nvSpPr>
        <dsp:cNvPr id="0" name=""/>
        <dsp:cNvSpPr/>
      </dsp:nvSpPr>
      <dsp:spPr>
        <a:xfrm rot="5400000">
          <a:off x="1894093" y="1480281"/>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latin typeface="Times New Roman" panose="02020603050405020304" pitchFamily="18" charset="0"/>
            <a:cs typeface="Times New Roman" panose="02020603050405020304" pitchFamily="18" charset="0"/>
          </a:endParaRPr>
        </a:p>
      </dsp:txBody>
      <dsp:txXfrm rot="-5400000">
        <a:off x="1969913" y="1534437"/>
        <a:ext cx="389927" cy="379096"/>
      </dsp:txXfrm>
    </dsp:sp>
    <dsp:sp modelId="{935EBAEA-D5F3-46E4-9A09-83D1B5865CBD}">
      <dsp:nvSpPr>
        <dsp:cNvPr id="0" name=""/>
        <dsp:cNvSpPr/>
      </dsp:nvSpPr>
      <dsp:spPr>
        <a:xfrm>
          <a:off x="21175" y="2166265"/>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Difficulties observed:</a:t>
          </a:r>
          <a:endParaRPr lang="en-US" sz="16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Language delay</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Separation distress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Limitation social interaction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Withdrawal from group activities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Sleep difficulties</a:t>
          </a:r>
          <a:endParaRPr lang="en-US" sz="1200" kern="1200">
            <a:latin typeface="Times New Roman" panose="02020603050405020304" pitchFamily="18" charset="0"/>
            <a:cs typeface="Times New Roman" panose="02020603050405020304" pitchFamily="18" charset="0"/>
          </a:endParaRPr>
        </a:p>
      </dsp:txBody>
      <dsp:txXfrm>
        <a:off x="63474" y="2208564"/>
        <a:ext cx="4202803" cy="1359579"/>
      </dsp:txXfrm>
    </dsp:sp>
    <dsp:sp modelId="{F4375F03-BE01-4562-8B68-5DC44140C3D6}">
      <dsp:nvSpPr>
        <dsp:cNvPr id="0" name=""/>
        <dsp:cNvSpPr/>
      </dsp:nvSpPr>
      <dsp:spPr>
        <a:xfrm rot="5400000">
          <a:off x="1894093" y="3646547"/>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latin typeface="Times New Roman" panose="02020603050405020304" pitchFamily="18" charset="0"/>
            <a:cs typeface="Times New Roman" panose="02020603050405020304" pitchFamily="18" charset="0"/>
          </a:endParaRPr>
        </a:p>
      </dsp:txBody>
      <dsp:txXfrm rot="-5400000">
        <a:off x="1969913" y="3700703"/>
        <a:ext cx="389927" cy="379096"/>
      </dsp:txXfrm>
    </dsp:sp>
    <dsp:sp modelId="{83127FD8-8C69-4D2B-A1EE-E50E107BA143}">
      <dsp:nvSpPr>
        <dsp:cNvPr id="0" name=""/>
        <dsp:cNvSpPr/>
      </dsp:nvSpPr>
      <dsp:spPr>
        <a:xfrm>
          <a:off x="21175" y="4332531"/>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bg1"/>
              </a:solidFill>
              <a:latin typeface="Times New Roman" panose="02020603050405020304" pitchFamily="18" charset="0"/>
              <a:cs typeface="Times New Roman" panose="02020603050405020304" pitchFamily="18" charset="0"/>
            </a:rPr>
            <a:t>Aim:</a:t>
          </a:r>
        </a:p>
        <a:p>
          <a:pPr marL="0" lvl="0" indent="0" algn="l" defTabSz="800100">
            <a:lnSpc>
              <a:spcPct val="9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sp:txBody>
      <dsp:txXfrm>
        <a:off x="63474" y="4374830"/>
        <a:ext cx="4202803" cy="13595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D09C6-AE94-48F0-8C28-E5023BCF793F}">
      <dsp:nvSpPr>
        <dsp:cNvPr id="0" name=""/>
        <dsp:cNvSpPr/>
      </dsp:nvSpPr>
      <dsp:spPr>
        <a:xfrm>
          <a:off x="1227" y="326274"/>
          <a:ext cx="2616941" cy="157016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Social Interaction: </a:t>
          </a:r>
          <a:r>
            <a:rPr lang="en-US" sz="1600" kern="1200">
              <a:latin typeface="Times New Roman" panose="02020603050405020304" pitchFamily="18" charset="0"/>
              <a:cs typeface="Times New Roman" panose="02020603050405020304" pitchFamily="18" charset="0"/>
            </a:rPr>
            <a:t>Children learn through interactions with more knowledgeable adults and peers.</a:t>
          </a:r>
        </a:p>
        <a:p>
          <a:pPr marL="0" lvl="0" indent="0" algn="ctr" defTabSz="8890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47216" y="372263"/>
        <a:ext cx="2524963" cy="1478186"/>
      </dsp:txXfrm>
    </dsp:sp>
    <dsp:sp modelId="{A2602C6A-5430-485A-8213-FF5561E82368}">
      <dsp:nvSpPr>
        <dsp:cNvPr id="0" name=""/>
        <dsp:cNvSpPr/>
      </dsp:nvSpPr>
      <dsp:spPr>
        <a:xfrm>
          <a:off x="2848459" y="786856"/>
          <a:ext cx="554791" cy="6490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a:off x="2848459" y="916656"/>
        <a:ext cx="388354" cy="389401"/>
      </dsp:txXfrm>
    </dsp:sp>
    <dsp:sp modelId="{1A526271-E68F-431F-88BE-D4718FAD08AB}">
      <dsp:nvSpPr>
        <dsp:cNvPr id="0" name=""/>
        <dsp:cNvSpPr/>
      </dsp:nvSpPr>
      <dsp:spPr>
        <a:xfrm>
          <a:off x="3664944" y="326274"/>
          <a:ext cx="2616941" cy="157016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(ZPD) Zone of Proximal  Development: </a:t>
          </a:r>
          <a:r>
            <a:rPr lang="en-US" sz="1600" kern="1200">
              <a:latin typeface="Times New Roman" panose="02020603050405020304" pitchFamily="18" charset="0"/>
              <a:cs typeface="Times New Roman" panose="02020603050405020304" pitchFamily="18" charset="0"/>
            </a:rPr>
            <a:t>The gap between what a child can do independently and what they can achieve with support.</a:t>
          </a:r>
        </a:p>
      </dsp:txBody>
      <dsp:txXfrm>
        <a:off x="3710933" y="372263"/>
        <a:ext cx="2524963" cy="1478186"/>
      </dsp:txXfrm>
    </dsp:sp>
    <dsp:sp modelId="{7056277E-7455-4C2A-850D-CFC23CA7B8B8}">
      <dsp:nvSpPr>
        <dsp:cNvPr id="0" name=""/>
        <dsp:cNvSpPr/>
      </dsp:nvSpPr>
      <dsp:spPr>
        <a:xfrm rot="5400000">
          <a:off x="4696019" y="2079625"/>
          <a:ext cx="554791" cy="6490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5400000">
        <a:off x="4778715" y="2126730"/>
        <a:ext cx="389401" cy="388354"/>
      </dsp:txXfrm>
    </dsp:sp>
    <dsp:sp modelId="{298950F3-0BAD-490C-9EFB-C8D487F7ACCC}">
      <dsp:nvSpPr>
        <dsp:cNvPr id="0" name=""/>
        <dsp:cNvSpPr/>
      </dsp:nvSpPr>
      <dsp:spPr>
        <a:xfrm>
          <a:off x="3664944" y="2943215"/>
          <a:ext cx="2616941" cy="157016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Scaffolding: </a:t>
          </a:r>
          <a:r>
            <a:rPr lang="en-US" sz="1800" kern="1200">
              <a:latin typeface="Times New Roman" panose="02020603050405020304" pitchFamily="18" charset="0"/>
              <a:cs typeface="Times New Roman" panose="02020603050405020304" pitchFamily="18" charset="0"/>
            </a:rPr>
            <a:t>Temporary support provided by adults and peers to promote learning and development.</a:t>
          </a:r>
        </a:p>
      </dsp:txBody>
      <dsp:txXfrm>
        <a:off x="3710933" y="2989204"/>
        <a:ext cx="2524963" cy="1478186"/>
      </dsp:txXfrm>
    </dsp:sp>
    <dsp:sp modelId="{66D73FF9-CE55-46FA-8E45-51208F10E429}">
      <dsp:nvSpPr>
        <dsp:cNvPr id="0" name=""/>
        <dsp:cNvSpPr/>
      </dsp:nvSpPr>
      <dsp:spPr>
        <a:xfrm rot="10800000">
          <a:off x="2879862" y="3403797"/>
          <a:ext cx="554791" cy="64900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10800000">
        <a:off x="3046299" y="3533597"/>
        <a:ext cx="388354" cy="389401"/>
      </dsp:txXfrm>
    </dsp:sp>
    <dsp:sp modelId="{8A83215F-CDD4-4EE9-A448-B4C7A9CB8E5C}">
      <dsp:nvSpPr>
        <dsp:cNvPr id="0" name=""/>
        <dsp:cNvSpPr/>
      </dsp:nvSpPr>
      <dsp:spPr>
        <a:xfrm>
          <a:off x="1227" y="2943215"/>
          <a:ext cx="2616941" cy="157016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Language: </a:t>
          </a:r>
          <a:r>
            <a:rPr lang="en-US" sz="1800" kern="1200">
              <a:latin typeface="Times New Roman" panose="02020603050405020304" pitchFamily="18" charset="0"/>
              <a:cs typeface="Times New Roman" panose="02020603050405020304" pitchFamily="18" charset="0"/>
            </a:rPr>
            <a:t>Language is a primary tool for cognitive development.</a:t>
          </a:r>
        </a:p>
      </dsp:txBody>
      <dsp:txXfrm>
        <a:off x="47216" y="2989204"/>
        <a:ext cx="2524963" cy="14781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2.293"/>
    </inkml:context>
    <inkml:brush xml:id="br0">
      <inkml:brushProperty name="width" value="0.1" units="cm"/>
      <inkml:brushProperty name="height" value="0.1" units="cm"/>
      <inkml:brushProperty name="color" value="#008C3A"/>
    </inkml:brush>
  </inkml:definitions>
  <inkml:trace contextRef="#ctx0" brushRef="#br0">0 1 6553,'0'0'0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3.706"/>
    </inkml:context>
    <inkml:brush xml:id="br0">
      <inkml:brushProperty name="width" value="0.1" units="cm"/>
      <inkml:brushProperty name="height" value="0.1" units="cm"/>
      <inkml:brushProperty name="color" value="#008C3A"/>
    </inkml:brush>
  </inkml:definitions>
  <inkml:trace contextRef="#ctx0" brushRef="#br0">0 1 6553,'0'0'0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FAFF5-EB54-4201-A710-FC25E1446904}"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F2230-1EDA-4F73-B064-917CFB76AEE0}" type="slidenum">
              <a:rPr lang="en-GB" smtClean="0"/>
              <a:t>‹#›</a:t>
            </a:fld>
            <a:endParaRPr lang="en-GB"/>
          </a:p>
        </p:txBody>
      </p:sp>
    </p:spTree>
    <p:extLst>
      <p:ext uri="{BB962C8B-B14F-4D97-AF65-F5344CB8AC3E}">
        <p14:creationId xmlns:p14="http://schemas.microsoft.com/office/powerpoint/2010/main" val="2572494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4F2230-1EDA-4F73-B064-917CFB76AEE0}" type="slidenum">
              <a:rPr lang="en-GB" smtClean="0"/>
              <a:t>5</a:t>
            </a:fld>
            <a:endParaRPr lang="en-GB"/>
          </a:p>
        </p:txBody>
      </p:sp>
    </p:spTree>
    <p:extLst>
      <p:ext uri="{BB962C8B-B14F-4D97-AF65-F5344CB8AC3E}">
        <p14:creationId xmlns:p14="http://schemas.microsoft.com/office/powerpoint/2010/main" val="1762930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4F2230-1EDA-4F73-B064-917CFB76AEE0}" type="slidenum">
              <a:rPr lang="en-GB" smtClean="0"/>
              <a:t>6</a:t>
            </a:fld>
            <a:endParaRPr lang="en-GB"/>
          </a:p>
        </p:txBody>
      </p:sp>
    </p:spTree>
    <p:extLst>
      <p:ext uri="{BB962C8B-B14F-4D97-AF65-F5344CB8AC3E}">
        <p14:creationId xmlns:p14="http://schemas.microsoft.com/office/powerpoint/2010/main" val="2775765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BA686-F163-85C8-E11A-69E6B84DB6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840636-8B96-19C6-FDFF-9C2D69B051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491419-13B7-A527-0891-3DF997DB1E7E}"/>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45085657-9E56-3AC6-F471-B867D0B078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DBF22-ADE4-B0CE-7B01-FD6BD72B2F7F}"/>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02220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647B-40A5-6270-9CAC-ACE6991E91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EDA31A-F4DC-36AC-9401-9B1B1E716F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FC2D2-FB26-8E9B-D3A9-57157B2F6A2E}"/>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EC43DC7C-CB0B-7AEC-74CB-739445947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997D6-48F3-37BB-5BCA-8552121C2AF3}"/>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45962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8224-E436-6912-35A7-85E391923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58EFEB-612B-65AC-59C4-CFFE22A487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1B1AE0-05D8-A089-BF39-65A818CD0F8A}"/>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3B2A5838-14DE-DC59-3735-D2947A2F39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633B03-5F67-4257-22E6-AF89F56BE599}"/>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243220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F3CA-F1B7-BA51-9E83-D12CB22D3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87857-6B01-EA2B-E262-A9C38C99CA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AEEC9-4B38-A985-8E45-1349784D69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FD8F65-C412-4B61-9E8E-78DC1CBC01EB}"/>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6" name="Footer Placeholder 5">
            <a:extLst>
              <a:ext uri="{FF2B5EF4-FFF2-40B4-BE49-F238E27FC236}">
                <a16:creationId xmlns:a16="http://schemas.microsoft.com/office/drawing/2014/main" id="{C0CB2DB5-A562-A91F-5597-1E60B07FD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EF0AD9-042A-3E13-4833-D604BE1FADD2}"/>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7732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54363-81A2-8BE8-4618-8C6E8F378F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DA4009-F690-5B26-4AC4-5C6ABB6F4D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EA9F92-3A5F-D585-B2F0-4A374B85F5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F1A937-4CD2-C8D9-28E0-3DE7A5F33E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A5A078-F759-38A9-1A18-2634A20F24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13B5D2-0F9A-84F5-6669-CEDC68501D7A}"/>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8" name="Footer Placeholder 7">
            <a:extLst>
              <a:ext uri="{FF2B5EF4-FFF2-40B4-BE49-F238E27FC236}">
                <a16:creationId xmlns:a16="http://schemas.microsoft.com/office/drawing/2014/main" id="{0BE326A5-B1E3-2AED-C1A8-265FBA8CFA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8F2D69-B7C9-ABBD-2542-A64CAB71BBA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24545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6032-3813-22CC-4BF0-59B722CC2C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E0F504-5D1D-A82B-A044-C0D271B24F2E}"/>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4" name="Footer Placeholder 3">
            <a:extLst>
              <a:ext uri="{FF2B5EF4-FFF2-40B4-BE49-F238E27FC236}">
                <a16:creationId xmlns:a16="http://schemas.microsoft.com/office/drawing/2014/main" id="{37C108A3-34EF-5085-C37F-83EE11A1B9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6216B8-9708-BBC4-9D84-F348C3B230BA}"/>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96167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5D2EB6-F221-D960-C48D-A4406947080A}"/>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3" name="Footer Placeholder 2">
            <a:extLst>
              <a:ext uri="{FF2B5EF4-FFF2-40B4-BE49-F238E27FC236}">
                <a16:creationId xmlns:a16="http://schemas.microsoft.com/office/drawing/2014/main" id="{AD1E4EAB-3E4D-4FEB-59EF-7B14FD8669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F2DE98-41DC-6480-80FE-16B74FB2AEB4}"/>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72456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EEFE-95AC-0854-5875-431F418DF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E5C1A6-9CB1-EE88-1DDF-6F234E1A0D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07EAD2-B1A1-BE9D-0D56-9DB7A0385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7ADAD7-796E-EC80-38FB-8DF802C738D1}"/>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6" name="Footer Placeholder 5">
            <a:extLst>
              <a:ext uri="{FF2B5EF4-FFF2-40B4-BE49-F238E27FC236}">
                <a16:creationId xmlns:a16="http://schemas.microsoft.com/office/drawing/2014/main" id="{EE7DFE18-2719-423D-83BB-2D1637F6D4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2A9A2F-3AF3-40FB-62A2-09118211B1CB}"/>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68421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936B-1863-93AB-2DCA-5BB1ACBDEF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4DDD4-A12E-68F0-89E9-5AE7D58479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27DFB-6399-07CF-1BE4-81A1F3EEF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CA7B79-7C5B-EF93-09C4-FB819C5BE445}"/>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6" name="Footer Placeholder 5">
            <a:extLst>
              <a:ext uri="{FF2B5EF4-FFF2-40B4-BE49-F238E27FC236}">
                <a16:creationId xmlns:a16="http://schemas.microsoft.com/office/drawing/2014/main" id="{171A54D6-31FD-BFE4-02C1-782191FBF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12082-30BE-1083-DC94-FD324F71480D}"/>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47943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87C1C-D30C-79CE-C171-03AC03E1E0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BB879-C9D8-F07B-2829-CFEB88808A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38CE2-7D56-E08B-1530-AC68BF899673}"/>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9B6C5ED7-7CFE-DD77-5CD4-BFA7BEBCE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BBB81-4CD8-4B9C-4014-A2E70218234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46438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3650E-FDB5-898A-766D-BE86DE005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EE7304-6338-0E6F-BE55-35E8E5D50F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AB57E-01FF-EB6A-6CF1-383ED11BF899}"/>
              </a:ext>
            </a:extLst>
          </p:cNvPr>
          <p:cNvSpPr>
            <a:spLocks noGrp="1"/>
          </p:cNvSpPr>
          <p:nvPr>
            <p:ph type="dt" sz="half" idx="10"/>
          </p:nvPr>
        </p:nvSpPr>
        <p:spPr/>
        <p:txBody>
          <a:body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B3ADBDEC-0A05-8616-916F-B62DFFFC2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57922-932D-7C05-FEEF-D67EF4E6FE38}"/>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438922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37F9DD-4437-FE5A-D7FD-5FE604EA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41D826-0C54-7A5B-88F2-3E2604C06F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3861B-7BA8-E6A0-156F-61CF7C7728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1E5297-13AF-4F0D-80A2-B47CBE4BEC2B}" type="datetimeFigureOut">
              <a:rPr lang="en-GB" smtClean="0"/>
              <a:t>21/06/2026</a:t>
            </a:fld>
            <a:endParaRPr lang="en-GB"/>
          </a:p>
        </p:txBody>
      </p:sp>
      <p:sp>
        <p:nvSpPr>
          <p:cNvPr id="5" name="Footer Placeholder 4">
            <a:extLst>
              <a:ext uri="{FF2B5EF4-FFF2-40B4-BE49-F238E27FC236}">
                <a16:creationId xmlns:a16="http://schemas.microsoft.com/office/drawing/2014/main" id="{C1F4A7EA-05DE-E1F9-4827-29F2CACCEE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05BA1B-7654-19CF-6755-C15EB4F5B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65CA2E-8A3C-4B10-924B-E0D27D3AA194}" type="slidenum">
              <a:rPr lang="en-GB" smtClean="0"/>
              <a:t>‹#›</a:t>
            </a:fld>
            <a:endParaRPr lang="en-GB"/>
          </a:p>
        </p:txBody>
      </p:sp>
    </p:spTree>
    <p:extLst>
      <p:ext uri="{BB962C8B-B14F-4D97-AF65-F5344CB8AC3E}">
        <p14:creationId xmlns:p14="http://schemas.microsoft.com/office/powerpoint/2010/main" val="536794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jpeg"/><Relationship Id="rId7" Type="http://schemas.openxmlformats.org/officeDocument/2006/relationships/diagramQuickStyle" Target="../diagrams/quickStyle2.xml"/><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jpe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www.exportersvyapar.com/shop/sold?id=top35679007022480"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pedagogy4change.org/lev-vygotsky/"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thenewhopemhcs.com/postpartum-depression-vs-baby-blues-what-new-mother-needs-to-know/"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s://revisesociology.com/2016/07/28/nature-and-nurture-explanations-of-human-behaviour/"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2.jpeg"/><Relationship Id="rId7" Type="http://schemas.openxmlformats.org/officeDocument/2006/relationships/customXml" Target="../ink/ink1.xml"/><Relationship Id="rId2" Type="http://schemas.openxmlformats.org/officeDocument/2006/relationships/hyperlink" Target="https://www.hope-amc.com/benefits-of-speech-group-therapy/" TargetMode="External"/><Relationship Id="rId1" Type="http://schemas.openxmlformats.org/officeDocument/2006/relationships/slideLayout" Target="../slideLayouts/slideLayout7.xml"/><Relationship Id="rId6" Type="http://schemas.openxmlformats.org/officeDocument/2006/relationships/image" Target="../media/image6.jpeg"/><Relationship Id="rId11" Type="http://schemas.openxmlformats.org/officeDocument/2006/relationships/image" Target="../media/image14.png"/><Relationship Id="rId5" Type="http://schemas.openxmlformats.org/officeDocument/2006/relationships/image" Target="../media/image7.png"/><Relationship Id="rId10" Type="http://schemas.openxmlformats.org/officeDocument/2006/relationships/hyperlink" Target="https://skillsonthehill.com/physical-therapy-treatments/social-skill-group-therapy/" TargetMode="External"/><Relationship Id="rId4" Type="http://schemas.openxmlformats.org/officeDocument/2006/relationships/hyperlink" Target="https://www.istockphoto.com/photos/sadness-toddler-mixed-race-person-looking-at-camera" TargetMode="External"/><Relationship Id="rId9" Type="http://schemas.openxmlformats.org/officeDocument/2006/relationships/customXml" Target="../ink/ink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cht.nhs.uk/services/clinical-services/childrens-therapy-services/childrens-speech-and-language-therapy"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hyperlink" Target="https://www.istockphoto.com/photos/sadness-toddler-mixed-race-person-looking-at-camer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hyperlink" Target="https://www.pedagogy4change.org/lev-vygotsky/"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5AFBE53-781C-A121-9869-4EEBD9D3803E}"/>
              </a:ext>
            </a:extLst>
          </p:cNvPr>
          <p:cNvSpPr txBox="1"/>
          <p:nvPr/>
        </p:nvSpPr>
        <p:spPr>
          <a:xfrm>
            <a:off x="348017" y="649530"/>
            <a:ext cx="4026089" cy="369332"/>
          </a:xfrm>
          <a:prstGeom prst="rect">
            <a:avLst/>
          </a:prstGeom>
          <a:noFill/>
        </p:spPr>
        <p:txBody>
          <a:bodyPr wrap="square" rtlCol="0">
            <a:spAutoFit/>
          </a:bodyPr>
          <a:lstStyle/>
          <a:p>
            <a:pPr>
              <a:spcAft>
                <a:spcPts val="600"/>
              </a:spcAft>
            </a:pPr>
            <a:r>
              <a:rPr lang="en-GB" b="1">
                <a:solidFill>
                  <a:schemeClr val="bg1"/>
                </a:solidFill>
                <a:latin typeface="Times New Roman" panose="02020603050405020304" pitchFamily="18" charset="0"/>
                <a:cs typeface="Times New Roman" panose="02020603050405020304" pitchFamily="18" charset="0"/>
              </a:rPr>
              <a:t>Student Name: </a:t>
            </a:r>
            <a:r>
              <a:rPr lang="en-GB">
                <a:solidFill>
                  <a:schemeClr val="bg1"/>
                </a:solidFill>
                <a:latin typeface="Times New Roman" panose="02020603050405020304" pitchFamily="18" charset="0"/>
                <a:cs typeface="Times New Roman" panose="02020603050405020304" pitchFamily="18" charset="0"/>
              </a:rPr>
              <a:t>Nana Kwame Djan</a:t>
            </a:r>
          </a:p>
        </p:txBody>
      </p:sp>
      <p:sp>
        <p:nvSpPr>
          <p:cNvPr id="3" name="TextBox 2">
            <a:extLst>
              <a:ext uri="{FF2B5EF4-FFF2-40B4-BE49-F238E27FC236}">
                <a16:creationId xmlns:a16="http://schemas.microsoft.com/office/drawing/2014/main" id="{37A94E39-32C0-A137-3D12-9F0883DDBB0B}"/>
              </a:ext>
            </a:extLst>
          </p:cNvPr>
          <p:cNvSpPr txBox="1"/>
          <p:nvPr/>
        </p:nvSpPr>
        <p:spPr>
          <a:xfrm>
            <a:off x="348017" y="1102262"/>
            <a:ext cx="3828197" cy="369332"/>
          </a:xfrm>
          <a:prstGeom prst="rect">
            <a:avLst/>
          </a:prstGeom>
          <a:noFill/>
        </p:spPr>
        <p:txBody>
          <a:bodyPr wrap="square" lIns="91440" tIns="45720" rIns="91440" bIns="45720" rtlCol="0" anchor="t">
            <a:spAutoFit/>
          </a:bodyPr>
          <a:lstStyle/>
          <a:p>
            <a:pPr>
              <a:spcAft>
                <a:spcPts val="600"/>
              </a:spcAft>
            </a:pPr>
            <a:r>
              <a:rPr lang="en-GB" b="1">
                <a:solidFill>
                  <a:schemeClr val="bg1"/>
                </a:solidFill>
                <a:latin typeface="Times New Roman"/>
                <a:cs typeface="Times New Roman"/>
              </a:rPr>
              <a:t>Student ID Number: </a:t>
            </a:r>
            <a:r>
              <a:rPr lang="en-GB">
                <a:solidFill>
                  <a:schemeClr val="bg1"/>
                </a:solidFill>
                <a:latin typeface="Times New Roman"/>
                <a:cs typeface="Times New Roman"/>
              </a:rPr>
              <a:t>2504746</a:t>
            </a:r>
            <a:endParaRPr lang="en-GB">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D1D4018-9323-97B8-40DF-4E4B593F97EC}"/>
              </a:ext>
            </a:extLst>
          </p:cNvPr>
          <p:cNvSpPr txBox="1"/>
          <p:nvPr/>
        </p:nvSpPr>
        <p:spPr>
          <a:xfrm>
            <a:off x="410572" y="1638395"/>
            <a:ext cx="7799695" cy="369332"/>
          </a:xfrm>
          <a:prstGeom prst="rect">
            <a:avLst/>
          </a:prstGeom>
          <a:noFill/>
        </p:spPr>
        <p:txBody>
          <a:bodyPr wrap="square" rtlCol="0">
            <a:spAutoFit/>
          </a:bodyPr>
          <a:lstStyle/>
          <a:p>
            <a:pPr>
              <a:spcAft>
                <a:spcPts val="600"/>
              </a:spcAft>
            </a:pPr>
            <a:r>
              <a:rPr lang="en-GB" b="1">
                <a:latin typeface="Times New Roman" panose="02020603050405020304" pitchFamily="18" charset="0"/>
                <a:cs typeface="Times New Roman" panose="02020603050405020304" pitchFamily="18" charset="0"/>
              </a:rPr>
              <a:t>Programme: </a:t>
            </a:r>
            <a:r>
              <a:rPr lang="en-GB">
                <a:latin typeface="Times New Roman" panose="02020603050405020304" pitchFamily="18" charset="0"/>
                <a:cs typeface="Times New Roman" panose="02020603050405020304" pitchFamily="18" charset="0"/>
              </a:rPr>
              <a:t>Certificate Of Higher Education Skills For The Workplace (H&amp;SC</a:t>
            </a:r>
          </a:p>
        </p:txBody>
      </p:sp>
      <p:graphicFrame>
        <p:nvGraphicFramePr>
          <p:cNvPr id="24" name="TextBox 5">
            <a:extLst>
              <a:ext uri="{FF2B5EF4-FFF2-40B4-BE49-F238E27FC236}">
                <a16:creationId xmlns:a16="http://schemas.microsoft.com/office/drawing/2014/main" id="{6FDCADE3-2A45-55A3-D2AD-A880B951F271}"/>
              </a:ext>
            </a:extLst>
          </p:cNvPr>
          <p:cNvGraphicFramePr/>
          <p:nvPr>
            <p:extLst>
              <p:ext uri="{D42A27DB-BD31-4B8C-83A1-F6EECF244321}">
                <p14:modId xmlns:p14="http://schemas.microsoft.com/office/powerpoint/2010/main" val="12080560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9370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40+ Sadness Toddler Mixed Race Person Looking At Camera Stock Photos,  Pictures &amp; Royalty-Free Images - iStock">
            <a:hlinkClick r:id="rId2"/>
            <a:extLst>
              <a:ext uri="{FF2B5EF4-FFF2-40B4-BE49-F238E27FC236}">
                <a16:creationId xmlns:a16="http://schemas.microsoft.com/office/drawing/2014/main" id="{87359660-43B2-999B-87D8-E7484964A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489" r="4239" b="-1"/>
          <a:stretch>
            <a:fillRect/>
          </a:stretch>
        </p:blipFill>
        <p:spPr bwMode="auto">
          <a:xfrm>
            <a:off x="3471745" y="0"/>
            <a:ext cx="8720255" cy="6856797"/>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1043" name="Group 1042">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032" name="Freeform: Shape 1031">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33" name="Group 1032">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034" name="Group 1033">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044" name="Freeform: Shape 1043">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5" name="Freeform: Shape 1044">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35" name="Group 1034">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036" name="Freeform: Shape 1035">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Freeform: Shape 1045">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extBox 1">
            <a:extLst>
              <a:ext uri="{FF2B5EF4-FFF2-40B4-BE49-F238E27FC236}">
                <a16:creationId xmlns:a16="http://schemas.microsoft.com/office/drawing/2014/main" id="{BB7A6BA0-8EAD-DB58-111C-A722A4AD5386}"/>
              </a:ext>
            </a:extLst>
          </p:cNvPr>
          <p:cNvSpPr txBox="1"/>
          <p:nvPr/>
        </p:nvSpPr>
        <p:spPr>
          <a:xfrm>
            <a:off x="135297" y="136476"/>
            <a:ext cx="3679252" cy="338554"/>
          </a:xfrm>
          <a:prstGeom prst="rect">
            <a:avLst/>
          </a:prstGeom>
          <a:noFill/>
        </p:spPr>
        <p:txBody>
          <a:bodyPr wrap="square" rtlCol="0">
            <a:spAutoFit/>
          </a:bodyPr>
          <a:lstStyle/>
          <a:p>
            <a:r>
              <a:rPr lang="en-GB" sz="1600" b="1">
                <a:solidFill>
                  <a:schemeClr val="bg1"/>
                </a:solidFill>
                <a:latin typeface="Times New Roman" panose="02020603050405020304" pitchFamily="18" charset="0"/>
                <a:cs typeface="Times New Roman" panose="02020603050405020304" pitchFamily="18" charset="0"/>
              </a:rPr>
              <a:t>INTRODUCTION TO ISAAC’S CASE</a:t>
            </a:r>
          </a:p>
        </p:txBody>
      </p:sp>
      <p:graphicFrame>
        <p:nvGraphicFramePr>
          <p:cNvPr id="1048" name="TextBox 2">
            <a:extLst>
              <a:ext uri="{FF2B5EF4-FFF2-40B4-BE49-F238E27FC236}">
                <a16:creationId xmlns:a16="http://schemas.microsoft.com/office/drawing/2014/main" id="{B1E733FF-52A4-E20E-47F4-E96A72DDCBAC}"/>
              </a:ext>
            </a:extLst>
          </p:cNvPr>
          <p:cNvGraphicFramePr/>
          <p:nvPr>
            <p:extLst>
              <p:ext uri="{D42A27DB-BD31-4B8C-83A1-F6EECF244321}">
                <p14:modId xmlns:p14="http://schemas.microsoft.com/office/powerpoint/2010/main" val="149492491"/>
              </p:ext>
            </p:extLst>
          </p:nvPr>
        </p:nvGraphicFramePr>
        <p:xfrm>
          <a:off x="0" y="791809"/>
          <a:ext cx="4329753" cy="57767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86D2724-9061-4261-4EB2-C946EA31617F}"/>
              </a:ext>
            </a:extLst>
          </p:cNvPr>
          <p:cNvSpPr txBox="1"/>
          <p:nvPr/>
        </p:nvSpPr>
        <p:spPr>
          <a:xfrm>
            <a:off x="7371771" y="6487394"/>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Tree>
    <p:extLst>
      <p:ext uri="{BB962C8B-B14F-4D97-AF65-F5344CB8AC3E}">
        <p14:creationId xmlns:p14="http://schemas.microsoft.com/office/powerpoint/2010/main" val="195878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D2568D3-316F-455A-A6BE-BE82948FEE02}"/>
              </a:ext>
            </a:extLst>
          </p:cNvPr>
          <p:cNvSpPr txBox="1"/>
          <p:nvPr/>
        </p:nvSpPr>
        <p:spPr>
          <a:xfrm>
            <a:off x="-1" y="983846"/>
            <a:ext cx="4801633" cy="655627"/>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2000" b="1">
                <a:solidFill>
                  <a:srgbClr val="FFFFFF"/>
                </a:solidFill>
                <a:latin typeface="Times New Roman"/>
                <a:ea typeface="+mj-ea"/>
                <a:cs typeface="Times New Roman"/>
              </a:rPr>
              <a:t>Using Vygotsky’s</a:t>
            </a:r>
            <a:r>
              <a:rPr lang="en-US" sz="2000" b="1" kern="1200">
                <a:solidFill>
                  <a:srgbClr val="FFFFFF"/>
                </a:solidFill>
                <a:latin typeface="Times New Roman"/>
                <a:ea typeface="+mj-ea"/>
                <a:cs typeface="Times New Roman"/>
              </a:rPr>
              <a:t> Sociocultural Theory to analysis Isaac’s Case Study</a:t>
            </a:r>
          </a:p>
        </p:txBody>
      </p:sp>
      <p:graphicFrame>
        <p:nvGraphicFramePr>
          <p:cNvPr id="94" name="TextBox 68">
            <a:extLst>
              <a:ext uri="{FF2B5EF4-FFF2-40B4-BE49-F238E27FC236}">
                <a16:creationId xmlns:a16="http://schemas.microsoft.com/office/drawing/2014/main" id="{762DEFEB-6FAF-1074-F0BD-1CA5B79065D0}"/>
              </a:ext>
            </a:extLst>
          </p:cNvPr>
          <p:cNvGraphicFramePr/>
          <p:nvPr>
            <p:extLst>
              <p:ext uri="{D42A27DB-BD31-4B8C-83A1-F6EECF244321}">
                <p14:modId xmlns:p14="http://schemas.microsoft.com/office/powerpoint/2010/main" val="3109880982"/>
              </p:ext>
            </p:extLst>
          </p:nvPr>
        </p:nvGraphicFramePr>
        <p:xfrm>
          <a:off x="5586980" y="145646"/>
          <a:ext cx="6283113" cy="4839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E5E63E-82F2-4343-53D8-7813D32A93AE}"/>
              </a:ext>
            </a:extLst>
          </p:cNvPr>
          <p:cNvSpPr txBox="1"/>
          <p:nvPr/>
        </p:nvSpPr>
        <p:spPr>
          <a:xfrm>
            <a:off x="116288" y="4047617"/>
            <a:ext cx="4986436" cy="1331518"/>
          </a:xfrm>
          <a:prstGeom prst="rect">
            <a:avLst/>
          </a:prstGeom>
          <a:noFill/>
        </p:spPr>
        <p:txBody>
          <a:bodyPr wrap="square" lIns="91440" tIns="45720" rIns="91440" bIns="45720" rtlCol="0" anchor="t">
            <a:spAutoFit/>
          </a:bodyPr>
          <a:lstStyle/>
          <a:p>
            <a:pPr>
              <a:lnSpc>
                <a:spcPct val="150000"/>
              </a:lnSpc>
            </a:pPr>
            <a:r>
              <a:rPr lang="en-GB" sz="1100" b="1">
                <a:latin typeface="Times New Roman" panose="02020603050405020304" pitchFamily="18" charset="0"/>
                <a:cs typeface="Times New Roman" panose="02020603050405020304" pitchFamily="18" charset="0"/>
              </a:rPr>
              <a:t>Developmental Assumptions:</a:t>
            </a:r>
            <a:endParaRPr lang="en-US"/>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Learning is socially constructed.</a:t>
            </a:r>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Culture influences child development</a:t>
            </a:r>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Cognitive development occurs through thoughtful language and guided participation which is scaffolding.</a:t>
            </a:r>
          </a:p>
        </p:txBody>
      </p:sp>
      <p:sp>
        <p:nvSpPr>
          <p:cNvPr id="7" name="TextBox 6">
            <a:extLst>
              <a:ext uri="{FF2B5EF4-FFF2-40B4-BE49-F238E27FC236}">
                <a16:creationId xmlns:a16="http://schemas.microsoft.com/office/drawing/2014/main" id="{7353BF09-0DF1-BC04-0DAD-4A7A37D306FF}"/>
              </a:ext>
            </a:extLst>
          </p:cNvPr>
          <p:cNvSpPr txBox="1"/>
          <p:nvPr/>
        </p:nvSpPr>
        <p:spPr>
          <a:xfrm>
            <a:off x="7654484" y="5004352"/>
            <a:ext cx="1802129" cy="338554"/>
          </a:xfrm>
          <a:prstGeom prst="rect">
            <a:avLst/>
          </a:prstGeom>
          <a:noFill/>
        </p:spPr>
        <p:txBody>
          <a:bodyPr wrap="square" lIns="91440" tIns="45720" rIns="91440" bIns="45720" rtlCol="0" anchor="t">
            <a:spAutoFit/>
          </a:bodyPr>
          <a:lstStyle/>
          <a:p>
            <a:r>
              <a:rPr lang="en-GB" sz="1600" b="1">
                <a:latin typeface="Times New Roman" panose="02020603050405020304" pitchFamily="18" charset="0"/>
                <a:cs typeface="Times New Roman" panose="02020603050405020304" pitchFamily="18" charset="0"/>
              </a:rPr>
              <a:t>(Vygotsky, 1987).</a:t>
            </a:r>
          </a:p>
        </p:txBody>
      </p:sp>
      <p:sp>
        <p:nvSpPr>
          <p:cNvPr id="17" name="TextBox 16">
            <a:extLst>
              <a:ext uri="{FF2B5EF4-FFF2-40B4-BE49-F238E27FC236}">
                <a16:creationId xmlns:a16="http://schemas.microsoft.com/office/drawing/2014/main" id="{8A273C33-9C86-D688-4C57-9DF82495296F}"/>
              </a:ext>
            </a:extLst>
          </p:cNvPr>
          <p:cNvSpPr txBox="1"/>
          <p:nvPr/>
        </p:nvSpPr>
        <p:spPr>
          <a:xfrm>
            <a:off x="230837" y="5828051"/>
            <a:ext cx="6976745" cy="1023357"/>
          </a:xfrm>
          <a:prstGeom prst="rect">
            <a:avLst/>
          </a:prstGeom>
          <a:noFill/>
        </p:spPr>
        <p:txBody>
          <a:bodyPr wrap="square" lIns="91440" tIns="45720" rIns="91440" bIns="45720" rtlCol="0" anchor="t">
            <a:spAutoFit/>
          </a:bodyPr>
          <a:lstStyle/>
          <a:p>
            <a:pPr>
              <a:lnSpc>
                <a:spcPct val="150000"/>
              </a:lnSpc>
            </a:pPr>
            <a:r>
              <a:rPr lang="en-GB" sz="1100">
                <a:latin typeface="Times New Roman"/>
                <a:cs typeface="Times New Roman"/>
              </a:rPr>
              <a:t>Early childhood experiences have a significant influence on Childre’s social, emotional and cognitive development </a:t>
            </a:r>
            <a:r>
              <a:rPr lang="en-GB" sz="1100" b="1" dirty="0">
                <a:latin typeface="Times New Roman"/>
                <a:cs typeface="Times New Roman"/>
              </a:rPr>
              <a:t>(Britto </a:t>
            </a:r>
            <a:r>
              <a:rPr lang="en-GB" sz="1100" b="1" i="1" dirty="0">
                <a:latin typeface="Times New Roman"/>
                <a:cs typeface="Times New Roman"/>
              </a:rPr>
              <a:t>et al</a:t>
            </a:r>
            <a:r>
              <a:rPr lang="en-GB" sz="1100" b="1" dirty="0">
                <a:latin typeface="Times New Roman"/>
                <a:cs typeface="Times New Roman"/>
              </a:rPr>
              <a:t>., 2017).</a:t>
            </a:r>
            <a:endParaRPr lang="en-US"/>
          </a:p>
          <a:p>
            <a:pPr>
              <a:lnSpc>
                <a:spcPct val="150000"/>
              </a:lnSpc>
            </a:pPr>
            <a:r>
              <a:rPr lang="en-GB" sz="1100">
                <a:latin typeface="Times New Roman"/>
                <a:cs typeface="Times New Roman"/>
              </a:rPr>
              <a:t>According to </a:t>
            </a:r>
            <a:r>
              <a:rPr lang="en-GB" sz="1100" b="1">
                <a:latin typeface="Times New Roman"/>
                <a:cs typeface="Times New Roman"/>
              </a:rPr>
              <a:t>(Vygotsky, 1978)</a:t>
            </a:r>
            <a:r>
              <a:rPr lang="en-GB" sz="1100">
                <a:latin typeface="Times New Roman"/>
                <a:cs typeface="Times New Roman"/>
              </a:rPr>
              <a:t> Isaac has missed social-cultural interaction that is why he is struggling to adapt.</a:t>
            </a:r>
            <a:r>
              <a:rPr lang="en-GB" sz="1100" b="1" dirty="0">
                <a:latin typeface="Times New Roman"/>
                <a:cs typeface="Times New Roman"/>
              </a:rPr>
              <a:t>  </a:t>
            </a:r>
            <a:endParaRPr lang="en-GB" sz="1100" b="1" dirty="0">
              <a:latin typeface="Times New Roman" panose="02020603050405020304" pitchFamily="18" charset="0"/>
              <a:cs typeface="Times New Roman" panose="02020603050405020304" pitchFamily="18" charset="0"/>
            </a:endParaRPr>
          </a:p>
          <a:p>
            <a:endParaRPr lang="en-GB" sz="110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8ECD664E-DAAE-3E79-630A-79834CB77C97}"/>
              </a:ext>
            </a:extLst>
          </p:cNvPr>
          <p:cNvSpPr txBox="1"/>
          <p:nvPr/>
        </p:nvSpPr>
        <p:spPr>
          <a:xfrm>
            <a:off x="6167366" y="2361757"/>
            <a:ext cx="3754272" cy="400110"/>
          </a:xfrm>
          <a:prstGeom prst="rect">
            <a:avLst/>
          </a:prstGeom>
          <a:noFill/>
        </p:spPr>
        <p:txBody>
          <a:bodyPr wrap="square" rtlCol="0">
            <a:spAutoFit/>
          </a:bodyPr>
          <a:lstStyle/>
          <a:p>
            <a:r>
              <a:rPr lang="en-GB" sz="2000" b="1">
                <a:latin typeface="Times New Roman" panose="02020603050405020304" pitchFamily="18" charset="0"/>
                <a:cs typeface="Times New Roman" panose="02020603050405020304" pitchFamily="18" charset="0"/>
              </a:rPr>
              <a:t>Isaac, Mother and Sociocultural</a:t>
            </a:r>
          </a:p>
        </p:txBody>
      </p:sp>
      <p:sp>
        <p:nvSpPr>
          <p:cNvPr id="2" name="TextBox 1">
            <a:extLst>
              <a:ext uri="{FF2B5EF4-FFF2-40B4-BE49-F238E27FC236}">
                <a16:creationId xmlns:a16="http://schemas.microsoft.com/office/drawing/2014/main" id="{DDF6ECD3-30C0-4880-77F0-A5262D37EDBF}"/>
              </a:ext>
            </a:extLst>
          </p:cNvPr>
          <p:cNvSpPr txBox="1"/>
          <p:nvPr/>
        </p:nvSpPr>
        <p:spPr>
          <a:xfrm>
            <a:off x="7519343" y="4716676"/>
            <a:ext cx="240622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Diagram from PowerPoint template</a:t>
            </a:r>
          </a:p>
        </p:txBody>
      </p:sp>
      <p:sp>
        <p:nvSpPr>
          <p:cNvPr id="14" name="TextBox 13">
            <a:extLst>
              <a:ext uri="{FF2B5EF4-FFF2-40B4-BE49-F238E27FC236}">
                <a16:creationId xmlns:a16="http://schemas.microsoft.com/office/drawing/2014/main" id="{8036768B-DB76-176D-042A-02C4C5B90DFB}"/>
              </a:ext>
            </a:extLst>
          </p:cNvPr>
          <p:cNvSpPr txBox="1"/>
          <p:nvPr/>
        </p:nvSpPr>
        <p:spPr>
          <a:xfrm>
            <a:off x="234509" y="5347252"/>
            <a:ext cx="1802129" cy="261610"/>
          </a:xfrm>
          <a:prstGeom prst="rect">
            <a:avLst/>
          </a:prstGeom>
          <a:noFill/>
        </p:spPr>
        <p:txBody>
          <a:bodyPr wrap="square" lIns="91440" tIns="45720" rIns="91440" bIns="45720" rtlCol="0" anchor="t">
            <a:spAutoFit/>
          </a:bodyPr>
          <a:lstStyle/>
          <a:p>
            <a:r>
              <a:rPr lang="en-GB" sz="1100" b="1">
                <a:latin typeface="Times New Roman" panose="02020603050405020304" pitchFamily="18" charset="0"/>
                <a:cs typeface="Times New Roman" panose="02020603050405020304" pitchFamily="18" charset="0"/>
              </a:rPr>
              <a:t>(Vygotsky, 1987).</a:t>
            </a:r>
          </a:p>
        </p:txBody>
      </p:sp>
    </p:spTree>
    <p:extLst>
      <p:ext uri="{BB962C8B-B14F-4D97-AF65-F5344CB8AC3E}">
        <p14:creationId xmlns:p14="http://schemas.microsoft.com/office/powerpoint/2010/main" val="1887761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977DD5B-B60B-ECB9-B1E7-742E68B8533A}"/>
              </a:ext>
            </a:extLst>
          </p:cNvPr>
          <p:cNvPicPr>
            <a:picLocks noChangeAspect="1"/>
          </p:cNvPicPr>
          <p:nvPr/>
        </p:nvPicPr>
        <p:blipFill>
          <a:blip r:embed="rId3"/>
          <a:srcRect l="15489" r="4239" b="-1"/>
          <a:stretch>
            <a:fillRect/>
          </a:stretch>
        </p:blipFill>
        <p:spPr>
          <a:xfrm>
            <a:off x="6418168" y="-198117"/>
            <a:ext cx="5773776" cy="476525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5A0DDA1-EF63-2D0C-6536-D70928CA7A6B}"/>
              </a:ext>
            </a:extLst>
          </p:cNvPr>
          <p:cNvSpPr txBox="1"/>
          <p:nvPr/>
        </p:nvSpPr>
        <p:spPr>
          <a:xfrm>
            <a:off x="152400" y="585574"/>
            <a:ext cx="3780430" cy="523220"/>
          </a:xfrm>
          <a:prstGeom prst="rect">
            <a:avLst/>
          </a:prstGeom>
          <a:noFill/>
        </p:spPr>
        <p:txBody>
          <a:bodyPr wrap="square" lIns="91440" tIns="45720" rIns="91440" bIns="45720" rtlCol="0" anchor="t">
            <a:spAutoFit/>
          </a:bodyPr>
          <a:lstStyle/>
          <a:p>
            <a:r>
              <a:rPr lang="en-GB" sz="1400" b="1">
                <a:solidFill>
                  <a:schemeClr val="bg1"/>
                </a:solidFill>
                <a:latin typeface="Times New Roman"/>
                <a:cs typeface="Times New Roman"/>
              </a:rPr>
              <a:t>Why Vygotsky’s Theory Relevant to Isaac Situation</a:t>
            </a:r>
          </a:p>
        </p:txBody>
      </p:sp>
      <p:sp>
        <p:nvSpPr>
          <p:cNvPr id="6" name="TextBox 5">
            <a:extLst>
              <a:ext uri="{FF2B5EF4-FFF2-40B4-BE49-F238E27FC236}">
                <a16:creationId xmlns:a16="http://schemas.microsoft.com/office/drawing/2014/main" id="{226DC521-DF49-F664-7827-E3DD1BD5B493}"/>
              </a:ext>
            </a:extLst>
          </p:cNvPr>
          <p:cNvSpPr txBox="1"/>
          <p:nvPr/>
        </p:nvSpPr>
        <p:spPr>
          <a:xfrm>
            <a:off x="1897" y="2179429"/>
            <a:ext cx="4381186" cy="1346331"/>
          </a:xfrm>
          <a:prstGeom prst="rect">
            <a:avLst/>
          </a:prstGeom>
          <a:noFill/>
        </p:spPr>
        <p:txBody>
          <a:bodyPr wrap="square" lIns="91440" tIns="45720" rIns="91440" bIns="45720" rtlCol="0" anchor="t">
            <a:spAutoFit/>
          </a:bodyPr>
          <a:lstStyle/>
          <a:p>
            <a:pPr>
              <a:lnSpc>
                <a:spcPct val="150000"/>
              </a:lnSpc>
            </a:pPr>
            <a:r>
              <a:rPr lang="en-GB" sz="1400" b="1">
                <a:solidFill>
                  <a:schemeClr val="bg1"/>
                </a:solidFill>
                <a:latin typeface="Times New Roman" panose="02020603050405020304" pitchFamily="18" charset="0"/>
                <a:cs typeface="Times New Roman" panose="02020603050405020304" pitchFamily="18" charset="0"/>
              </a:rPr>
              <a:t>Key Relevant to Early  Childhood</a:t>
            </a:r>
            <a:endParaRPr lang="en-US"/>
          </a:p>
          <a:p>
            <a:pPr marL="285750" indent="-285750">
              <a:lnSpc>
                <a:spcPct val="150000"/>
              </a:lnSpc>
              <a:buFont typeface="Wingdings" panose="05000000000000000000" pitchFamily="2" charset="2"/>
              <a:buChar char="v"/>
            </a:pPr>
            <a:r>
              <a:rPr lang="en-GB" sz="1400">
                <a:solidFill>
                  <a:schemeClr val="bg1"/>
                </a:solidFill>
                <a:latin typeface="Times New Roman" panose="02020603050405020304" pitchFamily="18" charset="0"/>
                <a:cs typeface="Times New Roman" panose="02020603050405020304" pitchFamily="18" charset="0"/>
              </a:rPr>
              <a:t>Early learning depends on social relationships.</a:t>
            </a:r>
          </a:p>
          <a:p>
            <a:pPr marL="285750" indent="-285750">
              <a:lnSpc>
                <a:spcPct val="150000"/>
              </a:lnSpc>
              <a:buFont typeface="Wingdings" panose="05000000000000000000" pitchFamily="2" charset="2"/>
              <a:buChar char="v"/>
            </a:pPr>
            <a:r>
              <a:rPr lang="en-GB" sz="1400">
                <a:solidFill>
                  <a:schemeClr val="bg1"/>
                </a:solidFill>
                <a:latin typeface="Times New Roman" panose="02020603050405020304" pitchFamily="18" charset="0"/>
                <a:cs typeface="Times New Roman" panose="02020603050405020304" pitchFamily="18" charset="0"/>
              </a:rPr>
              <a:t>Communication skills develop through interaction.</a:t>
            </a:r>
          </a:p>
          <a:p>
            <a:pPr marL="285750" indent="-285750">
              <a:lnSpc>
                <a:spcPct val="150000"/>
              </a:lnSpc>
              <a:buFont typeface="Wingdings" panose="05000000000000000000" pitchFamily="2" charset="2"/>
              <a:buChar char="v"/>
            </a:pPr>
            <a:r>
              <a:rPr lang="en-GB" sz="1400">
                <a:solidFill>
                  <a:schemeClr val="bg1"/>
                </a:solidFill>
                <a:latin typeface="Times New Roman"/>
                <a:cs typeface="Times New Roman"/>
              </a:rPr>
              <a:t>Emotional security affect involvement in learning</a:t>
            </a:r>
          </a:p>
        </p:txBody>
      </p:sp>
      <p:sp>
        <p:nvSpPr>
          <p:cNvPr id="7" name="TextBox 6">
            <a:extLst>
              <a:ext uri="{FF2B5EF4-FFF2-40B4-BE49-F238E27FC236}">
                <a16:creationId xmlns:a16="http://schemas.microsoft.com/office/drawing/2014/main" id="{BAEE2672-38DC-6E75-07D0-9AE7C8D58B07}"/>
              </a:ext>
            </a:extLst>
          </p:cNvPr>
          <p:cNvSpPr txBox="1"/>
          <p:nvPr/>
        </p:nvSpPr>
        <p:spPr>
          <a:xfrm>
            <a:off x="149131" y="4495511"/>
            <a:ext cx="3479814" cy="1815882"/>
          </a:xfrm>
          <a:prstGeom prst="rect">
            <a:avLst/>
          </a:prstGeom>
          <a:noFill/>
        </p:spPr>
        <p:txBody>
          <a:bodyPr wrap="square" lIns="91440" tIns="45720" rIns="91440" bIns="45720" rtlCol="0" anchor="t">
            <a:spAutoFit/>
          </a:bodyPr>
          <a:lstStyle/>
          <a:p>
            <a:r>
              <a:rPr lang="en-GB" sz="1400" b="1">
                <a:solidFill>
                  <a:srgbClr val="FFC000"/>
                </a:solidFill>
                <a:latin typeface="Times New Roman"/>
                <a:ea typeface="+mn-lt"/>
                <a:cs typeface="Times New Roman"/>
              </a:rPr>
              <a:t>Application to Isaac's circumstances:</a:t>
            </a:r>
            <a:r>
              <a:rPr lang="en-GB" sz="1400">
                <a:solidFill>
                  <a:srgbClr val="FFC000"/>
                </a:solidFill>
                <a:latin typeface="Times New Roman"/>
                <a:ea typeface="+mn-lt"/>
                <a:cs typeface="Times New Roman"/>
              </a:rPr>
              <a:t> </a:t>
            </a:r>
            <a:endParaRPr lang="en-US">
              <a:solidFill>
                <a:srgbClr val="000000"/>
              </a:solidFill>
              <a:latin typeface="Aptos" panose="02110004020202020204"/>
              <a:ea typeface="+mn-lt"/>
              <a:cs typeface="Times New Roman"/>
            </a:endParaRPr>
          </a:p>
          <a:p>
            <a:r>
              <a:rPr lang="en-GB" sz="1400">
                <a:solidFill>
                  <a:srgbClr val="FFC000"/>
                </a:solidFill>
                <a:latin typeface="Times New Roman"/>
                <a:ea typeface="+mn-lt"/>
                <a:cs typeface="Times New Roman"/>
              </a:rPr>
              <a:t>Isaac can only engage in social situations Isaac struggles to engage with friends due to his early challenges accessing day care. There might be few opportunities for scaffolding and supervised learning because of Isaac's mother's mental health problems. (Vygotsky, 1978; NHS England, 2023).</a:t>
            </a:r>
            <a:r>
              <a:rPr lang="en-GB" sz="1400">
                <a:solidFill>
                  <a:srgbClr val="FFC000"/>
                </a:solidFill>
                <a:ea typeface="+mn-lt"/>
                <a:cs typeface="+mn-lt"/>
              </a:rPr>
              <a:t> </a:t>
            </a:r>
            <a:endParaRPr lang="en-US"/>
          </a:p>
        </p:txBody>
      </p:sp>
      <p:pic>
        <p:nvPicPr>
          <p:cNvPr id="20" name="Picture 19">
            <a:hlinkClick r:id="rId5"/>
            <a:extLst>
              <a:ext uri="{FF2B5EF4-FFF2-40B4-BE49-F238E27FC236}">
                <a16:creationId xmlns:a16="http://schemas.microsoft.com/office/drawing/2014/main" id="{43F9F3D2-94E6-41D4-63C9-444498348EF8}"/>
              </a:ext>
            </a:extLst>
          </p:cNvPr>
          <p:cNvPicPr>
            <a:picLocks noChangeAspect="1"/>
          </p:cNvPicPr>
          <p:nvPr/>
        </p:nvPicPr>
        <p:blipFill>
          <a:blip r:embed="rId6"/>
          <a:stretch>
            <a:fillRect/>
          </a:stretch>
        </p:blipFill>
        <p:spPr>
          <a:xfrm>
            <a:off x="4155127" y="290047"/>
            <a:ext cx="3242708" cy="4053385"/>
          </a:xfrm>
          <a:prstGeom prst="rect">
            <a:avLst/>
          </a:prstGeom>
        </p:spPr>
      </p:pic>
      <p:sp>
        <p:nvSpPr>
          <p:cNvPr id="21" name="TextBox 20">
            <a:extLst>
              <a:ext uri="{FF2B5EF4-FFF2-40B4-BE49-F238E27FC236}">
                <a16:creationId xmlns:a16="http://schemas.microsoft.com/office/drawing/2014/main" id="{D13E78AD-580B-EB8C-30A9-6A15F0AC9C05}"/>
              </a:ext>
            </a:extLst>
          </p:cNvPr>
          <p:cNvSpPr txBox="1"/>
          <p:nvPr/>
        </p:nvSpPr>
        <p:spPr>
          <a:xfrm>
            <a:off x="8635882" y="4554401"/>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3" name="TextBox 22">
            <a:extLst>
              <a:ext uri="{FF2B5EF4-FFF2-40B4-BE49-F238E27FC236}">
                <a16:creationId xmlns:a16="http://schemas.microsoft.com/office/drawing/2014/main" id="{B9DF58A2-46BB-CA2B-EE70-47326A6EDD7B}"/>
              </a:ext>
            </a:extLst>
          </p:cNvPr>
          <p:cNvSpPr txBox="1"/>
          <p:nvPr/>
        </p:nvSpPr>
        <p:spPr>
          <a:xfrm>
            <a:off x="4134641" y="4288149"/>
            <a:ext cx="3286611" cy="215444"/>
          </a:xfrm>
          <a:prstGeom prst="rect">
            <a:avLst/>
          </a:prstGeom>
          <a:noFill/>
        </p:spPr>
        <p:txBody>
          <a:bodyPr wrap="square">
            <a:spAutoFit/>
          </a:bodyPr>
          <a:lstStyle/>
          <a:p>
            <a:r>
              <a:rPr lang="en-GB" sz="800"/>
              <a:t>https://www.exportersvyapar.com/shop/sold?id=top35679007022480</a:t>
            </a:r>
          </a:p>
        </p:txBody>
      </p:sp>
      <p:sp>
        <p:nvSpPr>
          <p:cNvPr id="24" name="TextBox 23">
            <a:extLst>
              <a:ext uri="{FF2B5EF4-FFF2-40B4-BE49-F238E27FC236}">
                <a16:creationId xmlns:a16="http://schemas.microsoft.com/office/drawing/2014/main" id="{AEC11B2A-EC5E-8BA7-943C-C26D0F95E168}"/>
              </a:ext>
            </a:extLst>
          </p:cNvPr>
          <p:cNvSpPr txBox="1"/>
          <p:nvPr/>
        </p:nvSpPr>
        <p:spPr>
          <a:xfrm>
            <a:off x="8903684" y="4344637"/>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 name="TextBox 1">
            <a:extLst>
              <a:ext uri="{FF2B5EF4-FFF2-40B4-BE49-F238E27FC236}">
                <a16:creationId xmlns:a16="http://schemas.microsoft.com/office/drawing/2014/main" id="{3AA4BBB4-8F34-F87B-0B5C-09A4EA01046C}"/>
              </a:ext>
            </a:extLst>
          </p:cNvPr>
          <p:cNvSpPr txBox="1"/>
          <p:nvPr/>
        </p:nvSpPr>
        <p:spPr>
          <a:xfrm>
            <a:off x="5191125" y="5238750"/>
            <a:ext cx="6096000" cy="10776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a:solidFill>
                  <a:srgbClr val="000000"/>
                </a:solidFill>
                <a:latin typeface="Times New Roman"/>
                <a:ea typeface="+mn-lt"/>
                <a:cs typeface="Times New Roman"/>
              </a:rPr>
              <a:t>Haslip and Gullo (2018) cite research by Vygotsky that suggests </a:t>
            </a:r>
            <a:r>
              <a:rPr lang="en-US" sz="1100" b="0" i="0" u="none" strike="noStrike">
                <a:solidFill>
                  <a:srgbClr val="000000"/>
                </a:solidFill>
                <a:latin typeface="Times New Roman"/>
                <a:ea typeface="+mn-lt"/>
                <a:cs typeface="Times New Roman"/>
              </a:rPr>
              <a:t>learning </a:t>
            </a:r>
            <a:r>
              <a:rPr lang="en-US" sz="1100">
                <a:solidFill>
                  <a:srgbClr val="000000"/>
                </a:solidFill>
                <a:latin typeface="Times New Roman"/>
                <a:ea typeface="+mn-lt"/>
                <a:cs typeface="Times New Roman"/>
              </a:rPr>
              <a:t>is fundamentally about </a:t>
            </a:r>
            <a:r>
              <a:rPr lang="en-US" sz="1100" b="0" i="0" u="none" strike="noStrike">
                <a:solidFill>
                  <a:srgbClr val="000000"/>
                </a:solidFill>
                <a:latin typeface="Times New Roman"/>
                <a:ea typeface="+mn-lt"/>
                <a:cs typeface="Times New Roman"/>
              </a:rPr>
              <a:t>social support, </a:t>
            </a:r>
            <a:r>
              <a:rPr lang="en-US" sz="1100">
                <a:solidFill>
                  <a:srgbClr val="000000"/>
                </a:solidFill>
                <a:latin typeface="Times New Roman"/>
                <a:ea typeface="+mn-lt"/>
                <a:cs typeface="Times New Roman"/>
              </a:rPr>
              <a:t>suggesting </a:t>
            </a:r>
            <a:r>
              <a:rPr lang="en-US" sz="1100" b="0" i="0" u="none" strike="noStrike">
                <a:solidFill>
                  <a:srgbClr val="000000"/>
                </a:solidFill>
                <a:latin typeface="Times New Roman"/>
                <a:ea typeface="+mn-lt"/>
                <a:cs typeface="Times New Roman"/>
              </a:rPr>
              <a:t>that </a:t>
            </a:r>
            <a:r>
              <a:rPr lang="en-US" sz="1100">
                <a:solidFill>
                  <a:srgbClr val="000000"/>
                </a:solidFill>
                <a:latin typeface="Times New Roman"/>
                <a:ea typeface="+mn-lt"/>
                <a:cs typeface="Times New Roman"/>
              </a:rPr>
              <a:t>Isaac's restricted opportunities </a:t>
            </a:r>
            <a:r>
              <a:rPr lang="en-US" sz="1100" b="0" i="0" u="none" strike="noStrike">
                <a:solidFill>
                  <a:srgbClr val="000000"/>
                </a:solidFill>
                <a:latin typeface="Times New Roman"/>
                <a:ea typeface="+mn-lt"/>
                <a:cs typeface="Times New Roman"/>
              </a:rPr>
              <a:t>for </a:t>
            </a:r>
            <a:r>
              <a:rPr lang="en-US" sz="1100">
                <a:solidFill>
                  <a:srgbClr val="000000"/>
                </a:solidFill>
                <a:latin typeface="Times New Roman"/>
                <a:ea typeface="+mn-lt"/>
                <a:cs typeface="Times New Roman"/>
              </a:rPr>
              <a:t>long-term interactions could impact </a:t>
            </a:r>
            <a:r>
              <a:rPr lang="en-US" sz="1100" b="0" i="0" u="none" strike="noStrike">
                <a:solidFill>
                  <a:srgbClr val="000000"/>
                </a:solidFill>
                <a:latin typeface="Times New Roman"/>
                <a:ea typeface="+mn-lt"/>
                <a:cs typeface="Times New Roman"/>
              </a:rPr>
              <a:t>his development</a:t>
            </a:r>
            <a:r>
              <a:rPr lang="en-US" sz="1100">
                <a:solidFill>
                  <a:srgbClr val="000000"/>
                </a:solidFill>
                <a:latin typeface="Times New Roman"/>
                <a:ea typeface="+mn-lt"/>
                <a:cs typeface="Times New Roman"/>
              </a:rPr>
              <a:t> and learning</a:t>
            </a:r>
            <a:r>
              <a:rPr lang="en-US" sz="1100" b="0" i="0" u="none" strike="noStrike">
                <a:solidFill>
                  <a:srgbClr val="000000"/>
                </a:solidFill>
                <a:latin typeface="Times New Roman"/>
                <a:ea typeface="+mn-lt"/>
                <a:cs typeface="Times New Roman"/>
              </a:rPr>
              <a:t>. </a:t>
            </a:r>
            <a:r>
              <a:rPr lang="en-US" sz="1100">
                <a:solidFill>
                  <a:srgbClr val="000000"/>
                </a:solidFill>
                <a:latin typeface="Times New Roman"/>
                <a:ea typeface="+mn-lt"/>
                <a:cs typeface="Times New Roman"/>
              </a:rPr>
              <a:t>Additional </a:t>
            </a:r>
            <a:r>
              <a:rPr lang="en-US" sz="1100" b="0" i="0" u="none" strike="noStrike">
                <a:solidFill>
                  <a:srgbClr val="000000"/>
                </a:solidFill>
                <a:latin typeface="Times New Roman"/>
                <a:ea typeface="+mn-lt"/>
                <a:cs typeface="Times New Roman"/>
              </a:rPr>
              <a:t>research </a:t>
            </a:r>
            <a:r>
              <a:rPr lang="en-US" sz="1100">
                <a:solidFill>
                  <a:srgbClr val="000000"/>
                </a:solidFill>
                <a:latin typeface="Times New Roman"/>
                <a:ea typeface="+mn-lt"/>
                <a:cs typeface="Times New Roman"/>
              </a:rPr>
              <a:t>suggests that </a:t>
            </a:r>
            <a:r>
              <a:rPr lang="en-US" sz="1100" b="0" i="0" u="none" strike="noStrike">
                <a:solidFill>
                  <a:srgbClr val="000000"/>
                </a:solidFill>
                <a:latin typeface="Times New Roman"/>
                <a:ea typeface="+mn-lt"/>
                <a:cs typeface="Times New Roman"/>
              </a:rPr>
              <a:t>nurturing </a:t>
            </a:r>
            <a:r>
              <a:rPr lang="en-US" sz="1100">
                <a:solidFill>
                  <a:srgbClr val="000000"/>
                </a:solidFill>
                <a:latin typeface="Times New Roman"/>
                <a:ea typeface="+mn-lt"/>
                <a:cs typeface="Times New Roman"/>
              </a:rPr>
              <a:t>interactions can positively impact Isaac's </a:t>
            </a:r>
            <a:r>
              <a:rPr lang="en-US" sz="1100" b="0" i="0" u="none" strike="noStrike">
                <a:solidFill>
                  <a:srgbClr val="000000"/>
                </a:solidFill>
                <a:latin typeface="Times New Roman"/>
                <a:ea typeface="+mn-lt"/>
                <a:cs typeface="Times New Roman"/>
              </a:rPr>
              <a:t>development (Britto et al., 2017).</a:t>
            </a:r>
            <a:r>
              <a:rPr lang="en-US" sz="1100">
                <a:latin typeface="Times New Roman"/>
                <a:ea typeface="+mn-lt"/>
                <a:cs typeface="Times New Roman"/>
              </a:rPr>
              <a:t> </a:t>
            </a:r>
            <a:endParaRPr lang="en-US">
              <a:latin typeface="Times New Roman"/>
              <a:cs typeface="Times New Roman"/>
            </a:endParaRPr>
          </a:p>
        </p:txBody>
      </p:sp>
    </p:spTree>
    <p:extLst>
      <p:ext uri="{BB962C8B-B14F-4D97-AF65-F5344CB8AC3E}">
        <p14:creationId xmlns:p14="http://schemas.microsoft.com/office/powerpoint/2010/main" val="172429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CA4691E5-27B3-CF48-B99A-D42249C61869}"/>
              </a:ext>
            </a:extLst>
          </p:cNvPr>
          <p:cNvPicPr>
            <a:picLocks noChangeAspect="1"/>
          </p:cNvPicPr>
          <p:nvPr/>
        </p:nvPicPr>
        <p:blipFill>
          <a:blip r:embed="rId4"/>
          <a:srcRect l="15489" r="4239" b="-1"/>
          <a:stretch>
            <a:fillRect/>
          </a:stretch>
        </p:blipFill>
        <p:spPr>
          <a:xfrm>
            <a:off x="7226490" y="10"/>
            <a:ext cx="4965509" cy="4098165"/>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E2428AA9-7C89-7975-E473-DD30ECFFEC41}"/>
              </a:ext>
            </a:extLst>
          </p:cNvPr>
          <p:cNvSpPr txBox="1"/>
          <p:nvPr/>
        </p:nvSpPr>
        <p:spPr>
          <a:xfrm>
            <a:off x="1848" y="1209249"/>
            <a:ext cx="3952610" cy="4990084"/>
          </a:xfrm>
          <a:prstGeom prst="rect">
            <a:avLst/>
          </a:prstGeom>
          <a:noFill/>
        </p:spPr>
        <p:txBody>
          <a:bodyPr wrap="square" lIns="91440" tIns="45720" rIns="91440" bIns="45720" rtlCol="0" anchor="t">
            <a:spAutoFit/>
          </a:bodyPr>
          <a:lstStyle/>
          <a:p>
            <a:r>
              <a:rPr lang="en-GB" sz="1400" b="1">
                <a:solidFill>
                  <a:schemeClr val="bg1"/>
                </a:solidFill>
                <a:latin typeface="Times New Roman"/>
                <a:cs typeface="Times New Roman"/>
              </a:rPr>
              <a:t>Impact of Disruption Child and Social:</a:t>
            </a:r>
          </a:p>
          <a:p>
            <a:endParaRPr lang="en-GB">
              <a:solidFill>
                <a:srgbClr val="000000"/>
              </a:solidFill>
              <a:latin typeface="Aptos" panose="02110004020202020204"/>
              <a:cs typeface="Times New Roman" panose="02020603050405020304" pitchFamily="18" charset="0"/>
            </a:endParaRPr>
          </a:p>
          <a:p>
            <a:pPr>
              <a:lnSpc>
                <a:spcPct val="150000"/>
              </a:lnSpc>
            </a:pPr>
            <a:r>
              <a:rPr lang="en-GB" sz="1400" b="1">
                <a:solidFill>
                  <a:schemeClr val="bg1"/>
                </a:solidFill>
                <a:ea typeface="+mn-lt"/>
                <a:cs typeface="+mn-lt"/>
              </a:rPr>
              <a:t>Vygotsky Analysis of Interaction. </a:t>
            </a:r>
          </a:p>
          <a:p>
            <a:pPr>
              <a:lnSpc>
                <a:spcPct val="150000"/>
              </a:lnSpc>
            </a:pPr>
            <a:r>
              <a:rPr lang="en-GB" sz="1200">
                <a:solidFill>
                  <a:schemeClr val="bg1"/>
                </a:solidFill>
                <a:ea typeface="+mn-lt"/>
                <a:cs typeface="+mn-lt"/>
              </a:rPr>
              <a:t>Frequent day care changes may have decreased: </a:t>
            </a:r>
            <a:endParaRPr lang="en-GB">
              <a:solidFill>
                <a:schemeClr val="bg1"/>
              </a:solidFill>
              <a:ea typeface="+mn-lt"/>
              <a:cs typeface="+mn-lt"/>
            </a:endParaRPr>
          </a:p>
          <a:p>
            <a:pPr>
              <a:lnSpc>
                <a:spcPct val="150000"/>
              </a:lnSpc>
            </a:pPr>
            <a:r>
              <a:rPr lang="en-GB" sz="1200">
                <a:solidFill>
                  <a:schemeClr val="bg1"/>
                </a:solidFill>
                <a:ea typeface="+mn-lt"/>
                <a:cs typeface="+mn-lt"/>
              </a:rPr>
              <a:t>Provide consistent adult guidance. </a:t>
            </a:r>
            <a:endParaRPr lang="en-GB">
              <a:solidFill>
                <a:schemeClr val="bg1"/>
              </a:solidFill>
              <a:ea typeface="+mn-lt"/>
              <a:cs typeface="+mn-lt"/>
            </a:endParaRPr>
          </a:p>
          <a:p>
            <a:pPr>
              <a:lnSpc>
                <a:spcPct val="150000"/>
              </a:lnSpc>
            </a:pPr>
            <a:r>
              <a:rPr lang="en-GB" sz="1200">
                <a:solidFill>
                  <a:schemeClr val="bg1"/>
                </a:solidFill>
                <a:ea typeface="+mn-lt"/>
                <a:cs typeface="+mn-lt"/>
              </a:rPr>
              <a:t>Interactions with peers that are consistent are great opportunities for learning through collaboration </a:t>
            </a:r>
            <a:endParaRPr lang="en-GB">
              <a:solidFill>
                <a:schemeClr val="bg1"/>
              </a:solidFill>
            </a:endParaRPr>
          </a:p>
          <a:p>
            <a:pPr>
              <a:lnSpc>
                <a:spcPct val="150000"/>
              </a:lnSpc>
            </a:pPr>
            <a:endParaRPr lang="en-GB"/>
          </a:p>
          <a:p>
            <a:pPr>
              <a:lnSpc>
                <a:spcPct val="150000"/>
              </a:lnSpc>
            </a:pPr>
            <a:r>
              <a:rPr lang="en-GB" sz="1400" b="1" dirty="0">
                <a:solidFill>
                  <a:schemeClr val="bg1"/>
                </a:solidFill>
                <a:ea typeface="+mn-lt"/>
                <a:cs typeface="+mn-lt"/>
              </a:rPr>
              <a:t>In Isaac's case, lack of interaction can and has </a:t>
            </a:r>
            <a:r>
              <a:rPr lang="en-GB" sz="1400" b="1">
                <a:solidFill>
                  <a:schemeClr val="bg1"/>
                </a:solidFill>
                <a:ea typeface="+mn-lt"/>
                <a:cs typeface="+mn-lt"/>
              </a:rPr>
              <a:t>led</a:t>
            </a:r>
            <a:r>
              <a:rPr lang="en-GB" sz="1400" b="1" dirty="0">
                <a:solidFill>
                  <a:schemeClr val="bg1"/>
                </a:solidFill>
                <a:ea typeface="+mn-lt"/>
                <a:cs typeface="+mn-lt"/>
              </a:rPr>
              <a:t> to:</a:t>
            </a:r>
          </a:p>
          <a:p>
            <a:pPr>
              <a:lnSpc>
                <a:spcPct val="150000"/>
              </a:lnSpc>
            </a:pPr>
            <a:r>
              <a:rPr lang="en-GB" sz="1200">
                <a:solidFill>
                  <a:schemeClr val="bg1"/>
                </a:solidFill>
                <a:ea typeface="+mn-lt"/>
                <a:cs typeface="+mn-lt"/>
              </a:rPr>
              <a:t>delayed social skills. </a:t>
            </a:r>
            <a:endParaRPr lang="en-GB">
              <a:solidFill>
                <a:schemeClr val="bg1"/>
              </a:solidFill>
              <a:ea typeface="+mn-lt"/>
              <a:cs typeface="+mn-lt"/>
            </a:endParaRPr>
          </a:p>
          <a:p>
            <a:pPr>
              <a:lnSpc>
                <a:spcPct val="150000"/>
              </a:lnSpc>
            </a:pPr>
            <a:r>
              <a:rPr lang="en-GB" sz="1200">
                <a:solidFill>
                  <a:schemeClr val="bg1"/>
                </a:solidFill>
                <a:ea typeface="+mn-lt"/>
                <a:cs typeface="+mn-lt"/>
              </a:rPr>
              <a:t>Difficulty engaging in community activities. </a:t>
            </a:r>
            <a:endParaRPr lang="en-GB">
              <a:solidFill>
                <a:schemeClr val="bg1"/>
              </a:solidFill>
              <a:ea typeface="+mn-lt"/>
              <a:cs typeface="+mn-lt"/>
            </a:endParaRPr>
          </a:p>
          <a:p>
            <a:pPr>
              <a:lnSpc>
                <a:spcPct val="150000"/>
              </a:lnSpc>
            </a:pPr>
            <a:r>
              <a:rPr lang="en-GB" sz="1200">
                <a:solidFill>
                  <a:schemeClr val="bg1"/>
                </a:solidFill>
                <a:ea typeface="+mn-lt"/>
                <a:cs typeface="+mn-lt"/>
              </a:rPr>
              <a:t>A decrease in confidence. </a:t>
            </a:r>
            <a:endParaRPr lang="en-GB">
              <a:solidFill>
                <a:schemeClr val="bg1"/>
              </a:solidFill>
            </a:endParaRPr>
          </a:p>
          <a:p>
            <a:endParaRPr lang="en-GB"/>
          </a:p>
          <a:p>
            <a:pPr>
              <a:lnSpc>
                <a:spcPct val="150000"/>
              </a:lnSpc>
            </a:pPr>
            <a:r>
              <a:rPr lang="en-GB" sz="1200">
                <a:solidFill>
                  <a:schemeClr val="bg1"/>
                </a:solidFill>
                <a:ea typeface="+mn-lt"/>
                <a:cs typeface="+mn-lt"/>
              </a:rPr>
              <a:t>Vygotsky (1978) found that lack of social connection can limit development within Isaac's zone of proximal development. </a:t>
            </a:r>
            <a:endParaRPr lang="en-GB"/>
          </a:p>
        </p:txBody>
      </p:sp>
      <p:sp>
        <p:nvSpPr>
          <p:cNvPr id="5" name="TextBox 4">
            <a:extLst>
              <a:ext uri="{FF2B5EF4-FFF2-40B4-BE49-F238E27FC236}">
                <a16:creationId xmlns:a16="http://schemas.microsoft.com/office/drawing/2014/main" id="{108D8946-37C7-E56A-50E4-CC79280B584F}"/>
              </a:ext>
            </a:extLst>
          </p:cNvPr>
          <p:cNvSpPr txBox="1"/>
          <p:nvPr/>
        </p:nvSpPr>
        <p:spPr>
          <a:xfrm>
            <a:off x="4455852" y="4964183"/>
            <a:ext cx="7620000" cy="823687"/>
          </a:xfrm>
          <a:prstGeom prst="rect">
            <a:avLst/>
          </a:prstGeom>
          <a:noFill/>
        </p:spPr>
        <p:txBody>
          <a:bodyPr wrap="square" lIns="91440" tIns="45720" rIns="91440" bIns="45720" rtlCol="0" anchor="t">
            <a:spAutoFit/>
          </a:bodyPr>
          <a:lstStyle/>
          <a:p>
            <a:pPr>
              <a:lnSpc>
                <a:spcPct val="150000"/>
              </a:lnSpc>
            </a:pPr>
            <a:r>
              <a:rPr lang="en-GB" sz="1100">
                <a:latin typeface="Times New Roman"/>
                <a:ea typeface="+mn-lt"/>
                <a:cs typeface="Times New Roman"/>
              </a:rPr>
              <a:t>Additional research indicates that social interaction and continuity of care are critical factors in the development and well-being of children such as Isaac (Bakken et al., 2017).Further study suggests that children with early childhood instability, such as Isaac, may face issues in social involvement and confidence throughout their lives (Britto et al, 2017). </a:t>
            </a:r>
            <a:endParaRPr lang="en-US">
              <a:latin typeface="Times New Roman"/>
              <a:cs typeface="Times New Roman"/>
            </a:endParaRPr>
          </a:p>
        </p:txBody>
      </p:sp>
      <p:pic>
        <p:nvPicPr>
          <p:cNvPr id="7" name="Picture 6">
            <a:hlinkClick r:id="rId6"/>
            <a:extLst>
              <a:ext uri="{FF2B5EF4-FFF2-40B4-BE49-F238E27FC236}">
                <a16:creationId xmlns:a16="http://schemas.microsoft.com/office/drawing/2014/main" id="{7A81B3FD-00DA-3E5D-A6C9-42BCF5210DFD}"/>
              </a:ext>
            </a:extLst>
          </p:cNvPr>
          <p:cNvPicPr>
            <a:picLocks noChangeAspect="1"/>
          </p:cNvPicPr>
          <p:nvPr/>
        </p:nvPicPr>
        <p:blipFill>
          <a:blip r:embed="rId7"/>
          <a:stretch>
            <a:fillRect/>
          </a:stretch>
        </p:blipFill>
        <p:spPr>
          <a:xfrm>
            <a:off x="4267200" y="-37310"/>
            <a:ext cx="2781869" cy="4172804"/>
          </a:xfrm>
          <a:prstGeom prst="rect">
            <a:avLst/>
          </a:prstGeom>
        </p:spPr>
      </p:pic>
      <p:sp>
        <p:nvSpPr>
          <p:cNvPr id="17" name="TextBox 16">
            <a:extLst>
              <a:ext uri="{FF2B5EF4-FFF2-40B4-BE49-F238E27FC236}">
                <a16:creationId xmlns:a16="http://schemas.microsoft.com/office/drawing/2014/main" id="{C14C87E3-DFC6-2BF8-1696-50B48C6FD3C1}"/>
              </a:ext>
            </a:extLst>
          </p:cNvPr>
          <p:cNvSpPr txBox="1"/>
          <p:nvPr/>
        </p:nvSpPr>
        <p:spPr>
          <a:xfrm>
            <a:off x="8839202" y="3823665"/>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0E111BE4-47AF-7AF7-1B4F-16074FC0111D}"/>
              </a:ext>
            </a:extLst>
          </p:cNvPr>
          <p:cNvSpPr txBox="1"/>
          <p:nvPr/>
        </p:nvSpPr>
        <p:spPr>
          <a:xfrm>
            <a:off x="4250995" y="4074824"/>
            <a:ext cx="2716187" cy="230832"/>
          </a:xfrm>
          <a:prstGeom prst="rect">
            <a:avLst/>
          </a:prstGeom>
          <a:noFill/>
        </p:spPr>
        <p:txBody>
          <a:bodyPr wrap="square">
            <a:spAutoFit/>
          </a:bodyPr>
          <a:lstStyle/>
          <a:p>
            <a:r>
              <a:rPr lang="en-GB" sz="900"/>
              <a:t>https://www.pedagogy4change.org/lev-vygotsky/</a:t>
            </a:r>
          </a:p>
        </p:txBody>
      </p:sp>
    </p:spTree>
    <p:extLst>
      <p:ext uri="{BB962C8B-B14F-4D97-AF65-F5344CB8AC3E}">
        <p14:creationId xmlns:p14="http://schemas.microsoft.com/office/powerpoint/2010/main" val="871967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1E92E03-7CA5-1078-BFA8-70A84DFE75E8}"/>
              </a:ext>
            </a:extLst>
          </p:cNvPr>
          <p:cNvPicPr>
            <a:picLocks noChangeAspect="1"/>
          </p:cNvPicPr>
          <p:nvPr/>
        </p:nvPicPr>
        <p:blipFill>
          <a:blip r:embed="rId4"/>
          <a:srcRect l="15489" r="4239" b="-1"/>
          <a:stretch>
            <a:fillRect/>
          </a:stretch>
        </p:blipFill>
        <p:spPr>
          <a:xfrm>
            <a:off x="6786835" y="26385"/>
            <a:ext cx="5405165" cy="4460818"/>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5" name="Picture 4">
            <a:hlinkClick r:id="rId6"/>
            <a:extLst>
              <a:ext uri="{FF2B5EF4-FFF2-40B4-BE49-F238E27FC236}">
                <a16:creationId xmlns:a16="http://schemas.microsoft.com/office/drawing/2014/main" id="{FF5A8C94-A4C9-217E-097D-2B5AC7BC734F}"/>
              </a:ext>
            </a:extLst>
          </p:cNvPr>
          <p:cNvPicPr>
            <a:picLocks noChangeAspect="1"/>
          </p:cNvPicPr>
          <p:nvPr/>
        </p:nvPicPr>
        <p:blipFill>
          <a:blip r:embed="rId7"/>
          <a:stretch>
            <a:fillRect/>
          </a:stretch>
        </p:blipFill>
        <p:spPr>
          <a:xfrm>
            <a:off x="653" y="-2286"/>
            <a:ext cx="4785508" cy="4079830"/>
          </a:xfrm>
          <a:prstGeom prst="rect">
            <a:avLst/>
          </a:prstGeom>
        </p:spPr>
      </p:pic>
      <p:sp>
        <p:nvSpPr>
          <p:cNvPr id="26" name="TextBox 25">
            <a:extLst>
              <a:ext uri="{FF2B5EF4-FFF2-40B4-BE49-F238E27FC236}">
                <a16:creationId xmlns:a16="http://schemas.microsoft.com/office/drawing/2014/main" id="{7CF9371A-0ED4-96CA-070F-D01492B4178A}"/>
              </a:ext>
            </a:extLst>
          </p:cNvPr>
          <p:cNvSpPr txBox="1"/>
          <p:nvPr/>
        </p:nvSpPr>
        <p:spPr>
          <a:xfrm>
            <a:off x="8410694" y="4301609"/>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39" name="TextBox 38">
            <a:extLst>
              <a:ext uri="{FF2B5EF4-FFF2-40B4-BE49-F238E27FC236}">
                <a16:creationId xmlns:a16="http://schemas.microsoft.com/office/drawing/2014/main" id="{116B02D3-8FF9-823E-B9F1-8D79945AE1FC}"/>
              </a:ext>
            </a:extLst>
          </p:cNvPr>
          <p:cNvSpPr txBox="1"/>
          <p:nvPr/>
        </p:nvSpPr>
        <p:spPr>
          <a:xfrm>
            <a:off x="4703" y="4072015"/>
            <a:ext cx="4115246" cy="184666"/>
          </a:xfrm>
          <a:prstGeom prst="rect">
            <a:avLst/>
          </a:prstGeom>
          <a:noFill/>
        </p:spPr>
        <p:txBody>
          <a:bodyPr wrap="square">
            <a:spAutoFit/>
          </a:bodyPr>
          <a:lstStyle/>
          <a:p>
            <a:r>
              <a:rPr lang="en-GB" sz="600">
                <a:solidFill>
                  <a:srgbClr val="FFFFFF"/>
                </a:solidFill>
              </a:rPr>
              <a:t>https://www.thenewhopemhcs.com/postpartum-depression-vs-baby-blues-what-new-mother-needs-to-know/</a:t>
            </a:r>
          </a:p>
        </p:txBody>
      </p:sp>
      <p:sp>
        <p:nvSpPr>
          <p:cNvPr id="4" name="TextBox 3">
            <a:extLst>
              <a:ext uri="{FF2B5EF4-FFF2-40B4-BE49-F238E27FC236}">
                <a16:creationId xmlns:a16="http://schemas.microsoft.com/office/drawing/2014/main" id="{7B8376C9-96E8-8B5A-4400-B4198C0DF010}"/>
              </a:ext>
            </a:extLst>
          </p:cNvPr>
          <p:cNvSpPr txBox="1"/>
          <p:nvPr/>
        </p:nvSpPr>
        <p:spPr>
          <a:xfrm>
            <a:off x="4785411" y="5051596"/>
            <a:ext cx="6724135"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According to Vygotsky, social interaction and nurturing connections have a significant impact on children's development (Vygotsky, 1978). Since maternal wellbeing affects parenting and child development, it is important to assist Isaac's mother in her recovery from her post-natal depression (Johnson and Padilla, 2019). further research add that, through professional guidance and constant support, family interactions and strong role model can improve Isaac's cognitive, language, and emotional development (Music, 2024; Rodway and Spencer, 2025; Horsburgh and </a:t>
            </a:r>
            <a:r>
              <a:rPr lang="en-GB" sz="1400">
                <a:latin typeface="Times New Roman"/>
                <a:cs typeface="Times New Roman"/>
              </a:rPr>
              <a:t>Ippolito, 2018).</a:t>
            </a:r>
            <a:endParaRPr lang="en-GB" sz="1400" dirty="0">
              <a:latin typeface="Times New Roman"/>
              <a:cs typeface="Times New Roman"/>
            </a:endParaRPr>
          </a:p>
        </p:txBody>
      </p:sp>
    </p:spTree>
    <p:extLst>
      <p:ext uri="{BB962C8B-B14F-4D97-AF65-F5344CB8AC3E}">
        <p14:creationId xmlns:p14="http://schemas.microsoft.com/office/powerpoint/2010/main" val="1206251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EE92F98D-683B-4C01-3E26-5F293DB381D1}"/>
              </a:ext>
            </a:extLst>
          </p:cNvPr>
          <p:cNvPicPr>
            <a:picLocks noChangeAspect="1"/>
          </p:cNvPicPr>
          <p:nvPr/>
        </p:nvPicPr>
        <p:blipFill>
          <a:blip r:embed="rId3"/>
          <a:srcRect l="15489" r="4239" b="-1"/>
          <a:stretch>
            <a:fillRect/>
          </a:stretch>
        </p:blipFill>
        <p:spPr>
          <a:xfrm>
            <a:off x="7942766" y="-64852"/>
            <a:ext cx="4121424" cy="3401519"/>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A500F87-4A3D-7114-44DB-6CEE6C84DE11}"/>
              </a:ext>
            </a:extLst>
          </p:cNvPr>
          <p:cNvSpPr txBox="1"/>
          <p:nvPr/>
        </p:nvSpPr>
        <p:spPr>
          <a:xfrm>
            <a:off x="203983" y="827328"/>
            <a:ext cx="3583978" cy="6047809"/>
          </a:xfrm>
          <a:prstGeom prst="rect">
            <a:avLst/>
          </a:prstGeom>
          <a:noFill/>
        </p:spPr>
        <p:txBody>
          <a:bodyPr wrap="square" lIns="91440" tIns="45720" rIns="91440" bIns="45720" rtlCol="0" anchor="t">
            <a:spAutoFit/>
          </a:bodyPr>
          <a:lstStyle/>
          <a:p>
            <a:pPr>
              <a:lnSpc>
                <a:spcPct val="150000"/>
              </a:lnSpc>
            </a:pPr>
            <a:r>
              <a:rPr lang="en-GB" sz="2000" b="1">
                <a:solidFill>
                  <a:schemeClr val="bg1"/>
                </a:solidFill>
                <a:latin typeface="Times New Roman"/>
                <a:ea typeface="+mn-lt"/>
                <a:cs typeface="Times New Roman"/>
              </a:rPr>
              <a:t>Factors of Nature and Nurture</a:t>
            </a:r>
            <a:r>
              <a:rPr lang="en-GB" sz="2000" b="1" dirty="0">
                <a:solidFill>
                  <a:schemeClr val="bg1"/>
                </a:solidFill>
                <a:latin typeface="Times New Roman"/>
                <a:ea typeface="+mn-lt"/>
                <a:cs typeface="Times New Roman"/>
              </a:rPr>
              <a:t> </a:t>
            </a:r>
            <a:endParaRPr lang="en-US" sz="2000" dirty="0">
              <a:solidFill>
                <a:schemeClr val="bg1"/>
              </a:solidFill>
              <a:latin typeface="Times New Roman"/>
              <a:ea typeface="+mn-lt"/>
              <a:cs typeface="Times New Roman"/>
            </a:endParaRPr>
          </a:p>
          <a:p>
            <a:pPr>
              <a:lnSpc>
                <a:spcPct val="150000"/>
              </a:lnSpc>
            </a:pPr>
            <a:endParaRPr lang="en-US">
              <a:latin typeface="Times New Roman"/>
              <a:cs typeface="Times New Roman"/>
            </a:endParaRPr>
          </a:p>
          <a:p>
            <a:pPr>
              <a:lnSpc>
                <a:spcPct val="150000"/>
              </a:lnSpc>
            </a:pPr>
            <a:r>
              <a:rPr lang="en-GB" b="1">
                <a:solidFill>
                  <a:schemeClr val="bg1"/>
                </a:solidFill>
                <a:latin typeface="Times New Roman"/>
                <a:ea typeface="+mn-lt"/>
                <a:cs typeface="Times New Roman"/>
              </a:rPr>
              <a:t>Nature: Biological Influence</a:t>
            </a:r>
            <a:r>
              <a:rPr lang="en-GB" dirty="0">
                <a:solidFill>
                  <a:schemeClr val="bg1"/>
                </a:solidFill>
                <a:latin typeface="Times New Roman"/>
                <a:ea typeface="+mn-lt"/>
                <a:cs typeface="Times New Roman"/>
              </a:rPr>
              <a:t> </a:t>
            </a:r>
          </a:p>
          <a:p>
            <a:pPr>
              <a:lnSpc>
                <a:spcPct val="150000"/>
              </a:lnSpc>
            </a:pPr>
            <a:r>
              <a:rPr lang="en-GB" sz="1400">
                <a:solidFill>
                  <a:schemeClr val="bg1"/>
                </a:solidFill>
                <a:latin typeface="Times New Roman"/>
                <a:ea typeface="+mn-lt"/>
                <a:cs typeface="Times New Roman"/>
              </a:rPr>
              <a:t>Temperament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Brain development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Individual resilience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b="1">
                <a:solidFill>
                  <a:schemeClr val="bg1"/>
                </a:solidFill>
                <a:latin typeface="Times New Roman"/>
                <a:ea typeface="+mn-lt"/>
                <a:cs typeface="Times New Roman"/>
              </a:rPr>
              <a:t>Nurture: Environmental factors include</a:t>
            </a:r>
            <a:r>
              <a:rPr lang="en-GB" sz="1400" b="1" dirty="0">
                <a:solidFill>
                  <a:schemeClr val="bg1"/>
                </a:solidFill>
                <a:latin typeface="Times New Roman"/>
                <a:ea typeface="+mn-lt"/>
                <a:cs typeface="Times New Roman"/>
              </a:rPr>
              <a:t>  </a:t>
            </a:r>
            <a:endParaRPr lang="en-GB" b="1" dirty="0">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Parenting qualities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Social relationships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Experiences in childcare Vygotsky (1977) discusses community support.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endParaRPr lang="en-GB"/>
          </a:p>
          <a:p>
            <a:endParaRPr lang="en-GB" sz="1200" b="1">
              <a:solidFill>
                <a:schemeClr val="bg1"/>
              </a:solidFill>
              <a:latin typeface="Times New Roman" panose="02020603050405020304" pitchFamily="18" charset="0"/>
              <a:cs typeface="Times New Roman" panose="02020603050405020304" pitchFamily="18" charset="0"/>
            </a:endParaRPr>
          </a:p>
          <a:p>
            <a:endParaRPr lang="en-GB" b="1">
              <a:solidFill>
                <a:schemeClr val="bg1"/>
              </a:solidFill>
              <a:latin typeface="Times New Roman" panose="02020603050405020304" pitchFamily="18" charset="0"/>
              <a:cs typeface="Times New Roman" panose="02020603050405020304" pitchFamily="18" charset="0"/>
            </a:endParaRPr>
          </a:p>
        </p:txBody>
      </p:sp>
      <p:pic>
        <p:nvPicPr>
          <p:cNvPr id="6" name="Picture 5">
            <a:hlinkClick r:id="rId5"/>
            <a:extLst>
              <a:ext uri="{FF2B5EF4-FFF2-40B4-BE49-F238E27FC236}">
                <a16:creationId xmlns:a16="http://schemas.microsoft.com/office/drawing/2014/main" id="{EC1D84A4-2486-A731-7685-7F0D43DF8C3A}"/>
              </a:ext>
            </a:extLst>
          </p:cNvPr>
          <p:cNvPicPr>
            <a:picLocks noChangeAspect="1"/>
          </p:cNvPicPr>
          <p:nvPr/>
        </p:nvPicPr>
        <p:blipFill>
          <a:blip r:embed="rId6"/>
          <a:stretch>
            <a:fillRect/>
          </a:stretch>
        </p:blipFill>
        <p:spPr>
          <a:xfrm>
            <a:off x="4059614" y="88593"/>
            <a:ext cx="4121424" cy="3401521"/>
          </a:xfrm>
          <a:prstGeom prst="rect">
            <a:avLst/>
          </a:prstGeom>
        </p:spPr>
      </p:pic>
      <p:sp>
        <p:nvSpPr>
          <p:cNvPr id="19" name="TextBox 18">
            <a:extLst>
              <a:ext uri="{FF2B5EF4-FFF2-40B4-BE49-F238E27FC236}">
                <a16:creationId xmlns:a16="http://schemas.microsoft.com/office/drawing/2014/main" id="{EB1F283F-1A00-2B41-B1CA-F5D07D0B05B0}"/>
              </a:ext>
            </a:extLst>
          </p:cNvPr>
          <p:cNvSpPr txBox="1"/>
          <p:nvPr/>
        </p:nvSpPr>
        <p:spPr>
          <a:xfrm>
            <a:off x="8977076" y="3244334"/>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4" name="TextBox 23">
            <a:extLst>
              <a:ext uri="{FF2B5EF4-FFF2-40B4-BE49-F238E27FC236}">
                <a16:creationId xmlns:a16="http://schemas.microsoft.com/office/drawing/2014/main" id="{E2B0EAC6-10FC-BAAE-A202-844929A05B50}"/>
              </a:ext>
            </a:extLst>
          </p:cNvPr>
          <p:cNvSpPr txBox="1"/>
          <p:nvPr/>
        </p:nvSpPr>
        <p:spPr>
          <a:xfrm>
            <a:off x="8357441" y="3069483"/>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7" name="TextBox 26">
            <a:extLst>
              <a:ext uri="{FF2B5EF4-FFF2-40B4-BE49-F238E27FC236}">
                <a16:creationId xmlns:a16="http://schemas.microsoft.com/office/drawing/2014/main" id="{5F6A3C19-7B01-534A-369B-BC205426A02B}"/>
              </a:ext>
            </a:extLst>
          </p:cNvPr>
          <p:cNvSpPr txBox="1"/>
          <p:nvPr/>
        </p:nvSpPr>
        <p:spPr>
          <a:xfrm>
            <a:off x="4161606" y="3377484"/>
            <a:ext cx="3938340" cy="201223"/>
          </a:xfrm>
          <a:prstGeom prst="rect">
            <a:avLst/>
          </a:prstGeom>
          <a:noFill/>
        </p:spPr>
        <p:txBody>
          <a:bodyPr wrap="square">
            <a:spAutoFit/>
          </a:bodyPr>
          <a:lstStyle/>
          <a:p>
            <a:r>
              <a:rPr lang="en-GB" sz="700"/>
              <a:t>https://revisesociology.com/2016/07/28/nature-and-nurture-explanations-of-human-behaviour/</a:t>
            </a:r>
          </a:p>
        </p:txBody>
      </p:sp>
      <p:sp>
        <p:nvSpPr>
          <p:cNvPr id="2" name="TextBox 1">
            <a:extLst>
              <a:ext uri="{FF2B5EF4-FFF2-40B4-BE49-F238E27FC236}">
                <a16:creationId xmlns:a16="http://schemas.microsoft.com/office/drawing/2014/main" id="{73E4D58A-C8E6-8929-2590-42D5C9ABE0D1}"/>
              </a:ext>
            </a:extLst>
          </p:cNvPr>
          <p:cNvSpPr txBox="1"/>
          <p:nvPr/>
        </p:nvSpPr>
        <p:spPr>
          <a:xfrm>
            <a:off x="4494255" y="4660814"/>
            <a:ext cx="6909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Nature and nurture will shape Isaac. Nature provide Isaac with biological features and developmental potential, while nurture provide him with environmental and support. According to Vygotsky's theory, sociocultural provide social relationships and guidance from family and all professional practitioners (Vygotsky, 1987). Further research support Vygotsky's that, the need of providing children with nurturing and adaptable care is underlined (Foundational Models, 2018). Therefore, biological factors and cultural influence will contribute greatly to Isaac's development plan (</a:t>
            </a:r>
            <a:r>
              <a:rPr lang="en-GB" sz="1200">
                <a:latin typeface="Times New Roman"/>
                <a:cs typeface="Times New Roman"/>
              </a:rPr>
              <a:t>Vygotsky, 1978).</a:t>
            </a:r>
            <a:endParaRPr lang="en-GB" sz="1200" dirty="0">
              <a:latin typeface="Times New Roman"/>
              <a:cs typeface="Times New Roman"/>
            </a:endParaRPr>
          </a:p>
        </p:txBody>
      </p:sp>
    </p:spTree>
    <p:extLst>
      <p:ext uri="{BB962C8B-B14F-4D97-AF65-F5344CB8AC3E}">
        <p14:creationId xmlns:p14="http://schemas.microsoft.com/office/powerpoint/2010/main" val="1019898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peech Group Therapy: Social Growth Through Speech">
            <a:hlinkClick r:id="rId2"/>
            <a:extLst>
              <a:ext uri="{FF2B5EF4-FFF2-40B4-BE49-F238E27FC236}">
                <a16:creationId xmlns:a16="http://schemas.microsoft.com/office/drawing/2014/main" id="{B2B5E68F-C68C-4917-1516-5ED7571E37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1308"/>
          <a:stretch>
            <a:fillRect/>
          </a:stretch>
        </p:blipFill>
        <p:spPr bwMode="auto">
          <a:xfrm>
            <a:off x="4309" y="3627"/>
            <a:ext cx="5583175" cy="3619929"/>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a:hlinkClick r:id="rId4"/>
            <a:extLst>
              <a:ext uri="{FF2B5EF4-FFF2-40B4-BE49-F238E27FC236}">
                <a16:creationId xmlns:a16="http://schemas.microsoft.com/office/drawing/2014/main" id="{DAF5FA62-3E43-1934-187D-12C52966A6E0}"/>
              </a:ext>
            </a:extLst>
          </p:cNvPr>
          <p:cNvPicPr>
            <a:picLocks noChangeAspect="1"/>
          </p:cNvPicPr>
          <p:nvPr/>
        </p:nvPicPr>
        <p:blipFill>
          <a:blip r:embed="rId5"/>
          <a:srcRect l="314" r="-1" b="-1"/>
          <a:stretch>
            <a:fillRect/>
          </a:stretch>
        </p:blipFill>
        <p:spPr>
          <a:xfrm>
            <a:off x="6533690" y="3628"/>
            <a:ext cx="5654223" cy="3714072"/>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57" name="Group 2056">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058" name="Freeform: Shape 2057">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F1F15391-EECA-DCA6-208E-4CD86DB5ABBB}"/>
              </a:ext>
            </a:extLst>
          </p:cNvPr>
          <p:cNvSpPr txBox="1"/>
          <p:nvPr/>
        </p:nvSpPr>
        <p:spPr>
          <a:xfrm>
            <a:off x="125428" y="4389033"/>
            <a:ext cx="5584957" cy="2294491"/>
          </a:xfrm>
          <a:prstGeom prst="rect">
            <a:avLst/>
          </a:prstGeom>
        </p:spPr>
        <p:txBody>
          <a:bodyPr vert="horz" lIns="91440" tIns="45720" rIns="91440" bIns="45720" rtlCol="0" anchor="t">
            <a:noAutofit/>
          </a:bodyPr>
          <a:lstStyle/>
          <a:p>
            <a:r>
              <a:rPr lang="en-US" sz="1600" b="1">
                <a:solidFill>
                  <a:schemeClr val="bg1">
                    <a:alpha val="80000"/>
                  </a:schemeClr>
                </a:solidFill>
                <a:latin typeface="Times New Roman"/>
                <a:ea typeface="+mn-lt"/>
                <a:cs typeface="Times New Roman"/>
              </a:rPr>
              <a:t>Language-Rich Environment Support Plan.</a:t>
            </a:r>
            <a:r>
              <a:rPr lang="en-US" sz="1200" b="1" dirty="0">
                <a:solidFill>
                  <a:schemeClr val="bg1">
                    <a:alpha val="80000"/>
                  </a:schemeClr>
                </a:solidFill>
                <a:latin typeface="Times New Roman"/>
                <a:ea typeface="+mn-lt"/>
                <a:cs typeface="Times New Roman"/>
              </a:rPr>
              <a:t> </a:t>
            </a:r>
            <a:endParaRPr lang="en-US" sz="1200" b="1" dirty="0">
              <a:solidFill>
                <a:schemeClr val="bg1">
                  <a:alpha val="80000"/>
                </a:schemeClr>
              </a:solidFill>
              <a:latin typeface="Times New Roman"/>
              <a:cs typeface="Times New Roman"/>
            </a:endParaRPr>
          </a:p>
          <a:p>
            <a:endParaRPr lang="en-US">
              <a:latin typeface="Times New Roman"/>
              <a:cs typeface="Times New Roman"/>
            </a:endParaRPr>
          </a:p>
          <a:p>
            <a:r>
              <a:rPr lang="en-US" sz="1200" b="1">
                <a:solidFill>
                  <a:schemeClr val="bg1">
                    <a:alpha val="80000"/>
                  </a:schemeClr>
                </a:solidFill>
                <a:latin typeface="Times New Roman"/>
                <a:ea typeface="+mn-lt"/>
                <a:cs typeface="Times New Roman"/>
              </a:rPr>
              <a:t>Vygotsky's Theory-Informed Strategy:  </a:t>
            </a:r>
          </a:p>
          <a:p>
            <a:r>
              <a:rPr lang="en-US" sz="1100">
                <a:solidFill>
                  <a:schemeClr val="bg1">
                    <a:alpha val="80000"/>
                  </a:schemeClr>
                </a:solidFill>
                <a:latin typeface="Times New Roman"/>
                <a:ea typeface="+mn-lt"/>
                <a:cs typeface="Times New Roman"/>
              </a:rPr>
              <a:t>Isaac requires storytelling, singing, reading, small group interactions, and play. </a:t>
            </a:r>
            <a:endParaRPr lang="en-US">
              <a:solidFill>
                <a:schemeClr val="bg1">
                  <a:alpha val="80000"/>
                </a:schemeClr>
              </a:solidFill>
              <a:latin typeface="Times New Roman"/>
              <a:cs typeface="Times New Roman"/>
            </a:endParaRPr>
          </a:p>
          <a:p>
            <a:endParaRPr lang="en-US">
              <a:latin typeface="Times New Roman"/>
              <a:cs typeface="Times New Roman"/>
            </a:endParaRPr>
          </a:p>
          <a:p>
            <a:pPr>
              <a:lnSpc>
                <a:spcPct val="90000"/>
              </a:lnSpc>
              <a:spcAft>
                <a:spcPts val="600"/>
              </a:spcAft>
            </a:pPr>
            <a:r>
              <a:rPr lang="en-US" sz="1200" b="1">
                <a:solidFill>
                  <a:schemeClr val="bg1">
                    <a:alpha val="80000"/>
                  </a:schemeClr>
                </a:solidFill>
                <a:latin typeface="Times New Roman"/>
                <a:ea typeface="+mn-lt"/>
                <a:cs typeface="Times New Roman"/>
              </a:rPr>
              <a:t>Vygotsky's Theory Expected Improved Results: </a:t>
            </a:r>
          </a:p>
          <a:p>
            <a:pPr>
              <a:lnSpc>
                <a:spcPct val="90000"/>
              </a:lnSpc>
              <a:spcAft>
                <a:spcPts val="600"/>
              </a:spcAft>
            </a:pPr>
            <a:r>
              <a:rPr lang="en-US" sz="1100">
                <a:solidFill>
                  <a:schemeClr val="bg1">
                    <a:alpha val="80000"/>
                  </a:schemeClr>
                </a:solidFill>
                <a:latin typeface="Times New Roman"/>
                <a:ea typeface="+mn-lt"/>
                <a:cs typeface="Times New Roman"/>
              </a:rPr>
              <a:t>According to Vygotsky (1978) and the Department for Education (2024), Isaac can enhance his vocabulary, communication skills, and confidence.</a:t>
            </a:r>
            <a:r>
              <a:rPr lang="en-US" sz="1100" dirty="0">
                <a:solidFill>
                  <a:schemeClr val="bg1">
                    <a:alpha val="80000"/>
                  </a:schemeClr>
                </a:solidFill>
                <a:ea typeface="+mn-lt"/>
                <a:cs typeface="+mn-lt"/>
              </a:rPr>
              <a:t> </a:t>
            </a:r>
            <a:endParaRPr lang="en-US" dirty="0">
              <a:solidFill>
                <a:schemeClr val="bg1">
                  <a:alpha val="80000"/>
                </a:schemeClr>
              </a:solidFill>
            </a:endParaRPr>
          </a:p>
        </p:txBody>
      </p:sp>
      <mc:AlternateContent xmlns:mc="http://schemas.openxmlformats.org/markup-compatibility/2006" xmlns:p14="http://schemas.microsoft.com/office/powerpoint/2010/main">
        <mc:Choice Requires="p14">
          <p:contentPart p14:bwMode="auto" r:id="rId7">
            <p14:nvContentPartPr>
              <p14:cNvPr id="18" name="Ink 17">
                <a:extLst>
                  <a:ext uri="{FF2B5EF4-FFF2-40B4-BE49-F238E27FC236}">
                    <a16:creationId xmlns:a16="http://schemas.microsoft.com/office/drawing/2014/main" id="{2539FA36-2913-D99B-96D3-2D872502F752}"/>
                  </a:ext>
                </a:extLst>
              </p14:cNvPr>
              <p14:cNvContentPartPr/>
              <p14:nvPr/>
            </p14:nvContentPartPr>
            <p14:xfrm>
              <a:off x="6957579" y="4539929"/>
              <a:ext cx="360" cy="360"/>
            </p14:xfrm>
          </p:contentPart>
        </mc:Choice>
        <mc:Fallback xmlns="">
          <p:pic>
            <p:nvPicPr>
              <p:cNvPr id="18" name="Ink 17">
                <a:extLst>
                  <a:ext uri="{FF2B5EF4-FFF2-40B4-BE49-F238E27FC236}">
                    <a16:creationId xmlns:a16="http://schemas.microsoft.com/office/drawing/2014/main" id="{2539FA36-2913-D99B-96D3-2D872502F752}"/>
                  </a:ext>
                </a:extLst>
              </p:cNvPr>
              <p:cNvPicPr/>
              <p:nvPr/>
            </p:nvPicPr>
            <p:blipFill>
              <a:blip r:embed="rId8"/>
              <a:stretch>
                <a:fillRect/>
              </a:stretch>
            </p:blipFill>
            <p:spPr>
              <a:xfrm>
                <a:off x="6939579" y="4521929"/>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9" name="Ink 18">
                <a:extLst>
                  <a:ext uri="{FF2B5EF4-FFF2-40B4-BE49-F238E27FC236}">
                    <a16:creationId xmlns:a16="http://schemas.microsoft.com/office/drawing/2014/main" id="{12707B6C-296F-5C94-638E-CC148953F2A8}"/>
                  </a:ext>
                </a:extLst>
              </p14:cNvPr>
              <p14:cNvContentPartPr/>
              <p14:nvPr/>
            </p14:nvContentPartPr>
            <p14:xfrm>
              <a:off x="6273579" y="4389089"/>
              <a:ext cx="360" cy="360"/>
            </p14:xfrm>
          </p:contentPart>
        </mc:Choice>
        <mc:Fallback xmlns="">
          <p:pic>
            <p:nvPicPr>
              <p:cNvPr id="19" name="Ink 18">
                <a:extLst>
                  <a:ext uri="{FF2B5EF4-FFF2-40B4-BE49-F238E27FC236}">
                    <a16:creationId xmlns:a16="http://schemas.microsoft.com/office/drawing/2014/main" id="{12707B6C-296F-5C94-638E-CC148953F2A8}"/>
                  </a:ext>
                </a:extLst>
              </p:cNvPr>
              <p:cNvPicPr/>
              <p:nvPr/>
            </p:nvPicPr>
            <p:blipFill>
              <a:blip r:embed="rId8"/>
              <a:stretch>
                <a:fillRect/>
              </a:stretch>
            </p:blipFill>
            <p:spPr>
              <a:xfrm>
                <a:off x="6255579" y="4371089"/>
                <a:ext cx="36000" cy="36000"/>
              </a:xfrm>
              <a:prstGeom prst="rect">
                <a:avLst/>
              </a:prstGeom>
            </p:spPr>
          </p:pic>
        </mc:Fallback>
      </mc:AlternateContent>
      <p:sp>
        <p:nvSpPr>
          <p:cNvPr id="20" name="Rectangle 19">
            <a:extLst>
              <a:ext uri="{FF2B5EF4-FFF2-40B4-BE49-F238E27FC236}">
                <a16:creationId xmlns:a16="http://schemas.microsoft.com/office/drawing/2014/main" id="{24628BA9-31DA-617E-E709-CE51F6A2BD25}"/>
              </a:ext>
            </a:extLst>
          </p:cNvPr>
          <p:cNvSpPr/>
          <p:nvPr/>
        </p:nvSpPr>
        <p:spPr>
          <a:xfrm>
            <a:off x="6433461" y="4086704"/>
            <a:ext cx="93967" cy="27048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a:hlinkClick r:id="rId10"/>
            <a:extLst>
              <a:ext uri="{FF2B5EF4-FFF2-40B4-BE49-F238E27FC236}">
                <a16:creationId xmlns:a16="http://schemas.microsoft.com/office/drawing/2014/main" id="{4A131D12-3F20-4403-AC29-610370742DF5}"/>
              </a:ext>
            </a:extLst>
          </p:cNvPr>
          <p:cNvPicPr>
            <a:picLocks noChangeAspect="1"/>
          </p:cNvPicPr>
          <p:nvPr/>
        </p:nvPicPr>
        <p:blipFill>
          <a:blip r:embed="rId11"/>
          <a:stretch>
            <a:fillRect/>
          </a:stretch>
        </p:blipFill>
        <p:spPr>
          <a:xfrm>
            <a:off x="6647623" y="4172767"/>
            <a:ext cx="5428262" cy="2183241"/>
          </a:xfrm>
          <a:prstGeom prst="rect">
            <a:avLst/>
          </a:prstGeom>
        </p:spPr>
      </p:pic>
      <p:sp>
        <p:nvSpPr>
          <p:cNvPr id="27" name="TextBox 26">
            <a:extLst>
              <a:ext uri="{FF2B5EF4-FFF2-40B4-BE49-F238E27FC236}">
                <a16:creationId xmlns:a16="http://schemas.microsoft.com/office/drawing/2014/main" id="{4C382758-8A43-EBF1-B766-50DED72F8918}"/>
              </a:ext>
            </a:extLst>
          </p:cNvPr>
          <p:cNvSpPr txBox="1"/>
          <p:nvPr/>
        </p:nvSpPr>
        <p:spPr>
          <a:xfrm>
            <a:off x="8901458" y="3430303"/>
            <a:ext cx="3477985"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9" name="TextBox 28">
            <a:extLst>
              <a:ext uri="{FF2B5EF4-FFF2-40B4-BE49-F238E27FC236}">
                <a16:creationId xmlns:a16="http://schemas.microsoft.com/office/drawing/2014/main" id="{46B3B416-05E3-4478-C0B2-D75332E55FB4}"/>
              </a:ext>
            </a:extLst>
          </p:cNvPr>
          <p:cNvSpPr txBox="1"/>
          <p:nvPr/>
        </p:nvSpPr>
        <p:spPr>
          <a:xfrm>
            <a:off x="1635240" y="3526373"/>
            <a:ext cx="3401596" cy="230832"/>
          </a:xfrm>
          <a:prstGeom prst="rect">
            <a:avLst/>
          </a:prstGeom>
          <a:noFill/>
        </p:spPr>
        <p:txBody>
          <a:bodyPr wrap="square">
            <a:spAutoFit/>
          </a:bodyPr>
          <a:lstStyle/>
          <a:p>
            <a:r>
              <a:rPr lang="en-GB" sz="900">
                <a:solidFill>
                  <a:schemeClr val="bg1"/>
                </a:solidFill>
              </a:rPr>
              <a:t>https://www.hope-amc.com/benefits-of-speech-group-therapy/</a:t>
            </a:r>
          </a:p>
        </p:txBody>
      </p:sp>
      <p:sp>
        <p:nvSpPr>
          <p:cNvPr id="35" name="TextBox 34">
            <a:extLst>
              <a:ext uri="{FF2B5EF4-FFF2-40B4-BE49-F238E27FC236}">
                <a16:creationId xmlns:a16="http://schemas.microsoft.com/office/drawing/2014/main" id="{0D2A85D8-C0EF-E94A-2995-E4CA1BF8695C}"/>
              </a:ext>
            </a:extLst>
          </p:cNvPr>
          <p:cNvSpPr txBox="1"/>
          <p:nvPr/>
        </p:nvSpPr>
        <p:spPr>
          <a:xfrm>
            <a:off x="7886947" y="6350622"/>
            <a:ext cx="3555514" cy="200055"/>
          </a:xfrm>
          <a:prstGeom prst="rect">
            <a:avLst/>
          </a:prstGeom>
          <a:noFill/>
        </p:spPr>
        <p:txBody>
          <a:bodyPr wrap="square">
            <a:spAutoFit/>
          </a:bodyPr>
          <a:lstStyle/>
          <a:p>
            <a:r>
              <a:rPr lang="en-GB" sz="700">
                <a:solidFill>
                  <a:schemeClr val="bg1"/>
                </a:solidFill>
              </a:rPr>
              <a:t>https://skillsonthehill.com/physical-therapy-treatments/social-skill-group-therapy/</a:t>
            </a:r>
          </a:p>
        </p:txBody>
      </p:sp>
    </p:spTree>
    <p:extLst>
      <p:ext uri="{BB962C8B-B14F-4D97-AF65-F5344CB8AC3E}">
        <p14:creationId xmlns:p14="http://schemas.microsoft.com/office/powerpoint/2010/main" val="3427912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2EEFD60-8A19-56D5-FE78-85625C2F402E}"/>
              </a:ext>
            </a:extLst>
          </p:cNvPr>
          <p:cNvPicPr>
            <a:picLocks noChangeAspect="1"/>
          </p:cNvPicPr>
          <p:nvPr/>
        </p:nvPicPr>
        <p:blipFill>
          <a:blip r:embed="rId3"/>
          <a:srcRect l="15489" r="4239" b="-1"/>
          <a:stretch>
            <a:fillRect/>
          </a:stretch>
        </p:blipFill>
        <p:spPr>
          <a:xfrm>
            <a:off x="8193845" y="10"/>
            <a:ext cx="3998154" cy="3299781"/>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5CD037D5-BA0B-5892-7F66-AA121A4ABB83}"/>
              </a:ext>
            </a:extLst>
          </p:cNvPr>
          <p:cNvSpPr txBox="1"/>
          <p:nvPr/>
        </p:nvSpPr>
        <p:spPr>
          <a:xfrm>
            <a:off x="97962" y="1255078"/>
            <a:ext cx="3800902" cy="4763227"/>
          </a:xfrm>
          <a:prstGeom prst="rect">
            <a:avLst/>
          </a:prstGeom>
          <a:noFill/>
        </p:spPr>
        <p:txBody>
          <a:bodyPr wrap="square" lIns="91440" tIns="45720" rIns="91440" bIns="45720" rtlCol="0" anchor="t">
            <a:spAutoFit/>
          </a:bodyPr>
          <a:lstStyle/>
          <a:p>
            <a:r>
              <a:rPr lang="en-GB" sz="1600" b="1">
                <a:solidFill>
                  <a:schemeClr val="bg1"/>
                </a:solidFill>
                <a:latin typeface="Times New Roman"/>
                <a:ea typeface="+mn-lt"/>
                <a:cs typeface="Times New Roman"/>
              </a:rPr>
              <a:t>The support plan includes play-based learning and emotional support. </a:t>
            </a:r>
            <a:endParaRPr lang="en-US" sz="1600" b="1">
              <a:solidFill>
                <a:schemeClr val="bg1"/>
              </a:solidFill>
              <a:latin typeface="Times New Roman"/>
              <a:cs typeface="Times New Roman"/>
            </a:endParaRPr>
          </a:p>
          <a:p>
            <a:endParaRPr lang="en-US" sz="2000" b="1">
              <a:latin typeface="Times New Roman"/>
              <a:cs typeface="Times New Roman"/>
            </a:endParaRPr>
          </a:p>
          <a:p>
            <a:pPr>
              <a:lnSpc>
                <a:spcPct val="150000"/>
              </a:lnSpc>
            </a:pPr>
            <a:r>
              <a:rPr lang="en-GB" sz="1100">
                <a:solidFill>
                  <a:schemeClr val="bg1"/>
                </a:solidFill>
                <a:latin typeface="Times New Roman"/>
                <a:ea typeface="+mn-lt"/>
                <a:cs typeface="Times New Roman"/>
              </a:rPr>
              <a:t>In accordance with Vygotsky's theory, children acquire knowledge and grow through the process of playing together with their peers and an adult who provides scaffolding, and this is exactly what Isaac requires.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Thus, Isaac's recovery approach requires play-based learning. Role-playing activities Play cooperative games with peers. </a:t>
            </a:r>
            <a:endParaRPr lang="en-GB">
              <a:solidFill>
                <a:schemeClr val="bg1"/>
              </a:solidFill>
              <a:latin typeface="Times New Roman"/>
              <a:cs typeface="Times New Roman"/>
            </a:endParaRPr>
          </a:p>
          <a:p>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A peer buddy system can increase confidence and foster group activity.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Tools for emotional regulation include visual play cards and predictable routines. According to Vygotsky (1978), there are plans for gradual separation and integration. </a:t>
            </a:r>
            <a:endParaRPr lang="en-GB">
              <a:solidFill>
                <a:schemeClr val="bg1"/>
              </a:solidFill>
              <a:latin typeface="Times New Roman"/>
              <a:cs typeface="Times New Roman"/>
            </a:endParaRPr>
          </a:p>
        </p:txBody>
      </p:sp>
      <p:pic>
        <p:nvPicPr>
          <p:cNvPr id="6" name="Picture 5">
            <a:hlinkClick r:id="rId5"/>
            <a:extLst>
              <a:ext uri="{FF2B5EF4-FFF2-40B4-BE49-F238E27FC236}">
                <a16:creationId xmlns:a16="http://schemas.microsoft.com/office/drawing/2014/main" id="{29F98E7C-1069-BBB0-BEB9-137D10764059}"/>
              </a:ext>
            </a:extLst>
          </p:cNvPr>
          <p:cNvPicPr>
            <a:picLocks noChangeAspect="1"/>
          </p:cNvPicPr>
          <p:nvPr/>
        </p:nvPicPr>
        <p:blipFill>
          <a:blip r:embed="rId6"/>
          <a:stretch>
            <a:fillRect/>
          </a:stretch>
        </p:blipFill>
        <p:spPr>
          <a:xfrm>
            <a:off x="3998156" y="0"/>
            <a:ext cx="4550238" cy="3299781"/>
          </a:xfrm>
          <a:prstGeom prst="rect">
            <a:avLst/>
          </a:prstGeom>
        </p:spPr>
      </p:pic>
      <p:sp>
        <p:nvSpPr>
          <p:cNvPr id="17" name="TextBox 16">
            <a:extLst>
              <a:ext uri="{FF2B5EF4-FFF2-40B4-BE49-F238E27FC236}">
                <a16:creationId xmlns:a16="http://schemas.microsoft.com/office/drawing/2014/main" id="{5AD1930B-D531-B6EC-2484-217AC4A2F5FB}"/>
              </a:ext>
            </a:extLst>
          </p:cNvPr>
          <p:cNvSpPr txBox="1"/>
          <p:nvPr/>
        </p:nvSpPr>
        <p:spPr>
          <a:xfrm>
            <a:off x="8837467" y="3115115"/>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B8D024D7-32CD-E0A0-6540-573B23FA9981}"/>
              </a:ext>
            </a:extLst>
          </p:cNvPr>
          <p:cNvSpPr txBox="1"/>
          <p:nvPr/>
        </p:nvSpPr>
        <p:spPr>
          <a:xfrm>
            <a:off x="4433593" y="3132599"/>
            <a:ext cx="3926220" cy="169277"/>
          </a:xfrm>
          <a:prstGeom prst="rect">
            <a:avLst/>
          </a:prstGeom>
          <a:noFill/>
        </p:spPr>
        <p:txBody>
          <a:bodyPr wrap="square">
            <a:spAutoFit/>
          </a:bodyPr>
          <a:lstStyle/>
          <a:p>
            <a:r>
              <a:rPr lang="en-GB" sz="500"/>
              <a:t>https://www.cht.nhs.uk/services/clinical-services/childrens-therapy-services/childrens-speech-and-language-therapy</a:t>
            </a:r>
          </a:p>
        </p:txBody>
      </p:sp>
      <p:sp>
        <p:nvSpPr>
          <p:cNvPr id="22" name="TextBox 21">
            <a:extLst>
              <a:ext uri="{FF2B5EF4-FFF2-40B4-BE49-F238E27FC236}">
                <a16:creationId xmlns:a16="http://schemas.microsoft.com/office/drawing/2014/main" id="{FF0D98F6-0305-86DC-6D67-955288889F3D}"/>
              </a:ext>
            </a:extLst>
          </p:cNvPr>
          <p:cNvSpPr txBox="1"/>
          <p:nvPr/>
        </p:nvSpPr>
        <p:spPr>
          <a:xfrm>
            <a:off x="4582429" y="3998256"/>
            <a:ext cx="6950801" cy="2560766"/>
          </a:xfrm>
          <a:prstGeom prst="rect">
            <a:avLst/>
          </a:prstGeom>
          <a:noFill/>
        </p:spPr>
        <p:txBody>
          <a:bodyPr wrap="square" lIns="91440" tIns="45720" rIns="91440" bIns="45720" anchor="t">
            <a:spAutoFit/>
          </a:bodyPr>
          <a:lstStyle/>
          <a:p>
            <a:pPr>
              <a:lnSpc>
                <a:spcPct val="150000"/>
              </a:lnSpc>
              <a:spcBef>
                <a:spcPts val="1200"/>
              </a:spcBef>
              <a:spcAft>
                <a:spcPts val="1200"/>
              </a:spcAft>
            </a:pPr>
            <a:r>
              <a:rPr lang="en-GB" sz="1100">
                <a:solidFill>
                  <a:srgbClr val="000000"/>
                </a:solidFill>
                <a:latin typeface="Times New Roman"/>
                <a:ea typeface="+mn-lt"/>
                <a:cs typeface="Times New Roman"/>
              </a:rPr>
              <a:t>More study backs up </a:t>
            </a:r>
            <a:r>
              <a:rPr lang="en-GB" sz="1100" b="0" i="0" u="none" strike="noStrike">
                <a:solidFill>
                  <a:srgbClr val="000000"/>
                </a:solidFill>
                <a:effectLst/>
                <a:latin typeface="Times New Roman"/>
                <a:ea typeface="+mn-lt"/>
                <a:cs typeface="Times New Roman"/>
              </a:rPr>
              <a:t>Vygotsky's </a:t>
            </a:r>
            <a:r>
              <a:rPr lang="en-GB" sz="1100">
                <a:solidFill>
                  <a:srgbClr val="000000"/>
                </a:solidFill>
                <a:latin typeface="Times New Roman"/>
                <a:ea typeface="+mn-lt"/>
                <a:cs typeface="Times New Roman"/>
              </a:rPr>
              <a:t>idea </a:t>
            </a:r>
            <a:r>
              <a:rPr lang="en-GB" sz="1100" b="0" i="0" u="none" strike="noStrike">
                <a:solidFill>
                  <a:srgbClr val="000000"/>
                </a:solidFill>
                <a:effectLst/>
                <a:latin typeface="Times New Roman"/>
                <a:ea typeface="+mn-lt"/>
                <a:cs typeface="Times New Roman"/>
              </a:rPr>
              <a:t>that </a:t>
            </a:r>
            <a:r>
              <a:rPr lang="en-GB" sz="1100">
                <a:solidFill>
                  <a:srgbClr val="000000"/>
                </a:solidFill>
                <a:latin typeface="Times New Roman"/>
                <a:ea typeface="+mn-lt"/>
                <a:cs typeface="Times New Roman"/>
              </a:rPr>
              <a:t>kids </a:t>
            </a:r>
            <a:r>
              <a:rPr lang="en-GB" sz="1100" b="0" i="0" u="none" strike="noStrike">
                <a:solidFill>
                  <a:srgbClr val="000000"/>
                </a:solidFill>
                <a:effectLst/>
                <a:latin typeface="Times New Roman"/>
                <a:ea typeface="+mn-lt"/>
                <a:cs typeface="Times New Roman"/>
              </a:rPr>
              <a:t>learn </a:t>
            </a:r>
            <a:r>
              <a:rPr lang="en-GB" sz="1100">
                <a:solidFill>
                  <a:srgbClr val="000000"/>
                </a:solidFill>
                <a:latin typeface="Times New Roman"/>
                <a:ea typeface="+mn-lt"/>
                <a:cs typeface="Times New Roman"/>
              </a:rPr>
              <a:t>best when they are with other kids </a:t>
            </a:r>
            <a:r>
              <a:rPr lang="en-GB" sz="1100" b="0" i="0" u="none" strike="noStrike">
                <a:solidFill>
                  <a:srgbClr val="000000"/>
                </a:solidFill>
                <a:effectLst/>
                <a:latin typeface="Times New Roman"/>
                <a:ea typeface="+mn-lt"/>
                <a:cs typeface="Times New Roman"/>
              </a:rPr>
              <a:t>and </a:t>
            </a:r>
            <a:r>
              <a:rPr lang="en-GB" sz="1100">
                <a:solidFill>
                  <a:srgbClr val="000000"/>
                </a:solidFill>
                <a:latin typeface="Times New Roman"/>
                <a:ea typeface="+mn-lt"/>
                <a:cs typeface="Times New Roman"/>
              </a:rPr>
              <a:t>are </a:t>
            </a:r>
            <a:r>
              <a:rPr lang="en-GB" sz="1100" b="0" i="0" u="none" strike="noStrike">
                <a:solidFill>
                  <a:srgbClr val="000000"/>
                </a:solidFill>
                <a:effectLst/>
                <a:latin typeface="Times New Roman"/>
                <a:ea typeface="+mn-lt"/>
                <a:cs typeface="Times New Roman"/>
              </a:rPr>
              <a:t>guided. </a:t>
            </a:r>
            <a:r>
              <a:rPr lang="en-GB" sz="1100">
                <a:solidFill>
                  <a:srgbClr val="000000"/>
                </a:solidFill>
                <a:latin typeface="Times New Roman"/>
                <a:ea typeface="+mn-lt"/>
                <a:cs typeface="Times New Roman"/>
              </a:rPr>
              <a:t>In early childhood contexts, guided learning and scaffolding from adults can enhance Isaac's developmental outcomes, while language-rich </a:t>
            </a:r>
            <a:r>
              <a:rPr lang="en-GB" sz="1100" b="0" i="0" u="none" strike="noStrike">
                <a:solidFill>
                  <a:srgbClr val="000000"/>
                </a:solidFill>
                <a:effectLst/>
                <a:latin typeface="Times New Roman"/>
                <a:ea typeface="+mn-lt"/>
                <a:cs typeface="Times New Roman"/>
              </a:rPr>
              <a:t>interactions can </a:t>
            </a:r>
            <a:r>
              <a:rPr lang="en-GB" sz="1100">
                <a:solidFill>
                  <a:srgbClr val="000000"/>
                </a:solidFill>
                <a:latin typeface="Times New Roman"/>
                <a:ea typeface="+mn-lt"/>
                <a:cs typeface="Times New Roman"/>
              </a:rPr>
              <a:t>facilitate his </a:t>
            </a:r>
            <a:r>
              <a:rPr lang="en-GB" sz="1100" b="0" i="0" u="none" strike="noStrike">
                <a:solidFill>
                  <a:srgbClr val="000000"/>
                </a:solidFill>
                <a:effectLst/>
                <a:latin typeface="Times New Roman"/>
                <a:ea typeface="+mn-lt"/>
                <a:cs typeface="Times New Roman"/>
              </a:rPr>
              <a:t>cognitive development </a:t>
            </a:r>
            <a:r>
              <a:rPr lang="en-GB" sz="1100">
                <a:solidFill>
                  <a:srgbClr val="000000"/>
                </a:solidFill>
                <a:latin typeface="Times New Roman"/>
                <a:ea typeface="+mn-lt"/>
                <a:cs typeface="Times New Roman"/>
              </a:rPr>
              <a:t>and communication </a:t>
            </a:r>
            <a:r>
              <a:rPr lang="en-GB" sz="1100" i="0" u="none" strike="noStrike">
                <a:solidFill>
                  <a:srgbClr val="000000"/>
                </a:solidFill>
                <a:effectLst/>
                <a:latin typeface="Times New Roman"/>
                <a:ea typeface="+mn-lt"/>
                <a:cs typeface="Times New Roman"/>
              </a:rPr>
              <a:t>(Britto et al., 2017</a:t>
            </a:r>
            <a:r>
              <a:rPr lang="en-GB" sz="1100">
                <a:solidFill>
                  <a:srgbClr val="000000"/>
                </a:solidFill>
                <a:latin typeface="Times New Roman"/>
                <a:ea typeface="+mn-lt"/>
                <a:cs typeface="Times New Roman"/>
              </a:rPr>
              <a:t>; </a:t>
            </a:r>
            <a:r>
              <a:rPr lang="en-GB" sz="1100" i="0" u="none" strike="noStrike" err="1">
                <a:solidFill>
                  <a:srgbClr val="000000"/>
                </a:solidFill>
                <a:effectLst/>
                <a:latin typeface="Times New Roman"/>
                <a:ea typeface="+mn-lt"/>
                <a:cs typeface="Times New Roman"/>
              </a:rPr>
              <a:t>Puinean</a:t>
            </a:r>
            <a:r>
              <a:rPr lang="en-GB" sz="1100" i="0" u="none" strike="noStrike">
                <a:solidFill>
                  <a:srgbClr val="000000"/>
                </a:solidFill>
                <a:effectLst/>
                <a:latin typeface="Times New Roman"/>
                <a:ea typeface="+mn-lt"/>
                <a:cs typeface="Times New Roman"/>
              </a:rPr>
              <a:t> et al., 2022)</a:t>
            </a:r>
            <a:r>
              <a:rPr lang="en-GB" sz="1100" b="0" i="0" u="none" strike="noStrike">
                <a:solidFill>
                  <a:srgbClr val="000000"/>
                </a:solidFill>
                <a:effectLst/>
                <a:latin typeface="Times New Roman"/>
                <a:ea typeface="+mn-lt"/>
                <a:cs typeface="Times New Roman"/>
              </a:rPr>
              <a:t>. </a:t>
            </a:r>
            <a:r>
              <a:rPr lang="en-GB" sz="1100">
                <a:solidFill>
                  <a:srgbClr val="000000"/>
                </a:solidFill>
                <a:latin typeface="Times New Roman"/>
                <a:ea typeface="+mn-lt"/>
                <a:cs typeface="Times New Roman"/>
              </a:rPr>
              <a:t>In order to improve </a:t>
            </a:r>
            <a:r>
              <a:rPr lang="en-GB" sz="1100" b="0" i="0" u="none" strike="noStrike">
                <a:solidFill>
                  <a:srgbClr val="000000"/>
                </a:solidFill>
                <a:effectLst/>
                <a:latin typeface="Times New Roman"/>
                <a:ea typeface="+mn-lt"/>
                <a:cs typeface="Times New Roman"/>
              </a:rPr>
              <a:t>Isaac's </a:t>
            </a:r>
            <a:r>
              <a:rPr lang="en-GB" sz="1100">
                <a:solidFill>
                  <a:srgbClr val="000000"/>
                </a:solidFill>
                <a:latin typeface="Times New Roman"/>
                <a:ea typeface="+mn-lt"/>
                <a:cs typeface="Times New Roman"/>
              </a:rPr>
              <a:t>learning and development in accordance with Vygotsky's theory, his </a:t>
            </a:r>
            <a:r>
              <a:rPr lang="en-GB" sz="1100" b="0" i="0" u="none" strike="noStrike">
                <a:solidFill>
                  <a:srgbClr val="000000"/>
                </a:solidFill>
                <a:effectLst/>
                <a:latin typeface="Times New Roman"/>
                <a:ea typeface="+mn-lt"/>
                <a:cs typeface="Times New Roman"/>
              </a:rPr>
              <a:t>development plan should </a:t>
            </a:r>
            <a:r>
              <a:rPr lang="en-GB" sz="1100">
                <a:solidFill>
                  <a:srgbClr val="000000"/>
                </a:solidFill>
                <a:latin typeface="Times New Roman"/>
                <a:ea typeface="+mn-lt"/>
                <a:cs typeface="Times New Roman"/>
              </a:rPr>
              <a:t>incorporate </a:t>
            </a:r>
            <a:r>
              <a:rPr lang="en-GB" sz="1100" b="0" i="0" u="none" strike="noStrike">
                <a:solidFill>
                  <a:srgbClr val="000000"/>
                </a:solidFill>
                <a:effectLst/>
                <a:latin typeface="Times New Roman"/>
                <a:ea typeface="+mn-lt"/>
                <a:cs typeface="Times New Roman"/>
              </a:rPr>
              <a:t>regular communication, </a:t>
            </a:r>
            <a:r>
              <a:rPr lang="en-GB" sz="1100">
                <a:solidFill>
                  <a:srgbClr val="000000"/>
                </a:solidFill>
                <a:latin typeface="Times New Roman"/>
                <a:ea typeface="+mn-lt"/>
                <a:cs typeface="Times New Roman"/>
              </a:rPr>
              <a:t>constructive </a:t>
            </a:r>
            <a:r>
              <a:rPr lang="en-GB" sz="1100" b="0" i="0" u="none" strike="noStrike">
                <a:solidFill>
                  <a:srgbClr val="000000"/>
                </a:solidFill>
                <a:effectLst/>
                <a:latin typeface="Times New Roman"/>
                <a:ea typeface="+mn-lt"/>
                <a:cs typeface="Times New Roman"/>
              </a:rPr>
              <a:t>social interactions, and </a:t>
            </a:r>
            <a:r>
              <a:rPr lang="en-GB" sz="1100">
                <a:solidFill>
                  <a:srgbClr val="000000"/>
                </a:solidFill>
                <a:latin typeface="Times New Roman"/>
                <a:ea typeface="+mn-lt"/>
                <a:cs typeface="Times New Roman"/>
              </a:rPr>
              <a:t>organised </a:t>
            </a:r>
            <a:r>
              <a:rPr lang="en-GB" sz="1100" b="0" i="0" u="none" strike="noStrike">
                <a:solidFill>
                  <a:srgbClr val="000000"/>
                </a:solidFill>
                <a:effectLst/>
                <a:latin typeface="Times New Roman"/>
                <a:ea typeface="+mn-lt"/>
                <a:cs typeface="Times New Roman"/>
              </a:rPr>
              <a:t>adult support </a:t>
            </a:r>
            <a:r>
              <a:rPr lang="en-GB" sz="1100" i="0" u="none" strike="noStrike">
                <a:solidFill>
                  <a:srgbClr val="000000"/>
                </a:solidFill>
                <a:effectLst/>
                <a:latin typeface="Times New Roman"/>
                <a:ea typeface="+mn-lt"/>
                <a:cs typeface="Times New Roman"/>
              </a:rPr>
              <a:t>(Vygotsky, 1977)</a:t>
            </a:r>
            <a:r>
              <a:rPr lang="en-GB" sz="1100" b="0" i="0" u="none" strike="noStrike">
                <a:solidFill>
                  <a:srgbClr val="000000"/>
                </a:solidFill>
                <a:effectLst/>
                <a:latin typeface="Times New Roman"/>
                <a:ea typeface="+mn-lt"/>
                <a:cs typeface="Times New Roman"/>
              </a:rPr>
              <a:t>.</a:t>
            </a:r>
            <a:r>
              <a:rPr lang="en-GB" sz="1100">
                <a:solidFill>
                  <a:srgbClr val="000000"/>
                </a:solidFill>
                <a:ea typeface="+mn-lt"/>
                <a:cs typeface="+mn-lt"/>
              </a:rPr>
              <a:t> </a:t>
            </a:r>
            <a:endParaRPr lang="en-GB"/>
          </a:p>
          <a:p>
            <a:pPr>
              <a:lnSpc>
                <a:spcPct val="150000"/>
              </a:lnSpc>
              <a:buNone/>
            </a:pPr>
            <a:br>
              <a:rPr lang="en-GB"/>
            </a:br>
            <a:endParaRPr lang="en-GB"/>
          </a:p>
        </p:txBody>
      </p:sp>
    </p:spTree>
    <p:extLst>
      <p:ext uri="{BB962C8B-B14F-4D97-AF65-F5344CB8AC3E}">
        <p14:creationId xmlns:p14="http://schemas.microsoft.com/office/powerpoint/2010/main" val="3551528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7637A29-3475-137B-3E40-141E39A2F963}"/>
              </a:ext>
            </a:extLst>
          </p:cNvPr>
          <p:cNvPicPr>
            <a:picLocks noChangeAspect="1"/>
          </p:cNvPicPr>
          <p:nvPr/>
        </p:nvPicPr>
        <p:blipFill>
          <a:blip r:embed="rId3"/>
          <a:srcRect l="15489" r="4239" b="-1"/>
          <a:stretch>
            <a:fillRect/>
          </a:stretch>
        </p:blipFill>
        <p:spPr>
          <a:xfrm>
            <a:off x="7535860" y="19050"/>
            <a:ext cx="4653178" cy="3846796"/>
          </a:xfrm>
          <a:custGeom>
            <a:avLst/>
            <a:gdLst/>
            <a:ahLst/>
            <a:cxnLst/>
            <a:rect l="l" t="t" r="r" b="b"/>
            <a:pathLst>
              <a:path w="12192000" h="6858000">
                <a:moveTo>
                  <a:pt x="0" y="0"/>
                </a:moveTo>
                <a:lnTo>
                  <a:pt x="12192000" y="0"/>
                </a:lnTo>
                <a:lnTo>
                  <a:pt x="12192000" y="6858000"/>
                </a:lnTo>
                <a:lnTo>
                  <a:pt x="0" y="6858000"/>
                </a:lnTo>
                <a:close/>
              </a:path>
            </a:pathLst>
          </a:custGeom>
          <a:effectLst>
            <a:outerShdw blurRad="76200" dir="13500000" sy="23000" kx="1200000" algn="br" rotWithShape="0">
              <a:prstClr val="black">
                <a:alpha val="20000"/>
              </a:prstClr>
            </a:outerShdw>
          </a:effectLst>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3074" name="Picture 2" descr="Multi-Agency Practice - MARAM Animation Series">
            <a:extLst>
              <a:ext uri="{FF2B5EF4-FFF2-40B4-BE49-F238E27FC236}">
                <a16:creationId xmlns:a16="http://schemas.microsoft.com/office/drawing/2014/main" id="{60A4F121-48F6-7932-7105-728C267C38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85" y="-1990"/>
            <a:ext cx="4914196" cy="2747683"/>
          </a:xfrm>
          <a:prstGeom prst="rect">
            <a:avLst/>
          </a:prstGeom>
          <a:noFill/>
          <a:ln>
            <a:solidFill>
              <a:schemeClr val="bg2">
                <a:lumMod val="10000"/>
              </a:schemeClr>
            </a:solidFill>
          </a:ln>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65FE62E-A8DF-FD3F-6527-7B676FA8F21A}"/>
              </a:ext>
            </a:extLst>
          </p:cNvPr>
          <p:cNvSpPr txBox="1"/>
          <p:nvPr/>
        </p:nvSpPr>
        <p:spPr>
          <a:xfrm>
            <a:off x="8870453" y="3598192"/>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9C763E7E-157F-CA1E-3DF9-5BC6E25B4D76}"/>
              </a:ext>
            </a:extLst>
          </p:cNvPr>
          <p:cNvSpPr txBox="1"/>
          <p:nvPr/>
        </p:nvSpPr>
        <p:spPr>
          <a:xfrm>
            <a:off x="285750" y="2745873"/>
            <a:ext cx="4217158" cy="246221"/>
          </a:xfrm>
          <a:prstGeom prst="rect">
            <a:avLst/>
          </a:prstGeom>
          <a:noFill/>
        </p:spPr>
        <p:txBody>
          <a:bodyPr wrap="square">
            <a:spAutoFit/>
          </a:bodyPr>
          <a:lstStyle/>
          <a:p>
            <a:r>
              <a:rPr lang="en-GB" sz="1000">
                <a:solidFill>
                  <a:srgbClr val="FFFFFF"/>
                </a:solidFill>
              </a:rPr>
              <a:t>https://www.youtube.com/watch?v=7zwNjMYwV2Y</a:t>
            </a:r>
          </a:p>
        </p:txBody>
      </p:sp>
      <p:sp>
        <p:nvSpPr>
          <p:cNvPr id="5" name="TextBox 4">
            <a:extLst>
              <a:ext uri="{FF2B5EF4-FFF2-40B4-BE49-F238E27FC236}">
                <a16:creationId xmlns:a16="http://schemas.microsoft.com/office/drawing/2014/main" id="{09F3D7D8-EF5F-0BAC-1B7F-F68251A3E681}"/>
              </a:ext>
            </a:extLst>
          </p:cNvPr>
          <p:cNvSpPr txBox="1"/>
          <p:nvPr/>
        </p:nvSpPr>
        <p:spPr>
          <a:xfrm>
            <a:off x="4715390" y="4824283"/>
            <a:ext cx="687859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Isaac's family. Health visitors, speech therapists, and early years practitioners work together as a  multi-agency to assist with Isaac's language, social, and emotional development by providing continuous scaffolding within his zone of proximal development (Vygotsky, 1978). Professional coaching improves interventions and collaborative support improves holistic outcomes for Isaac and his family (</a:t>
            </a:r>
            <a:r>
              <a:rPr lang="en-GB" sz="1400" dirty="0" err="1">
                <a:latin typeface="Times New Roman"/>
                <a:cs typeface="Times New Roman"/>
              </a:rPr>
              <a:t>Puinean</a:t>
            </a:r>
            <a:r>
              <a:rPr lang="en-GB" sz="1400" dirty="0">
                <a:latin typeface="Times New Roman"/>
                <a:cs typeface="Times New Roman"/>
              </a:rPr>
              <a:t> et al., 2022; Elek et al., 2025). </a:t>
            </a:r>
          </a:p>
        </p:txBody>
      </p:sp>
    </p:spTree>
    <p:extLst>
      <p:ext uri="{BB962C8B-B14F-4D97-AF65-F5344CB8AC3E}">
        <p14:creationId xmlns:p14="http://schemas.microsoft.com/office/powerpoint/2010/main" val="382356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AB72BDD-C721-9995-AEE8-42BDC5E6A2EB}"/>
              </a:ext>
            </a:extLst>
          </p:cNvPr>
          <p:cNvSpPr txBox="1"/>
          <p:nvPr/>
        </p:nvSpPr>
        <p:spPr>
          <a:xfrm>
            <a:off x="208967" y="282801"/>
            <a:ext cx="5947112" cy="8826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i="0" u="none" strike="noStrike">
                <a:solidFill>
                  <a:schemeClr val="bg1"/>
                </a:solidFill>
                <a:effectLst/>
                <a:latin typeface="Times New Roman" panose="02020603050405020304" pitchFamily="18" charset="0"/>
                <a:ea typeface="+mj-ea"/>
                <a:cs typeface="Times New Roman" panose="02020603050405020304" pitchFamily="18" charset="0"/>
              </a:rPr>
              <a:t>Critical Evaluation of Vygotsky's Theory in Isaac’s Case</a:t>
            </a:r>
            <a:endParaRPr lang="en-US" sz="2800" b="1">
              <a:solidFill>
                <a:schemeClr val="bg1"/>
              </a:solidFill>
              <a:effectLst/>
              <a:latin typeface="Times New Roman" panose="02020603050405020304" pitchFamily="18" charset="0"/>
              <a:ea typeface="+mj-ea"/>
              <a:cs typeface="Times New Roman" panose="02020603050405020304" pitchFamily="18" charset="0"/>
            </a:endParaRPr>
          </a:p>
        </p:txBody>
      </p:sp>
      <p:sp>
        <p:nvSpPr>
          <p:cNvPr id="17" name="TextBox 16">
            <a:extLst>
              <a:ext uri="{FF2B5EF4-FFF2-40B4-BE49-F238E27FC236}">
                <a16:creationId xmlns:a16="http://schemas.microsoft.com/office/drawing/2014/main" id="{BC985E9A-7711-B426-830B-748350F17D17}"/>
              </a:ext>
            </a:extLst>
          </p:cNvPr>
          <p:cNvSpPr txBox="1"/>
          <p:nvPr/>
        </p:nvSpPr>
        <p:spPr>
          <a:xfrm>
            <a:off x="212550" y="1255478"/>
            <a:ext cx="6936472" cy="4345361"/>
          </a:xfrm>
          <a:prstGeom prst="rect">
            <a:avLst/>
          </a:prstGeom>
        </p:spPr>
        <p:txBody>
          <a:bodyPr vert="horz" lIns="91440" tIns="45720" rIns="91440" bIns="45720" rtlCol="0" anchor="t">
            <a:normAutofit lnSpcReduction="10000"/>
          </a:bodyPr>
          <a:lstStyle/>
          <a:p>
            <a:r>
              <a:rPr lang="en-US" sz="1600" b="1">
                <a:solidFill>
                  <a:schemeClr val="bg1"/>
                </a:solidFill>
                <a:latin typeface="Times New Roman"/>
                <a:ea typeface="+mn-lt"/>
                <a:cs typeface="Times New Roman"/>
              </a:rPr>
              <a:t>Strengths &amp; Limitations</a:t>
            </a:r>
            <a:endParaRPr lang="en-US" sz="1100">
              <a:solidFill>
                <a:schemeClr val="bg1"/>
              </a:solidFill>
              <a:latin typeface="Times New Roman"/>
              <a:ea typeface="+mn-lt"/>
              <a:cs typeface="Times New Roman"/>
            </a:endParaRPr>
          </a:p>
          <a:p>
            <a:r>
              <a:rPr lang="en-US" sz="1200">
                <a:solidFill>
                  <a:schemeClr val="bg1"/>
                </a:solidFill>
                <a:latin typeface="Times New Roman"/>
                <a:ea typeface="+mn-lt"/>
                <a:cs typeface="Times New Roman"/>
              </a:rPr>
              <a:t>The analysis shows Vygotsky's theory strengths in Isaac's development plan.</a:t>
            </a:r>
            <a:endParaRPr lang="en-US" sz="1200">
              <a:solidFill>
                <a:schemeClr val="bg1"/>
              </a:solidFill>
              <a:latin typeface="Times New Roman"/>
              <a:cs typeface="Times New Roman"/>
            </a:endParaRPr>
          </a:p>
          <a:p>
            <a:pPr>
              <a:buFont typeface="Wingdings" panose="05000000000000000000" pitchFamily="2" charset="2"/>
              <a:buChar char="v"/>
            </a:pPr>
            <a:br>
              <a:rPr lang="en-US" dirty="0"/>
            </a:br>
            <a:r>
              <a:rPr lang="en-US">
                <a:solidFill>
                  <a:schemeClr val="bg1"/>
                </a:solidFill>
                <a:latin typeface="Times New Roman"/>
                <a:cs typeface="Times New Roman"/>
              </a:rPr>
              <a:t>Strengths:</a:t>
            </a:r>
          </a:p>
          <a:p>
            <a:endParaRPr lang="en-US" sz="600" dirty="0">
              <a:solidFill>
                <a:schemeClr val="bg1"/>
              </a:solidFill>
              <a:latin typeface="Times New Roman"/>
              <a:ea typeface="+mn-lt"/>
              <a:cs typeface="Times New Roman"/>
            </a:endParaRPr>
          </a:p>
          <a:p>
            <a:pPr marL="171450" indent="-171450">
              <a:buFont typeface="Wingdings" panose="05000000000000000000" pitchFamily="2" charset="2"/>
              <a:buChar char="v"/>
            </a:pPr>
            <a:r>
              <a:rPr lang="en-US" sz="1200">
                <a:solidFill>
                  <a:schemeClr val="bg1"/>
                </a:solidFill>
                <a:latin typeface="Times New Roman"/>
                <a:ea typeface="+mn-lt"/>
                <a:cs typeface="Times New Roman"/>
              </a:rPr>
              <a:t> Scaffolding</a:t>
            </a:r>
            <a:endParaRPr lang="en-US">
              <a:solidFill>
                <a:schemeClr val="bg1"/>
              </a:solidFill>
            </a:endParaRPr>
          </a:p>
          <a:p>
            <a:pPr marL="171450" indent="-171450">
              <a:buFont typeface="Wingdings" panose="05000000000000000000" pitchFamily="2" charset="2"/>
              <a:buChar char="v"/>
            </a:pPr>
            <a:r>
              <a:rPr lang="en-US" sz="1200">
                <a:solidFill>
                  <a:schemeClr val="bg1"/>
                </a:solidFill>
                <a:latin typeface="Times New Roman"/>
                <a:cs typeface="Times New Roman"/>
              </a:rPr>
              <a:t> Guided participation</a:t>
            </a:r>
            <a:endParaRPr lang="en-US">
              <a:solidFill>
                <a:schemeClr val="bg1"/>
              </a:solidFill>
              <a:latin typeface="Times New Roman"/>
              <a:cs typeface="Times New Roman"/>
            </a:endParaRPr>
          </a:p>
          <a:p>
            <a:pPr marL="171450" indent="-171450">
              <a:buFont typeface="Wingdings" panose="05000000000000000000" pitchFamily="2" charset="2"/>
              <a:buChar char="v"/>
            </a:pPr>
            <a:r>
              <a:rPr lang="en-US" sz="1200" dirty="0">
                <a:solidFill>
                  <a:schemeClr val="bg1"/>
                </a:solidFill>
                <a:latin typeface="Times New Roman"/>
                <a:cs typeface="Times New Roman"/>
              </a:rPr>
              <a:t> </a:t>
            </a:r>
            <a:r>
              <a:rPr lang="en-US" sz="1200">
                <a:solidFill>
                  <a:schemeClr val="bg1"/>
                </a:solidFill>
                <a:latin typeface="Times New Roman"/>
                <a:ea typeface="+mn-lt"/>
                <a:cs typeface="Times New Roman"/>
              </a:rPr>
              <a:t>Collaboration in learning (Horsburgh &amp; Ippolito, 2018).</a:t>
            </a:r>
            <a:endParaRPr lang="en-US" sz="1200">
              <a:solidFill>
                <a:schemeClr val="bg1"/>
              </a:solidFill>
            </a:endParaRPr>
          </a:p>
          <a:p>
            <a:pPr marL="171450" indent="-171450">
              <a:buFont typeface="Wingdings" panose="05000000000000000000" pitchFamily="2" charset="2"/>
              <a:buChar char="v"/>
            </a:pPr>
            <a:r>
              <a:rPr lang="en-US" sz="1200">
                <a:solidFill>
                  <a:schemeClr val="bg1"/>
                </a:solidFill>
                <a:latin typeface="Times New Roman"/>
                <a:cs typeface="Times New Roman"/>
              </a:rPr>
              <a:t> Promoting Social Connections</a:t>
            </a:r>
            <a:endParaRPr lang="en-US">
              <a:solidFill>
                <a:schemeClr val="bg1"/>
              </a:solidFill>
            </a:endParaRPr>
          </a:p>
          <a:p>
            <a:pPr marL="171450" indent="-171450">
              <a:buFont typeface="Wingdings" panose="05000000000000000000" pitchFamily="2" charset="2"/>
              <a:buChar char="v"/>
            </a:pPr>
            <a:r>
              <a:rPr lang="en-US" sz="1200">
                <a:solidFill>
                  <a:schemeClr val="bg1"/>
                </a:solidFill>
                <a:latin typeface="Times New Roman"/>
                <a:ea typeface="+mn-lt"/>
                <a:cs typeface="Times New Roman"/>
              </a:rPr>
              <a:t> Emphasis's</a:t>
            </a:r>
            <a:r>
              <a:rPr lang="en-US" sz="1200" dirty="0">
                <a:solidFill>
                  <a:schemeClr val="bg1"/>
                </a:solidFill>
                <a:latin typeface="Times New Roman"/>
                <a:ea typeface="+mn-lt"/>
                <a:cs typeface="Times New Roman"/>
              </a:rPr>
              <a:t> family, practitioners, and peers in growth.</a:t>
            </a:r>
            <a:endParaRPr lang="en-US" sz="1200" dirty="0">
              <a:solidFill>
                <a:schemeClr val="bg1"/>
              </a:solidFill>
            </a:endParaRPr>
          </a:p>
          <a:p>
            <a:pPr marL="171450" indent="-171450">
              <a:buFont typeface="Wingdings" panose="05000000000000000000" pitchFamily="2" charset="2"/>
              <a:buChar char="v"/>
            </a:pPr>
            <a:r>
              <a:rPr lang="en-US" sz="1200">
                <a:solidFill>
                  <a:schemeClr val="bg1"/>
                </a:solidFill>
                <a:latin typeface="Times New Roman"/>
                <a:cs typeface="Times New Roman"/>
              </a:rPr>
              <a:t> Concerning Diverse Communities</a:t>
            </a:r>
            <a:endParaRPr lang="en-US">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ea typeface="+mn-lt"/>
                <a:cs typeface="Times New Roman"/>
              </a:rPr>
              <a:t> Language, culture, and social experiences of London's ethnic communities will impact positive learning in Isaac's development (Vyg</a:t>
            </a:r>
            <a:r>
              <a:rPr lang="en-US" sz="1200">
                <a:solidFill>
                  <a:schemeClr val="bg1"/>
                </a:solidFill>
                <a:latin typeface="Times New Roman"/>
                <a:ea typeface="+mn-lt"/>
                <a:cs typeface="Times New Roman"/>
              </a:rPr>
              <a:t>otsky, 1988).</a:t>
            </a:r>
            <a:endParaRPr lang="en-US">
              <a:solidFill>
                <a:schemeClr val="bg1"/>
              </a:solidFill>
            </a:endParaRPr>
          </a:p>
          <a:p>
            <a:endParaRPr lang="en-US" sz="1500" b="1" dirty="0">
              <a:solidFill>
                <a:schemeClr val="bg1"/>
              </a:solidFill>
              <a:latin typeface="Times New Roman"/>
              <a:cs typeface="Times New Roman"/>
            </a:endParaRPr>
          </a:p>
          <a:p>
            <a:r>
              <a:rPr lang="en-US" sz="1500" b="1">
                <a:solidFill>
                  <a:schemeClr val="bg1"/>
                </a:solidFill>
                <a:latin typeface="Times New Roman"/>
                <a:cs typeface="Times New Roman"/>
              </a:rPr>
              <a:t>Limitation: </a:t>
            </a:r>
            <a:endParaRPr lang="en-US">
              <a:solidFill>
                <a:schemeClr val="bg1"/>
              </a:solidFill>
            </a:endParaRPr>
          </a:p>
          <a:p>
            <a:pPr>
              <a:buFont typeface="Wingdings" panose="05000000000000000000" pitchFamily="2" charset="2"/>
              <a:buChar char="v"/>
            </a:pPr>
            <a:r>
              <a:rPr lang="en-US" sz="1200">
                <a:solidFill>
                  <a:schemeClr val="bg1"/>
                </a:solidFill>
                <a:latin typeface="Times New Roman"/>
                <a:cs typeface="Times New Roman"/>
              </a:rPr>
              <a:t> Vygotsky's theory may underestimate individual differences and children's capacity for independent learning because it primarily concentrates on social and cultural influences, providing a limited explanation of biological development and developmental stages (Foundational Models of Development, Underlying Assumptions and Critiques, 2018). </a:t>
            </a:r>
            <a:endParaRPr lang="en-US" sz="1200">
              <a:solidFill>
                <a:schemeClr val="bg1"/>
              </a:solidFill>
            </a:endParaRPr>
          </a:p>
          <a:p>
            <a:pPr>
              <a:buFont typeface="Wingdings" panose="05000000000000000000" pitchFamily="2" charset="2"/>
              <a:buChar char="v"/>
            </a:pPr>
            <a:r>
              <a:rPr lang="en-US" sz="1200" dirty="0">
                <a:solidFill>
                  <a:schemeClr val="bg1"/>
                </a:solidFill>
                <a:latin typeface="Times New Roman"/>
                <a:cs typeface="Times New Roman"/>
              </a:rPr>
              <a:t> Despite his limitations, Vygotsky remains extremely important because Isaac's issues are closely tied to social and environmental factors (</a:t>
            </a:r>
            <a:r>
              <a:rPr lang="en-US" sz="1200">
                <a:solidFill>
                  <a:schemeClr val="bg1"/>
                </a:solidFill>
                <a:latin typeface="Times New Roman"/>
                <a:cs typeface="Times New Roman"/>
              </a:rPr>
              <a:t>Vygotsky, 1988)</a:t>
            </a:r>
            <a:r>
              <a:rPr lang="en-US" sz="1200" dirty="0">
                <a:solidFill>
                  <a:schemeClr val="bg1"/>
                </a:solidFill>
                <a:latin typeface="Times New Roman"/>
                <a:cs typeface="Times New Roman"/>
              </a:rPr>
              <a:t>.</a:t>
            </a:r>
            <a:endParaRPr lang="en-GB" dirty="0">
              <a:solidFill>
                <a:schemeClr val="bg1"/>
              </a:solidFill>
            </a:endParaRPr>
          </a:p>
          <a:p>
            <a:pPr>
              <a:buFont typeface="Wingdings" panose="05000000000000000000" pitchFamily="2" charset="2"/>
              <a:buChar char="v"/>
            </a:pPr>
            <a:br>
              <a:rPr lang="en-US" dirty="0"/>
            </a:br>
            <a:endParaRPr lang="en-US">
              <a:solidFill>
                <a:schemeClr val="bg1"/>
              </a:solidFill>
            </a:endParaRPr>
          </a:p>
          <a:p>
            <a:pPr marL="57150" indent="-285750">
              <a:lnSpc>
                <a:spcPct val="90000"/>
              </a:lnSpc>
              <a:spcBef>
                <a:spcPts val="1200"/>
              </a:spcBef>
              <a:spcAft>
                <a:spcPts val="1200"/>
              </a:spcAft>
              <a:buFont typeface="Wingdings" panose="05000000000000000000" pitchFamily="2" charset="2"/>
              <a:buChar char="v"/>
            </a:pPr>
            <a:endParaRPr lang="en-US" sz="1100">
              <a:solidFill>
                <a:schemeClr val="bg1"/>
              </a:solidFill>
              <a:latin typeface="Times New Roman"/>
              <a:cs typeface="Times New Roman"/>
            </a:endParaRPr>
          </a:p>
        </p:txBody>
      </p:sp>
      <p:grpSp>
        <p:nvGrpSpPr>
          <p:cNvPr id="49"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34" name="Freeform: Shape 33">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4" name="Picture 3">
            <a:hlinkClick r:id="rId2"/>
            <a:extLst>
              <a:ext uri="{FF2B5EF4-FFF2-40B4-BE49-F238E27FC236}">
                <a16:creationId xmlns:a16="http://schemas.microsoft.com/office/drawing/2014/main" id="{6BA74D21-F86D-1F64-B7F9-E0AF1A797937}"/>
              </a:ext>
            </a:extLst>
          </p:cNvPr>
          <p:cNvPicPr>
            <a:picLocks noChangeAspect="1"/>
          </p:cNvPicPr>
          <p:nvPr/>
        </p:nvPicPr>
        <p:blipFill>
          <a:blip r:embed="rId3"/>
          <a:srcRect b="1796"/>
          <a:stretch>
            <a:fillRect/>
          </a:stretch>
        </p:blipFill>
        <p:spPr>
          <a:xfrm>
            <a:off x="8175009" y="3592174"/>
            <a:ext cx="3664141" cy="2671762"/>
          </a:xfrm>
          <a:prstGeom prst="rect">
            <a:avLst/>
          </a:prstGeom>
        </p:spPr>
      </p:pic>
      <p:pic>
        <p:nvPicPr>
          <p:cNvPr id="3" name="Picture 2">
            <a:hlinkClick r:id="rId4"/>
            <a:extLst>
              <a:ext uri="{FF2B5EF4-FFF2-40B4-BE49-F238E27FC236}">
                <a16:creationId xmlns:a16="http://schemas.microsoft.com/office/drawing/2014/main" id="{41F075EC-06BB-7FF1-938C-0CDE7833EE73}"/>
              </a:ext>
            </a:extLst>
          </p:cNvPr>
          <p:cNvPicPr>
            <a:picLocks noChangeAspect="1"/>
          </p:cNvPicPr>
          <p:nvPr/>
        </p:nvPicPr>
        <p:blipFill>
          <a:blip r:embed="rId5"/>
          <a:srcRect l="9247" r="-1" b="-1"/>
          <a:stretch>
            <a:fillRect/>
          </a:stretch>
        </p:blipFill>
        <p:spPr>
          <a:xfrm>
            <a:off x="8127242" y="326346"/>
            <a:ext cx="3735553" cy="2726963"/>
          </a:xfrm>
          <a:prstGeom prst="rect">
            <a:avLst/>
          </a:prstGeom>
        </p:spPr>
      </p:pic>
      <p:sp>
        <p:nvSpPr>
          <p:cNvPr id="48" name="Oval 47">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TextBox 22">
            <a:extLst>
              <a:ext uri="{FF2B5EF4-FFF2-40B4-BE49-F238E27FC236}">
                <a16:creationId xmlns:a16="http://schemas.microsoft.com/office/drawing/2014/main" id="{96291EB7-A716-A541-2C7E-A0B3E4777E2B}"/>
              </a:ext>
            </a:extLst>
          </p:cNvPr>
          <p:cNvSpPr txBox="1"/>
          <p:nvPr/>
        </p:nvSpPr>
        <p:spPr>
          <a:xfrm>
            <a:off x="8405316" y="6263936"/>
            <a:ext cx="3659305" cy="261610"/>
          </a:xfrm>
          <a:prstGeom prst="rect">
            <a:avLst/>
          </a:prstGeom>
          <a:noFill/>
        </p:spPr>
        <p:txBody>
          <a:bodyPr wrap="square">
            <a:spAutoFit/>
          </a:bodyPr>
          <a:lstStyle/>
          <a:p>
            <a:r>
              <a:rPr lang="en-GB" sz="1100">
                <a:solidFill>
                  <a:schemeClr val="bg1"/>
                </a:solidFill>
              </a:rPr>
              <a:t>https://www.simplypsychology.org/vygotsky.html</a:t>
            </a:r>
          </a:p>
        </p:txBody>
      </p:sp>
      <p:sp>
        <p:nvSpPr>
          <p:cNvPr id="28" name="TextBox 27">
            <a:extLst>
              <a:ext uri="{FF2B5EF4-FFF2-40B4-BE49-F238E27FC236}">
                <a16:creationId xmlns:a16="http://schemas.microsoft.com/office/drawing/2014/main" id="{F82F81C6-CDFB-38AA-1F37-595CA1A9E31D}"/>
              </a:ext>
            </a:extLst>
          </p:cNvPr>
          <p:cNvSpPr txBox="1"/>
          <p:nvPr/>
        </p:nvSpPr>
        <p:spPr>
          <a:xfrm>
            <a:off x="8356103" y="3045742"/>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Tree>
    <p:extLst>
      <p:ext uri="{BB962C8B-B14F-4D97-AF65-F5344CB8AC3E}">
        <p14:creationId xmlns:p14="http://schemas.microsoft.com/office/powerpoint/2010/main" val="3773541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182A5ED-0E4A-267F-9A2B-48EFAE631517}"/>
              </a:ext>
            </a:extLst>
          </p:cNvPr>
          <p:cNvSpPr txBox="1"/>
          <p:nvPr/>
        </p:nvSpPr>
        <p:spPr>
          <a:xfrm>
            <a:off x="6550100" y="2529392"/>
            <a:ext cx="2797174" cy="618589"/>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4000" b="1">
                <a:solidFill>
                  <a:schemeClr val="bg1"/>
                </a:solidFill>
                <a:latin typeface="Times New Roman" panose="02020603050405020304" pitchFamily="18" charset="0"/>
                <a:ea typeface="+mj-ea"/>
                <a:cs typeface="Times New Roman" panose="02020603050405020304" pitchFamily="18" charset="0"/>
              </a:rPr>
              <a:t>Conclusion</a:t>
            </a:r>
          </a:p>
        </p:txBody>
      </p:sp>
      <p:pic>
        <p:nvPicPr>
          <p:cNvPr id="3" name="Picture 2">
            <a:hlinkClick r:id="rId2"/>
            <a:extLst>
              <a:ext uri="{FF2B5EF4-FFF2-40B4-BE49-F238E27FC236}">
                <a16:creationId xmlns:a16="http://schemas.microsoft.com/office/drawing/2014/main" id="{90EC0523-BEA9-DAB8-4554-59832865B3CF}"/>
              </a:ext>
            </a:extLst>
          </p:cNvPr>
          <p:cNvPicPr>
            <a:picLocks noChangeAspect="1"/>
          </p:cNvPicPr>
          <p:nvPr/>
        </p:nvPicPr>
        <p:blipFill>
          <a:blip r:embed="rId3"/>
          <a:srcRect l="18108" r="27199" b="1"/>
          <a:stretch>
            <a:fillRect/>
          </a:stretch>
        </p:blipFill>
        <p:spPr>
          <a:xfrm>
            <a:off x="1792534" y="-856"/>
            <a:ext cx="2144468" cy="3164104"/>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35" name="Group 3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6" name="Freeform: Shape 3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TextBox 6">
            <a:extLst>
              <a:ext uri="{FF2B5EF4-FFF2-40B4-BE49-F238E27FC236}">
                <a16:creationId xmlns:a16="http://schemas.microsoft.com/office/drawing/2014/main" id="{A5695000-1D98-43F6-A0FB-1C047A91D344}"/>
              </a:ext>
            </a:extLst>
          </p:cNvPr>
          <p:cNvSpPr txBox="1"/>
          <p:nvPr/>
        </p:nvSpPr>
        <p:spPr>
          <a:xfrm>
            <a:off x="1828250" y="2890441"/>
            <a:ext cx="2447470" cy="276999"/>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pic>
        <p:nvPicPr>
          <p:cNvPr id="4" name="Picture 3" descr="A person in a suit and tie&#10;&#10;AI-generated content may be incorrect.">
            <a:hlinkClick r:id="rId5"/>
            <a:extLst>
              <a:ext uri="{FF2B5EF4-FFF2-40B4-BE49-F238E27FC236}">
                <a16:creationId xmlns:a16="http://schemas.microsoft.com/office/drawing/2014/main" id="{6374BE0D-2F5E-BDCC-09DD-2E4E928106B0}"/>
              </a:ext>
            </a:extLst>
          </p:cNvPr>
          <p:cNvPicPr>
            <a:picLocks noChangeAspect="1"/>
          </p:cNvPicPr>
          <p:nvPr/>
        </p:nvPicPr>
        <p:blipFill>
          <a:blip r:embed="rId6"/>
          <a:stretch>
            <a:fillRect/>
          </a:stretch>
        </p:blipFill>
        <p:spPr>
          <a:xfrm>
            <a:off x="87085" y="3141318"/>
            <a:ext cx="2310154" cy="3396290"/>
          </a:xfrm>
          <a:prstGeom prst="rect">
            <a:avLst/>
          </a:prstGeom>
        </p:spPr>
      </p:pic>
      <p:sp>
        <p:nvSpPr>
          <p:cNvPr id="9" name="TextBox 8">
            <a:extLst>
              <a:ext uri="{FF2B5EF4-FFF2-40B4-BE49-F238E27FC236}">
                <a16:creationId xmlns:a16="http://schemas.microsoft.com/office/drawing/2014/main" id="{5BBB05DA-A21F-FFCA-964C-F098C0F1248E}"/>
              </a:ext>
            </a:extLst>
          </p:cNvPr>
          <p:cNvSpPr txBox="1"/>
          <p:nvPr/>
        </p:nvSpPr>
        <p:spPr>
          <a:xfrm>
            <a:off x="-1691" y="6534995"/>
            <a:ext cx="2716187" cy="230832"/>
          </a:xfrm>
          <a:prstGeom prst="rect">
            <a:avLst/>
          </a:prstGeom>
          <a:noFill/>
        </p:spPr>
        <p:txBody>
          <a:bodyPr wrap="square" lIns="91440" tIns="45720" rIns="91440" bIns="45720" anchor="t">
            <a:spAutoFit/>
          </a:bodyPr>
          <a:lstStyle/>
          <a:p>
            <a:r>
              <a:rPr lang="en-GB" sz="900" dirty="0">
                <a:solidFill>
                  <a:schemeClr val="bg1"/>
                </a:solidFill>
              </a:rPr>
              <a:t>https://www.pedagogy4change.org/lev-vygotsky/</a:t>
            </a:r>
          </a:p>
        </p:txBody>
      </p:sp>
      <p:sp>
        <p:nvSpPr>
          <p:cNvPr id="2" name="TextBox 1">
            <a:extLst>
              <a:ext uri="{FF2B5EF4-FFF2-40B4-BE49-F238E27FC236}">
                <a16:creationId xmlns:a16="http://schemas.microsoft.com/office/drawing/2014/main" id="{D49AA973-B989-0243-F03A-4BC6F4830E47}"/>
              </a:ext>
            </a:extLst>
          </p:cNvPr>
          <p:cNvSpPr txBox="1"/>
          <p:nvPr/>
        </p:nvSpPr>
        <p:spPr>
          <a:xfrm>
            <a:off x="4841274" y="3581142"/>
            <a:ext cx="7002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Times New Roman"/>
                <a:cs typeface="Times New Roman"/>
              </a:rPr>
              <a:t>Vygotsky's Sociocultural Theory has very important to Isaac's case because it shows how language, guided support, and social interaction impact growth (Vygotsky,1978). Possible causes of Isaac's developmental delays include his mother's post-natal depression, which impacts responsive interaction, interrupted childcare and a lack of social experiences (Britto et all., 2027). Both Horsburgh and Ippolito (2018) and Foundational Models Development, Underlying Assumptions and Critiques (2018) note that Vygotsky's theory's practical application through scaffolding and collaborative support is a strength, but that its limited focus on biological factors and individual differences is a limitation. But Vygotsky's theory provides a strong overall foundation for providing Isaac's developmental requirements (Vygots</a:t>
            </a:r>
            <a:r>
              <a:rPr lang="en-GB" sz="1200">
                <a:solidFill>
                  <a:schemeClr val="bg1"/>
                </a:solidFill>
                <a:latin typeface="Times New Roman"/>
                <a:cs typeface="Times New Roman"/>
              </a:rPr>
              <a:t>ky, 1978).</a:t>
            </a:r>
            <a:r>
              <a:rPr lang="en-GB" sz="1200" dirty="0">
                <a:solidFill>
                  <a:schemeClr val="bg1"/>
                </a:solidFill>
                <a:latin typeface="Times New Roman"/>
                <a:cs typeface="Times New Roman"/>
              </a:rPr>
              <a:t> </a:t>
            </a:r>
          </a:p>
        </p:txBody>
      </p:sp>
    </p:spTree>
    <p:extLst>
      <p:ext uri="{BB962C8B-B14F-4D97-AF65-F5344CB8AC3E}">
        <p14:creationId xmlns:p14="http://schemas.microsoft.com/office/powerpoint/2010/main" val="3123310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FBAC71B-F21A-155B-8414-0A5483CE4B6B}"/>
              </a:ext>
            </a:extLst>
          </p:cNvPr>
          <p:cNvSpPr txBox="1"/>
          <p:nvPr/>
        </p:nvSpPr>
        <p:spPr>
          <a:xfrm>
            <a:off x="4727433" y="249761"/>
            <a:ext cx="6140449"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i="0" u="none" strike="noStrike">
                <a:solidFill>
                  <a:schemeClr val="bg1"/>
                </a:solidFill>
                <a:effectLst/>
                <a:latin typeface="Times New Roman"/>
                <a:ea typeface="+mj-ea"/>
                <a:cs typeface="Times New Roman"/>
              </a:rPr>
              <a:t>References</a:t>
            </a:r>
            <a:endParaRPr lang="en-US" sz="4000">
              <a:solidFill>
                <a:schemeClr val="bg1"/>
              </a:solidFill>
              <a:latin typeface="Times New Roman"/>
              <a:ea typeface="+mj-ea"/>
              <a:cs typeface="Times New Roman"/>
            </a:endParaRPr>
          </a:p>
        </p:txBody>
      </p:sp>
      <p:pic>
        <p:nvPicPr>
          <p:cNvPr id="7" name="Picture 6">
            <a:hlinkClick r:id="rId2"/>
            <a:extLst>
              <a:ext uri="{FF2B5EF4-FFF2-40B4-BE49-F238E27FC236}">
                <a16:creationId xmlns:a16="http://schemas.microsoft.com/office/drawing/2014/main" id="{8A05A5A5-F148-D05C-6610-42FA7AEB78CE}"/>
              </a:ext>
            </a:extLst>
          </p:cNvPr>
          <p:cNvPicPr>
            <a:picLocks noChangeAspect="1"/>
          </p:cNvPicPr>
          <p:nvPr/>
        </p:nvPicPr>
        <p:blipFill>
          <a:blip r:embed="rId3"/>
          <a:srcRect l="21218" r="12486"/>
          <a:stretch>
            <a:fillRect/>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29" name="Group 28">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0" name="Freeform: Shape 29">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BA76E9C2-9824-B813-F6B2-2B2FFAA0FB2C}"/>
              </a:ext>
            </a:extLst>
          </p:cNvPr>
          <p:cNvSpPr txBox="1"/>
          <p:nvPr/>
        </p:nvSpPr>
        <p:spPr>
          <a:xfrm>
            <a:off x="4645545" y="1044053"/>
            <a:ext cx="7391779" cy="5097440"/>
          </a:xfrm>
          <a:prstGeom prst="rect">
            <a:avLst/>
          </a:prstGeom>
        </p:spPr>
        <p:txBody>
          <a:bodyPr vert="horz" lIns="91440" tIns="45720" rIns="91440" bIns="45720" rtlCol="0" anchor="t">
            <a:normAutofit lnSpcReduction="10000"/>
          </a:bodyPr>
          <a:lstStyle/>
          <a:p>
            <a:pPr>
              <a:lnSpc>
                <a:spcPct val="90000"/>
              </a:lnSpc>
              <a:spcAft>
                <a:spcPts val="600"/>
              </a:spcAft>
            </a:pPr>
            <a:r>
              <a:rPr lang="en-US" sz="1200" b="0" i="0" u="none" strike="noStrike">
                <a:solidFill>
                  <a:schemeClr val="bg1">
                    <a:alpha val="80000"/>
                  </a:schemeClr>
                </a:solidFill>
                <a:effectLst/>
                <a:latin typeface="Times New Roman"/>
                <a:cs typeface="Times New Roman"/>
              </a:rPr>
              <a:t>Bakken, L., Brown, N. and Downing, B. (2017) 'Early childhood education: The long-term benefits', </a:t>
            </a:r>
            <a:r>
              <a:rPr lang="en-US" sz="1200" b="0" i="1" u="none" strike="noStrike">
                <a:solidFill>
                  <a:schemeClr val="bg1">
                    <a:alpha val="80000"/>
                  </a:schemeClr>
                </a:solidFill>
                <a:effectLst/>
                <a:latin typeface="Times New Roman"/>
                <a:cs typeface="Times New Roman"/>
              </a:rPr>
              <a:t>Journal of Research in Childhood Education</a:t>
            </a:r>
            <a:r>
              <a:rPr lang="en-US" sz="1200" b="0" i="0" u="none" strike="noStrike">
                <a:solidFill>
                  <a:schemeClr val="bg1">
                    <a:alpha val="80000"/>
                  </a:schemeClr>
                </a:solidFill>
                <a:effectLst/>
                <a:latin typeface="Times New Roman"/>
                <a:cs typeface="Times New Roman"/>
              </a:rPr>
              <a:t>, 31(2), pp. 255–269.</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Bradbury, A. and Grimmer, T. (2024) </a:t>
            </a:r>
            <a:r>
              <a:rPr lang="en-US" sz="1200" b="0" i="1" u="none" strike="noStrike">
                <a:solidFill>
                  <a:schemeClr val="bg1">
                    <a:alpha val="80000"/>
                  </a:schemeClr>
                </a:solidFill>
                <a:effectLst/>
                <a:latin typeface="Times New Roman"/>
                <a:cs typeface="Times New Roman"/>
              </a:rPr>
              <a:t>Love and Nurture in the Early Years</a:t>
            </a:r>
            <a:r>
              <a:rPr lang="en-US" sz="1200" b="0" i="0" u="none" strike="noStrike">
                <a:solidFill>
                  <a:schemeClr val="bg1">
                    <a:alpha val="80000"/>
                  </a:schemeClr>
                </a:solidFill>
                <a:effectLst/>
                <a:latin typeface="Times New Roman"/>
                <a:cs typeface="Times New Roman"/>
              </a:rPr>
              <a:t>. London: Routledge.</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Britto, P.R., Lye, S.J., Proulx, K., Yousafzai, A.K., Matthews, S.G., </a:t>
            </a:r>
            <a:r>
              <a:rPr lang="en-US" sz="1200" b="0" i="0" u="none" strike="noStrike" err="1">
                <a:solidFill>
                  <a:schemeClr val="bg1">
                    <a:alpha val="80000"/>
                  </a:schemeClr>
                </a:solidFill>
                <a:effectLst/>
                <a:latin typeface="Times New Roman"/>
                <a:cs typeface="Times New Roman"/>
              </a:rPr>
              <a:t>Vaivada</a:t>
            </a:r>
            <a:r>
              <a:rPr lang="en-US" sz="1200" b="0" i="0" u="none" strike="noStrike">
                <a:solidFill>
                  <a:schemeClr val="bg1">
                    <a:alpha val="80000"/>
                  </a:schemeClr>
                </a:solidFill>
                <a:effectLst/>
                <a:latin typeface="Times New Roman"/>
                <a:cs typeface="Times New Roman"/>
              </a:rPr>
              <a:t>, T., Perez-Escamilla, R., Rao, N., Ip, P., Fernald, L.C. and MacMillan, H. (2017) 'Nurturing care: Promoting early childhood development', </a:t>
            </a:r>
            <a:r>
              <a:rPr lang="en-US" sz="1200" b="0" i="1" u="none" strike="noStrike">
                <a:solidFill>
                  <a:schemeClr val="bg1">
                    <a:alpha val="80000"/>
                  </a:schemeClr>
                </a:solidFill>
                <a:effectLst/>
                <a:latin typeface="Times New Roman"/>
                <a:cs typeface="Times New Roman"/>
              </a:rPr>
              <a:t>The Lancet</a:t>
            </a:r>
            <a:r>
              <a:rPr lang="en-US" sz="1200" b="0" i="0" u="none" strike="noStrike">
                <a:solidFill>
                  <a:schemeClr val="bg1">
                    <a:alpha val="80000"/>
                  </a:schemeClr>
                </a:solidFill>
                <a:effectLst/>
                <a:latin typeface="Times New Roman"/>
                <a:cs typeface="Times New Roman"/>
              </a:rPr>
              <a:t>, 389(10064), pp. 91–102.</a:t>
            </a:r>
            <a:br>
              <a:rPr lang="en-US" sz="1200" b="0">
                <a:effectLst/>
                <a:latin typeface="Times New Roman"/>
                <a:cs typeface="Times New Roman"/>
              </a:rPr>
            </a:b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Elek, C., Page, J. and Eadie, P. (2025) 'Identifying the theoretical foundations of coaching as a form of ongoing professional development in early childhood education: A meta-narrative review', </a:t>
            </a:r>
            <a:r>
              <a:rPr lang="en-US" sz="1200" b="0" i="1" u="none" strike="noStrike">
                <a:solidFill>
                  <a:schemeClr val="bg1">
                    <a:alpha val="80000"/>
                  </a:schemeClr>
                </a:solidFill>
                <a:effectLst/>
                <a:latin typeface="Times New Roman"/>
                <a:cs typeface="Times New Roman"/>
              </a:rPr>
              <a:t>Professional Development in Education</a:t>
            </a:r>
            <a:r>
              <a:rPr lang="en-US" sz="1200" b="0" i="0" u="none" strike="noStrike">
                <a:solidFill>
                  <a:schemeClr val="bg1">
                    <a:alpha val="80000"/>
                  </a:schemeClr>
                </a:solidFill>
                <a:effectLst/>
                <a:latin typeface="Times New Roman"/>
                <a:cs typeface="Times New Roman"/>
              </a:rPr>
              <a:t>, 51(7), pp. 1529–1549.</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Haslip, M.J. and Gullo, D.F. (2018) 'The changing landscape of early childhood education: Implications for policy and practice', </a:t>
            </a:r>
            <a:r>
              <a:rPr lang="en-US" sz="1200" i="1">
                <a:solidFill>
                  <a:schemeClr val="bg1">
                    <a:alpha val="80000"/>
                  </a:schemeClr>
                </a:solidFill>
                <a:latin typeface="Times New Roman"/>
                <a:cs typeface="Times New Roman"/>
              </a:rPr>
              <a:t>Early Childhood Education Journal</a:t>
            </a:r>
            <a:r>
              <a:rPr lang="en-US" sz="1200">
                <a:solidFill>
                  <a:schemeClr val="bg1">
                    <a:alpha val="80000"/>
                  </a:schemeClr>
                </a:solidFill>
                <a:latin typeface="Times New Roman"/>
                <a:cs typeface="Times New Roman"/>
              </a:rPr>
              <a:t>, 46(3), pp. 249–264.</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2"/>
                </a:solidFill>
                <a:latin typeface="Times New Roman"/>
                <a:cs typeface="Times New Roman"/>
              </a:rPr>
              <a:t>Rodway, C. and Spencer, R., 2025. Attachment in Old Age: A Fundamental Pillar for Public Health and Wellbeing. </a:t>
            </a:r>
            <a:r>
              <a:rPr lang="en-US" sz="1200" i="1">
                <a:solidFill>
                  <a:schemeClr val="bg2"/>
                </a:solidFill>
                <a:latin typeface="Times New Roman"/>
                <a:cs typeface="Times New Roman"/>
              </a:rPr>
              <a:t>International Journal of Public Health, 70</a:t>
            </a:r>
            <a:r>
              <a:rPr lang="en-US" sz="1200">
                <a:solidFill>
                  <a:schemeClr val="bg2"/>
                </a:solidFill>
                <a:latin typeface="Times New Roman"/>
                <a:cs typeface="Times New Roman"/>
              </a:rPr>
              <a:t>, p. 1607770</a:t>
            </a:r>
          </a:p>
          <a:p>
            <a:pPr>
              <a:lnSpc>
                <a:spcPct val="90000"/>
              </a:lnSpc>
              <a:spcAft>
                <a:spcPts val="600"/>
              </a:spcAft>
            </a:pPr>
            <a:endParaRPr lang="en-US" sz="1200">
              <a:solidFill>
                <a:schemeClr val="bg1"/>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Horsburgh, J. and Ippolito, K., 2018. A skill to be worked at: using social learning theory to explore the process of learning from role models in clinical settings. </a:t>
            </a:r>
            <a:r>
              <a:rPr lang="en-US" sz="1200" i="1">
                <a:solidFill>
                  <a:schemeClr val="bg1">
                    <a:alpha val="80000"/>
                  </a:schemeClr>
                </a:solidFill>
                <a:latin typeface="Times New Roman"/>
                <a:cs typeface="Times New Roman"/>
              </a:rPr>
              <a:t>BMC medical education, 18</a:t>
            </a:r>
            <a:r>
              <a:rPr lang="en-US" sz="1200">
                <a:solidFill>
                  <a:schemeClr val="bg1">
                    <a:alpha val="80000"/>
                  </a:schemeClr>
                </a:solidFill>
                <a:latin typeface="Times New Roman"/>
                <a:cs typeface="Times New Roman"/>
              </a:rPr>
              <a:t>(1), p. 156.</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.Johnson, A.D. and Padilla, C.M., 2019. Childcare instability and maternal well-being: Links to parenting and child development. </a:t>
            </a:r>
            <a:r>
              <a:rPr lang="en-US" sz="1200" i="1">
                <a:solidFill>
                  <a:schemeClr val="bg1">
                    <a:alpha val="80000"/>
                  </a:schemeClr>
                </a:solidFill>
                <a:latin typeface="Times New Roman"/>
                <a:cs typeface="Times New Roman"/>
              </a:rPr>
              <a:t>Children and Youth Services Review</a:t>
            </a:r>
            <a:r>
              <a:rPr lang="en-US" sz="1200">
                <a:solidFill>
                  <a:schemeClr val="bg1">
                    <a:alpha val="80000"/>
                  </a:schemeClr>
                </a:solidFill>
                <a:latin typeface="Times New Roman"/>
                <a:cs typeface="Times New Roman"/>
              </a:rPr>
              <a:t>, 104, p.104380.</a:t>
            </a:r>
            <a:endParaRPr lang="en-US">
              <a:solidFill>
                <a:schemeClr val="bg1">
                  <a:alpha val="80000"/>
                </a:schemeClr>
              </a:solidFill>
              <a:latin typeface="Times New Roman"/>
              <a:cs typeface="Times New Roman"/>
            </a:endParaRP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p:txBody>
      </p:sp>
      <p:sp>
        <p:nvSpPr>
          <p:cNvPr id="9" name="TextBox 8">
            <a:extLst>
              <a:ext uri="{FF2B5EF4-FFF2-40B4-BE49-F238E27FC236}">
                <a16:creationId xmlns:a16="http://schemas.microsoft.com/office/drawing/2014/main" id="{85864C8D-511C-AC88-314E-400CB5B07130}"/>
              </a:ext>
            </a:extLst>
          </p:cNvPr>
          <p:cNvSpPr txBox="1"/>
          <p:nvPr/>
        </p:nvSpPr>
        <p:spPr>
          <a:xfrm>
            <a:off x="247176" y="6425278"/>
            <a:ext cx="4052270" cy="184666"/>
          </a:xfrm>
          <a:prstGeom prst="rect">
            <a:avLst/>
          </a:prstGeom>
          <a:noFill/>
        </p:spPr>
        <p:txBody>
          <a:bodyPr wrap="square">
            <a:spAutoFit/>
          </a:bodyPr>
          <a:lstStyle/>
          <a:p>
            <a:r>
              <a:rPr lang="en-GB" sz="60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925819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 book shelf with many books on it and one is titled the word | Premium  AI-generated image">
            <a:hlinkClick r:id="rId2"/>
            <a:extLst>
              <a:ext uri="{FF2B5EF4-FFF2-40B4-BE49-F238E27FC236}">
                <a16:creationId xmlns:a16="http://schemas.microsoft.com/office/drawing/2014/main" id="{9DBD7F8A-16D3-8E6C-8AC5-9DA270134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28" r="12676"/>
          <a:stretch>
            <a:fillRect/>
          </a:stretch>
        </p:blipFill>
        <p:spPr bwMode="auto">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noFill/>
          <a:effectLst/>
          <a:extLst>
            <a:ext uri="{909E8E84-426E-40DD-AFC4-6F175D3DCCD1}">
              <a14:hiddenFill xmlns:a14="http://schemas.microsoft.com/office/drawing/2010/main">
                <a:solidFill>
                  <a:srgbClr val="FFFFFF"/>
                </a:solidFill>
              </a14:hiddenFill>
            </a:ext>
          </a:extLst>
        </p:spPr>
      </p:pic>
      <p:grpSp>
        <p:nvGrpSpPr>
          <p:cNvPr id="4105" name="Group 410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4106" name="Freeform: Shape 410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9E3FBF84-6D2C-62F7-409C-C5F991E0BF2B}"/>
              </a:ext>
            </a:extLst>
          </p:cNvPr>
          <p:cNvSpPr txBox="1"/>
          <p:nvPr/>
        </p:nvSpPr>
        <p:spPr>
          <a:xfrm>
            <a:off x="4735537" y="766855"/>
            <a:ext cx="7337188" cy="5601816"/>
          </a:xfrm>
          <a:prstGeom prst="rect">
            <a:avLst/>
          </a:prstGeom>
        </p:spPr>
        <p:txBody>
          <a:bodyPr vert="horz" lIns="91440" tIns="45720" rIns="91440" bIns="45720" rtlCol="0" anchor="t">
            <a:normAutofit/>
          </a:bodyPr>
          <a:lstStyle/>
          <a:p>
            <a:pPr>
              <a:lnSpc>
                <a:spcPct val="90000"/>
              </a:lnSpc>
            </a:pPr>
            <a:r>
              <a:rPr lang="en-US" sz="1300">
                <a:solidFill>
                  <a:schemeClr val="bg1">
                    <a:alpha val="80000"/>
                  </a:schemeClr>
                </a:solidFill>
                <a:latin typeface="Times New Roman"/>
                <a:cs typeface="Times New Roman"/>
              </a:rPr>
              <a:t>Music, G. (2024) </a:t>
            </a:r>
            <a:r>
              <a:rPr lang="en-US" sz="1300" i="1">
                <a:solidFill>
                  <a:schemeClr val="bg1">
                    <a:alpha val="80000"/>
                  </a:schemeClr>
                </a:solidFill>
                <a:latin typeface="Times New Roman"/>
                <a:cs typeface="Times New Roman"/>
              </a:rPr>
              <a:t>Nurturing Natures: Attachment and Children's Emotional, Sociocultural and Brain Development</a:t>
            </a:r>
            <a:r>
              <a:rPr lang="en-US" sz="1300">
                <a:solidFill>
                  <a:schemeClr val="bg1">
                    <a:alpha val="80000"/>
                  </a:schemeClr>
                </a:solidFill>
                <a:latin typeface="Times New Roman"/>
                <a:cs typeface="Times New Roman"/>
              </a:rPr>
              <a:t>. London: Routledge.</a:t>
            </a:r>
          </a:p>
          <a:p>
            <a:pPr>
              <a:lnSpc>
                <a:spcPct val="90000"/>
              </a:lnSpc>
            </a:pPr>
            <a:endParaRPr lang="en-US" sz="13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Ndlovu, B., Okeke, C., </a:t>
            </a:r>
            <a:r>
              <a:rPr lang="en-US" sz="1400" err="1">
                <a:solidFill>
                  <a:schemeClr val="bg1">
                    <a:alpha val="80000"/>
                  </a:schemeClr>
                </a:solidFill>
                <a:latin typeface="Times New Roman"/>
                <a:cs typeface="Times New Roman"/>
              </a:rPr>
              <a:t>Nhase</a:t>
            </a:r>
            <a:r>
              <a:rPr lang="en-US" sz="1400">
                <a:solidFill>
                  <a:schemeClr val="bg1">
                    <a:alpha val="80000"/>
                  </a:schemeClr>
                </a:solidFill>
                <a:latin typeface="Times New Roman"/>
                <a:cs typeface="Times New Roman"/>
              </a:rPr>
              <a:t>, Z., Ugwuanyi, C., Okeke, C. and Ede, M. (2023) 'Impact of play-based learning on the development of children in mobile early childhood care and education </a:t>
            </a:r>
            <a:r>
              <a:rPr lang="en-US" sz="1400" err="1">
                <a:solidFill>
                  <a:schemeClr val="bg1">
                    <a:alpha val="80000"/>
                  </a:schemeClr>
                </a:solidFill>
                <a:latin typeface="Times New Roman"/>
                <a:cs typeface="Times New Roman"/>
              </a:rPr>
              <a:t>centres</a:t>
            </a:r>
            <a:r>
              <a:rPr lang="en-US" sz="1400">
                <a:solidFill>
                  <a:schemeClr val="bg1">
                    <a:alpha val="80000"/>
                  </a:schemeClr>
                </a:solidFill>
                <a:latin typeface="Times New Roman"/>
                <a:cs typeface="Times New Roman"/>
              </a:rPr>
              <a:t>: Practitioners' perspectives', </a:t>
            </a:r>
            <a:r>
              <a:rPr lang="en-US" sz="1400" i="1">
                <a:solidFill>
                  <a:schemeClr val="bg1">
                    <a:alpha val="80000"/>
                  </a:schemeClr>
                </a:solidFill>
                <a:latin typeface="Times New Roman"/>
                <a:cs typeface="Times New Roman"/>
              </a:rPr>
              <a:t>International Journal of Research in Business and Social Science</a:t>
            </a:r>
            <a:r>
              <a:rPr lang="en-US" sz="1400">
                <a:solidFill>
                  <a:schemeClr val="bg1">
                    <a:alpha val="80000"/>
                  </a:schemeClr>
                </a:solidFill>
                <a:latin typeface="Times New Roman"/>
                <a:cs typeface="Times New Roman"/>
              </a:rPr>
              <a:t>, 12(3).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Nicholson, J., Kuhl, K., Maniates, H., Lin, B. and Bonetti, S. (2020) 'A review of the literature on leadership in early childhood: Examining epistemological foundations and considerations of social justice', </a:t>
            </a:r>
            <a:r>
              <a:rPr lang="en-US" sz="1400" i="1">
                <a:solidFill>
                  <a:schemeClr val="bg1">
                    <a:alpha val="80000"/>
                  </a:schemeClr>
                </a:solidFill>
                <a:latin typeface="Times New Roman"/>
                <a:cs typeface="Times New Roman"/>
              </a:rPr>
              <a:t>Early Child Development and Care</a:t>
            </a:r>
            <a:r>
              <a:rPr lang="en-US" sz="1400">
                <a:solidFill>
                  <a:schemeClr val="bg1">
                    <a:alpha val="80000"/>
                  </a:schemeClr>
                </a:solidFill>
                <a:latin typeface="Times New Roman"/>
                <a:cs typeface="Times New Roman"/>
              </a:rPr>
              <a:t>.</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err="1">
                <a:solidFill>
                  <a:schemeClr val="bg1">
                    <a:alpha val="80000"/>
                  </a:schemeClr>
                </a:solidFill>
                <a:latin typeface="Times New Roman"/>
                <a:cs typeface="Times New Roman"/>
              </a:rPr>
              <a:t>Puinean</a:t>
            </a:r>
            <a:r>
              <a:rPr lang="en-US" sz="1400">
                <a:solidFill>
                  <a:schemeClr val="bg1">
                    <a:alpha val="80000"/>
                  </a:schemeClr>
                </a:solidFill>
                <a:latin typeface="Times New Roman"/>
                <a:cs typeface="Times New Roman"/>
              </a:rPr>
              <a:t>, G., </a:t>
            </a:r>
            <a:r>
              <a:rPr lang="en-US" sz="1400" err="1">
                <a:solidFill>
                  <a:schemeClr val="bg1">
                    <a:alpha val="80000"/>
                  </a:schemeClr>
                </a:solidFill>
                <a:latin typeface="Times New Roman"/>
                <a:cs typeface="Times New Roman"/>
              </a:rPr>
              <a:t>Gokiert</a:t>
            </a:r>
            <a:r>
              <a:rPr lang="en-US" sz="1400">
                <a:solidFill>
                  <a:schemeClr val="bg1">
                    <a:alpha val="80000"/>
                  </a:schemeClr>
                </a:solidFill>
                <a:latin typeface="Times New Roman"/>
                <a:cs typeface="Times New Roman"/>
              </a:rPr>
              <a:t>, R., Taylor, M., Jun, S. and de Vos, P. (2022) 'Evaluation in the field of early childhood development: A scoping review', </a:t>
            </a:r>
            <a:r>
              <a:rPr lang="en-US" sz="1400" i="1">
                <a:solidFill>
                  <a:schemeClr val="bg1">
                    <a:alpha val="80000"/>
                  </a:schemeClr>
                </a:solidFill>
                <a:latin typeface="Times New Roman"/>
                <a:cs typeface="Times New Roman"/>
              </a:rPr>
              <a:t>Evaluation Journal of Australasia</a:t>
            </a:r>
            <a:r>
              <a:rPr lang="en-US" sz="1400">
                <a:solidFill>
                  <a:schemeClr val="bg1">
                    <a:alpha val="80000"/>
                  </a:schemeClr>
                </a:solidFill>
                <a:latin typeface="Times New Roman"/>
                <a:cs typeface="Times New Roman"/>
              </a:rPr>
              <a:t>, 22(2), pp. 63–89.</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Taylor, M.E. and Boyer, W. (2020) 'Play-based learning: Evidence-based research to improve children's learning experiences in the kindergarten classroom', </a:t>
            </a:r>
            <a:r>
              <a:rPr lang="en-US" sz="1400" i="1">
                <a:solidFill>
                  <a:schemeClr val="bg1">
                    <a:alpha val="80000"/>
                  </a:schemeClr>
                </a:solidFill>
                <a:latin typeface="Times New Roman"/>
                <a:cs typeface="Times New Roman"/>
              </a:rPr>
              <a:t>Early Childhood Education Journal</a:t>
            </a:r>
            <a:r>
              <a:rPr lang="en-US" sz="1400">
                <a:solidFill>
                  <a:schemeClr val="bg1">
                    <a:alpha val="80000"/>
                  </a:schemeClr>
                </a:solidFill>
                <a:latin typeface="Times New Roman"/>
                <a:cs typeface="Times New Roman"/>
              </a:rPr>
              <a:t>, 48(2), pp. 127–133.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Vygotsky, L.S. (1978) </a:t>
            </a:r>
            <a:r>
              <a:rPr lang="en-US" sz="1400" i="1">
                <a:solidFill>
                  <a:schemeClr val="bg1">
                    <a:alpha val="80000"/>
                  </a:schemeClr>
                </a:solidFill>
                <a:latin typeface="Times New Roman"/>
                <a:cs typeface="Times New Roman"/>
              </a:rPr>
              <a:t>Mind in Society: The Development of Higher Psychological Processes</a:t>
            </a:r>
            <a:r>
              <a:rPr lang="en-US" sz="1400">
                <a:solidFill>
                  <a:schemeClr val="bg1">
                    <a:alpha val="80000"/>
                  </a:schemeClr>
                </a:solidFill>
                <a:latin typeface="Times New Roman"/>
                <a:cs typeface="Times New Roman"/>
              </a:rPr>
              <a:t>. Cambridge, MA: Harvard University Press.</a:t>
            </a:r>
          </a:p>
          <a:p>
            <a:pPr>
              <a:lnSpc>
                <a:spcPct val="90000"/>
              </a:lnSpc>
            </a:pPr>
            <a:endParaRPr lang="en-US" sz="1400">
              <a:solidFill>
                <a:schemeClr val="bg1">
                  <a:alpha val="80000"/>
                </a:schemeClr>
              </a:solidFill>
              <a:latin typeface="Times New Roman"/>
              <a:cs typeface="Times New Roman"/>
            </a:endParaRPr>
          </a:p>
        </p:txBody>
      </p:sp>
      <p:sp>
        <p:nvSpPr>
          <p:cNvPr id="5" name="TextBox 4">
            <a:extLst>
              <a:ext uri="{FF2B5EF4-FFF2-40B4-BE49-F238E27FC236}">
                <a16:creationId xmlns:a16="http://schemas.microsoft.com/office/drawing/2014/main" id="{ABBCF127-077A-348F-F356-2959566BE6CF}"/>
              </a:ext>
            </a:extLst>
          </p:cNvPr>
          <p:cNvSpPr txBox="1"/>
          <p:nvPr/>
        </p:nvSpPr>
        <p:spPr>
          <a:xfrm>
            <a:off x="171712" y="6370687"/>
            <a:ext cx="4052270" cy="184666"/>
          </a:xfrm>
          <a:prstGeom prst="rect">
            <a:avLst/>
          </a:prstGeom>
          <a:noFill/>
        </p:spPr>
        <p:txBody>
          <a:bodyPr wrap="square">
            <a:spAutoFit/>
          </a:bodyPr>
          <a:lstStyle/>
          <a:p>
            <a:r>
              <a:rPr lang="en-GB" sz="60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2262324836"/>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Nana Kwame Djan (2504746)</dc:creator>
  <cp:revision>628</cp:revision>
  <dcterms:created xsi:type="dcterms:W3CDTF">2026-06-07T23:45:31Z</dcterms:created>
  <dcterms:modified xsi:type="dcterms:W3CDTF">2026-06-21T18:07:38Z</dcterms:modified>
</cp:coreProperties>
</file>