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72" r:id="rId4"/>
    <p:sldId id="258" r:id="rId5"/>
    <p:sldId id="261" r:id="rId6"/>
    <p:sldId id="262" r:id="rId7"/>
    <p:sldId id="263" r:id="rId8"/>
    <p:sldId id="264" r:id="rId9"/>
    <p:sldId id="265" r:id="rId10"/>
    <p:sldId id="273" r:id="rId11"/>
    <p:sldId id="268" r:id="rId12"/>
    <p:sldId id="269" r:id="rId13"/>
    <p:sldId id="266" r:id="rId14"/>
    <p:sldId id="267" r:id="rId15"/>
    <p:sldId id="271" r:id="rId16"/>
    <p:sldId id="270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39AB1-C797-465D-9F5A-E1F16AC5F2C1}" type="datetimeFigureOut">
              <a:rPr lang="en-GB" smtClean="0"/>
              <a:t>18/08/2019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607D7D-10B5-4025-B91E-CED077FAC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841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607D7D-10B5-4025-B91E-CED077FAC3E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68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5859F72-25DE-4F83-8465-4B9176D469A3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D6E0-CE1F-4137-9959-93D00C7DB20B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8B036-7DCB-4D22-8A6D-2A6AB1592A06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11EA9-2C2C-4A1B-94A1-0F78ACE43E97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D68B9-01E6-4100-A2C1-84202C63F8F7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836A8-670F-4960-9C1F-BBEE07452E70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D9EDA-085F-4AEB-9966-1C6F81EA9766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7C3CB-F6D3-4DB8-A221-9C33FB418E43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F5B2B-9DA0-4279-BA32-B3718F2D0D03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327CF-1E2B-4D9E-8370-D3E6CF9F4EB1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B8399-391E-4185-8FF1-B2A752FD5A73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29896-C610-4118-9419-F4F6DA72D03C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D7EB4-DD6D-4B2F-B2C6-880E3E9C4958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B68FE-9271-4B81-863B-051166DD14F9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B99E6-6781-4C70-B3C2-DC095A1C933A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8913C1C-CB42-4646-9AC0-867AEB0C2CF8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9E78A48-1597-4958-8197-659920D955D6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4C75A4D-BAFE-4A93-94E7-57132775E5FF}" type="datetime1">
              <a:rPr lang="en-US" smtClean="0"/>
              <a:t>8/18/2019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1111/j.1468-0009.2007.00483.x" TargetMode="External"/><Relationship Id="rId2" Type="http://schemas.openxmlformats.org/officeDocument/2006/relationships/hyperlink" Target="http://www.ihi.org/resources/Pages/ImprovementStories/OneSizeDoesNotFitAllThinkSegmentation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ffieldtrust.org.uk/our-priorities/health-and-social-care-finance-and-reform" TargetMode="External"/><Relationship Id="rId5" Type="http://schemas.openxmlformats.org/officeDocument/2006/relationships/hyperlink" Target="https://www.england.nhs.uk/wp-content/uploads/2014/09/1-seg-strat.pdf" TargetMode="External"/><Relationship Id="rId4" Type="http://schemas.openxmlformats.org/officeDocument/2006/relationships/hyperlink" Target="https://www.nhsconfed.org/~/media/Confederation/Files/Publications/Documents/Marketing%20Matters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llis.co.uk/sollis-insights/population-segmentation-integrated-health-care/" TargetMode="External"/><Relationship Id="rId2" Type="http://schemas.openxmlformats.org/officeDocument/2006/relationships/hyperlink" Target="https://www2.deloitte.com/insights/us/en/industry/health-care/healthcare-consumer-patient-segmentati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harmaphorum.com/views-and-analysis/the-patient-segmentation-model/" TargetMode="External"/><Relationship Id="rId5" Type="http://schemas.openxmlformats.org/officeDocument/2006/relationships/hyperlink" Target="https://www.hsj.co.uk/commissioning/segment-the-population-to-enable-better-integrated-care/5077116.article" TargetMode="External"/><Relationship Id="rId4" Type="http://schemas.openxmlformats.org/officeDocument/2006/relationships/hyperlink" Target="https://www.bluleadz.com/blog/marketing-challenges-in-healthcare-and-solutions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Marketing </a:t>
            </a:r>
            <a:r>
              <a:rPr lang="en-GB" dirty="0" smtClean="0"/>
              <a:t>Challenge in the NHS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Marketing Management Assessment </a:t>
            </a:r>
            <a:r>
              <a:rPr lang="en-GB" dirty="0" smtClean="0"/>
              <a:t>1</a:t>
            </a:r>
          </a:p>
          <a:p>
            <a:r>
              <a:rPr lang="en-GB" dirty="0" err="1" smtClean="0"/>
              <a:t>Rafay</a:t>
            </a:r>
            <a:r>
              <a:rPr lang="en-GB" dirty="0" smtClean="0"/>
              <a:t> Abdullah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55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marketing issues need addressing in the NHS?</a:t>
            </a:r>
          </a:p>
          <a:p>
            <a:r>
              <a:rPr lang="en-GB" dirty="0" smtClean="0"/>
              <a:t>Why is segmentation, targeting and positioning (STP) needed?</a:t>
            </a:r>
          </a:p>
          <a:p>
            <a:r>
              <a:rPr lang="en-GB" dirty="0" smtClean="0"/>
              <a:t>STP in the NHS – how to do it and what the benefits can be</a:t>
            </a:r>
          </a:p>
          <a:p>
            <a:r>
              <a:rPr lang="en-GB" dirty="0" smtClean="0"/>
              <a:t>What barriers need to be overcome?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0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Drivers to Develop NHS Marketing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commercial approach </a:t>
            </a:r>
            <a:r>
              <a:rPr lang="en-GB" dirty="0" smtClean="0"/>
              <a:t>is </a:t>
            </a:r>
            <a:r>
              <a:rPr lang="en-GB" dirty="0"/>
              <a:t>being driven by several policy </a:t>
            </a:r>
            <a:r>
              <a:rPr lang="en-GB" dirty="0" smtClean="0"/>
              <a:t>initiatives (NHS Confederation, 2008):</a:t>
            </a:r>
          </a:p>
          <a:p>
            <a:pPr lvl="1"/>
            <a:r>
              <a:rPr lang="en-GB" dirty="0" smtClean="0"/>
              <a:t>patient choice</a:t>
            </a:r>
          </a:p>
          <a:p>
            <a:pPr lvl="1"/>
            <a:r>
              <a:rPr lang="en-GB" dirty="0" smtClean="0"/>
              <a:t>payment </a:t>
            </a:r>
            <a:r>
              <a:rPr lang="en-GB" dirty="0"/>
              <a:t>by </a:t>
            </a:r>
            <a:r>
              <a:rPr lang="en-GB" dirty="0" smtClean="0"/>
              <a:t>results</a:t>
            </a:r>
          </a:p>
          <a:p>
            <a:pPr lvl="1"/>
            <a:r>
              <a:rPr lang="en-GB" dirty="0" smtClean="0"/>
              <a:t>practice-based commissioning</a:t>
            </a:r>
          </a:p>
          <a:p>
            <a:pPr lvl="1"/>
            <a:r>
              <a:rPr lang="en-GB" dirty="0" smtClean="0"/>
              <a:t>plurality </a:t>
            </a:r>
            <a:r>
              <a:rPr lang="en-GB" dirty="0"/>
              <a:t>and </a:t>
            </a:r>
            <a:r>
              <a:rPr lang="en-GB" dirty="0" smtClean="0"/>
              <a:t>competition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267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Marketing Issues in the NHS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Social media challenges/importance for marketing in current era and where things are headed in the future</a:t>
            </a:r>
          </a:p>
          <a:p>
            <a:r>
              <a:rPr lang="en-GB" dirty="0" smtClean="0"/>
              <a:t>Departure from EU – need for marketing drives to be revisited in light of uncertainty around staffing, regulations and </a:t>
            </a:r>
            <a:r>
              <a:rPr lang="en-GB" dirty="0" smtClean="0"/>
              <a:t>workforce (Nuffield Trust, 2019).</a:t>
            </a:r>
            <a:endParaRPr lang="en-GB" dirty="0" smtClean="0"/>
          </a:p>
          <a:p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Market segmentation</a:t>
            </a:r>
            <a:r>
              <a:rPr lang="en-GB" dirty="0" smtClean="0"/>
              <a:t> is an area that needs working on in the NHS…why</a:t>
            </a:r>
            <a:r>
              <a:rPr lang="en-GB" dirty="0" smtClean="0"/>
              <a:t>? (Lynn et al, 2007; NHS England, 2014)</a:t>
            </a:r>
            <a:endParaRPr lang="en-GB" dirty="0" smtClean="0"/>
          </a:p>
          <a:p>
            <a:pPr lvl="1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Limited budgets </a:t>
            </a:r>
            <a:r>
              <a:rPr lang="en-GB" dirty="0" smtClean="0"/>
              <a:t>– cost of healthcare is always rising</a:t>
            </a:r>
          </a:p>
          <a:p>
            <a:pPr lvl="1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Complexity of healthcare </a:t>
            </a:r>
            <a:r>
              <a:rPr lang="en-GB" dirty="0" smtClean="0"/>
              <a:t>– e.g. gene therapy, novel drugs and methods of delivery</a:t>
            </a:r>
          </a:p>
          <a:p>
            <a:pPr lvl="1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Ease of healthcare delivery </a:t>
            </a:r>
            <a:r>
              <a:rPr lang="en-GB" dirty="0" smtClean="0"/>
              <a:t>– different messages for different population segments</a:t>
            </a:r>
          </a:p>
          <a:p>
            <a:pPr lvl="1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Empowering</a:t>
            </a:r>
            <a:r>
              <a:rPr lang="en-GB" dirty="0" smtClean="0"/>
              <a:t> the public towards self-care and disease </a:t>
            </a:r>
            <a:r>
              <a:rPr lang="en-GB" dirty="0" smtClean="0"/>
              <a:t>prevention (Trivedi, 2014)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718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STP…in a business?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3715239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Segmentation</a:t>
            </a:r>
            <a:r>
              <a:rPr lang="en-GB" dirty="0" smtClean="0"/>
              <a:t> – entire market (for a product or service) divided into distinct segments that require different kinds of products/services due to their different needs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Targeting</a:t>
            </a:r>
            <a:r>
              <a:rPr lang="en-GB" dirty="0" smtClean="0"/>
              <a:t> – evaluate segments based on criteria size, differences, profits, accessibility and focus on benefits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Positioning</a:t>
            </a:r>
            <a:r>
              <a:rPr lang="en-GB" dirty="0" smtClean="0"/>
              <a:t> - </a:t>
            </a:r>
            <a:r>
              <a:rPr lang="en-GB" dirty="0"/>
              <a:t>process of positioning </a:t>
            </a:r>
            <a:r>
              <a:rPr lang="en-GB" dirty="0" smtClean="0"/>
              <a:t>the </a:t>
            </a:r>
            <a:r>
              <a:rPr lang="en-GB" dirty="0"/>
              <a:t>brand in the </a:t>
            </a:r>
            <a:r>
              <a:rPr lang="en-GB" dirty="0" smtClean="0"/>
              <a:t>minds </a:t>
            </a:r>
            <a:r>
              <a:rPr lang="en-GB" dirty="0"/>
              <a:t>of </a:t>
            </a:r>
            <a:r>
              <a:rPr lang="en-GB" dirty="0" smtClean="0"/>
              <a:t>the </a:t>
            </a:r>
            <a:r>
              <a:rPr lang="en-GB" dirty="0"/>
              <a:t>customers</a:t>
            </a:r>
            <a:endParaRPr lang="en-GB" dirty="0" smtClean="0"/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smtClean="0"/>
              <a:t>Banking – different accounts for retired pensioners and university students</a:t>
            </a:r>
          </a:p>
          <a:p>
            <a:pPr lvl="1"/>
            <a:r>
              <a:rPr lang="en-GB" dirty="0" smtClean="0"/>
              <a:t>Automobiles – different types of cars for different ages, family-oriented, high-income customers, etc.</a:t>
            </a:r>
          </a:p>
          <a:p>
            <a:pPr lvl="1"/>
            <a:r>
              <a:rPr lang="en-GB" dirty="0" smtClean="0"/>
              <a:t>Tourism/Hospitality – different types of holidays targeting, e.g. single males, young families, experienced travellers</a:t>
            </a:r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95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STP process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3739662" y="1910862"/>
            <a:ext cx="4454769" cy="116058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 smtClean="0"/>
              <a:t>Market Segmentation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Identify bases for segmentation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Determine important characteristics of each market segment</a:t>
            </a:r>
            <a:endParaRPr lang="en-GB" sz="1400" dirty="0"/>
          </a:p>
        </p:txBody>
      </p:sp>
      <p:sp>
        <p:nvSpPr>
          <p:cNvPr id="6" name="Rounded Rectangle 5"/>
          <p:cNvSpPr/>
          <p:nvPr/>
        </p:nvSpPr>
        <p:spPr>
          <a:xfrm>
            <a:off x="3739662" y="3598985"/>
            <a:ext cx="4454769" cy="116058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 smtClean="0"/>
              <a:t>Market Targeting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Evaluate potential and commercial attractiveness of each segment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Select one or more segments</a:t>
            </a:r>
            <a:endParaRPr lang="en-GB" sz="1400" dirty="0"/>
          </a:p>
        </p:txBody>
      </p:sp>
      <p:sp>
        <p:nvSpPr>
          <p:cNvPr id="7" name="Rounded Rectangle 6"/>
          <p:cNvSpPr/>
          <p:nvPr/>
        </p:nvSpPr>
        <p:spPr>
          <a:xfrm>
            <a:off x="3739662" y="5322277"/>
            <a:ext cx="4454769" cy="116058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 smtClean="0"/>
              <a:t>Product Positioning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Develop detailed product positioning for selected segments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Develop a marketing mix for each selected segment</a:t>
            </a:r>
            <a:endParaRPr lang="en-GB" sz="1400" dirty="0"/>
          </a:p>
        </p:txBody>
      </p:sp>
      <p:sp>
        <p:nvSpPr>
          <p:cNvPr id="8" name="Down Arrow 7"/>
          <p:cNvSpPr/>
          <p:nvPr/>
        </p:nvSpPr>
        <p:spPr>
          <a:xfrm>
            <a:off x="5697415" y="3200400"/>
            <a:ext cx="539262" cy="316523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>
            <a:off x="5697415" y="4865077"/>
            <a:ext cx="539262" cy="316523"/>
          </a:xfrm>
          <a:prstGeom prst="down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85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</a:t>
            </a:r>
            <a:r>
              <a:rPr lang="en-GB" dirty="0" smtClean="0"/>
              <a:t>segmentation </a:t>
            </a:r>
            <a:r>
              <a:rPr lang="en-GB" sz="1600" dirty="0" smtClean="0"/>
              <a:t>(NHS England, 2014)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Population demographics – differences such as gender, age, race</a:t>
            </a:r>
          </a:p>
          <a:p>
            <a:r>
              <a:rPr lang="en-GB" dirty="0" smtClean="0"/>
              <a:t>Psychographics – personality, emotions, </a:t>
            </a:r>
            <a:r>
              <a:rPr lang="en-GB" dirty="0" smtClean="0"/>
              <a:t>behaviour (Institute for Healthcare Improvement, 2016)</a:t>
            </a:r>
            <a:endParaRPr lang="en-GB" dirty="0" smtClean="0"/>
          </a:p>
          <a:p>
            <a:r>
              <a:rPr lang="en-GB" dirty="0" smtClean="0"/>
              <a:t>Lifestyle – hobbies, recreational activities</a:t>
            </a:r>
          </a:p>
          <a:p>
            <a:r>
              <a:rPr lang="en-GB" dirty="0" smtClean="0"/>
              <a:t>Beliefs and values</a:t>
            </a:r>
          </a:p>
          <a:p>
            <a:r>
              <a:rPr lang="en-GB" dirty="0" smtClean="0"/>
              <a:t>Life stages</a:t>
            </a:r>
          </a:p>
          <a:p>
            <a:r>
              <a:rPr lang="en-GB" dirty="0" smtClean="0"/>
              <a:t>Geography</a:t>
            </a:r>
          </a:p>
          <a:p>
            <a:r>
              <a:rPr lang="en-GB" dirty="0" smtClean="0"/>
              <a:t>Behaviour</a:t>
            </a:r>
          </a:p>
          <a:p>
            <a:r>
              <a:rPr lang="en-GB" dirty="0" smtClean="0"/>
              <a:t>Benefit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5802" y="5166946"/>
            <a:ext cx="2857500" cy="16002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433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Patient segmentation in healthcare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169" y="1793631"/>
            <a:ext cx="5943600" cy="4530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/>
          <p:cNvSpPr/>
          <p:nvPr/>
        </p:nvSpPr>
        <p:spPr>
          <a:xfrm>
            <a:off x="844062" y="2051538"/>
            <a:ext cx="1969476" cy="37982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Segments based on whether patients are looking for a change in their condition and if they’re coping with </a:t>
            </a:r>
            <a:r>
              <a:rPr lang="en-GB" dirty="0" smtClean="0"/>
              <a:t>it </a:t>
            </a:r>
            <a:r>
              <a:rPr lang="en-GB" sz="1400" dirty="0" smtClean="0"/>
              <a:t>(van </a:t>
            </a:r>
            <a:r>
              <a:rPr lang="en-GB" sz="1400" dirty="0" err="1" smtClean="0"/>
              <a:t>Dongen</a:t>
            </a:r>
            <a:r>
              <a:rPr lang="en-GB" sz="1400" dirty="0" smtClean="0"/>
              <a:t>, 2014)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41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Continued…….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091" y="1740415"/>
            <a:ext cx="6518031" cy="4537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/>
          <p:cNvSpPr/>
          <p:nvPr/>
        </p:nvSpPr>
        <p:spPr>
          <a:xfrm>
            <a:off x="808892" y="2004646"/>
            <a:ext cx="1817077" cy="38217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same segments expanded to detail the types of patients that need </a:t>
            </a:r>
            <a:r>
              <a:rPr lang="en-GB" dirty="0" smtClean="0"/>
              <a:t>targeting </a:t>
            </a:r>
            <a:r>
              <a:rPr lang="en-GB" sz="1400" dirty="0" smtClean="0"/>
              <a:t>(van </a:t>
            </a:r>
            <a:r>
              <a:rPr lang="en-GB" sz="1400" dirty="0" err="1" smtClean="0"/>
              <a:t>Dongen</a:t>
            </a:r>
            <a:r>
              <a:rPr lang="en-GB" sz="1400" dirty="0" smtClean="0"/>
              <a:t>, 2014)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4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Benefits of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421228"/>
            <a:ext cx="8825659" cy="35985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marketing approach </a:t>
            </a:r>
            <a:r>
              <a:rPr lang="en-GB" dirty="0" smtClean="0"/>
              <a:t>can </a:t>
            </a:r>
            <a:r>
              <a:rPr lang="en-GB" dirty="0"/>
              <a:t>help </a:t>
            </a:r>
            <a:r>
              <a:rPr lang="en-GB" dirty="0" smtClean="0"/>
              <a:t>with (NHS Confederation, 2008):</a:t>
            </a:r>
          </a:p>
          <a:p>
            <a:pPr lvl="1"/>
            <a:r>
              <a:rPr lang="en-GB" dirty="0" smtClean="0"/>
              <a:t>understanding patient </a:t>
            </a:r>
            <a:r>
              <a:rPr lang="en-GB" dirty="0"/>
              <a:t>needs, and </a:t>
            </a:r>
            <a:r>
              <a:rPr lang="en-GB" dirty="0" smtClean="0"/>
              <a:t>developing </a:t>
            </a:r>
            <a:r>
              <a:rPr lang="en-GB" dirty="0"/>
              <a:t>and </a:t>
            </a:r>
            <a:r>
              <a:rPr lang="en-GB" dirty="0" smtClean="0"/>
              <a:t>delivering </a:t>
            </a:r>
            <a:r>
              <a:rPr lang="en-GB" dirty="0"/>
              <a:t>targeted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/>
              <a:t>aligning </a:t>
            </a:r>
            <a:r>
              <a:rPr lang="en-GB" dirty="0"/>
              <a:t>services to </a:t>
            </a:r>
            <a:r>
              <a:rPr lang="en-GB" dirty="0" smtClean="0"/>
              <a:t>allow </a:t>
            </a:r>
            <a:r>
              <a:rPr lang="en-GB" dirty="0"/>
              <a:t>primary and secondary care clinicians to work </a:t>
            </a:r>
            <a:r>
              <a:rPr lang="en-GB" dirty="0" smtClean="0"/>
              <a:t>more effectively together</a:t>
            </a:r>
          </a:p>
          <a:p>
            <a:pPr lvl="1"/>
            <a:r>
              <a:rPr lang="en-GB" dirty="0" smtClean="0"/>
              <a:t>delivering </a:t>
            </a:r>
            <a:r>
              <a:rPr lang="en-GB" dirty="0"/>
              <a:t>services which provide </a:t>
            </a:r>
            <a:r>
              <a:rPr lang="en-GB" dirty="0" smtClean="0"/>
              <a:t>better </a:t>
            </a:r>
            <a:r>
              <a:rPr lang="en-GB" dirty="0"/>
              <a:t>value for </a:t>
            </a:r>
            <a:r>
              <a:rPr lang="en-GB" dirty="0" smtClean="0"/>
              <a:t>money</a:t>
            </a:r>
          </a:p>
          <a:p>
            <a:pPr lvl="1"/>
            <a:r>
              <a:rPr lang="en-GB" dirty="0" smtClean="0"/>
              <a:t>communicating benefits</a:t>
            </a:r>
          </a:p>
          <a:p>
            <a:pPr lvl="1"/>
            <a:r>
              <a:rPr lang="en-GB" dirty="0" smtClean="0"/>
              <a:t>working pro-actively </a:t>
            </a:r>
            <a:r>
              <a:rPr lang="en-GB" dirty="0"/>
              <a:t>with the </a:t>
            </a:r>
            <a:r>
              <a:rPr lang="en-GB" dirty="0" smtClean="0"/>
              <a:t>media</a:t>
            </a:r>
          </a:p>
          <a:p>
            <a:pPr lvl="1"/>
            <a:r>
              <a:rPr lang="en-GB" dirty="0" smtClean="0"/>
              <a:t>motivating staff</a:t>
            </a:r>
          </a:p>
          <a:p>
            <a:pPr lvl="1"/>
            <a:r>
              <a:rPr lang="en-GB" dirty="0" smtClean="0"/>
              <a:t>raising </a:t>
            </a:r>
            <a:r>
              <a:rPr lang="en-GB" dirty="0"/>
              <a:t>awareness of services to make it easier for GPs and patients to access </a:t>
            </a:r>
            <a:r>
              <a:rPr lang="en-GB" dirty="0" smtClean="0"/>
              <a:t>them</a:t>
            </a:r>
          </a:p>
          <a:p>
            <a:pPr lvl="1"/>
            <a:r>
              <a:rPr lang="en-GB" dirty="0" smtClean="0"/>
              <a:t>building </a:t>
            </a:r>
            <a:r>
              <a:rPr lang="en-GB" dirty="0"/>
              <a:t>awareness about the importance of </a:t>
            </a:r>
            <a:r>
              <a:rPr lang="en-GB" dirty="0" smtClean="0"/>
              <a:t>marketing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076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American Paradigm to learn from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067569" cy="3416300"/>
          </a:xfrm>
        </p:spPr>
        <p:txBody>
          <a:bodyPr/>
          <a:lstStyle/>
          <a:p>
            <a:r>
              <a:rPr lang="en-GB" dirty="0" smtClean="0"/>
              <a:t>Deloitte Study – 2018: </a:t>
            </a:r>
            <a:r>
              <a:rPr lang="en-GB" dirty="0" err="1" smtClean="0"/>
              <a:t>Center</a:t>
            </a:r>
            <a:r>
              <a:rPr lang="en-GB" dirty="0" smtClean="0"/>
              <a:t> for Health Solutions (Read &amp; </a:t>
            </a:r>
            <a:r>
              <a:rPr lang="en-GB" dirty="0" err="1" smtClean="0"/>
              <a:t>Korenda</a:t>
            </a:r>
            <a:r>
              <a:rPr lang="en-GB" dirty="0" smtClean="0"/>
              <a:t>, 2018)</a:t>
            </a:r>
          </a:p>
          <a:p>
            <a:pPr lvl="1"/>
            <a:r>
              <a:rPr lang="en-GB" dirty="0" smtClean="0"/>
              <a:t>Survey of 4,530 US consumers to assess healthcare-related attitudes and behaviour</a:t>
            </a:r>
          </a:p>
          <a:p>
            <a:pPr lvl="1"/>
            <a:r>
              <a:rPr lang="en-GB" dirty="0" smtClean="0"/>
              <a:t>4 types of people identified:</a:t>
            </a:r>
          </a:p>
          <a:p>
            <a:pPr lvl="2"/>
            <a:r>
              <a:rPr lang="en-GB" dirty="0" smtClean="0"/>
              <a:t>Trailblazer – tech-savvy, self-directed, engaged in wellness, willing to share data</a:t>
            </a:r>
          </a:p>
          <a:p>
            <a:pPr lvl="2"/>
            <a:r>
              <a:rPr lang="en-GB" dirty="0" smtClean="0"/>
              <a:t>Prospector – rely on friend/family recommendations, use providers as trusted advisors, willing to use technology</a:t>
            </a:r>
          </a:p>
          <a:p>
            <a:pPr lvl="2"/>
            <a:r>
              <a:rPr lang="en-GB" dirty="0" smtClean="0"/>
              <a:t>Homesteader – reserved, cautious traditionalist</a:t>
            </a:r>
          </a:p>
          <a:p>
            <a:pPr lvl="2"/>
            <a:r>
              <a:rPr lang="en-GB" dirty="0" smtClean="0"/>
              <a:t>Bystander – complacent, tech-reluctant, resistant to change, unengaged</a:t>
            </a:r>
            <a:endParaRPr lang="en-GB" dirty="0"/>
          </a:p>
          <a:p>
            <a:r>
              <a:rPr lang="en-GB" dirty="0" smtClean="0"/>
              <a:t>Based on these findings, possible to formulate a plan to engage the groups</a:t>
            </a:r>
            <a:r>
              <a:rPr lang="en-GB" dirty="0" smtClean="0">
                <a:sym typeface="Wingdings" panose="05000000000000000000" pitchFamily="2" charset="2"/>
              </a:rPr>
              <a:t>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9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American Paradigm continued…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4599302"/>
              </p:ext>
            </p:extLst>
          </p:nvPr>
        </p:nvGraphicFramePr>
        <p:xfrm>
          <a:off x="561110" y="2603500"/>
          <a:ext cx="11081391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2698"/>
                <a:gridCol w="8538693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Population Segment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How</a:t>
                      </a:r>
                      <a:r>
                        <a:rPr lang="en-GB" baseline="0" dirty="0" smtClean="0"/>
                        <a:t> can healthcare staff connect effectively?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Trailblazer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Offer high quality virtual office visits, create a seamless and</a:t>
                      </a:r>
                      <a:r>
                        <a:rPr lang="en-GB" baseline="0" dirty="0" smtClean="0"/>
                        <a:t> integrated technology experience, engage them in data collection initiatives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Prospector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Tap into</a:t>
                      </a:r>
                      <a:r>
                        <a:rPr lang="en-GB" baseline="0" dirty="0" smtClean="0"/>
                        <a:t> social and patient advocacy groups, promote wearable health-monitoring devices, leverage the patient-clinician relationship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Homesteader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Offer more convenient appointments, collaborate with patients on treatment options, enhance member experience, use case managers and</a:t>
                      </a:r>
                      <a:r>
                        <a:rPr lang="en-GB" baseline="0" dirty="0" smtClean="0"/>
                        <a:t> care assistants to engage patients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Bystander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Involve a caregiver, treat</a:t>
                      </a:r>
                      <a:r>
                        <a:rPr lang="en-GB" baseline="0" dirty="0" smtClean="0"/>
                        <a:t> bystander with respect, leverage the community organizations</a:t>
                      </a:r>
                      <a:r>
                        <a:rPr lang="en-GB" baseline="0" smtClean="0"/>
                        <a:t>, </a:t>
                      </a:r>
                      <a:r>
                        <a:rPr lang="en-GB" b="0" baseline="0" dirty="0" smtClean="0"/>
                        <a:t>t</a:t>
                      </a:r>
                      <a:r>
                        <a:rPr lang="en-GB" b="0" smtClean="0"/>
                        <a:t>ailor </a:t>
                      </a:r>
                      <a:r>
                        <a:rPr lang="en-GB" b="0" dirty="0" smtClean="0"/>
                        <a:t>solutions for unique barriers to medication adherence</a:t>
                      </a:r>
                      <a:endParaRPr lang="en-GB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704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 to healthcare segmentation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challenges?</a:t>
            </a:r>
          </a:p>
          <a:p>
            <a:pPr lvl="1"/>
            <a:r>
              <a:rPr lang="en-GB" dirty="0" smtClean="0"/>
              <a:t>Public perception of what marketing is (advertising and wastage of resources)</a:t>
            </a:r>
          </a:p>
          <a:p>
            <a:pPr lvl="1"/>
            <a:r>
              <a:rPr lang="en-GB" dirty="0" smtClean="0"/>
              <a:t>Resistance to </a:t>
            </a:r>
            <a:r>
              <a:rPr lang="en-GB" dirty="0" smtClean="0"/>
              <a:t>change (Steffens, 2019)</a:t>
            </a:r>
            <a:endParaRPr lang="en-GB" dirty="0" smtClean="0"/>
          </a:p>
          <a:p>
            <a:pPr lvl="1"/>
            <a:r>
              <a:rPr lang="en-GB" dirty="0" smtClean="0"/>
              <a:t>Poor use of social media platforms to facilitate better targeting</a:t>
            </a:r>
          </a:p>
          <a:p>
            <a:pPr lvl="1"/>
            <a:r>
              <a:rPr lang="en-GB" dirty="0" smtClean="0"/>
              <a:t>Insufficient numbers of staff involved with the marketing process – perception that it relates to a central team, or should be avoided</a:t>
            </a:r>
          </a:p>
          <a:p>
            <a:pPr lvl="1"/>
            <a:r>
              <a:rPr lang="en-GB" dirty="0" smtClean="0"/>
              <a:t>Lack of knowledge regarding the benefits of segmentation to staff, and their role in undertaking 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47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Looking Ahead…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Educational drives for NHS </a:t>
            </a:r>
            <a:r>
              <a:rPr lang="en-GB" dirty="0" smtClean="0"/>
              <a:t>staff</a:t>
            </a:r>
            <a:endParaRPr lang="en-GB" dirty="0" smtClean="0"/>
          </a:p>
          <a:p>
            <a:r>
              <a:rPr lang="en-GB" dirty="0" smtClean="0"/>
              <a:t>Big Data - Harnessing power of analytical technology for population information </a:t>
            </a:r>
            <a:r>
              <a:rPr lang="en-GB" dirty="0" smtClean="0"/>
              <a:t>gathering (</a:t>
            </a:r>
            <a:r>
              <a:rPr lang="en-GB" dirty="0" err="1" smtClean="0"/>
              <a:t>Sollis</a:t>
            </a:r>
            <a:r>
              <a:rPr lang="en-GB" dirty="0" smtClean="0"/>
              <a:t> Partnership Ltd, 2019)</a:t>
            </a:r>
            <a:endParaRPr lang="en-GB" dirty="0" smtClean="0"/>
          </a:p>
          <a:p>
            <a:r>
              <a:rPr lang="en-GB" dirty="0" smtClean="0"/>
              <a:t>Social media – optimal utilisation to target patients with key </a:t>
            </a:r>
            <a:r>
              <a:rPr lang="en-GB" dirty="0" smtClean="0"/>
              <a:t>messages</a:t>
            </a:r>
          </a:p>
          <a:p>
            <a:r>
              <a:rPr lang="en-GB" dirty="0" smtClean="0"/>
              <a:t>Investing </a:t>
            </a:r>
            <a:r>
              <a:rPr lang="en-GB" dirty="0"/>
              <a:t>in </a:t>
            </a:r>
            <a:r>
              <a:rPr lang="en-GB" dirty="0" smtClean="0"/>
              <a:t>online tools </a:t>
            </a:r>
            <a:r>
              <a:rPr lang="en-GB" dirty="0"/>
              <a:t>that simplify </a:t>
            </a:r>
            <a:r>
              <a:rPr lang="en-GB" dirty="0" smtClean="0"/>
              <a:t>information collection from the target </a:t>
            </a:r>
            <a:r>
              <a:rPr lang="en-GB" dirty="0"/>
              <a:t>audience. This </a:t>
            </a:r>
            <a:r>
              <a:rPr lang="en-GB" dirty="0" smtClean="0"/>
              <a:t>form </a:t>
            </a:r>
            <a:r>
              <a:rPr lang="en-GB" dirty="0"/>
              <a:t>of social data </a:t>
            </a:r>
            <a:r>
              <a:rPr lang="en-GB" dirty="0" smtClean="0"/>
              <a:t>can assist the </a:t>
            </a:r>
            <a:r>
              <a:rPr lang="en-GB" dirty="0"/>
              <a:t>marketing team </a:t>
            </a:r>
            <a:r>
              <a:rPr lang="en-GB" dirty="0" smtClean="0"/>
              <a:t>in delivering </a:t>
            </a:r>
            <a:r>
              <a:rPr lang="en-GB" dirty="0"/>
              <a:t>more contextual, impactful </a:t>
            </a:r>
            <a:r>
              <a:rPr lang="en-GB" dirty="0" smtClean="0"/>
              <a:t>content (</a:t>
            </a:r>
            <a:r>
              <a:rPr lang="en-GB" dirty="0" err="1" smtClean="0"/>
              <a:t>Sollis</a:t>
            </a:r>
            <a:r>
              <a:rPr lang="en-GB" dirty="0" smtClean="0"/>
              <a:t> Partnership Ltd, 2019; Steffens, 2019).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0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228046"/>
            <a:ext cx="8825659" cy="3760630"/>
          </a:xfrm>
        </p:spPr>
        <p:txBody>
          <a:bodyPr>
            <a:normAutofit/>
          </a:bodyPr>
          <a:lstStyle/>
          <a:p>
            <a:r>
              <a:rPr lang="en-GB" sz="1200" dirty="0" smtClean="0"/>
              <a:t>Institute for Healthcare Improvement (2016) One Size Does Not Fit All: Think Segmentation. [Accessed on 5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August 2019] Available at:</a:t>
            </a:r>
            <a:r>
              <a:rPr lang="en-GB" sz="1200" dirty="0"/>
              <a:t> </a:t>
            </a:r>
            <a:r>
              <a:rPr lang="en-GB" sz="1200" dirty="0">
                <a:hlinkClick r:id="rId2"/>
              </a:rPr>
              <a:t>http://</a:t>
            </a:r>
            <a:r>
              <a:rPr lang="en-GB" sz="1200" dirty="0" smtClean="0">
                <a:hlinkClick r:id="rId2"/>
              </a:rPr>
              <a:t>www.ihi.org/resources/Pages/ImprovementStories/OneSizeDoesNotFitAllThinkSegmentation.aspx</a:t>
            </a:r>
            <a:endParaRPr lang="en-GB" sz="1200" dirty="0" smtClean="0"/>
          </a:p>
          <a:p>
            <a:r>
              <a:rPr lang="en-GB" sz="1200" dirty="0"/>
              <a:t>Lynn, J. </a:t>
            </a:r>
            <a:r>
              <a:rPr lang="en-GB" sz="1200" i="1" dirty="0"/>
              <a:t>et al.</a:t>
            </a:r>
            <a:r>
              <a:rPr lang="en-GB" sz="1200" dirty="0"/>
              <a:t> (2007) Using Population Segmentation to Provide Better Health Care for All: The “Bridges to Health” Model. Millbank Q. 2007 Jun; 85(2): 185–208 [Accessed on 30</a:t>
            </a:r>
            <a:r>
              <a:rPr lang="en-GB" sz="1200" baseline="30000" dirty="0"/>
              <a:t>th</a:t>
            </a:r>
            <a:r>
              <a:rPr lang="en-GB" sz="1200" dirty="0"/>
              <a:t> July 2019] Available at: </a:t>
            </a:r>
            <a:r>
              <a:rPr lang="en-GB" sz="1200" dirty="0" err="1"/>
              <a:t>doi</a:t>
            </a:r>
            <a:r>
              <a:rPr lang="en-GB" sz="1200" dirty="0"/>
              <a:t>: </a:t>
            </a:r>
            <a:r>
              <a:rPr lang="en-GB" sz="1200" dirty="0" smtClean="0">
                <a:hlinkClick r:id="rId3"/>
              </a:rPr>
              <a:t>10.1111/j.1468-0009.2007.00483.x</a:t>
            </a:r>
            <a:endParaRPr lang="en-GB" sz="1200" dirty="0" smtClean="0"/>
          </a:p>
          <a:p>
            <a:r>
              <a:rPr lang="en-GB" sz="1200" dirty="0" smtClean="0"/>
              <a:t>NHS Confederation (2008) </a:t>
            </a:r>
            <a:r>
              <a:rPr lang="en-GB" sz="1200" dirty="0"/>
              <a:t>Marketing </a:t>
            </a:r>
            <a:r>
              <a:rPr lang="en-GB" sz="1200" dirty="0" smtClean="0"/>
              <a:t>matters: Successes</a:t>
            </a:r>
            <a:r>
              <a:rPr lang="en-GB" sz="1200" dirty="0"/>
              <a:t>, challenges and lessons from NHS foundation </a:t>
            </a:r>
            <a:r>
              <a:rPr lang="en-GB" sz="1200" dirty="0" smtClean="0"/>
              <a:t>trusts. [Accessed on: 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August 2019] Available at: </a:t>
            </a:r>
            <a:r>
              <a:rPr lang="en-GB" sz="1200" dirty="0" smtClean="0">
                <a:hlinkClick r:id="rId4"/>
              </a:rPr>
              <a:t>https</a:t>
            </a:r>
            <a:r>
              <a:rPr lang="en-GB" sz="1200" dirty="0">
                <a:hlinkClick r:id="rId4"/>
              </a:rPr>
              <a:t>://www.nhsconfed.org/~/</a:t>
            </a:r>
            <a:r>
              <a:rPr lang="en-GB" sz="1200" dirty="0" smtClean="0">
                <a:hlinkClick r:id="rId4"/>
              </a:rPr>
              <a:t>media/Confederation/Files/Publications/Documents/Marketing%20Matters.pdf</a:t>
            </a:r>
            <a:endParaRPr lang="en-GB" sz="1200" dirty="0" smtClean="0"/>
          </a:p>
          <a:p>
            <a:r>
              <a:rPr lang="en-GB" sz="1200" dirty="0" smtClean="0"/>
              <a:t>NHS England (2014) ‘How To Guide’: The BCF Technical Tool Kit, Section 1: Population Segmentation, Risk Stratification and Information Governance [Accessed on: 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August 2019] Available at: </a:t>
            </a:r>
            <a:r>
              <a:rPr lang="en-GB" sz="1200" dirty="0">
                <a:hlinkClick r:id="rId5"/>
              </a:rPr>
              <a:t>https://</a:t>
            </a:r>
            <a:r>
              <a:rPr lang="en-GB" sz="1200" dirty="0" smtClean="0">
                <a:hlinkClick r:id="rId5"/>
              </a:rPr>
              <a:t>www.england.nhs.uk/wp-content/uploads/2014/09/1-seg-strat.pdf</a:t>
            </a:r>
            <a:endParaRPr lang="en-GB" sz="1200" dirty="0"/>
          </a:p>
          <a:p>
            <a:r>
              <a:rPr lang="en-GB" sz="1200" dirty="0"/>
              <a:t>Nuffield Trust (2019) Health and Social Care Finance and Reform [Accessed on: 1</a:t>
            </a:r>
            <a:r>
              <a:rPr lang="en-GB" sz="1200" baseline="30000" dirty="0"/>
              <a:t>st</a:t>
            </a:r>
            <a:r>
              <a:rPr lang="en-GB" sz="1200" dirty="0"/>
              <a:t> August 2019] Available at: </a:t>
            </a:r>
            <a:r>
              <a:rPr lang="en-GB" sz="1200" dirty="0">
                <a:hlinkClick r:id="rId6"/>
              </a:rPr>
              <a:t>https://</a:t>
            </a:r>
            <a:r>
              <a:rPr lang="en-GB" sz="1200" dirty="0" smtClean="0">
                <a:hlinkClick r:id="rId6"/>
              </a:rPr>
              <a:t>www.nuffieldtrust.org.uk/our-priorities/health-and-social-care-finance-and-reform</a:t>
            </a:r>
            <a:endParaRPr lang="en-GB" sz="1200" dirty="0" smtClean="0"/>
          </a:p>
          <a:p>
            <a:r>
              <a:rPr lang="en-GB" sz="1200" dirty="0" smtClean="0"/>
              <a:t>Outcomes Based Healthcare (2016) Segmentation </a:t>
            </a:r>
            <a:r>
              <a:rPr lang="en-GB" sz="1200" dirty="0"/>
              <a:t>for </a:t>
            </a:r>
            <a:r>
              <a:rPr lang="en-GB" sz="1200" dirty="0" smtClean="0"/>
              <a:t>Outcomes: Segmentation </a:t>
            </a:r>
            <a:r>
              <a:rPr lang="en-GB" sz="1200" dirty="0"/>
              <a:t>approaches </a:t>
            </a:r>
            <a:r>
              <a:rPr lang="en-GB" sz="1200" dirty="0" smtClean="0"/>
              <a:t>for outcomes </a:t>
            </a:r>
            <a:r>
              <a:rPr lang="en-GB" sz="1200" dirty="0"/>
              <a:t>based </a:t>
            </a:r>
            <a:r>
              <a:rPr lang="en-GB" sz="1200" dirty="0" smtClean="0"/>
              <a:t>commissioning: Part </a:t>
            </a:r>
            <a:r>
              <a:rPr lang="en-GB" sz="1200" dirty="0"/>
              <a:t>1 – Whole </a:t>
            </a:r>
            <a:r>
              <a:rPr lang="en-GB" sz="1200" dirty="0" smtClean="0"/>
              <a:t>Population Segmentation Models, pp3-4</a:t>
            </a:r>
            <a:endParaRPr lang="en-GB" sz="1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781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253803"/>
            <a:ext cx="8825659" cy="3765997"/>
          </a:xfrm>
        </p:spPr>
        <p:txBody>
          <a:bodyPr>
            <a:normAutofit/>
          </a:bodyPr>
          <a:lstStyle/>
          <a:p>
            <a:r>
              <a:rPr lang="en-GB" sz="1200" dirty="0" smtClean="0"/>
              <a:t>Read</a:t>
            </a:r>
            <a:r>
              <a:rPr lang="en-GB" sz="1200" dirty="0" smtClean="0"/>
              <a:t>, L &amp; </a:t>
            </a:r>
            <a:r>
              <a:rPr lang="en-GB" sz="1200" dirty="0" err="1" smtClean="0"/>
              <a:t>Korenda</a:t>
            </a:r>
            <a:r>
              <a:rPr lang="en-GB" sz="1200" dirty="0" smtClean="0"/>
              <a:t>, L. (2018) Deloitte Insights: How Do Consumers Navigate The Healthcare Frontier? [Accessed on: 4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August 2019] Available at:</a:t>
            </a:r>
            <a:r>
              <a:rPr lang="en-GB" sz="1200" dirty="0">
                <a:hlinkClick r:id="rId2"/>
              </a:rPr>
              <a:t> </a:t>
            </a:r>
            <a:r>
              <a:rPr lang="en-GB" sz="1200" dirty="0">
                <a:hlinkClick r:id="rId2"/>
              </a:rPr>
              <a:t>https://</a:t>
            </a:r>
            <a:r>
              <a:rPr lang="en-GB" sz="1200" dirty="0" smtClean="0">
                <a:hlinkClick r:id="rId2"/>
              </a:rPr>
              <a:t>www2.deloitte.com/insights/us/en/industry/health-care/healthcare-consumer-patient-segmentation.html</a:t>
            </a:r>
            <a:endParaRPr lang="en-GB" sz="1200" dirty="0" smtClean="0"/>
          </a:p>
          <a:p>
            <a:r>
              <a:rPr lang="en-GB" sz="1200" dirty="0" err="1" smtClean="0"/>
              <a:t>Sollis</a:t>
            </a:r>
            <a:r>
              <a:rPr lang="en-GB" sz="1200" dirty="0" smtClean="0"/>
              <a:t> Partnership Ltd (2019)</a:t>
            </a:r>
            <a:r>
              <a:rPr lang="en-GB" sz="1200" b="1" dirty="0" smtClean="0"/>
              <a:t> </a:t>
            </a:r>
            <a:r>
              <a:rPr lang="en-GB" sz="1200" dirty="0"/>
              <a:t>The importance of population segmentation for integrated health and </a:t>
            </a:r>
            <a:r>
              <a:rPr lang="en-GB" sz="1200" dirty="0" smtClean="0"/>
              <a:t>care. [Accessed on: 30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July 2019] Available at: </a:t>
            </a:r>
            <a:r>
              <a:rPr lang="en-GB" sz="1200" dirty="0" smtClean="0">
                <a:hlinkClick r:id="rId3"/>
              </a:rPr>
              <a:t>https</a:t>
            </a:r>
            <a:r>
              <a:rPr lang="en-GB" sz="1200" dirty="0">
                <a:hlinkClick r:id="rId3"/>
              </a:rPr>
              <a:t>://www.sollis.co.uk/sollis-insights/population-segmentation-integrated-health-care/</a:t>
            </a:r>
            <a:endParaRPr lang="en-GB" sz="1200" dirty="0"/>
          </a:p>
          <a:p>
            <a:r>
              <a:rPr lang="en-GB" sz="1200" dirty="0" smtClean="0"/>
              <a:t>Steffens, R. (2019) </a:t>
            </a:r>
            <a:r>
              <a:rPr lang="en-GB" sz="1200" dirty="0" err="1" smtClean="0"/>
              <a:t>Bluleadz</a:t>
            </a:r>
            <a:r>
              <a:rPr lang="en-GB" sz="1200" dirty="0" smtClean="0"/>
              <a:t> – 7 Unique Marketing Challenges in Healthcare (and the Best Solutions) [Accessed on: 11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August 2019] Available at: </a:t>
            </a:r>
            <a:r>
              <a:rPr lang="en-GB" sz="1200" dirty="0" smtClean="0">
                <a:hlinkClick r:id="rId4"/>
              </a:rPr>
              <a:t>https</a:t>
            </a:r>
            <a:r>
              <a:rPr lang="en-GB" sz="1200" dirty="0">
                <a:hlinkClick r:id="rId4"/>
              </a:rPr>
              <a:t>://</a:t>
            </a:r>
            <a:r>
              <a:rPr lang="en-GB" sz="1200" dirty="0" smtClean="0">
                <a:hlinkClick r:id="rId4"/>
              </a:rPr>
              <a:t>www.bluleadz.com/blog/marketing-challenges-in-healthcare-and-solutions</a:t>
            </a:r>
            <a:r>
              <a:rPr lang="en-GB" sz="1200" dirty="0" smtClean="0"/>
              <a:t> </a:t>
            </a:r>
          </a:p>
          <a:p>
            <a:r>
              <a:rPr lang="en-GB" sz="1200" dirty="0" smtClean="0"/>
              <a:t>Trivedi, S. (2014) </a:t>
            </a:r>
            <a:r>
              <a:rPr lang="en-GB" sz="1200" dirty="0"/>
              <a:t>Segment the population to enable better integrated </a:t>
            </a:r>
            <a:r>
              <a:rPr lang="en-GB" sz="1200" dirty="0" smtClean="0"/>
              <a:t>care. The Health Services Journal. [Accessed on: 29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July 2019] Available at: </a:t>
            </a:r>
            <a:r>
              <a:rPr lang="en-GB" sz="1200" dirty="0" smtClean="0">
                <a:hlinkClick r:id="rId5"/>
              </a:rPr>
              <a:t>https</a:t>
            </a:r>
            <a:r>
              <a:rPr lang="en-GB" sz="1200" dirty="0">
                <a:hlinkClick r:id="rId5"/>
              </a:rPr>
              <a:t>://</a:t>
            </a:r>
            <a:r>
              <a:rPr lang="en-GB" sz="1200" dirty="0" smtClean="0">
                <a:hlinkClick r:id="rId5"/>
              </a:rPr>
              <a:t>www.hsj.co.uk/commissioning/segment-the-population-to-enable-better-integrated-care/5077116.article</a:t>
            </a:r>
            <a:endParaRPr lang="en-GB" sz="1200" dirty="0" smtClean="0"/>
          </a:p>
          <a:p>
            <a:r>
              <a:rPr lang="en-GB" sz="1200" dirty="0"/>
              <a:t>v</a:t>
            </a:r>
            <a:r>
              <a:rPr lang="en-GB" sz="1200" dirty="0" smtClean="0"/>
              <a:t>an </a:t>
            </a:r>
            <a:r>
              <a:rPr lang="en-GB" sz="1200" dirty="0" err="1" smtClean="0"/>
              <a:t>Dongen</a:t>
            </a:r>
            <a:r>
              <a:rPr lang="en-GB" sz="1200" dirty="0" smtClean="0"/>
              <a:t>, N. (2014) The Patient Segmentation Model. [Accessed on: 5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July 2019] Available at: </a:t>
            </a:r>
            <a:r>
              <a:rPr lang="en-GB" sz="1200" dirty="0">
                <a:hlinkClick r:id="rId6"/>
              </a:rPr>
              <a:t>https://pharmaphorum.com/views-and-analysis/the-patient-segmentation-model/</a:t>
            </a:r>
            <a:r>
              <a:rPr lang="en-GB" sz="1200" dirty="0"/>
              <a:t> </a:t>
            </a:r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Course ID: BMMB7012D PT        Candidate ID:1804746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0610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dirty="0" smtClean="0"/>
              <a:t>Thank You – Questions?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8691734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1794</TotalTime>
  <Words>1221</Words>
  <Application>Microsoft Office PowerPoint</Application>
  <PresentationFormat>Widescreen</PresentationFormat>
  <Paragraphs>125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Century Gothic</vt:lpstr>
      <vt:lpstr>Wingdings</vt:lpstr>
      <vt:lpstr>Wingdings 3</vt:lpstr>
      <vt:lpstr>Ion Boardroom</vt:lpstr>
      <vt:lpstr>A Marketing Challenge in the NHS</vt:lpstr>
      <vt:lpstr>Plan</vt:lpstr>
      <vt:lpstr>Drivers to Develop NHS Marketing Strategy</vt:lpstr>
      <vt:lpstr>Potential Marketing Issues in the NHS</vt:lpstr>
      <vt:lpstr>What is STP…in a business?</vt:lpstr>
      <vt:lpstr>The STP process</vt:lpstr>
      <vt:lpstr>Methods of segmentation (NHS England, 2014)</vt:lpstr>
      <vt:lpstr>Patient segmentation in healthcare</vt:lpstr>
      <vt:lpstr>Continued…….</vt:lpstr>
      <vt:lpstr>Potential Benefits of Marketing</vt:lpstr>
      <vt:lpstr>An American Paradigm to learn from</vt:lpstr>
      <vt:lpstr>American Paradigm continued…</vt:lpstr>
      <vt:lpstr>Barriers to healthcare segmentation</vt:lpstr>
      <vt:lpstr>Looking Ahead…</vt:lpstr>
      <vt:lpstr>References (1)</vt:lpstr>
      <vt:lpstr>References (2)</vt:lpstr>
      <vt:lpstr>Thank You –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Assessment 1</dc:title>
  <dc:creator>Aspire</dc:creator>
  <cp:lastModifiedBy>Aspire</cp:lastModifiedBy>
  <cp:revision>78</cp:revision>
  <dcterms:created xsi:type="dcterms:W3CDTF">2019-08-03T02:14:56Z</dcterms:created>
  <dcterms:modified xsi:type="dcterms:W3CDTF">2019-08-18T18:45:38Z</dcterms:modified>
</cp:coreProperties>
</file>