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7" r:id="rId1"/>
  </p:sldMasterIdLst>
  <p:notesMasterIdLst>
    <p:notesMasterId r:id="rId19"/>
  </p:notesMasterIdLst>
  <p:sldIdLst>
    <p:sldId id="256" r:id="rId2"/>
    <p:sldId id="276" r:id="rId3"/>
    <p:sldId id="257" r:id="rId4"/>
    <p:sldId id="268" r:id="rId5"/>
    <p:sldId id="266" r:id="rId6"/>
    <p:sldId id="267" r:id="rId7"/>
    <p:sldId id="258" r:id="rId8"/>
    <p:sldId id="275" r:id="rId9"/>
    <p:sldId id="264" r:id="rId10"/>
    <p:sldId id="265" r:id="rId11"/>
    <p:sldId id="259" r:id="rId12"/>
    <p:sldId id="261" r:id="rId13"/>
    <p:sldId id="262" r:id="rId14"/>
    <p:sldId id="272" r:id="rId15"/>
    <p:sldId id="273" r:id="rId16"/>
    <p:sldId id="269" r:id="rId17"/>
    <p:sldId id="26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65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804E70-B580-4B2A-B86F-D64B6FA63DD5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E66120-8FF9-44B9-B55C-270DEECAB7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4621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oodlearchive.uwtsd.ac.uk/swansea1617/mod/resource/view.php?id=98708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ubic-lab.eu/eye-tracking/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E66120-8FF9-44B9-B55C-270DEECAB72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64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E66120-8FF9-44B9-B55C-270DEECAB72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3251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[1]“Phenomenography - A research approach investigating different understandings of reality,” 1986.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[2]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https://research-methodology.net/research-philosophy/positivism/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 from Dr Nik Whitehead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presentation [research methods,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RM Lecture 2-2 - The Research </a:t>
            </a:r>
            <a:r>
              <a:rPr lang="en-GB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ProposalFile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] 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E66120-8FF9-44B9-B55C-270DEECAB72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675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1 </a:t>
            </a:r>
            <a:r>
              <a:rPr lang="en-GB" dirty="0" smtClean="0">
                <a:hlinkClick r:id="rId3"/>
              </a:rPr>
              <a:t>http://www.hubic-lab.eu/eye-tracking/</a:t>
            </a:r>
            <a:endParaRPr lang="en-GB" dirty="0" smtClean="0"/>
          </a:p>
          <a:p>
            <a:r>
              <a:rPr lang="en-GB" dirty="0" smtClean="0"/>
              <a:t>Image</a:t>
            </a:r>
            <a:r>
              <a:rPr lang="en-GB" baseline="0" dirty="0" smtClean="0"/>
              <a:t> 2 - http://www.ogama.net/sites/default/files/pdf/OGAMA-DescriptionV25.pdf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E66120-8FF9-44B9-B55C-270DEECAB72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272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237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959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270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048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479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664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992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149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929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231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428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675140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4072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17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5330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6103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707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D5E728C-DAB2-4498-AE5B-4F88A319DAB7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14E85A-4ADF-487C-B3FE-E97D1B647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8604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8" r:id="rId1"/>
    <p:sldLayoutId id="2147483929" r:id="rId2"/>
    <p:sldLayoutId id="2147483930" r:id="rId3"/>
    <p:sldLayoutId id="2147483931" r:id="rId4"/>
    <p:sldLayoutId id="2147483932" r:id="rId5"/>
    <p:sldLayoutId id="2147483933" r:id="rId6"/>
    <p:sldLayoutId id="2147483934" r:id="rId7"/>
    <p:sldLayoutId id="2147483935" r:id="rId8"/>
    <p:sldLayoutId id="2147483936" r:id="rId9"/>
    <p:sldLayoutId id="2147483937" r:id="rId10"/>
    <p:sldLayoutId id="2147483938" r:id="rId11"/>
    <p:sldLayoutId id="2147483939" r:id="rId12"/>
    <p:sldLayoutId id="2147483940" r:id="rId13"/>
    <p:sldLayoutId id="2147483941" r:id="rId14"/>
    <p:sldLayoutId id="2147483942" r:id="rId15"/>
    <p:sldLayoutId id="2147483943" r:id="rId16"/>
    <p:sldLayoutId id="214748394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5400" dirty="0" smtClean="0"/>
              <a:t>Project Proposal -</a:t>
            </a:r>
            <a:r>
              <a:rPr lang="en-GB" sz="5400" dirty="0" smtClean="0">
                <a:effectLst/>
              </a:rPr>
              <a:t/>
            </a:r>
            <a:br>
              <a:rPr lang="en-GB" sz="5400" dirty="0" smtClean="0">
                <a:effectLst/>
              </a:rPr>
            </a:br>
            <a:r>
              <a:rPr lang="en-GB" sz="5400" dirty="0" smtClean="0">
                <a:effectLst/>
              </a:rPr>
              <a:t>Investigation </a:t>
            </a:r>
            <a:r>
              <a:rPr lang="en-GB" sz="5400" dirty="0">
                <a:effectLst/>
              </a:rPr>
              <a:t>into User Experiences on Websites Using Eye Tracking Technology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May 2019</a:t>
            </a:r>
          </a:p>
          <a:p>
            <a:r>
              <a:rPr lang="en-GB" dirty="0" smtClean="0"/>
              <a:t>By Paige Harris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39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Aims and Objectives</a:t>
            </a:r>
          </a:p>
          <a:p>
            <a:r>
              <a:rPr lang="en-GB" dirty="0" smtClean="0"/>
              <a:t>Literature Review Eye Tracking</a:t>
            </a:r>
          </a:p>
          <a:p>
            <a:r>
              <a:rPr lang="en-GB" dirty="0" smtClean="0"/>
              <a:t>Literature Review Usability </a:t>
            </a:r>
          </a:p>
          <a:p>
            <a:r>
              <a:rPr lang="en-GB" dirty="0" smtClean="0"/>
              <a:t>Philosophy and Approach</a:t>
            </a:r>
          </a:p>
          <a:p>
            <a:r>
              <a:rPr lang="en-GB" dirty="0" smtClean="0"/>
              <a:t>Strategies Eye Tracking &amp; Questionnaires</a:t>
            </a:r>
          </a:p>
          <a:p>
            <a:r>
              <a:rPr lang="en-GB" dirty="0" smtClean="0"/>
              <a:t>Issues Expected</a:t>
            </a:r>
          </a:p>
          <a:p>
            <a:r>
              <a:rPr lang="en-GB" dirty="0" smtClean="0"/>
              <a:t>Expected Outcomes </a:t>
            </a:r>
          </a:p>
          <a:p>
            <a:r>
              <a:rPr lang="en-GB" dirty="0" smtClean="0"/>
              <a:t>Project Plan </a:t>
            </a:r>
          </a:p>
          <a:p>
            <a:r>
              <a:rPr lang="en-GB" dirty="0" smtClean="0"/>
              <a:t>Conclusion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017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Analyse 3 different websites</a:t>
            </a:r>
          </a:p>
          <a:p>
            <a:r>
              <a:rPr lang="en-GB" dirty="0" smtClean="0"/>
              <a:t>User Friendliness of the website </a:t>
            </a:r>
          </a:p>
          <a:p>
            <a:r>
              <a:rPr lang="en-GB" dirty="0" smtClean="0"/>
              <a:t>Using eye tracking technology</a:t>
            </a:r>
          </a:p>
          <a:p>
            <a:pPr lvl="1"/>
            <a:r>
              <a:rPr lang="en-GB" dirty="0" smtClean="0"/>
              <a:t>Hardware - Eye Tribe</a:t>
            </a:r>
          </a:p>
          <a:p>
            <a:pPr lvl="1"/>
            <a:r>
              <a:rPr lang="en-GB" dirty="0" smtClean="0"/>
              <a:t>Software – Ogama </a:t>
            </a:r>
          </a:p>
          <a:p>
            <a:pPr lvl="1"/>
            <a:r>
              <a:rPr lang="en-GB" dirty="0" smtClean="0"/>
              <a:t>Instructions for each participant to follow</a:t>
            </a:r>
          </a:p>
          <a:p>
            <a:r>
              <a:rPr lang="en-GB" dirty="0" smtClean="0"/>
              <a:t>Questionnaires </a:t>
            </a:r>
          </a:p>
          <a:p>
            <a:pPr lvl="1"/>
            <a:r>
              <a:rPr lang="en-GB" dirty="0" smtClean="0"/>
              <a:t>In line with the instructions</a:t>
            </a:r>
          </a:p>
          <a:p>
            <a:pPr lvl="1"/>
            <a:r>
              <a:rPr lang="en-GB" dirty="0" smtClean="0"/>
              <a:t>To be completed after the website has been used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713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aim of this study is to identify any possible patterns in the ways people experience websites and how user friendly they feel the websites are. </a:t>
            </a:r>
            <a:endParaRPr lang="en-GB" sz="2400" dirty="0" smtClean="0"/>
          </a:p>
          <a:p>
            <a:pPr marL="731520" lvl="1" indent="-457200">
              <a:buFont typeface="+mj-lt"/>
              <a:buAutoNum type="arabicPeriod"/>
            </a:pPr>
            <a:r>
              <a:rPr lang="en-GB" sz="2200" dirty="0" smtClean="0"/>
              <a:t>To </a:t>
            </a:r>
            <a:r>
              <a:rPr lang="en-GB" sz="2200" dirty="0"/>
              <a:t>conduct a literature review on;</a:t>
            </a:r>
          </a:p>
          <a:p>
            <a:pPr marL="891540" lvl="2" indent="-342900">
              <a:buFont typeface="+mj-lt"/>
              <a:buAutoNum type="alphaLcParenR"/>
            </a:pPr>
            <a:r>
              <a:rPr lang="en-GB" dirty="0"/>
              <a:t>The technology which has previous been used and current technology which is used for eye tracking.</a:t>
            </a:r>
          </a:p>
          <a:p>
            <a:pPr marL="891540" lvl="2" indent="-342900">
              <a:buFont typeface="+mj-lt"/>
              <a:buAutoNum type="alphaLcParenR"/>
            </a:pPr>
            <a:r>
              <a:rPr lang="en-GB" dirty="0"/>
              <a:t>The Standards </a:t>
            </a:r>
            <a:r>
              <a:rPr lang="en-GB" dirty="0" smtClean="0"/>
              <a:t>that </a:t>
            </a:r>
            <a:r>
              <a:rPr lang="en-GB" dirty="0"/>
              <a:t>are being followed to ensure websites are user </a:t>
            </a:r>
            <a:r>
              <a:rPr lang="en-GB" dirty="0" smtClean="0"/>
              <a:t>friendly</a:t>
            </a:r>
            <a:endParaRPr lang="en-GB" dirty="0"/>
          </a:p>
          <a:p>
            <a:pPr marL="731520" lvl="1" indent="-457200">
              <a:buFont typeface="+mj-lt"/>
              <a:buAutoNum type="arabicPeriod"/>
            </a:pPr>
            <a:r>
              <a:rPr lang="en-GB" sz="2200" dirty="0"/>
              <a:t>Conduct a research test with multiple participants, tracking their eye movements during the use of </a:t>
            </a:r>
            <a:r>
              <a:rPr lang="en-GB" sz="2200" dirty="0" smtClean="0"/>
              <a:t>three </a:t>
            </a:r>
            <a:r>
              <a:rPr lang="en-GB" sz="2200" dirty="0"/>
              <a:t>websites.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sz="2200" dirty="0"/>
              <a:t>Conduct </a:t>
            </a:r>
            <a:r>
              <a:rPr lang="en-GB" sz="2200" dirty="0" smtClean="0"/>
              <a:t>questionnaires </a:t>
            </a:r>
            <a:r>
              <a:rPr lang="en-GB" sz="2200" dirty="0"/>
              <a:t>on usability for each participant and each website they use. 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sz="2200" dirty="0"/>
              <a:t>Record and analyse the results from the eye tracking software and q</a:t>
            </a:r>
            <a:r>
              <a:rPr lang="en-GB" sz="2200" dirty="0" smtClean="0"/>
              <a:t>uestionnaires. 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845732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Review– Eye Tracking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Eye tracking technology was first introduced in 1908 by Edmund </a:t>
            </a:r>
            <a:r>
              <a:rPr lang="en-GB" dirty="0" smtClean="0"/>
              <a:t>Huey for the reading process.</a:t>
            </a:r>
          </a:p>
          <a:p>
            <a:r>
              <a:rPr lang="en-GB" dirty="0" smtClean="0"/>
              <a:t>By </a:t>
            </a:r>
            <a:r>
              <a:rPr lang="en-GB" dirty="0"/>
              <a:t>the end of the 1990s, eye tracking was beginning to be used for advertising and analysing how people observe internet content such as animated graphics, buttons and advertisements </a:t>
            </a:r>
            <a:r>
              <a:rPr lang="en-GB" dirty="0" smtClean="0"/>
              <a:t>etc.</a:t>
            </a:r>
          </a:p>
          <a:p>
            <a:r>
              <a:rPr lang="en-GB" dirty="0"/>
              <a:t>From the 2000s to today eye tracking is being used for the following reasons;</a:t>
            </a:r>
          </a:p>
          <a:p>
            <a:pPr lvl="1"/>
            <a:r>
              <a:rPr lang="en-GB" dirty="0" smtClean="0"/>
              <a:t>Disabled people to be able to communicate when they can only use their eyes for input.</a:t>
            </a:r>
          </a:p>
          <a:p>
            <a:pPr lvl="1"/>
            <a:r>
              <a:rPr lang="en-GB" dirty="0" smtClean="0"/>
              <a:t>Preventing and treating eye abnormalities.</a:t>
            </a:r>
          </a:p>
          <a:p>
            <a:pPr lvl="1"/>
            <a:r>
              <a:rPr lang="en-GB" dirty="0" smtClean="0"/>
              <a:t>Testing usability</a:t>
            </a:r>
          </a:p>
          <a:p>
            <a:pPr lvl="1"/>
            <a:r>
              <a:rPr lang="en-GB" dirty="0" smtClean="0"/>
              <a:t>Testing </a:t>
            </a:r>
            <a:r>
              <a:rPr lang="en-GB" dirty="0"/>
              <a:t>perceptual, cognitive, and social abilities </a:t>
            </a:r>
            <a:r>
              <a:rPr lang="en-GB" dirty="0" smtClean="0"/>
              <a:t>through infancy to adulthood</a:t>
            </a:r>
          </a:p>
          <a:p>
            <a:pPr lvl="1"/>
            <a:r>
              <a:rPr lang="en-GB" dirty="0" smtClean="0"/>
              <a:t>Market research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4757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Review– Usability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lvl="0" indent="0">
              <a:buNone/>
            </a:pPr>
            <a:r>
              <a:rPr lang="en-GB" dirty="0" smtClean="0"/>
              <a:t>A website which has a good standard of usability should be;</a:t>
            </a:r>
          </a:p>
          <a:p>
            <a:pPr lvl="0"/>
            <a:r>
              <a:rPr lang="en-GB" dirty="0" smtClean="0"/>
              <a:t> </a:t>
            </a:r>
            <a:r>
              <a:rPr lang="en-GB" dirty="0"/>
              <a:t>Simple</a:t>
            </a:r>
          </a:p>
          <a:p>
            <a:pPr lvl="0"/>
            <a:r>
              <a:rPr lang="en-GB" dirty="0"/>
              <a:t>Consistent </a:t>
            </a:r>
          </a:p>
          <a:p>
            <a:pPr lvl="0"/>
            <a:r>
              <a:rPr lang="en-GB" dirty="0"/>
              <a:t>Readable (typography)</a:t>
            </a:r>
          </a:p>
          <a:p>
            <a:pPr lvl="0"/>
            <a:r>
              <a:rPr lang="en-GB" dirty="0"/>
              <a:t>Mobile Compatible</a:t>
            </a:r>
          </a:p>
          <a:p>
            <a:pPr lvl="0"/>
            <a:r>
              <a:rPr lang="en-GB" dirty="0"/>
              <a:t>Suitable colour scheme </a:t>
            </a:r>
          </a:p>
          <a:p>
            <a:pPr lvl="0"/>
            <a:r>
              <a:rPr lang="en-GB" dirty="0"/>
              <a:t>Easy Loading</a:t>
            </a:r>
          </a:p>
          <a:p>
            <a:pPr lvl="0"/>
            <a:r>
              <a:rPr lang="en-GB" dirty="0"/>
              <a:t>Easy to Navigate </a:t>
            </a:r>
          </a:p>
          <a:p>
            <a:pPr lvl="0"/>
            <a:r>
              <a:rPr lang="en-GB" dirty="0"/>
              <a:t>Ability to communicate with the </a:t>
            </a:r>
            <a:r>
              <a:rPr lang="en-GB" dirty="0" smtClean="0"/>
              <a:t>user  </a:t>
            </a:r>
          </a:p>
          <a:p>
            <a:pPr marL="45720" lvl="0" indent="0">
              <a:buNone/>
            </a:pPr>
            <a:r>
              <a:rPr lang="en-GB" dirty="0" smtClean="0"/>
              <a:t>All these elements will be analysed within the investigation. </a:t>
            </a:r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2050" name="Picture 2" descr="R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5816" y="2419927"/>
            <a:ext cx="3374220" cy="326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05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Philosophy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0779" y="1853248"/>
            <a:ext cx="9755621" cy="3104803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GB" b="1" dirty="0" smtClean="0"/>
              <a:t>Phenomenology </a:t>
            </a:r>
          </a:p>
          <a:p>
            <a:pPr marL="45720" indent="0">
              <a:buNone/>
            </a:pPr>
            <a:r>
              <a:rPr lang="en-GB" dirty="0" smtClean="0"/>
              <a:t>Will </a:t>
            </a:r>
            <a:r>
              <a:rPr lang="en-GB" dirty="0"/>
              <a:t>be used for the </a:t>
            </a:r>
            <a:r>
              <a:rPr lang="en-GB" dirty="0" smtClean="0"/>
              <a:t>questionnaires </a:t>
            </a:r>
            <a:r>
              <a:rPr lang="en-GB" dirty="0"/>
              <a:t>using and Inductive approach </a:t>
            </a:r>
            <a:r>
              <a:rPr lang="en-GB" dirty="0" smtClean="0"/>
              <a:t>“Phenomenography </a:t>
            </a:r>
            <a:r>
              <a:rPr lang="en-GB" dirty="0"/>
              <a:t>is a qualitative </a:t>
            </a:r>
            <a:r>
              <a:rPr lang="en-GB" dirty="0" smtClean="0"/>
              <a:t>research </a:t>
            </a:r>
            <a:r>
              <a:rPr lang="en-GB" dirty="0"/>
              <a:t>methodology… that investigates the qualitatively different ways in which people experience something or think about something</a:t>
            </a:r>
            <a:r>
              <a:rPr lang="en-GB" dirty="0" smtClean="0"/>
              <a:t>.”[1]</a:t>
            </a:r>
            <a:endParaRPr lang="en-GB" dirty="0"/>
          </a:p>
          <a:p>
            <a:pPr marL="45720" indent="0">
              <a:buNone/>
            </a:pPr>
            <a:r>
              <a:rPr lang="en-GB" b="1" dirty="0" smtClean="0"/>
              <a:t>Positivism</a:t>
            </a:r>
          </a:p>
          <a:p>
            <a:pPr marL="45720" indent="0">
              <a:buNone/>
            </a:pPr>
            <a:r>
              <a:rPr lang="en-GB" dirty="0"/>
              <a:t>Positivism will be used when conducting the eye tracking experiment, using a deductive approach. “As a philosophy, positivism adheres to the view that only “factual” knowledge gained through </a:t>
            </a:r>
            <a:r>
              <a:rPr lang="en-GB" dirty="0" smtClean="0"/>
              <a:t>observation”[2]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779" y="4958051"/>
            <a:ext cx="988695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781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Philosophy and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ositivism </a:t>
            </a:r>
            <a:r>
              <a:rPr lang="en-GB" dirty="0"/>
              <a:t>philosophy </a:t>
            </a:r>
            <a:endParaRPr lang="en-GB" dirty="0" smtClean="0"/>
          </a:p>
          <a:p>
            <a:r>
              <a:rPr lang="en-GB" dirty="0"/>
              <a:t>D</a:t>
            </a:r>
            <a:r>
              <a:rPr lang="en-GB" dirty="0" smtClean="0"/>
              <a:t>eductive approach</a:t>
            </a:r>
          </a:p>
          <a:p>
            <a:r>
              <a:rPr lang="en-GB" dirty="0"/>
              <a:t>T</a:t>
            </a:r>
            <a:r>
              <a:rPr lang="en-GB" dirty="0" smtClean="0"/>
              <a:t>hree </a:t>
            </a:r>
            <a:r>
              <a:rPr lang="en-GB" dirty="0"/>
              <a:t>strategies, experiment, Document Review and Survey. </a:t>
            </a:r>
          </a:p>
        </p:txBody>
      </p:sp>
    </p:spTree>
    <p:extLst>
      <p:ext uri="{BB962C8B-B14F-4D97-AF65-F5344CB8AC3E}">
        <p14:creationId xmlns:p14="http://schemas.microsoft.com/office/powerpoint/2010/main" val="3138937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 –Eye Tracking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Experiment -Eye Tracking  </a:t>
            </a:r>
          </a:p>
          <a:p>
            <a:r>
              <a:rPr lang="en-GB" dirty="0" smtClean="0"/>
              <a:t>Eye tribe and Ogama </a:t>
            </a:r>
          </a:p>
          <a:p>
            <a:r>
              <a:rPr lang="en-GB" dirty="0" smtClean="0"/>
              <a:t>Analysis </a:t>
            </a:r>
            <a:r>
              <a:rPr lang="en-GB" dirty="0"/>
              <a:t>of how user friendly the website </a:t>
            </a:r>
            <a:r>
              <a:rPr lang="en-GB" dirty="0" smtClean="0"/>
              <a:t>is</a:t>
            </a:r>
          </a:p>
          <a:p>
            <a:r>
              <a:rPr lang="en-GB" dirty="0" smtClean="0"/>
              <a:t>Will be used when participants are using different websites.</a:t>
            </a:r>
          </a:p>
          <a:p>
            <a:pPr lvl="1"/>
            <a:r>
              <a:rPr lang="en-GB" dirty="0" smtClean="0"/>
              <a:t>3 websites will be selected (one to be UWTSD’s)</a:t>
            </a:r>
          </a:p>
          <a:p>
            <a:pPr lvl="1"/>
            <a:r>
              <a:rPr lang="en-GB" dirty="0" smtClean="0"/>
              <a:t>Instructions will be given to the participant</a:t>
            </a:r>
          </a:p>
          <a:p>
            <a:pPr marL="548640" lvl="2" indent="0">
              <a:buNone/>
            </a:pPr>
            <a:r>
              <a:rPr lang="en-GB" dirty="0"/>
              <a:t>	Access the Contact Details.</a:t>
            </a:r>
          </a:p>
          <a:p>
            <a:pPr marL="548640" lvl="2" indent="0">
              <a:buNone/>
            </a:pPr>
            <a:r>
              <a:rPr lang="en-GB" dirty="0"/>
              <a:t>	Search for …</a:t>
            </a:r>
          </a:p>
          <a:p>
            <a:pPr marL="548640" lvl="2" indent="0">
              <a:buNone/>
            </a:pPr>
            <a:r>
              <a:rPr lang="en-GB" dirty="0"/>
              <a:t>	Reduce the website to half screen.</a:t>
            </a:r>
          </a:p>
          <a:p>
            <a:pPr marL="548640" lvl="2" indent="0">
              <a:buNone/>
            </a:pPr>
            <a:r>
              <a:rPr lang="en-GB" dirty="0"/>
              <a:t>	Navigate through to the … page</a:t>
            </a:r>
          </a:p>
          <a:p>
            <a:pPr marL="548640" lvl="2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2508" y="3732626"/>
            <a:ext cx="3830059" cy="2967626"/>
          </a:xfrm>
          <a:prstGeom prst="rect">
            <a:avLst/>
          </a:prstGeom>
        </p:spPr>
      </p:pic>
      <p:pic>
        <p:nvPicPr>
          <p:cNvPr id="5" name="Picture 2" descr="Related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917" y="1044720"/>
            <a:ext cx="3691228" cy="2223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590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 – Questionnaires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Questionnaires</a:t>
            </a:r>
            <a:r>
              <a:rPr lang="en-GB" smtClean="0"/>
              <a:t> </a:t>
            </a:r>
            <a:r>
              <a:rPr lang="en-GB" dirty="0" smtClean="0"/>
              <a:t>created by myself</a:t>
            </a:r>
            <a:endParaRPr lang="en-GB" dirty="0" smtClean="0"/>
          </a:p>
          <a:p>
            <a:r>
              <a:rPr lang="en-GB" dirty="0" smtClean="0"/>
              <a:t>Questionnaires </a:t>
            </a:r>
            <a:r>
              <a:rPr lang="en-GB" dirty="0" smtClean="0"/>
              <a:t>will be answered by the participant after the use of the website</a:t>
            </a:r>
          </a:p>
          <a:p>
            <a:r>
              <a:rPr lang="en-GB" dirty="0" smtClean="0"/>
              <a:t>Will be inline with the instructions to gain feed back on each task </a:t>
            </a:r>
          </a:p>
          <a:p>
            <a:r>
              <a:rPr lang="en-GB" dirty="0" smtClean="0"/>
              <a:t>Closed answers e.g.. Easy/difficult, Yes/No</a:t>
            </a:r>
          </a:p>
          <a:p>
            <a:r>
              <a:rPr lang="en-GB" dirty="0" smtClean="0"/>
              <a:t>Notes section for any improvements they would make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147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Expected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Unable to find Participants </a:t>
            </a:r>
          </a:p>
          <a:p>
            <a:r>
              <a:rPr lang="en-GB" dirty="0" smtClean="0"/>
              <a:t>Laptop or Home PC unable to cope with demands of the eye tracker and software </a:t>
            </a:r>
            <a:endParaRPr lang="en-GB" dirty="0" smtClean="0"/>
          </a:p>
          <a:p>
            <a:r>
              <a:rPr lang="en-GB" dirty="0" smtClean="0"/>
              <a:t>Poor time management</a:t>
            </a:r>
            <a:endParaRPr lang="en-GB" dirty="0" smtClean="0"/>
          </a:p>
          <a:p>
            <a:r>
              <a:rPr lang="en-GB" dirty="0" smtClean="0"/>
              <a:t>Legal and Ethical Issues</a:t>
            </a:r>
          </a:p>
          <a:p>
            <a:pPr lvl="1"/>
            <a:r>
              <a:rPr lang="en-GB" dirty="0" smtClean="0"/>
              <a:t>Making all participants fully aware of the study and its purpose</a:t>
            </a:r>
          </a:p>
          <a:p>
            <a:pPr lvl="1"/>
            <a:r>
              <a:rPr lang="en-GB" dirty="0" smtClean="0"/>
              <a:t>Only information being taken is Gender, Sex and age/age-group, Computer Background. </a:t>
            </a:r>
          </a:p>
          <a:p>
            <a:pPr lvl="1"/>
            <a:r>
              <a:rPr lang="en-GB" dirty="0" smtClean="0"/>
              <a:t>Written Consent from each participant before use of eye tracker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152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Expected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Similar Patterns shown from the eye tracker </a:t>
            </a:r>
            <a:r>
              <a:rPr lang="en-GB" dirty="0"/>
              <a:t>from those participants who are computer literate </a:t>
            </a:r>
          </a:p>
          <a:p>
            <a:r>
              <a:rPr lang="en-GB" dirty="0" smtClean="0"/>
              <a:t>Identifiable positives and negatives for each website </a:t>
            </a:r>
          </a:p>
          <a:p>
            <a:r>
              <a:rPr lang="en-GB" dirty="0" smtClean="0"/>
              <a:t>Data from the eye tracker can back up the questionnaires and vice versa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Goal</a:t>
            </a:r>
            <a:endParaRPr lang="en-GB" dirty="0"/>
          </a:p>
          <a:p>
            <a:r>
              <a:rPr lang="en-GB" dirty="0" smtClean="0"/>
              <a:t>Identify </a:t>
            </a:r>
            <a:r>
              <a:rPr lang="en-GB" dirty="0"/>
              <a:t>any possible patterns in the ways people experience websites and how user friendly </a:t>
            </a:r>
            <a:r>
              <a:rPr lang="en-GB" dirty="0" smtClean="0"/>
              <a:t> a website is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7228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348" y="609600"/>
            <a:ext cx="3554290" cy="3672254"/>
          </a:xfrm>
        </p:spPr>
        <p:txBody>
          <a:bodyPr/>
          <a:lstStyle/>
          <a:p>
            <a:r>
              <a:rPr lang="en-GB" dirty="0" smtClean="0"/>
              <a:t>Project Plan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Start – 20/05/2019  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4314" y="251222"/>
            <a:ext cx="7781193" cy="6326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732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390" y="609600"/>
            <a:ext cx="3538248" cy="3672254"/>
          </a:xfrm>
        </p:spPr>
        <p:txBody>
          <a:bodyPr/>
          <a:lstStyle/>
          <a:p>
            <a:r>
              <a:rPr lang="en-GB" dirty="0" smtClean="0"/>
              <a:t>Project Plan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9029" y="249116"/>
            <a:ext cx="7650062" cy="6357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789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590" y="609600"/>
            <a:ext cx="3843048" cy="3672254"/>
          </a:xfrm>
        </p:spPr>
        <p:txBody>
          <a:bodyPr/>
          <a:lstStyle/>
          <a:p>
            <a:r>
              <a:rPr lang="en-GB" dirty="0" smtClean="0"/>
              <a:t>Project Plan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End –</a:t>
            </a:r>
            <a:br>
              <a:rPr lang="en-GB" dirty="0"/>
            </a:br>
            <a:r>
              <a:rPr lang="en-GB" dirty="0"/>
              <a:t>02/08/2019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2679" y="1633904"/>
            <a:ext cx="8515350" cy="264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99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literature review will give me more knowledge into</a:t>
            </a:r>
          </a:p>
          <a:p>
            <a:pPr lvl="1"/>
            <a:r>
              <a:rPr lang="en-GB" dirty="0" smtClean="0"/>
              <a:t>Previous Eye tracking investigations and their outcomes</a:t>
            </a:r>
          </a:p>
          <a:p>
            <a:pPr lvl="1"/>
            <a:r>
              <a:rPr lang="en-GB" dirty="0" smtClean="0"/>
              <a:t>usability of websites</a:t>
            </a:r>
            <a:endParaRPr lang="en-GB" dirty="0"/>
          </a:p>
          <a:p>
            <a:r>
              <a:rPr lang="en-GB" dirty="0" smtClean="0"/>
              <a:t>The experiment will be used to prove the usability of a website </a:t>
            </a:r>
          </a:p>
          <a:p>
            <a:r>
              <a:rPr lang="en-GB" dirty="0" smtClean="0"/>
              <a:t>Discussion onto the improvements which can made</a:t>
            </a:r>
          </a:p>
          <a:p>
            <a:r>
              <a:rPr lang="en-GB" dirty="0" smtClean="0"/>
              <a:t>Project plan will be followed to ensure completion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06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3453" y="2750820"/>
            <a:ext cx="3465094" cy="1356360"/>
          </a:xfrm>
        </p:spPr>
        <p:txBody>
          <a:bodyPr/>
          <a:lstStyle/>
          <a:p>
            <a:pPr algn="ctr"/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04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169</TotalTime>
  <Words>743</Words>
  <Application>Microsoft Office PowerPoint</Application>
  <PresentationFormat>Widescreen</PresentationFormat>
  <Paragraphs>113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Century Gothic</vt:lpstr>
      <vt:lpstr>Wingdings 3</vt:lpstr>
      <vt:lpstr>Ion</vt:lpstr>
      <vt:lpstr>Project Proposal - Investigation into User Experiences on Websites Using Eye Tracking Technology</vt:lpstr>
      <vt:lpstr>Contents</vt:lpstr>
      <vt:lpstr>Introduction</vt:lpstr>
      <vt:lpstr>Aims and Objectives</vt:lpstr>
      <vt:lpstr>Literature Review– Eye Tracking</vt:lpstr>
      <vt:lpstr>Literature Review– Usability</vt:lpstr>
      <vt:lpstr>Philosophy</vt:lpstr>
      <vt:lpstr>Philosophy and Approach</vt:lpstr>
      <vt:lpstr>Strategies –Eye Tracking</vt:lpstr>
      <vt:lpstr>Strategies – Questionnaires </vt:lpstr>
      <vt:lpstr>Issues Expected</vt:lpstr>
      <vt:lpstr>Expected Outcomes</vt:lpstr>
      <vt:lpstr>Project Plan  Start – 20/05/2019   </vt:lpstr>
      <vt:lpstr>Project Plan</vt:lpstr>
      <vt:lpstr>Project Plan  End – 02/08/2019</vt:lpstr>
      <vt:lpstr>Conclusion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Proposal &lt;TITLE&gt;</dc:title>
  <dc:creator>Paige Harris (P145700)</dc:creator>
  <cp:lastModifiedBy>UWTSD</cp:lastModifiedBy>
  <cp:revision>65</cp:revision>
  <dcterms:created xsi:type="dcterms:W3CDTF">2019-02-27T11:37:12Z</dcterms:created>
  <dcterms:modified xsi:type="dcterms:W3CDTF">2019-05-03T09:52:56Z</dcterms:modified>
</cp:coreProperties>
</file>