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8"/>
  </p:notesMasterIdLst>
  <p:sldIdLst>
    <p:sldId id="256" r:id="rId2"/>
    <p:sldId id="257" r:id="rId3"/>
    <p:sldId id="273"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1pPr>
    <a:lvl2pPr marL="0" marR="0" indent="2286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2pPr>
    <a:lvl3pPr marL="0" marR="0" indent="4572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3pPr>
    <a:lvl4pPr marL="0" marR="0" indent="6858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4pPr>
    <a:lvl5pPr marL="0" marR="0" indent="9144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5pPr>
    <a:lvl6pPr marL="0" marR="0" indent="11430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6pPr>
    <a:lvl7pPr marL="0" marR="0" indent="13716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7pPr>
    <a:lvl8pPr marL="0" marR="0" indent="16002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8pPr>
    <a:lvl9pPr marL="0" marR="0" indent="182880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363929"/>
        </a:fontRef>
        <a:srgbClr val="363929"/>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wholeTbl>
    <a:band2H>
      <a:tcTxStyle/>
      <a:tcStyle>
        <a:tcBdr/>
        <a:fill>
          <a:solidFill>
            <a:srgbClr val="C7D39B">
              <a:alpha val="30000"/>
            </a:srgbClr>
          </a:solidFill>
        </a:fill>
      </a:tcStyle>
    </a:band2H>
    <a:firstCol>
      <a:tcTxStyle b="off" i="off">
        <a:fontRef idx="minor">
          <a:srgbClr val="FFFFFF"/>
        </a:fontRef>
        <a:srgbClr val="FFFFFF"/>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firstCol>
    <a:lastRow>
      <a:tcTxStyle b="off" i="off">
        <a:fontRef idx="minor">
          <a:srgbClr val="363929"/>
        </a:fontRef>
        <a:srgbClr val="363929"/>
      </a:tcTxStyle>
      <a:tcStyle>
        <a:tcBdr>
          <a:left>
            <a:ln w="12700" cap="flat">
              <a:solidFill>
                <a:srgbClr val="252F36"/>
              </a:solidFill>
              <a:prstDash val="solid"/>
              <a:miter lim="400000"/>
            </a:ln>
          </a:left>
          <a:right>
            <a:ln w="12700" cap="flat">
              <a:solidFill>
                <a:srgbClr val="252F36"/>
              </a:solidFill>
              <a:prstDash val="solid"/>
              <a:miter lim="400000"/>
            </a:ln>
          </a:right>
          <a:top>
            <a:ln w="254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lastRow>
    <a:firstRow>
      <a:tcTxStyle b="off" i="off">
        <a:fontRef idx="minor">
          <a:srgbClr val="FFFFFF"/>
        </a:fontRef>
        <a:srgbClr val="FFFFFF"/>
      </a:tcTxStyle>
      <a:tcStyle>
        <a:tcBdr>
          <a:left>
            <a:ln w="12700" cap="flat">
              <a:solidFill>
                <a:srgbClr val="252F36"/>
              </a:solidFill>
              <a:prstDash val="solid"/>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solidFill>
                <a:srgbClr val="252F36"/>
              </a:solidFill>
              <a:prstDash val="solid"/>
              <a:miter lim="400000"/>
            </a:ln>
          </a:insideV>
        </a:tcBdr>
        <a:fill>
          <a:noFill/>
        </a:fill>
      </a:tcStyle>
    </a:firstRow>
  </a:tblStyle>
  <a:tblStyle styleId="{C7B018BB-80A7-4F77-B60F-C8B233D01FF8}"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wholeTbl>
    <a:band2H>
      <a:tcTxStyle/>
      <a:tcStyle>
        <a:tcBdr/>
        <a:fill>
          <a:solidFill>
            <a:srgbClr val="AAAAAA">
              <a:alpha val="38000"/>
            </a:srgbClr>
          </a:solidFill>
        </a:fill>
      </a:tcStyle>
    </a:band2H>
    <a:firstCol>
      <a:tcTxStyle b="off" i="off">
        <a:fontRef idx="minor">
          <a:srgbClr val="FFFFFF"/>
        </a:fontRef>
        <a:srgbClr val="FFFFFF"/>
      </a:tcTxStyle>
      <a:tcStyle>
        <a:tcBdr>
          <a:left>
            <a:ln w="0" cap="flat">
              <a:noFill/>
              <a:miter lim="400000"/>
            </a:ln>
          </a:left>
          <a:right>
            <a:ln w="25400" cap="flat">
              <a:solidFill>
                <a:srgbClr val="FFFFFF"/>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678A8F">
              <a:alpha val="75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0" cap="flat">
              <a:noFill/>
              <a:miter lim="400000"/>
            </a:ln>
          </a:bottom>
          <a:insideH>
            <a:ln w="12700" cap="flat">
              <a:noFill/>
              <a:miter lim="400000"/>
            </a:ln>
          </a:insideH>
          <a:insideV>
            <a:ln w="12700" cap="flat">
              <a:noFill/>
              <a:miter lim="400000"/>
            </a:ln>
          </a:insideV>
        </a:tcBdr>
        <a:fill>
          <a:solidFill>
            <a:schemeClr val="accent1">
              <a:hueOff val="269025"/>
              <a:satOff val="1984"/>
              <a:lumOff val="-30912"/>
              <a:alpha val="90000"/>
            </a:scheme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269025"/>
              <a:satOff val="1984"/>
              <a:lumOff val="-30912"/>
              <a:alpha val="90000"/>
            </a:schemeClr>
          </a:solidFill>
        </a:fill>
      </a:tcStyle>
    </a:firstRow>
  </a:tblStyle>
  <a:tblStyle styleId="{EEE7283C-3CF3-47DC-8721-378D4A62B228}" styleName="">
    <a:tblBg/>
    <a:wholeTbl>
      <a:tcTxStyle b="off" i="off">
        <a:fontRef idx="minor">
          <a:srgbClr val="5C5C5C"/>
        </a:fontRef>
        <a:srgbClr val="5C5C5C"/>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wholeTbl>
    <a:band2H>
      <a:tcTxStyle/>
      <a:tcStyle>
        <a:tcBdr/>
        <a:fill>
          <a:solidFill>
            <a:srgbClr val="CBBF8A">
              <a:alpha val="30000"/>
            </a:srgbClr>
          </a:solidFill>
        </a:fill>
      </a:tcStyle>
    </a:band2H>
    <a:firstCol>
      <a:tcTxStyle b="off" i="off">
        <a:fontRef idx="minor">
          <a:srgbClr val="363929"/>
        </a:fontRef>
        <a:srgbClr val="363929"/>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firstCol>
    <a:lastRow>
      <a:tcTxStyle b="off" i="off">
        <a:fontRef idx="minor">
          <a:srgbClr val="5C5C5C"/>
        </a:fontRef>
        <a:srgbClr val="5C5C5C"/>
      </a:tcTxStyle>
      <a:tcStyle>
        <a:tcBdr>
          <a:left>
            <a:ln w="12700" cap="flat">
              <a:solidFill>
                <a:srgbClr val="C4C4C4"/>
              </a:solidFill>
              <a:prstDash val="solid"/>
              <a:miter lim="400000"/>
            </a:ln>
          </a:left>
          <a:right>
            <a:ln w="12700" cap="flat">
              <a:solidFill>
                <a:srgbClr val="C4C4C4"/>
              </a:solidFill>
              <a:prstDash val="solid"/>
              <a:miter lim="400000"/>
            </a:ln>
          </a:right>
          <a:top>
            <a:ln w="25400" cap="flat">
              <a:solidFill>
                <a:srgbClr val="4B4B4B"/>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lastRow>
    <a:firstRow>
      <a:tcTxStyle b="off" i="off">
        <a:fontRef idx="minor">
          <a:srgbClr val="FFFFFF"/>
        </a:fontRef>
        <a:srgbClr val="FFFFFF"/>
      </a:tcTxStyle>
      <a:tcStyle>
        <a:tcBdr>
          <a:left>
            <a:ln w="12700" cap="flat">
              <a:solidFill>
                <a:srgbClr val="C4C4C4"/>
              </a:solidFill>
              <a:prstDash val="solid"/>
              <a:miter lim="400000"/>
            </a:ln>
          </a:left>
          <a:right>
            <a:ln w="12700" cap="flat">
              <a:solidFill>
                <a:srgbClr val="C4C4C4"/>
              </a:solidFill>
              <a:prstDash val="solid"/>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solidFill>
                <a:srgbClr val="C4C4C4"/>
              </a:solidFill>
              <a:prstDash val="solid"/>
              <a:miter lim="400000"/>
            </a:ln>
          </a:insideV>
        </a:tcBdr>
        <a:fill>
          <a:noFill/>
        </a:fill>
      </a:tcStyle>
    </a:firstRow>
  </a:tblStyle>
  <a:tblStyle styleId="{CF821DB8-F4EB-4A41-A1BA-3FCAFE7338EE}"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C4C4C4"/>
              </a:solidFill>
              <a:prstDash val="solid"/>
              <a:miter lim="400000"/>
            </a:ln>
          </a:top>
          <a:bottom>
            <a:ln w="12700" cap="flat">
              <a:solidFill>
                <a:srgbClr val="C4C4C4"/>
              </a:solidFill>
              <a:prstDash val="solid"/>
              <a:miter lim="400000"/>
            </a:ln>
          </a:bottom>
          <a:insideH>
            <a:ln w="12700" cap="flat">
              <a:solidFill>
                <a:srgbClr val="C4C4C4"/>
              </a:solidFill>
              <a:prstDash val="solid"/>
              <a:miter lim="400000"/>
            </a:ln>
          </a:insideH>
          <a:insideV>
            <a:ln w="12700" cap="flat">
              <a:noFill/>
              <a:miter lim="400000"/>
            </a:ln>
          </a:insideV>
        </a:tcBdr>
        <a:fill>
          <a:noFill/>
        </a:fill>
      </a:tcStyle>
    </a:wholeTbl>
    <a:band2H>
      <a:tcTxStyle/>
      <a:tcStyle>
        <a:tcBdr/>
        <a:fill>
          <a:solidFill>
            <a:srgbClr val="AAAAAA">
              <a:alpha val="20000"/>
            </a:srgbClr>
          </a:solidFill>
        </a:fill>
      </a:tcStyle>
    </a:band2H>
    <a:firstCol>
      <a:tcTxStyle b="off" i="off">
        <a:fontRef idx="minor">
          <a:srgbClr val="363929"/>
        </a:fontRef>
        <a:srgbClr val="363929"/>
      </a:tcTxStyle>
      <a:tcStyle>
        <a:tcBdr>
          <a:left>
            <a:ln w="12700" cap="flat">
              <a:noFill/>
              <a:miter lim="400000"/>
            </a:ln>
          </a:left>
          <a:right>
            <a:ln w="12700" cap="flat">
              <a:solidFill>
                <a:srgbClr val="CBCBCB">
                  <a:alpha val="81000"/>
                </a:srgbClr>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noFill/>
              <a:miter lim="400000"/>
            </a:ln>
          </a:insideV>
        </a:tcBdr>
        <a:fill>
          <a:solidFill>
            <a:srgbClr val="CBCBCB">
              <a:alpha val="81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CBCBCB">
                  <a:alpha val="81000"/>
                </a:srgbClr>
              </a:solidFill>
              <a:prstDash val="solid"/>
              <a:miter lim="400000"/>
            </a:ln>
          </a:insideH>
          <a:insideV>
            <a:ln w="12700" cap="flat">
              <a:noFill/>
              <a:miter lim="400000"/>
            </a:ln>
          </a:insideV>
        </a:tcBdr>
        <a:fill>
          <a:solidFill>
            <a:schemeClr val="accent2"/>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3175" cap="flat">
              <a:solidFill>
                <a:srgbClr val="CBCBCB">
                  <a:alpha val="81000"/>
                </a:srgbClr>
              </a:solidFill>
              <a:prstDash val="solid"/>
              <a:miter lim="400000"/>
            </a:ln>
          </a:insideH>
          <a:insideV>
            <a:ln w="12700" cap="flat">
              <a:noFill/>
              <a:miter lim="400000"/>
            </a:ln>
          </a:insideV>
        </a:tcBdr>
        <a:fill>
          <a:solidFill>
            <a:schemeClr val="accent2"/>
          </a:solidFill>
        </a:fill>
      </a:tcStyle>
    </a:firstRow>
  </a:tblStyle>
  <a:tblStyle styleId="{33BA23B1-9221-436E-865A-0063620EA4FD}"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noFill/>
              <a:miter lim="400000"/>
            </a:ln>
          </a:insideV>
        </a:tcBdr>
        <a:fill>
          <a:noFill/>
        </a:fill>
      </a:tcStyle>
    </a:wholeTbl>
    <a:band2H>
      <a:tcTxStyle/>
      <a:tcStyle>
        <a:tcBdr/>
        <a:fill>
          <a:solidFill>
            <a:srgbClr val="AAAAAA">
              <a:alpha val="30000"/>
            </a:srgbClr>
          </a:solidFill>
        </a:fill>
      </a:tcStyle>
    </a:band2H>
    <a:firstCol>
      <a:tcTxStyle b="off" i="off">
        <a:fontRef idx="minor">
          <a:srgbClr val="363929"/>
        </a:fontRef>
        <a:srgbClr val="363929"/>
      </a:tcTxStyle>
      <a:tcStyle>
        <a:tcBdr>
          <a:left>
            <a:ln w="12700" cap="flat">
              <a:noFill/>
              <a:miter lim="400000"/>
            </a:ln>
          </a:left>
          <a:right>
            <a:ln w="12700" cap="flat">
              <a:solidFill>
                <a:srgbClr val="252F36"/>
              </a:solidFill>
              <a:prstDash val="solid"/>
              <a:miter lim="400000"/>
            </a:ln>
          </a:right>
          <a:top>
            <a:ln w="12700" cap="flat">
              <a:solidFill>
                <a:srgbClr val="252F36"/>
              </a:solidFill>
              <a:prstDash val="solid"/>
              <a:miter lim="400000"/>
            </a:ln>
          </a:top>
          <a:bottom>
            <a:ln w="12700" cap="flat">
              <a:solidFill>
                <a:srgbClr val="252F36"/>
              </a:solidFill>
              <a:prstDash val="solid"/>
              <a:miter lim="400000"/>
            </a:ln>
          </a:bottom>
          <a:insideH>
            <a:ln w="12700" cap="flat">
              <a:solidFill>
                <a:srgbClr val="252F36"/>
              </a:solidFill>
              <a:prstDash val="solid"/>
              <a:miter lim="400000"/>
            </a:ln>
          </a:insideH>
          <a:insideV>
            <a:ln w="12700" cap="flat">
              <a:noFill/>
              <a:miter lim="400000"/>
            </a:ln>
          </a:insideV>
        </a:tcBdr>
        <a:fill>
          <a:no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252F36"/>
              </a:solidFill>
              <a:prstDash val="solid"/>
              <a:miter lim="400000"/>
            </a:ln>
          </a:insideH>
          <a:insideV>
            <a:ln w="12700" cap="flat">
              <a:noFill/>
              <a:miter lim="400000"/>
            </a:ln>
          </a:insideV>
        </a:tcBdr>
        <a:fill>
          <a:solidFill>
            <a:srgbClr val="6F6F6F"/>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solidFill>
                <a:srgbClr val="252F36"/>
              </a:solidFill>
              <a:prstDash val="solid"/>
              <a:miter lim="400000"/>
            </a:ln>
          </a:insideH>
          <a:insideV>
            <a:ln w="12700" cap="flat">
              <a:noFill/>
              <a:miter lim="400000"/>
            </a:ln>
          </a:insideV>
        </a:tcBdr>
        <a:fill>
          <a:solidFill>
            <a:srgbClr val="6F6F6F"/>
          </a:solidFill>
        </a:fill>
      </a:tcStyle>
    </a:firstRow>
  </a:tblStyle>
  <a:tblStyle styleId="{2708684C-4D16-4618-839F-0558EEFCDFE6}" styleName="">
    <a:tblBg/>
    <a:wholeTbl>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B8B8B8"/>
              </a:solidFill>
              <a:custDash>
                <a:ds d="200000" sp="200000"/>
              </a:custDash>
              <a:miter lim="400000"/>
            </a:ln>
          </a:top>
          <a:bottom>
            <a:ln w="12700" cap="flat">
              <a:solidFill>
                <a:srgbClr val="B8B8B8"/>
              </a:solidFill>
              <a:custDash>
                <a:ds d="200000" sp="200000"/>
              </a:custDash>
              <a:miter lim="400000"/>
            </a:ln>
          </a:bottom>
          <a:insideH>
            <a:ln w="12700" cap="flat">
              <a:solidFill>
                <a:srgbClr val="B8B8B8"/>
              </a:solidFill>
              <a:custDash>
                <a:ds d="200000" sp="200000"/>
              </a:custDash>
              <a:miter lim="400000"/>
            </a:ln>
          </a:insideH>
          <a:insideV>
            <a:ln w="12700" cap="flat">
              <a:noFill/>
              <a:miter lim="400000"/>
            </a:ln>
          </a:insideV>
        </a:tcBdr>
        <a:fill>
          <a:noFill/>
        </a:fill>
      </a:tcStyle>
    </a:wholeTbl>
    <a:band2H>
      <a:tcTxStyle/>
      <a:tcStyle>
        <a:tcBdr/>
        <a:fill>
          <a:solidFill>
            <a:srgbClr val="AAAAAA">
              <a:alpha val="20000"/>
            </a:srgbClr>
          </a:solidFill>
        </a:fill>
      </a:tcStyle>
    </a:band2H>
    <a:firstCol>
      <a:tcTxStyle b="off" i="off">
        <a:fontRef idx="minor">
          <a:srgbClr val="363929"/>
        </a:fontRef>
        <a:srgbClr val="363929"/>
      </a:tcTxStyle>
      <a:tcStyle>
        <a:tcBdr>
          <a:left>
            <a:ln w="12700" cap="flat">
              <a:solidFill>
                <a:srgbClr val="B8B8B8"/>
              </a:solidFill>
              <a:prstDash val="solid"/>
              <a:miter lim="400000"/>
            </a:ln>
          </a:left>
          <a:right>
            <a:ln w="25400" cap="flat">
              <a:solidFill>
                <a:srgbClr val="B8B8B8"/>
              </a:solidFill>
              <a:prstDash val="solid"/>
              <a:miter lim="400000"/>
            </a:ln>
          </a:right>
          <a:top>
            <a:ln w="12700" cap="flat">
              <a:solidFill>
                <a:srgbClr val="B8B8B8"/>
              </a:solidFill>
              <a:custDash>
                <a:ds d="200000" sp="200000"/>
              </a:custDash>
              <a:miter lim="400000"/>
            </a:ln>
          </a:top>
          <a:bottom>
            <a:ln w="12700" cap="flat">
              <a:solidFill>
                <a:srgbClr val="B8B8B8"/>
              </a:solidFill>
              <a:custDash>
                <a:ds d="200000" sp="200000"/>
              </a:custDash>
              <a:miter lim="400000"/>
            </a:ln>
          </a:bottom>
          <a:insideH>
            <a:ln w="12700" cap="flat">
              <a:solidFill>
                <a:srgbClr val="B8B8B8"/>
              </a:solidFill>
              <a:custDash>
                <a:ds d="200000" sp="200000"/>
              </a:custDash>
              <a:miter lim="400000"/>
            </a:ln>
          </a:insideH>
          <a:insideV>
            <a:ln w="12700" cap="flat">
              <a:noFill/>
              <a:miter lim="400000"/>
            </a:ln>
          </a:insideV>
        </a:tcBdr>
        <a:fill>
          <a:noFill/>
        </a:fill>
      </a:tcStyle>
    </a:firstCol>
    <a:lastRow>
      <a:tcTxStyle b="off" i="off">
        <a:fontRef idx="minor">
          <a:srgbClr val="363929"/>
        </a:fontRef>
        <a:srgbClr val="363929"/>
      </a:tcTxStyle>
      <a:tcStyle>
        <a:tcBdr>
          <a:left>
            <a:ln w="12700" cap="flat">
              <a:noFill/>
              <a:miter lim="400000"/>
            </a:ln>
          </a:left>
          <a:right>
            <a:ln w="12700" cap="flat">
              <a:noFill/>
              <a:miter lim="400000"/>
            </a:ln>
          </a:right>
          <a:top>
            <a:ln w="254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custDash>
                <a:ds d="200000" sp="200000"/>
              </a:custDash>
              <a:miter lim="400000"/>
            </a:ln>
          </a:insideH>
          <a:insideV>
            <a:ln w="12700" cap="flat">
              <a:noFill/>
              <a:miter lim="400000"/>
            </a:ln>
          </a:insideV>
        </a:tcBdr>
        <a:fill>
          <a:noFill/>
        </a:fill>
      </a:tcStyle>
    </a:lastRow>
    <a:firstRow>
      <a:tcTxStyle b="off" i="off">
        <a:fontRef idx="minor">
          <a:srgbClr val="363929"/>
        </a:fontRef>
        <a:srgbClr val="363929"/>
      </a:tcTxStyle>
      <a:tcStyle>
        <a:tcBdr>
          <a:left>
            <a:ln w="12700" cap="flat">
              <a:noFill/>
              <a:miter lim="400000"/>
            </a:ln>
          </a:left>
          <a:right>
            <a:ln w="12700" cap="flat">
              <a:noFill/>
              <a:miter lim="400000"/>
            </a:ln>
          </a:right>
          <a:top>
            <a:ln w="12700" cap="flat">
              <a:solidFill>
                <a:srgbClr val="B8B8B8"/>
              </a:solidFill>
              <a:prstDash val="solid"/>
              <a:miter lim="400000"/>
            </a:ln>
          </a:top>
          <a:bottom>
            <a:ln w="25400" cap="flat">
              <a:solidFill>
                <a:srgbClr val="B8B8B8"/>
              </a:solidFill>
              <a:prstDash val="solid"/>
              <a:miter lim="400000"/>
            </a:ln>
          </a:bottom>
          <a:insideH>
            <a:ln w="12700" cap="flat">
              <a:solidFill>
                <a:srgbClr val="B8B8B8"/>
              </a:solidFill>
              <a:custDash>
                <a:ds d="200000" sp="200000"/>
              </a:custDash>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62" d="100"/>
          <a:sy n="62" d="100"/>
        </p:scale>
        <p:origin x="-1256" y="-120"/>
      </p:cViewPr>
      <p:guideLst>
        <p:guide orient="horz" pos="3072"/>
        <p:guide pos="4096"/>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4" name="Shape 134"/>
          <p:cNvSpPr>
            <a:spLocks noGrp="1" noRot="1" noChangeAspect="1"/>
          </p:cNvSpPr>
          <p:nvPr>
            <p:ph type="sldImg"/>
          </p:nvPr>
        </p:nvSpPr>
        <p:spPr>
          <a:xfrm>
            <a:off x="1143000" y="685800"/>
            <a:ext cx="4572000" cy="3429000"/>
          </a:xfrm>
          <a:prstGeom prst="rect">
            <a:avLst/>
          </a:prstGeom>
        </p:spPr>
        <p:txBody>
          <a:bodyPr/>
          <a:lstStyle/>
          <a:p>
            <a:endParaRPr/>
          </a:p>
        </p:txBody>
      </p:sp>
      <p:sp>
        <p:nvSpPr>
          <p:cNvPr id="135" name="Shape 135"/>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599807579"/>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r>
              <a:t>Title Text</a:t>
            </a:r>
          </a:p>
        </p:txBody>
      </p:sp>
      <p:sp>
        <p:nvSpPr>
          <p:cNvPr id="12" name="Shape 12"/>
          <p:cNvSpPr>
            <a:spLocks noGrp="1"/>
          </p:cNvSpPr>
          <p:nvPr>
            <p:ph type="body" sz="quarter" idx="1"/>
          </p:nvPr>
        </p:nvSpPr>
        <p:spPr>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Shape 20"/>
          <p:cNvSpPr>
            <a:spLocks noGrp="1"/>
          </p:cNvSpPr>
          <p:nvPr>
            <p:ph type="pic" sz="quarter" idx="13"/>
          </p:nvPr>
        </p:nvSpPr>
        <p:spPr>
          <a:xfrm>
            <a:off x="4286250" y="1724010"/>
            <a:ext cx="5422900" cy="4073540"/>
          </a:xfrm>
          <a:prstGeom prst="rect">
            <a:avLst/>
          </a:prstGeom>
          <a:ln w="9525">
            <a:round/>
          </a:ln>
        </p:spPr>
        <p:txBody>
          <a:bodyPr lIns="91439" tIns="45719" rIns="91439" bIns="45719">
            <a:noAutofit/>
          </a:bodyPr>
          <a:lstStyle/>
          <a:p>
            <a:endParaRPr/>
          </a:p>
        </p:txBody>
      </p:sp>
      <p:sp>
        <p:nvSpPr>
          <p:cNvPr id="21" name="Shape 21"/>
          <p:cNvSpPr>
            <a:spLocks noGrp="1"/>
          </p:cNvSpPr>
          <p:nvPr>
            <p:ph type="title"/>
          </p:nvPr>
        </p:nvSpPr>
        <p:spPr>
          <a:xfrm>
            <a:off x="1778000" y="6019800"/>
            <a:ext cx="10464800" cy="2019300"/>
          </a:xfrm>
          <a:prstGeom prst="rect">
            <a:avLst/>
          </a:prstGeom>
        </p:spPr>
        <p:txBody>
          <a:bodyPr anchor="ctr"/>
          <a:lstStyle/>
          <a:p>
            <a:r>
              <a:t>Title Text</a:t>
            </a:r>
          </a:p>
        </p:txBody>
      </p:sp>
      <p:sp>
        <p:nvSpPr>
          <p:cNvPr id="22" name="Shape 22"/>
          <p:cNvSpPr>
            <a:spLocks noGrp="1"/>
          </p:cNvSpPr>
          <p:nvPr>
            <p:ph type="body" sz="quarter" idx="1"/>
          </p:nvPr>
        </p:nvSpPr>
        <p:spPr>
          <a:xfrm>
            <a:off x="1778000" y="7861300"/>
            <a:ext cx="10464800" cy="1473200"/>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23" name="Shape 2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er">
    <p:spTree>
      <p:nvGrpSpPr>
        <p:cNvPr id="1" name=""/>
        <p:cNvGrpSpPr/>
        <p:nvPr/>
      </p:nvGrpSpPr>
      <p:grpSpPr>
        <a:xfrm>
          <a:off x="0" y="0"/>
          <a:ext cx="0" cy="0"/>
          <a:chOff x="0" y="0"/>
          <a:chExt cx="0" cy="0"/>
        </a:xfrm>
      </p:grpSpPr>
      <p:sp>
        <p:nvSpPr>
          <p:cNvPr id="30" name="Shape 30"/>
          <p:cNvSpPr>
            <a:spLocks noGrp="1"/>
          </p:cNvSpPr>
          <p:nvPr>
            <p:ph type="title"/>
          </p:nvPr>
        </p:nvSpPr>
        <p:spPr>
          <a:xfrm>
            <a:off x="2222500" y="3581400"/>
            <a:ext cx="9575800" cy="2590800"/>
          </a:xfrm>
          <a:prstGeom prst="rect">
            <a:avLst/>
          </a:prstGeom>
        </p:spPr>
        <p:txBody>
          <a:bodyPr anchor="ctr"/>
          <a:lstStyle>
            <a:lvl1pPr>
              <a:defRPr sz="6800"/>
            </a:lvl1pPr>
          </a:lstStyle>
          <a:p>
            <a:r>
              <a:t>Title Text</a:t>
            </a:r>
          </a:p>
        </p:txBody>
      </p:sp>
      <p:sp>
        <p:nvSpPr>
          <p:cNvPr id="31" name="Shape 3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Shape 38"/>
          <p:cNvSpPr>
            <a:spLocks noGrp="1"/>
          </p:cNvSpPr>
          <p:nvPr>
            <p:ph type="pic" sz="quarter" idx="13"/>
          </p:nvPr>
        </p:nvSpPr>
        <p:spPr>
          <a:xfrm>
            <a:off x="7658100" y="2184400"/>
            <a:ext cx="4038600" cy="5410200"/>
          </a:xfrm>
          <a:prstGeom prst="rect">
            <a:avLst/>
          </a:prstGeom>
          <a:ln w="9525">
            <a:round/>
          </a:ln>
        </p:spPr>
        <p:txBody>
          <a:bodyPr lIns="91439" tIns="45719" rIns="91439" bIns="45719">
            <a:noAutofit/>
          </a:bodyPr>
          <a:lstStyle/>
          <a:p>
            <a:endParaRPr/>
          </a:p>
        </p:txBody>
      </p:sp>
      <p:sp>
        <p:nvSpPr>
          <p:cNvPr id="39" name="Shape 39"/>
          <p:cNvSpPr>
            <a:spLocks noGrp="1"/>
          </p:cNvSpPr>
          <p:nvPr>
            <p:ph type="title"/>
          </p:nvPr>
        </p:nvSpPr>
        <p:spPr>
          <a:xfrm>
            <a:off x="1104900" y="1993900"/>
            <a:ext cx="6299200" cy="3124200"/>
          </a:xfrm>
          <a:prstGeom prst="rect">
            <a:avLst/>
          </a:prstGeom>
        </p:spPr>
        <p:txBody>
          <a:bodyPr/>
          <a:lstStyle>
            <a:lvl1pPr>
              <a:defRPr sz="6800"/>
            </a:lvl1pPr>
          </a:lstStyle>
          <a:p>
            <a:r>
              <a:t>Title Text</a:t>
            </a:r>
          </a:p>
        </p:txBody>
      </p:sp>
      <p:sp>
        <p:nvSpPr>
          <p:cNvPr id="40" name="Shape 40"/>
          <p:cNvSpPr>
            <a:spLocks noGrp="1"/>
          </p:cNvSpPr>
          <p:nvPr>
            <p:ph type="body" sz="quarter" idx="1"/>
          </p:nvPr>
        </p:nvSpPr>
        <p:spPr>
          <a:xfrm>
            <a:off x="1104900" y="5257800"/>
            <a:ext cx="6299200" cy="2844800"/>
          </a:xfrm>
          <a:prstGeom prst="rect">
            <a:avLst/>
          </a:prstGeom>
        </p:spPr>
        <p:txBody>
          <a:bodyPr/>
          <a:lstStyle>
            <a:lvl1pPr>
              <a:defRPr sz="4000"/>
            </a:lvl1pPr>
            <a:lvl2pPr>
              <a:defRPr sz="4000"/>
            </a:lvl2pPr>
            <a:lvl3pPr>
              <a:defRPr sz="4000"/>
            </a:lvl3pPr>
            <a:lvl4pPr>
              <a:defRPr sz="4000"/>
            </a:lvl4pPr>
            <a:lvl5pPr>
              <a:defRPr sz="4000"/>
            </a:lvl5pPr>
          </a:lstStyle>
          <a:p>
            <a:r>
              <a:t>Body Level One</a:t>
            </a:r>
          </a:p>
          <a:p>
            <a:pPr lvl="1"/>
            <a:r>
              <a:t>Body Level Two</a:t>
            </a:r>
          </a:p>
          <a:p>
            <a:pPr lvl="2"/>
            <a:r>
              <a:t>Body Level Three</a:t>
            </a:r>
          </a:p>
          <a:p>
            <a:pPr lvl="3"/>
            <a:r>
              <a:t>Body Level Four</a:t>
            </a:r>
          </a:p>
          <a:p>
            <a:pPr lvl="4"/>
            <a:r>
              <a:t>Body Level Five</a:t>
            </a:r>
          </a:p>
        </p:txBody>
      </p:sp>
      <p:sp>
        <p:nvSpPr>
          <p:cNvPr id="41" name="Shape 4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48" name="Shape 48"/>
          <p:cNvSpPr>
            <a:spLocks noGrp="1"/>
          </p:cNvSpPr>
          <p:nvPr>
            <p:ph type="title"/>
          </p:nvPr>
        </p:nvSpPr>
        <p:spPr>
          <a:xfrm>
            <a:off x="2044700" y="152400"/>
            <a:ext cx="9575800" cy="2590800"/>
          </a:xfrm>
          <a:prstGeom prst="rect">
            <a:avLst/>
          </a:prstGeom>
        </p:spPr>
        <p:txBody>
          <a:bodyPr anchor="ctr"/>
          <a:lstStyle>
            <a:lvl1pPr>
              <a:defRPr sz="6800"/>
            </a:lvl1pPr>
          </a:lstStyle>
          <a:p>
            <a:r>
              <a:t>Title Text</a:t>
            </a:r>
          </a:p>
        </p:txBody>
      </p:sp>
      <p:sp>
        <p:nvSpPr>
          <p:cNvPr id="49" name="Shape 49"/>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 Insid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56" name="Shape 56"/>
          <p:cNvSpPr>
            <a:spLocks noGrp="1"/>
          </p:cNvSpPr>
          <p:nvPr>
            <p:ph type="title"/>
          </p:nvPr>
        </p:nvSpPr>
        <p:spPr>
          <a:xfrm>
            <a:off x="2044700" y="3581400"/>
            <a:ext cx="9575800" cy="2590800"/>
          </a:xfrm>
          <a:prstGeom prst="rect">
            <a:avLst/>
          </a:prstGeom>
        </p:spPr>
        <p:txBody>
          <a:bodyPr anchor="ctr"/>
          <a:lstStyle>
            <a:lvl1pPr>
              <a:defRPr sz="6800"/>
            </a:lvl1pPr>
          </a:lstStyle>
          <a:p>
            <a:r>
              <a:t>Title Text</a:t>
            </a:r>
          </a:p>
        </p:txBody>
      </p:sp>
      <p:sp>
        <p:nvSpPr>
          <p:cNvPr id="57" name="Shape 57"/>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amp; Bullets">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64" name="Shape 64"/>
          <p:cNvSpPr>
            <a:spLocks noGrp="1"/>
          </p:cNvSpPr>
          <p:nvPr>
            <p:ph type="title"/>
          </p:nvPr>
        </p:nvSpPr>
        <p:spPr>
          <a:xfrm>
            <a:off x="1968500" y="152400"/>
            <a:ext cx="9753600" cy="2590800"/>
          </a:xfrm>
          <a:prstGeom prst="rect">
            <a:avLst/>
          </a:prstGeom>
        </p:spPr>
        <p:txBody>
          <a:bodyPr anchor="ctr"/>
          <a:lstStyle>
            <a:lvl1pPr>
              <a:defRPr sz="6800"/>
            </a:lvl1pPr>
          </a:lstStyle>
          <a:p>
            <a:r>
              <a:t>Title Text</a:t>
            </a:r>
          </a:p>
        </p:txBody>
      </p:sp>
      <p:sp>
        <p:nvSpPr>
          <p:cNvPr id="65" name="Shape 65"/>
          <p:cNvSpPr>
            <a:spLocks noGrp="1"/>
          </p:cNvSpPr>
          <p:nvPr>
            <p:ph type="body" idx="1"/>
          </p:nvPr>
        </p:nvSpPr>
        <p:spPr>
          <a:xfrm>
            <a:off x="1968500" y="2743200"/>
            <a:ext cx="9753600" cy="5842000"/>
          </a:xfrm>
          <a:prstGeom prst="rect">
            <a:avLst/>
          </a:prstGeom>
        </p:spPr>
        <p:txBody>
          <a:bodyPr anchor="ctr"/>
          <a:lstStyle>
            <a:lvl1pPr marL="546100" indent="-546100" algn="l">
              <a:spcBef>
                <a:spcPts val="5000"/>
              </a:spcBef>
              <a:buSzPct val="35000"/>
              <a:buBlip>
                <a:blip r:embed="rId3"/>
              </a:buBlip>
              <a:defRPr sz="4000"/>
            </a:lvl1pPr>
            <a:lvl2pPr marL="1092200" indent="-546100" algn="l">
              <a:spcBef>
                <a:spcPts val="5000"/>
              </a:spcBef>
              <a:buSzPct val="35000"/>
              <a:buBlip>
                <a:blip r:embed="rId3"/>
              </a:buBlip>
              <a:defRPr sz="4000"/>
            </a:lvl2pPr>
            <a:lvl3pPr marL="1638300" indent="-546100" algn="l">
              <a:spcBef>
                <a:spcPts val="5000"/>
              </a:spcBef>
              <a:buSzPct val="35000"/>
              <a:buBlip>
                <a:blip r:embed="rId3"/>
              </a:buBlip>
              <a:defRPr sz="4000"/>
            </a:lvl3pPr>
            <a:lvl4pPr marL="2184400" indent="-546100" algn="l">
              <a:spcBef>
                <a:spcPts val="5000"/>
              </a:spcBef>
              <a:buSzPct val="35000"/>
              <a:buBlip>
                <a:blip r:embed="rId3"/>
              </a:buBlip>
              <a:defRPr sz="4000"/>
            </a:lvl4pPr>
            <a:lvl5pPr marL="2730500" indent="-546100" algn="l">
              <a:spcBef>
                <a:spcPts val="5000"/>
              </a:spcBef>
              <a:buSzPct val="35000"/>
              <a:buBlip>
                <a:blip r:embed="rId3"/>
              </a:buBlip>
              <a:defRPr sz="4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66" name="Shape 6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Bullets &amp; Pho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73" name="Shape 73"/>
          <p:cNvSpPr>
            <a:spLocks noGrp="1"/>
          </p:cNvSpPr>
          <p:nvPr>
            <p:ph type="pic" sz="quarter" idx="13"/>
          </p:nvPr>
        </p:nvSpPr>
        <p:spPr>
          <a:xfrm>
            <a:off x="7440167" y="2857500"/>
            <a:ext cx="4015233" cy="5613400"/>
          </a:xfrm>
          <a:prstGeom prst="rect">
            <a:avLst/>
          </a:prstGeom>
          <a:ln w="9525">
            <a:round/>
          </a:ln>
        </p:spPr>
        <p:txBody>
          <a:bodyPr lIns="91439" tIns="45719" rIns="91439" bIns="45719">
            <a:noAutofit/>
          </a:bodyPr>
          <a:lstStyle/>
          <a:p>
            <a:endParaRPr/>
          </a:p>
        </p:txBody>
      </p:sp>
      <p:sp>
        <p:nvSpPr>
          <p:cNvPr id="74" name="Shape 74"/>
          <p:cNvSpPr>
            <a:spLocks noGrp="1"/>
          </p:cNvSpPr>
          <p:nvPr>
            <p:ph type="title"/>
          </p:nvPr>
        </p:nvSpPr>
        <p:spPr>
          <a:xfrm>
            <a:off x="1968500" y="152400"/>
            <a:ext cx="9753600" cy="2590800"/>
          </a:xfrm>
          <a:prstGeom prst="rect">
            <a:avLst/>
          </a:prstGeom>
        </p:spPr>
        <p:txBody>
          <a:bodyPr anchor="ctr"/>
          <a:lstStyle>
            <a:lvl1pPr>
              <a:defRPr sz="6800"/>
            </a:lvl1pPr>
          </a:lstStyle>
          <a:p>
            <a:r>
              <a:t>Title Text</a:t>
            </a:r>
          </a:p>
        </p:txBody>
      </p:sp>
      <p:sp>
        <p:nvSpPr>
          <p:cNvPr id="75" name="Shape 75"/>
          <p:cNvSpPr>
            <a:spLocks noGrp="1"/>
          </p:cNvSpPr>
          <p:nvPr>
            <p:ph type="body" sz="half" idx="1"/>
          </p:nvPr>
        </p:nvSpPr>
        <p:spPr>
          <a:xfrm>
            <a:off x="1968500" y="2743200"/>
            <a:ext cx="4876800" cy="5842000"/>
          </a:xfrm>
          <a:prstGeom prst="rect">
            <a:avLst/>
          </a:prstGeom>
        </p:spPr>
        <p:txBody>
          <a:bodyPr anchor="ctr"/>
          <a:lstStyle>
            <a:lvl1pPr marL="406400" indent="-406400" algn="l">
              <a:spcBef>
                <a:spcPts val="4000"/>
              </a:spcBef>
              <a:buSzPct val="35000"/>
              <a:buBlip>
                <a:blip r:embed="rId3"/>
              </a:buBlip>
              <a:defRPr sz="3000"/>
            </a:lvl1pPr>
            <a:lvl2pPr marL="812800" indent="-406400" algn="l">
              <a:spcBef>
                <a:spcPts val="4000"/>
              </a:spcBef>
              <a:buSzPct val="35000"/>
              <a:buBlip>
                <a:blip r:embed="rId3"/>
              </a:buBlip>
              <a:defRPr sz="3000"/>
            </a:lvl2pPr>
            <a:lvl3pPr marL="1219200" indent="-406400" algn="l">
              <a:spcBef>
                <a:spcPts val="4000"/>
              </a:spcBef>
              <a:buSzPct val="35000"/>
              <a:buBlip>
                <a:blip r:embed="rId3"/>
              </a:buBlip>
              <a:defRPr sz="3000"/>
            </a:lvl3pPr>
            <a:lvl4pPr marL="1625600" indent="-406400" algn="l">
              <a:spcBef>
                <a:spcPts val="4000"/>
              </a:spcBef>
              <a:buSzPct val="35000"/>
              <a:buBlip>
                <a:blip r:embed="rId3"/>
              </a:buBlip>
              <a:defRPr sz="3000"/>
            </a:lvl4pPr>
            <a:lvl5pPr marL="2032000" indent="-406400" algn="l">
              <a:spcBef>
                <a:spcPts val="4000"/>
              </a:spcBef>
              <a:buSzPct val="35000"/>
              <a:buBlip>
                <a:blip r:embed="rId3"/>
              </a:buBlip>
              <a:defRPr sz="3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76" name="Shape 7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Title - Photo Vertical">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83" name="Shape 83"/>
          <p:cNvSpPr>
            <a:spLocks noGrp="1"/>
          </p:cNvSpPr>
          <p:nvPr>
            <p:ph type="pic" sz="quarter" idx="13"/>
          </p:nvPr>
        </p:nvSpPr>
        <p:spPr>
          <a:xfrm>
            <a:off x="7850632" y="2194509"/>
            <a:ext cx="3835401" cy="5361991"/>
          </a:xfrm>
          <a:prstGeom prst="rect">
            <a:avLst/>
          </a:prstGeom>
          <a:ln w="9525">
            <a:round/>
          </a:ln>
        </p:spPr>
        <p:txBody>
          <a:bodyPr lIns="91439" tIns="45719" rIns="91439" bIns="45719">
            <a:noAutofit/>
          </a:bodyPr>
          <a:lstStyle/>
          <a:p>
            <a:endParaRPr/>
          </a:p>
        </p:txBody>
      </p:sp>
      <p:sp>
        <p:nvSpPr>
          <p:cNvPr id="84" name="Shape 84"/>
          <p:cNvSpPr>
            <a:spLocks noGrp="1"/>
          </p:cNvSpPr>
          <p:nvPr>
            <p:ph type="title"/>
          </p:nvPr>
        </p:nvSpPr>
        <p:spPr>
          <a:xfrm>
            <a:off x="1104900" y="1993900"/>
            <a:ext cx="6299200" cy="3124200"/>
          </a:xfrm>
          <a:prstGeom prst="rect">
            <a:avLst/>
          </a:prstGeom>
        </p:spPr>
        <p:txBody>
          <a:bodyPr/>
          <a:lstStyle>
            <a:lvl1pPr>
              <a:defRPr sz="6800"/>
            </a:lvl1pPr>
          </a:lstStyle>
          <a:p>
            <a:r>
              <a:t>Title Text</a:t>
            </a:r>
          </a:p>
        </p:txBody>
      </p:sp>
      <p:sp>
        <p:nvSpPr>
          <p:cNvPr id="85" name="Shape 85"/>
          <p:cNvSpPr>
            <a:spLocks noGrp="1"/>
          </p:cNvSpPr>
          <p:nvPr>
            <p:ph type="body" sz="quarter" idx="1"/>
          </p:nvPr>
        </p:nvSpPr>
        <p:spPr>
          <a:xfrm>
            <a:off x="1104900" y="5257800"/>
            <a:ext cx="6299200" cy="2857500"/>
          </a:xfrm>
          <a:prstGeom prst="rect">
            <a:avLst/>
          </a:prstGeom>
        </p:spPr>
        <p:txBody>
          <a:bodyPr/>
          <a:lstStyle>
            <a:lvl1pPr>
              <a:defRPr sz="4000"/>
            </a:lvl1pPr>
            <a:lvl2pPr>
              <a:defRPr sz="4000"/>
            </a:lvl2pPr>
            <a:lvl3pPr>
              <a:defRPr sz="4000"/>
            </a:lvl3pPr>
            <a:lvl4pPr>
              <a:defRPr sz="4000"/>
            </a:lvl4pPr>
            <a:lvl5pPr>
              <a:defRPr sz="4000"/>
            </a:lvl5pPr>
          </a:lstStyle>
          <a:p>
            <a:r>
              <a:t>Body Level One</a:t>
            </a:r>
          </a:p>
          <a:p>
            <a:pPr lvl="1"/>
            <a:r>
              <a:t>Body Level Two</a:t>
            </a:r>
          </a:p>
          <a:p>
            <a:pPr lvl="2"/>
            <a:r>
              <a:t>Body Level Three</a:t>
            </a:r>
          </a:p>
          <a:p>
            <a:pPr lvl="3"/>
            <a:r>
              <a:t>Body Level Four</a:t>
            </a:r>
          </a:p>
          <a:p>
            <a:pPr lvl="4"/>
            <a:r>
              <a:t>Body Level Five</a:t>
            </a:r>
          </a:p>
        </p:txBody>
      </p:sp>
      <p:sp>
        <p:nvSpPr>
          <p:cNvPr id="86" name="Shape 86"/>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Bullets">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93" name="Shape 93"/>
          <p:cNvSpPr>
            <a:spLocks noGrp="1"/>
          </p:cNvSpPr>
          <p:nvPr>
            <p:ph type="body" idx="1"/>
          </p:nvPr>
        </p:nvSpPr>
        <p:spPr>
          <a:xfrm>
            <a:off x="1955800" y="1663700"/>
            <a:ext cx="9753600" cy="6413500"/>
          </a:xfrm>
          <a:prstGeom prst="rect">
            <a:avLst/>
          </a:prstGeom>
        </p:spPr>
        <p:txBody>
          <a:bodyPr anchor="ctr"/>
          <a:lstStyle>
            <a:lvl1pPr marL="546100" indent="-546100" algn="l">
              <a:spcBef>
                <a:spcPts val="5000"/>
              </a:spcBef>
              <a:buSzPct val="35000"/>
              <a:buBlip>
                <a:blip r:embed="rId3"/>
              </a:buBlip>
              <a:defRPr sz="4000"/>
            </a:lvl1pPr>
            <a:lvl2pPr marL="1092200" indent="-546100" algn="l">
              <a:spcBef>
                <a:spcPts val="5000"/>
              </a:spcBef>
              <a:buSzPct val="35000"/>
              <a:buBlip>
                <a:blip r:embed="rId3"/>
              </a:buBlip>
              <a:defRPr sz="4000"/>
            </a:lvl2pPr>
            <a:lvl3pPr marL="1638300" indent="-546100" algn="l">
              <a:spcBef>
                <a:spcPts val="5000"/>
              </a:spcBef>
              <a:buSzPct val="35000"/>
              <a:buBlip>
                <a:blip r:embed="rId3"/>
              </a:buBlip>
              <a:defRPr sz="4000"/>
            </a:lvl3pPr>
            <a:lvl4pPr marL="2184400" indent="-546100" algn="l">
              <a:spcBef>
                <a:spcPts val="5000"/>
              </a:spcBef>
              <a:buSzPct val="35000"/>
              <a:buBlip>
                <a:blip r:embed="rId3"/>
              </a:buBlip>
              <a:defRPr sz="4000"/>
            </a:lvl4pPr>
            <a:lvl5pPr marL="2730500" indent="-546100" algn="l">
              <a:spcBef>
                <a:spcPts val="5000"/>
              </a:spcBef>
              <a:buSzPct val="35000"/>
              <a:buBlip>
                <a:blip r:embed="rId3"/>
              </a:buBlip>
              <a:defRPr sz="4000"/>
            </a:lvl5pPr>
          </a:lstStyle>
          <a:p>
            <a:pPr>
              <a:defRPr>
                <a:effectLst/>
              </a:defRPr>
            </a:pPr>
            <a:r>
              <a:t>Body Level One</a:t>
            </a:r>
          </a:p>
          <a:p>
            <a:pPr lvl="1">
              <a:defRPr>
                <a:effectLst/>
              </a:defRPr>
            </a:pPr>
            <a:r>
              <a:t>Body Level Two</a:t>
            </a:r>
          </a:p>
          <a:p>
            <a:pPr lvl="2">
              <a:defRPr>
                <a:effectLst/>
              </a:defRPr>
            </a:pPr>
            <a:r>
              <a:t>Body Level Three</a:t>
            </a:r>
          </a:p>
          <a:p>
            <a:pPr lvl="3">
              <a:defRPr>
                <a:effectLst/>
              </a:defRPr>
            </a:pPr>
            <a:r>
              <a:t>Body Level Four</a:t>
            </a:r>
          </a:p>
          <a:p>
            <a:pPr lvl="4">
              <a:defRPr>
                <a:effectLst/>
              </a:defRPr>
            </a:pPr>
            <a:r>
              <a:t>Body Level Five</a:t>
            </a:r>
          </a:p>
        </p:txBody>
      </p:sp>
      <p:sp>
        <p:nvSpPr>
          <p:cNvPr id="94" name="Shape 94"/>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 3 Up">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01" name="Shape 101"/>
          <p:cNvSpPr>
            <a:spLocks noGrp="1"/>
          </p:cNvSpPr>
          <p:nvPr>
            <p:ph type="pic" sz="half" idx="13"/>
          </p:nvPr>
        </p:nvSpPr>
        <p:spPr>
          <a:xfrm>
            <a:off x="1414840" y="762000"/>
            <a:ext cx="5448301" cy="8229600"/>
          </a:xfrm>
          <a:prstGeom prst="rect">
            <a:avLst/>
          </a:prstGeom>
          <a:ln w="9525">
            <a:round/>
          </a:ln>
        </p:spPr>
        <p:txBody>
          <a:bodyPr lIns="91439" tIns="45719" rIns="91439" bIns="45719">
            <a:noAutofit/>
          </a:bodyPr>
          <a:lstStyle/>
          <a:p>
            <a:endParaRPr/>
          </a:p>
        </p:txBody>
      </p:sp>
      <p:sp>
        <p:nvSpPr>
          <p:cNvPr id="102" name="Shape 102"/>
          <p:cNvSpPr>
            <a:spLocks noGrp="1"/>
          </p:cNvSpPr>
          <p:nvPr>
            <p:ph type="pic" sz="quarter" idx="14"/>
          </p:nvPr>
        </p:nvSpPr>
        <p:spPr>
          <a:xfrm>
            <a:off x="7510840" y="762118"/>
            <a:ext cx="4762501" cy="3149601"/>
          </a:xfrm>
          <a:prstGeom prst="rect">
            <a:avLst/>
          </a:prstGeom>
          <a:ln w="9525">
            <a:round/>
          </a:ln>
        </p:spPr>
        <p:txBody>
          <a:bodyPr lIns="91439" tIns="45719" rIns="91439" bIns="45719">
            <a:noAutofit/>
          </a:bodyPr>
          <a:lstStyle/>
          <a:p>
            <a:endParaRPr/>
          </a:p>
        </p:txBody>
      </p:sp>
      <p:sp>
        <p:nvSpPr>
          <p:cNvPr id="103" name="Shape 103"/>
          <p:cNvSpPr>
            <a:spLocks noGrp="1"/>
          </p:cNvSpPr>
          <p:nvPr>
            <p:ph type="pic" sz="quarter" idx="15"/>
          </p:nvPr>
        </p:nvSpPr>
        <p:spPr>
          <a:xfrm>
            <a:off x="7510840" y="4597518"/>
            <a:ext cx="4762501" cy="4394201"/>
          </a:xfrm>
          <a:prstGeom prst="rect">
            <a:avLst/>
          </a:prstGeom>
          <a:ln w="9525">
            <a:round/>
          </a:ln>
        </p:spPr>
        <p:txBody>
          <a:bodyPr lIns="91439" tIns="45719" rIns="91439" bIns="45719">
            <a:noAutofit/>
          </a:bodyPr>
          <a:lstStyle/>
          <a:p>
            <a:endParaRPr/>
          </a:p>
        </p:txBody>
      </p:sp>
      <p:sp>
        <p:nvSpPr>
          <p:cNvPr id="104" name="Shape 104"/>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1" name="Shape 111"/>
          <p:cNvSpPr>
            <a:spLocks noGrp="1"/>
          </p:cNvSpPr>
          <p:nvPr>
            <p:ph type="body" sz="quarter" idx="13"/>
          </p:nvPr>
        </p:nvSpPr>
        <p:spPr>
          <a:xfrm>
            <a:off x="1625600" y="6362700"/>
            <a:ext cx="10464800" cy="537213"/>
          </a:xfrm>
          <a:prstGeom prst="rect">
            <a:avLst/>
          </a:prstGeom>
        </p:spPr>
        <p:txBody>
          <a:bodyPr>
            <a:spAutoFit/>
          </a:bodyPr>
          <a:lstStyle>
            <a:lvl1pPr defTabSz="584200">
              <a:defRPr sz="2800"/>
            </a:lvl1pPr>
          </a:lstStyle>
          <a:p>
            <a:pPr>
              <a:defRPr>
                <a:effectLst/>
              </a:defRPr>
            </a:pPr>
            <a:r>
              <a:t>–Johnny Appleseed</a:t>
            </a:r>
          </a:p>
        </p:txBody>
      </p:sp>
      <p:sp>
        <p:nvSpPr>
          <p:cNvPr id="112" name="Shape 112"/>
          <p:cNvSpPr>
            <a:spLocks noGrp="1"/>
          </p:cNvSpPr>
          <p:nvPr>
            <p:ph type="body" sz="quarter" idx="14"/>
          </p:nvPr>
        </p:nvSpPr>
        <p:spPr>
          <a:xfrm>
            <a:off x="1625600" y="4254500"/>
            <a:ext cx="10464800" cy="711204"/>
          </a:xfrm>
          <a:prstGeom prst="rect">
            <a:avLst/>
          </a:prstGeom>
        </p:spPr>
        <p:txBody>
          <a:bodyPr anchor="ctr">
            <a:spAutoFit/>
          </a:bodyPr>
          <a:lstStyle>
            <a:lvl1pPr defTabSz="584200">
              <a:spcBef>
                <a:spcPts val="2400"/>
              </a:spcBef>
              <a:defRPr sz="4000"/>
            </a:lvl1pPr>
          </a:lstStyle>
          <a:p>
            <a:pPr>
              <a:defRPr>
                <a:effectLst/>
              </a:defRPr>
            </a:pPr>
            <a:r>
              <a:t>“Type a quote here.”</a:t>
            </a:r>
          </a:p>
        </p:txBody>
      </p:sp>
      <p:sp>
        <p:nvSpPr>
          <p:cNvPr id="113" name="Shape 113"/>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0" name="Shape 120"/>
          <p:cNvSpPr>
            <a:spLocks noGrp="1"/>
          </p:cNvSpPr>
          <p:nvPr>
            <p:ph type="pic" idx="13"/>
          </p:nvPr>
        </p:nvSpPr>
        <p:spPr>
          <a:xfrm>
            <a:off x="0" y="0"/>
            <a:ext cx="13004800" cy="9753600"/>
          </a:xfrm>
          <a:prstGeom prst="rect">
            <a:avLst/>
          </a:prstGeom>
        </p:spPr>
        <p:txBody>
          <a:bodyPr lIns="91439" tIns="45719" rIns="91439" bIns="45719">
            <a:noAutofit/>
          </a:bodyPr>
          <a:lstStyle/>
          <a:p>
            <a:endParaRPr/>
          </a:p>
        </p:txBody>
      </p:sp>
      <p:sp>
        <p:nvSpPr>
          <p:cNvPr id="121" name="Shape 121"/>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Blank">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8" name="Shape 128"/>
          <p:cNvSpPr>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6"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6"/>
          <a:srcRect/>
          <a:stretch>
            <a:fillRect/>
          </a:stretch>
        </a:blipFill>
        <a:effectLst/>
      </p:bgPr>
    </p:bg>
    <p:spTree>
      <p:nvGrpSpPr>
        <p:cNvPr id="1" name=""/>
        <p:cNvGrpSpPr/>
        <p:nvPr/>
      </p:nvGrpSpPr>
      <p:grpSpPr>
        <a:xfrm>
          <a:off x="0" y="0"/>
          <a:ext cx="0" cy="0"/>
          <a:chOff x="0" y="0"/>
          <a:chExt cx="0" cy="0"/>
        </a:xfrm>
      </p:grpSpPr>
      <p:sp>
        <p:nvSpPr>
          <p:cNvPr id="2" name="Shape 2"/>
          <p:cNvSpPr>
            <a:spLocks noGrp="1"/>
          </p:cNvSpPr>
          <p:nvPr>
            <p:ph type="title"/>
          </p:nvPr>
        </p:nvSpPr>
        <p:spPr>
          <a:xfrm>
            <a:off x="1778000" y="1765300"/>
            <a:ext cx="10464800" cy="31242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b">
            <a:normAutofit/>
          </a:bodyPr>
          <a:lstStyle/>
          <a:p>
            <a:r>
              <a:t>Title Text</a:t>
            </a:r>
          </a:p>
        </p:txBody>
      </p:sp>
      <p:sp>
        <p:nvSpPr>
          <p:cNvPr id="3" name="Shape 3"/>
          <p:cNvSpPr>
            <a:spLocks noGrp="1"/>
          </p:cNvSpPr>
          <p:nvPr>
            <p:ph type="body" idx="1"/>
          </p:nvPr>
        </p:nvSpPr>
        <p:spPr>
          <a:xfrm>
            <a:off x="1778000" y="5029200"/>
            <a:ext cx="10464800" cy="15494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ormAutofit/>
          </a:bodyPr>
          <a:lstStyle/>
          <a:p>
            <a:r>
              <a:t>Body Level One</a:t>
            </a:r>
          </a:p>
          <a:p>
            <a:pPr lvl="1"/>
            <a:r>
              <a:t>Body Level Two</a:t>
            </a:r>
          </a:p>
          <a:p>
            <a:pPr lvl="2"/>
            <a:r>
              <a:t>Body Level Three</a:t>
            </a:r>
          </a:p>
          <a:p>
            <a:pPr lvl="3"/>
            <a:r>
              <a:t>Body Level Four</a:t>
            </a:r>
          </a:p>
          <a:p>
            <a:pPr lvl="4"/>
            <a:r>
              <a:t>Body Level Five</a:t>
            </a:r>
          </a:p>
        </p:txBody>
      </p:sp>
      <p:sp>
        <p:nvSpPr>
          <p:cNvPr id="4" name="Shape 4"/>
          <p:cNvSpPr>
            <a:spLocks noGrp="1"/>
          </p:cNvSpPr>
          <p:nvPr>
            <p:ph type="sldNum" sz="quarter" idx="2"/>
          </p:nvPr>
        </p:nvSpPr>
        <p:spPr>
          <a:xfrm>
            <a:off x="12153899" y="9169400"/>
            <a:ext cx="453239" cy="462282"/>
          </a:xfrm>
          <a:prstGeom prst="rect">
            <a:avLst/>
          </a:prstGeom>
          <a:ln w="12700">
            <a:miter lim="400000"/>
          </a:ln>
        </p:spPr>
        <p:txBody>
          <a:bodyPr wrap="none" lIns="50800" tIns="50800" rIns="50800" bIns="50800">
            <a:spAutoFit/>
          </a:bodyPr>
          <a:lstStyle>
            <a:lvl1pPr algn="r">
              <a:defRPr sz="24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ransition xmlns:p14="http://schemas.microsoft.com/office/powerpoint/2010/main" spd="med"/>
  <p:txStyles>
    <p:titleStyle>
      <a:lvl1pPr marL="0" marR="0" indent="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1pPr>
      <a:lvl2pPr marL="0" marR="0" indent="2286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2pPr>
      <a:lvl3pPr marL="0" marR="0" indent="4572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3pPr>
      <a:lvl4pPr marL="0" marR="0" indent="6858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4pPr>
      <a:lvl5pPr marL="0" marR="0" indent="9144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5pPr>
      <a:lvl6pPr marL="0" marR="0" indent="11430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6pPr>
      <a:lvl7pPr marL="0" marR="0" indent="13716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7pPr>
      <a:lvl8pPr marL="0" marR="0" indent="16002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8pPr>
      <a:lvl9pPr marL="0" marR="0" indent="1828800" algn="ctr" defTabSz="457200" rtl="0" latinLnBrk="0">
        <a:lnSpc>
          <a:spcPct val="100000"/>
        </a:lnSpc>
        <a:spcBef>
          <a:spcPts val="0"/>
        </a:spcBef>
        <a:spcAft>
          <a:spcPts val="0"/>
        </a:spcAft>
        <a:buClrTx/>
        <a:buSzTx/>
        <a:buFontTx/>
        <a:buNone/>
        <a:tabLst>
          <a:tab pos="1485900" algn="l"/>
        </a:tabLst>
        <a:defRPr sz="94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9pPr>
    </p:titleStyle>
    <p:bodyStyle>
      <a:lvl1pPr marL="0" marR="0" indent="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1pPr>
      <a:lvl2pPr marL="0" marR="0" indent="2286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2pPr>
      <a:lvl3pPr marL="0" marR="0" indent="4572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3pPr>
      <a:lvl4pPr marL="0" marR="0" indent="6858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4pPr>
      <a:lvl5pPr marL="0" marR="0" indent="9144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5pPr>
      <a:lvl6pPr marL="0" marR="0" indent="11430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6pPr>
      <a:lvl7pPr marL="0" marR="0" indent="13716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7pPr>
      <a:lvl8pPr marL="0" marR="0" indent="16002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8pPr>
      <a:lvl9pPr marL="0" marR="0" indent="1828800" algn="ctr" defTabSz="457200" rtl="0" latinLnBrk="0">
        <a:lnSpc>
          <a:spcPct val="100000"/>
        </a:lnSpc>
        <a:spcBef>
          <a:spcPts val="0"/>
        </a:spcBef>
        <a:spcAft>
          <a:spcPts val="0"/>
        </a:spcAft>
        <a:buClrTx/>
        <a:buSzTx/>
        <a:buFontTx/>
        <a:buNone/>
        <a:tabLst/>
        <a:defRPr sz="4200" b="0" i="0" u="none" strike="noStrike" cap="none" spc="0" baseline="0">
          <a:ln>
            <a:noFill/>
          </a:ln>
          <a:solidFill>
            <a:srgbClr val="363929"/>
          </a:solidFill>
          <a:effectLst>
            <a:outerShdw blurRad="25400" dist="25400" dir="2700000" rotWithShape="0">
              <a:srgbClr val="FFFFFF">
                <a:alpha val="50000"/>
              </a:srgbClr>
            </a:outerShdw>
          </a:effectLst>
          <a:uFillTx/>
          <a:latin typeface="+mn-lt"/>
          <a:ea typeface="+mn-ea"/>
          <a:cs typeface="+mn-cs"/>
          <a:sym typeface="Optima"/>
        </a:defRPr>
      </a:lvl9pPr>
    </p:bodyStyle>
    <p:otherStyle>
      <a:lvl1pPr marL="0" marR="0" indent="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1pPr>
      <a:lvl2pPr marL="0" marR="0" indent="2286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2pPr>
      <a:lvl3pPr marL="0" marR="0" indent="4572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3pPr>
      <a:lvl4pPr marL="0" marR="0" indent="6858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4pPr>
      <a:lvl5pPr marL="0" marR="0" indent="9144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5pPr>
      <a:lvl6pPr marL="0" marR="0" indent="11430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6pPr>
      <a:lvl7pPr marL="0" marR="0" indent="13716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7pPr>
      <a:lvl8pPr marL="0" marR="0" indent="16002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8pPr>
      <a:lvl9pPr marL="0" marR="0" indent="1828800" algn="r" defTabSz="457200" latinLnBrk="0">
        <a:lnSpc>
          <a:spcPct val="100000"/>
        </a:lnSpc>
        <a:spcBef>
          <a:spcPts val="0"/>
        </a:spcBef>
        <a:spcAft>
          <a:spcPts val="0"/>
        </a:spcAft>
        <a:buClrTx/>
        <a:buSzTx/>
        <a:buFontTx/>
        <a:buNone/>
        <a:tabLst/>
        <a:defRPr sz="2400" b="0" i="0" u="none" strike="noStrike" cap="none" spc="0" baseline="0">
          <a:ln>
            <a:noFill/>
          </a:ln>
          <a:solidFill>
            <a:schemeClr val="tx1"/>
          </a:solidFill>
          <a:uFillTx/>
          <a:latin typeface="+mn-lt"/>
          <a:ea typeface="+mn-ea"/>
          <a:cs typeface="+mn-cs"/>
          <a:sym typeface="Optima"/>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 name="Shape 137"/>
          <p:cNvSpPr>
            <a:spLocks noGrp="1"/>
          </p:cNvSpPr>
          <p:nvPr>
            <p:ph type="ctrTitle"/>
          </p:nvPr>
        </p:nvSpPr>
        <p:spPr>
          <a:prstGeom prst="rect">
            <a:avLst/>
          </a:prstGeom>
        </p:spPr>
        <p:txBody>
          <a:bodyPr/>
          <a:lstStyle/>
          <a:p>
            <a:r>
              <a:t>A Spiritual Revolution? </a:t>
            </a:r>
          </a:p>
        </p:txBody>
      </p:sp>
      <p:sp>
        <p:nvSpPr>
          <p:cNvPr id="138" name="Shape 138"/>
          <p:cNvSpPr>
            <a:spLocks noGrp="1"/>
          </p:cNvSpPr>
          <p:nvPr>
            <p:ph type="subTitle" sz="quarter" idx="1"/>
          </p:nvPr>
        </p:nvSpPr>
        <p:spPr>
          <a:prstGeom prst="rect">
            <a:avLst/>
          </a:prstGeom>
        </p:spPr>
        <p:txBody>
          <a:bodyPr/>
          <a:lstStyle/>
          <a:p>
            <a:r>
              <a:t>Or a Secular Revolution?</a:t>
            </a:r>
          </a:p>
        </p:txBody>
      </p:sp>
    </p:spTree>
  </p:cSld>
  <p:clrMapOvr>
    <a:masterClrMapping/>
  </p:clrMapOvr>
  <p:transition xmlns:p14="http://schemas.microsoft.com/office/powerpoint/2010/mai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 name="Shape 140"/>
          <p:cNvSpPr>
            <a:spLocks noGrp="1"/>
          </p:cNvSpPr>
          <p:nvPr>
            <p:ph type="title"/>
          </p:nvPr>
        </p:nvSpPr>
        <p:spPr>
          <a:xfrm>
            <a:off x="2222499" y="2675185"/>
            <a:ext cx="9575801" cy="6445993"/>
          </a:xfrm>
          <a:prstGeom prst="rect">
            <a:avLst/>
          </a:prstGeom>
        </p:spPr>
        <p:txBody>
          <a:bodyPr/>
          <a:lstStyle/>
          <a:p>
            <a:pPr marR="457200">
              <a:tabLst/>
              <a:defRPr sz="3000">
                <a:solidFill>
                  <a:srgbClr val="000000"/>
                </a:solidFill>
                <a:effectLst/>
                <a:latin typeface="Trebuchet MS"/>
                <a:ea typeface="Trebuchet MS"/>
                <a:cs typeface="Trebuchet MS"/>
                <a:sym typeface="Trebuchet MS"/>
              </a:defRPr>
            </a:pPr>
            <a:r>
              <a:t>Research undertaken in Kendal: 2000-2002</a:t>
            </a:r>
          </a:p>
          <a:p>
            <a:pPr marR="457200">
              <a:tabLst/>
              <a:defRPr sz="3000">
                <a:solidFill>
                  <a:srgbClr val="000000"/>
                </a:solidFill>
                <a:effectLst/>
                <a:latin typeface="Trebuchet MS"/>
                <a:ea typeface="Trebuchet MS"/>
                <a:cs typeface="Trebuchet MS"/>
                <a:sym typeface="Trebuchet MS"/>
              </a:defRPr>
            </a:pPr>
            <a:endParaRPr/>
          </a:p>
          <a:p>
            <a:pPr marR="457200" algn="l">
              <a:tabLst/>
              <a:defRPr sz="3000">
                <a:solidFill>
                  <a:srgbClr val="000000"/>
                </a:solidFill>
                <a:effectLst/>
                <a:latin typeface="Trebuchet MS"/>
                <a:ea typeface="Trebuchet MS"/>
                <a:cs typeface="Trebuchet MS"/>
                <a:sym typeface="Trebuchet MS"/>
              </a:defRPr>
            </a:pPr>
            <a:r>
              <a:t>Heelas, Paul, Linda Woodhead, Benjamin Seel, Bronislaw Szerszynski &amp; Karin Tusting (Eds.) (2005) </a:t>
            </a:r>
            <a:r>
              <a:rPr i="1"/>
              <a:t>The Spiritual Revolution: Why Religion Is Giving Way to Spirituality, </a:t>
            </a:r>
            <a:r>
              <a:t>Oxford, Blackwell.</a:t>
            </a:r>
          </a:p>
          <a:p>
            <a:pPr marR="457200">
              <a:tabLst/>
              <a:defRPr sz="2300">
                <a:solidFill>
                  <a:srgbClr val="000000"/>
                </a:solidFill>
                <a:effectLst/>
                <a:latin typeface="Trebuchet MS"/>
                <a:ea typeface="Trebuchet MS"/>
                <a:cs typeface="Trebuchet MS"/>
                <a:sym typeface="Trebuchet MS"/>
              </a:defRPr>
            </a:pPr>
            <a:endParaRPr/>
          </a:p>
          <a:p>
            <a:pPr marR="457200">
              <a:tabLst/>
              <a:defRPr sz="2300">
                <a:solidFill>
                  <a:srgbClr val="000000"/>
                </a:solidFill>
                <a:effectLst/>
                <a:latin typeface="Trebuchet MS"/>
                <a:ea typeface="Trebuchet MS"/>
                <a:cs typeface="Trebuchet MS"/>
                <a:sym typeface="Trebuchet MS"/>
              </a:defRPr>
            </a:pPr>
            <a:endParaRPr/>
          </a:p>
          <a:p>
            <a:pPr marR="457200">
              <a:tabLst/>
              <a:defRPr sz="3100">
                <a:solidFill>
                  <a:srgbClr val="000000"/>
                </a:solidFill>
                <a:effectLst/>
                <a:latin typeface="Trebuchet MS"/>
                <a:ea typeface="Trebuchet MS"/>
                <a:cs typeface="Trebuchet MS"/>
                <a:sym typeface="Trebuchet MS"/>
              </a:defRPr>
            </a:pPr>
            <a:r>
              <a:rPr sz="3000"/>
              <a:t>‘Spiritual laboratory’ (Heelas et al, 2005, 8).</a:t>
            </a:r>
            <a:r>
              <a:t>  </a:t>
            </a:r>
          </a:p>
        </p:txBody>
      </p:sp>
      <p:sp>
        <p:nvSpPr>
          <p:cNvPr id="141" name="Shape 141"/>
          <p:cNvSpPr/>
          <p:nvPr/>
        </p:nvSpPr>
        <p:spPr>
          <a:xfrm>
            <a:off x="1090376" y="1695450"/>
            <a:ext cx="11438199" cy="12192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lvl1pPr marR="457200">
              <a:defRPr sz="3800" b="1">
                <a:solidFill>
                  <a:srgbClr val="000000"/>
                </a:solidFill>
                <a:latin typeface="Trebuchet MS"/>
                <a:ea typeface="Trebuchet MS"/>
                <a:cs typeface="Trebuchet MS"/>
                <a:sym typeface="Trebuchet MS"/>
              </a:defRPr>
            </a:lvl1pPr>
          </a:lstStyle>
          <a:p>
            <a:r>
              <a:t>From life-as religion to subjective-life spirituality</a:t>
            </a:r>
            <a:endParaRPr b="0"/>
          </a:p>
        </p:txBody>
      </p:sp>
    </p:spTree>
  </p:cSld>
  <p:clrMapOvr>
    <a:masterClrMapping/>
  </p:clrMapOvr>
  <p:transition xmlns:p14="http://schemas.microsoft.com/office/powerpoint/2010/mai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653875" y="1888844"/>
            <a:ext cx="8125456" cy="3785652"/>
          </a:xfrm>
          <a:prstGeom prst="rect">
            <a:avLst/>
          </a:prstGeom>
        </p:spPr>
        <p:txBody>
          <a:bodyPr wrap="square">
            <a:spAutoFit/>
          </a:bodyPr>
          <a:lstStyle/>
          <a:p>
            <a:r>
              <a:rPr lang="en-GB" dirty="0"/>
              <a:t>Argue for a ‘subjective turn’ – no longer obliged to focus on the external.  No higher truth. It’s now about the internal and personal experience</a:t>
            </a:r>
            <a:r>
              <a:rPr lang="en-GB" dirty="0" smtClean="0"/>
              <a:t>.</a:t>
            </a:r>
          </a:p>
          <a:p>
            <a:endParaRPr lang="en-GB" dirty="0"/>
          </a:p>
          <a:p>
            <a:r>
              <a:rPr lang="en-GB" dirty="0"/>
              <a:t>Distinction made between ‘life-as’ and ‘subjective-life’.  ‘Life as’ religion and ‘Subjective-life’ spirituality. </a:t>
            </a:r>
          </a:p>
        </p:txBody>
      </p:sp>
    </p:spTree>
    <p:extLst>
      <p:ext uri="{BB962C8B-B14F-4D97-AF65-F5344CB8AC3E}">
        <p14:creationId xmlns:p14="http://schemas.microsoft.com/office/powerpoint/2010/main" val="1542965075"/>
      </p:ext>
    </p:extLst>
  </p:cSld>
  <p:clrMapOvr>
    <a:masterClrMapping/>
  </p:clrMapOvr>
  <p:transition xmlns:p14="http://schemas.microsoft.com/office/powerpoint/2010/mai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 name="Shape 143"/>
          <p:cNvSpPr>
            <a:spLocks noGrp="1"/>
          </p:cNvSpPr>
          <p:nvPr>
            <p:ph type="title"/>
          </p:nvPr>
        </p:nvSpPr>
        <p:spPr>
          <a:xfrm>
            <a:off x="2222500" y="890201"/>
            <a:ext cx="9575800" cy="7973198"/>
          </a:xfrm>
          <a:prstGeom prst="rect">
            <a:avLst/>
          </a:prstGeom>
        </p:spPr>
        <p:txBody>
          <a:bodyPr/>
          <a:lstStyle/>
          <a:p>
            <a:pPr marR="457200" algn="l">
              <a:tabLst/>
              <a:defRPr sz="3000">
                <a:solidFill>
                  <a:srgbClr val="000000"/>
                </a:solidFill>
                <a:effectLst/>
                <a:latin typeface="Trebuchet MS"/>
                <a:ea typeface="Trebuchet MS"/>
                <a:cs typeface="Trebuchet MS"/>
                <a:sym typeface="Trebuchet MS"/>
              </a:defRPr>
            </a:pPr>
            <a:r>
              <a:rPr dirty="0" smtClean="0"/>
              <a:t>Heelas</a:t>
            </a:r>
            <a:r>
              <a:rPr lang="cy-GB" dirty="0" smtClean="0"/>
              <a:t>’ early work used the term ‘</a:t>
            </a:r>
            <a:r>
              <a:rPr dirty="0" smtClean="0"/>
              <a:t>New Age</a:t>
            </a:r>
            <a:r>
              <a:rPr lang="cy-GB" dirty="0" smtClean="0"/>
              <a:t>'</a:t>
            </a:r>
            <a:r>
              <a:rPr dirty="0" smtClean="0"/>
              <a:t> </a:t>
            </a:r>
            <a:r>
              <a:rPr dirty="0"/>
              <a:t>and he notes (1996, 1-2) ‘the initial impression of an eclectic hotchpotch of beliefs and practices’</a:t>
            </a:r>
          </a:p>
          <a:p>
            <a:pPr marR="457200" algn="l">
              <a:tabLst/>
              <a:defRPr sz="3000">
                <a:solidFill>
                  <a:srgbClr val="000000"/>
                </a:solidFill>
                <a:effectLst/>
                <a:latin typeface="Trebuchet MS"/>
                <a:ea typeface="Trebuchet MS"/>
                <a:cs typeface="Trebuchet MS"/>
                <a:sym typeface="Trebuchet MS"/>
              </a:defRPr>
            </a:pPr>
            <a:endParaRPr dirty="0"/>
          </a:p>
          <a:p>
            <a:pPr marR="457200" algn="l">
              <a:tabLst/>
              <a:defRPr sz="3000">
                <a:solidFill>
                  <a:srgbClr val="000000"/>
                </a:solidFill>
                <a:effectLst/>
                <a:latin typeface="Trebuchet MS"/>
                <a:ea typeface="Trebuchet MS"/>
                <a:cs typeface="Trebuchet MS"/>
                <a:sym typeface="Trebuchet MS"/>
              </a:defRPr>
            </a:pPr>
            <a:r>
              <a:rPr dirty="0"/>
              <a:t>self-religions</a:t>
            </a:r>
          </a:p>
          <a:p>
            <a:pPr marR="457200" algn="l">
              <a:tabLst/>
              <a:defRPr sz="3000">
                <a:solidFill>
                  <a:srgbClr val="000000"/>
                </a:solidFill>
                <a:effectLst/>
                <a:latin typeface="Trebuchet MS"/>
                <a:ea typeface="Trebuchet MS"/>
                <a:cs typeface="Trebuchet MS"/>
                <a:sym typeface="Trebuchet MS"/>
              </a:defRPr>
            </a:pPr>
            <a:endParaRPr dirty="0"/>
          </a:p>
          <a:p>
            <a:pPr marR="457200" algn="l">
              <a:tabLst/>
              <a:defRPr sz="3000">
                <a:solidFill>
                  <a:srgbClr val="000000"/>
                </a:solidFill>
                <a:effectLst/>
                <a:latin typeface="Trebuchet MS"/>
                <a:ea typeface="Trebuchet MS"/>
                <a:cs typeface="Trebuchet MS"/>
                <a:sym typeface="Trebuchet MS"/>
              </a:defRPr>
            </a:pPr>
            <a:r>
              <a:rPr dirty="0"/>
              <a:t>Human Potential Movement (HPM)</a:t>
            </a:r>
          </a:p>
          <a:p>
            <a:pPr marR="457200" algn="l">
              <a:tabLst/>
              <a:defRPr sz="3000">
                <a:solidFill>
                  <a:srgbClr val="000000"/>
                </a:solidFill>
                <a:effectLst/>
                <a:latin typeface="Trebuchet MS"/>
                <a:ea typeface="Trebuchet MS"/>
                <a:cs typeface="Trebuchet MS"/>
                <a:sym typeface="Trebuchet MS"/>
              </a:defRPr>
            </a:pPr>
            <a:endParaRPr dirty="0"/>
          </a:p>
          <a:p>
            <a:pPr marR="457200" algn="l">
              <a:tabLst/>
              <a:defRPr sz="3000">
                <a:solidFill>
                  <a:srgbClr val="000000"/>
                </a:solidFill>
                <a:effectLst/>
                <a:latin typeface="Trebuchet MS"/>
                <a:ea typeface="Trebuchet MS"/>
                <a:cs typeface="Trebuchet MS"/>
                <a:sym typeface="Trebuchet MS"/>
              </a:defRPr>
            </a:pPr>
            <a:r>
              <a:rPr dirty="0"/>
              <a:t>“Spiritualities of life”</a:t>
            </a:r>
          </a:p>
        </p:txBody>
      </p:sp>
    </p:spTree>
  </p:cSld>
  <p:clrMapOvr>
    <a:masterClrMapping/>
  </p:clrMapOvr>
  <p:transition xmlns:p14="http://schemas.microsoft.com/office/powerpoint/2010/mai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 name="Shape 145"/>
          <p:cNvSpPr>
            <a:spLocks noGrp="1"/>
          </p:cNvSpPr>
          <p:nvPr>
            <p:ph type="title"/>
          </p:nvPr>
        </p:nvSpPr>
        <p:spPr>
          <a:xfrm>
            <a:off x="2222500" y="416966"/>
            <a:ext cx="9575800" cy="9140975"/>
          </a:xfrm>
          <a:prstGeom prst="rect">
            <a:avLst/>
          </a:prstGeom>
        </p:spPr>
        <p:txBody>
          <a:bodyPr/>
          <a:lstStyle/>
          <a:p>
            <a:pPr marR="457200" algn="l">
              <a:tabLst/>
              <a:defRPr sz="2300">
                <a:solidFill>
                  <a:srgbClr val="000000"/>
                </a:solidFill>
                <a:effectLst/>
                <a:latin typeface="Trebuchet MS"/>
                <a:ea typeface="Trebuchet MS"/>
                <a:cs typeface="Trebuchet MS"/>
                <a:sym typeface="Trebuchet MS"/>
              </a:defRPr>
            </a:pPr>
            <a:r>
              <a:t>“Kendal is a market town with approximately 28,000 inhabitants situated at the south-eastern entrance to the English Lake District.  This regional centre is relatively self-contained and autonomous, supporting two secondary schools, two supermarkets, a college of Further Education and a hospital.” (http://www.lancaster.ac.uk/fss/projects/ieppp/kendal/)</a:t>
            </a:r>
          </a:p>
          <a:p>
            <a:pPr marR="457200" algn="l">
              <a:tabLst/>
              <a:defRPr sz="2300">
                <a:solidFill>
                  <a:srgbClr val="000000"/>
                </a:solidFill>
                <a:effectLst/>
                <a:latin typeface="Trebuchet MS"/>
                <a:ea typeface="Trebuchet MS"/>
                <a:cs typeface="Trebuchet MS"/>
                <a:sym typeface="Trebuchet MS"/>
              </a:defRPr>
            </a:pPr>
            <a:endParaRPr/>
          </a:p>
          <a:p>
            <a:pPr marR="457200" algn="l">
              <a:tabLst/>
              <a:defRPr sz="2300">
                <a:solidFill>
                  <a:srgbClr val="000000"/>
                </a:solidFill>
                <a:effectLst/>
                <a:latin typeface="Trebuchet MS"/>
                <a:ea typeface="Trebuchet MS"/>
                <a:cs typeface="Trebuchet MS"/>
                <a:sym typeface="Trebuchet MS"/>
              </a:defRPr>
            </a:pPr>
            <a:r>
              <a:t>" Our main aim was simply to find out what is happening, and to see how things are changing. Our second aim was to use our findings to test the most influential claims about what is happening to contemporary religion and spirituality, including our own hunch that some sort of ‘spiritual revolution’ may be currently underway” (http://www.lancaster.ac.uk/fss/projects/ieppp/kendal/)  </a:t>
            </a:r>
          </a:p>
        </p:txBody>
      </p:sp>
    </p:spTree>
  </p:cSld>
  <p:clrMapOvr>
    <a:masterClrMapping/>
  </p:clrMapOvr>
  <p:transition xmlns:p14="http://schemas.microsoft.com/office/powerpoint/2010/mai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7" name="Shape 147"/>
          <p:cNvSpPr>
            <a:spLocks noGrp="1"/>
          </p:cNvSpPr>
          <p:nvPr>
            <p:ph type="title"/>
          </p:nvPr>
        </p:nvSpPr>
        <p:spPr>
          <a:xfrm>
            <a:off x="2413000" y="1050180"/>
            <a:ext cx="9575800" cy="6675092"/>
          </a:xfrm>
          <a:prstGeom prst="rect">
            <a:avLst/>
          </a:prstGeom>
        </p:spPr>
        <p:txBody>
          <a:bodyPr/>
          <a:lstStyle/>
          <a:p>
            <a:pPr marR="448055" algn="l" defTabSz="448055">
              <a:tabLst/>
              <a:defRPr sz="2254">
                <a:solidFill>
                  <a:srgbClr val="000000"/>
                </a:solidFill>
                <a:effectLst/>
                <a:latin typeface="Trebuchet MS"/>
                <a:ea typeface="Trebuchet MS"/>
                <a:cs typeface="Trebuchet MS"/>
                <a:sym typeface="Trebuchet MS"/>
              </a:defRPr>
            </a:pPr>
            <a:r>
              <a:t>‘Forms of Holistic Milieu Activities in and within Five Miles of Kendal’</a:t>
            </a:r>
          </a:p>
          <a:p>
            <a:pPr marR="448055" algn="l" defTabSz="448055">
              <a:tabLst/>
              <a:defRPr sz="2254">
                <a:solidFill>
                  <a:srgbClr val="000000"/>
                </a:solidFill>
                <a:effectLst/>
                <a:latin typeface="Trebuchet MS"/>
                <a:ea typeface="Trebuchet MS"/>
                <a:cs typeface="Trebuchet MS"/>
                <a:sym typeface="Trebuchet MS"/>
              </a:defRPr>
            </a:pPr>
            <a:endParaRPr/>
          </a:p>
          <a:p>
            <a:pPr marR="448055" algn="l" defTabSz="448055">
              <a:tabLst/>
              <a:defRPr sz="2254">
                <a:solidFill>
                  <a:srgbClr val="000000"/>
                </a:solidFill>
                <a:effectLst/>
                <a:latin typeface="Trebuchet MS"/>
                <a:ea typeface="Trebuchet MS"/>
                <a:cs typeface="Trebuchet MS"/>
                <a:sym typeface="Trebuchet MS"/>
              </a:defRPr>
            </a:pPr>
            <a:r>
              <a:t>“acupressure, acupuncture, Alexander technique, aromatherapy, art therapy, astrology, Buddhist groups, Cancer Care groups, Chinese college of physical culture, chiropractice, circle dancing, counselling, craniosacral therapy, energy management workshop, flower essence therapy, foot massage,Green Spirit, healing groups, herbalism, homeopathy, hypnotherapy, Indian head massage, inter-faith group, Iona group, kinaesiology, massage, Meridian therapy, Metamorphic technique, naturotherapy, nutritional therapy, osteopathy, pagan activities, palm readings, play therapy, psychic consultancy, psychotherapy, psychosynthesis, rebirthing, reflexology, Reiki, relaxation therapy, Sai Baba group, Sea of Faith group, Shiatsu, spinal touch therapy,Tai chi/Chi kung, Taize, Tarot card reading, True Vision group, Universal Peace dancing, Vision therapy, wild women group, women’s spirituality group, yoga groups” (Heelas et al, 2005, 156-7).</a:t>
            </a:r>
          </a:p>
          <a:p>
            <a:pPr marR="448055" algn="l" defTabSz="448055">
              <a:tabLst/>
              <a:defRPr sz="2254">
                <a:solidFill>
                  <a:srgbClr val="000000"/>
                </a:solidFill>
                <a:effectLst/>
                <a:latin typeface="Trebuchet MS"/>
                <a:ea typeface="Trebuchet MS"/>
                <a:cs typeface="Trebuchet MS"/>
                <a:sym typeface="Trebuchet MS"/>
              </a:defRPr>
            </a:pPr>
            <a:endParaRPr/>
          </a:p>
          <a:p>
            <a:pPr marR="448055" algn="l" defTabSz="448055">
              <a:tabLst/>
              <a:defRPr sz="2254">
                <a:solidFill>
                  <a:srgbClr val="000000"/>
                </a:solidFill>
                <a:effectLst/>
                <a:latin typeface="Trebuchet MS"/>
                <a:ea typeface="Trebuchet MS"/>
                <a:cs typeface="Trebuchet MS"/>
                <a:sym typeface="Trebuchet MS"/>
              </a:defRPr>
            </a:pPr>
            <a:endParaRPr/>
          </a:p>
        </p:txBody>
      </p:sp>
    </p:spTree>
  </p:cSld>
  <p:clrMapOvr>
    <a:masterClrMapping/>
  </p:clrMapOvr>
  <p:transition xmlns:p14="http://schemas.microsoft.com/office/powerpoint/2010/mai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Shape 149"/>
          <p:cNvSpPr>
            <a:spLocks noGrp="1"/>
          </p:cNvSpPr>
          <p:nvPr>
            <p:ph type="title"/>
          </p:nvPr>
        </p:nvSpPr>
        <p:spPr>
          <a:prstGeom prst="rect">
            <a:avLst/>
          </a:prstGeom>
        </p:spPr>
        <p:txBody>
          <a:bodyPr/>
          <a:lstStyle/>
          <a:p>
            <a:pPr marR="457200" algn="l">
              <a:tabLst/>
              <a:defRPr sz="2400">
                <a:solidFill>
                  <a:srgbClr val="000000"/>
                </a:solidFill>
                <a:effectLst/>
                <a:latin typeface="Trebuchet MS"/>
                <a:ea typeface="Trebuchet MS"/>
                <a:cs typeface="Trebuchet MS"/>
                <a:sym typeface="Trebuchet MS"/>
              </a:defRPr>
            </a:pPr>
            <a:r>
              <a:t>church and chapel - ‘the congregational domain’ – life-as religion</a:t>
            </a:r>
          </a:p>
          <a:p>
            <a:pPr marR="457200" algn="l">
              <a:tabLst/>
              <a:defRPr sz="2400">
                <a:solidFill>
                  <a:srgbClr val="000000"/>
                </a:solidFill>
                <a:effectLst/>
                <a:latin typeface="Trebuchet MS"/>
                <a:ea typeface="Trebuchet MS"/>
                <a:cs typeface="Trebuchet MS"/>
                <a:sym typeface="Trebuchet MS"/>
              </a:defRPr>
            </a:pPr>
            <a:endParaRPr/>
          </a:p>
          <a:p>
            <a:pPr marR="457200" algn="l">
              <a:tabLst/>
              <a:defRPr sz="2400">
                <a:solidFill>
                  <a:srgbClr val="000000"/>
                </a:solidFill>
                <a:effectLst/>
                <a:latin typeface="Trebuchet MS"/>
                <a:ea typeface="Trebuchet MS"/>
                <a:cs typeface="Trebuchet MS"/>
                <a:sym typeface="Trebuchet MS"/>
              </a:defRPr>
            </a:pPr>
            <a:r>
              <a:t>‘alternative spirituality’ - ‘the holistic milieu’ – subjective-life spirituality</a:t>
            </a:r>
          </a:p>
        </p:txBody>
      </p:sp>
    </p:spTree>
  </p:cSld>
  <p:clrMapOvr>
    <a:masterClrMapping/>
  </p:clrMapOvr>
  <p:transition xmlns:p14="http://schemas.microsoft.com/office/powerpoint/2010/mai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Shape 151"/>
          <p:cNvSpPr>
            <a:spLocks noGrp="1"/>
          </p:cNvSpPr>
          <p:nvPr>
            <p:ph type="title"/>
          </p:nvPr>
        </p:nvSpPr>
        <p:spPr>
          <a:xfrm>
            <a:off x="2222500" y="2034133"/>
            <a:ext cx="9575800" cy="5217567"/>
          </a:xfrm>
          <a:prstGeom prst="rect">
            <a:avLst/>
          </a:prstGeom>
        </p:spPr>
        <p:txBody>
          <a:bodyPr/>
          <a:lstStyle/>
          <a:p>
            <a:pPr marR="420623" algn="l" defTabSz="420623">
              <a:tabLst/>
              <a:defRPr sz="3404">
                <a:solidFill>
                  <a:srgbClr val="000000"/>
                </a:solidFill>
                <a:effectLst/>
                <a:latin typeface="Trebuchet MS"/>
                <a:ea typeface="Trebuchet MS"/>
                <a:cs typeface="Trebuchet MS"/>
                <a:sym typeface="Trebuchet MS"/>
              </a:defRPr>
            </a:pPr>
            <a:r>
              <a:t>‘church attendance count’ in November 2000.</a:t>
            </a:r>
          </a:p>
          <a:p>
            <a:pPr marR="420623" algn="l" defTabSz="420623">
              <a:tabLst/>
              <a:defRPr sz="3404">
                <a:solidFill>
                  <a:srgbClr val="000000"/>
                </a:solidFill>
                <a:effectLst/>
                <a:latin typeface="Trebuchet MS"/>
                <a:ea typeface="Trebuchet MS"/>
                <a:cs typeface="Trebuchet MS"/>
                <a:sym typeface="Trebuchet MS"/>
              </a:defRPr>
            </a:pPr>
            <a:r>
              <a:t>2207 people (adults, teenagers and children) of the population of Kendal attended the 25 churches and chapels of the congregational domain on Sunday the 26th November, 2000; that is 7.9% of the population of Kendal.</a:t>
            </a:r>
          </a:p>
          <a:p>
            <a:pPr marR="420623" algn="l" defTabSz="420623">
              <a:tabLst/>
              <a:defRPr sz="3404">
                <a:solidFill>
                  <a:srgbClr val="000000"/>
                </a:solidFill>
                <a:effectLst/>
                <a:latin typeface="Trebuchet MS"/>
                <a:ea typeface="Trebuchet MS"/>
                <a:cs typeface="Trebuchet MS"/>
                <a:sym typeface="Trebuchet MS"/>
              </a:defRPr>
            </a:pPr>
            <a:endParaRPr/>
          </a:p>
          <a:p>
            <a:pPr marR="420623" algn="l" defTabSz="420623">
              <a:tabLst/>
              <a:defRPr sz="3404">
                <a:solidFill>
                  <a:srgbClr val="000000"/>
                </a:solidFill>
                <a:effectLst/>
                <a:latin typeface="Trebuchet MS"/>
                <a:ea typeface="Trebuchet MS"/>
                <a:cs typeface="Trebuchet MS"/>
                <a:sym typeface="Trebuchet MS"/>
              </a:defRPr>
            </a:pPr>
            <a:r>
              <a:t>600 participated in the holistic milieu activities – 1.6% </a:t>
            </a:r>
          </a:p>
        </p:txBody>
      </p:sp>
    </p:spTree>
  </p:cSld>
  <p:clrMapOvr>
    <a:masterClrMapping/>
  </p:clrMapOvr>
  <p:transition xmlns:p14="http://schemas.microsoft.com/office/powerpoint/2010/mai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 name="Shape 153"/>
          <p:cNvSpPr>
            <a:spLocks noGrp="1"/>
          </p:cNvSpPr>
          <p:nvPr>
            <p:ph type="title"/>
          </p:nvPr>
        </p:nvSpPr>
        <p:spPr>
          <a:prstGeom prst="rect">
            <a:avLst/>
          </a:prstGeom>
        </p:spPr>
        <p:txBody>
          <a:bodyPr/>
          <a:lstStyle>
            <a:lvl1pPr marR="457200" algn="l">
              <a:tabLst/>
              <a:defRPr sz="3000">
                <a:solidFill>
                  <a:srgbClr val="000000"/>
                </a:solidFill>
                <a:latin typeface="Trebuchet MS"/>
                <a:ea typeface="Trebuchet MS"/>
                <a:cs typeface="Trebuchet MS"/>
                <a:sym typeface="Trebuchet MS"/>
              </a:defRPr>
            </a:lvl1pPr>
          </a:lstStyle>
          <a:p>
            <a:pPr>
              <a:defRPr>
                <a:effectLst/>
              </a:defRPr>
            </a:pPr>
            <a:r>
              <a:t>decline of life-as religion and growth of subjective-life spirituality.  Secularization – 2 processes are happening at the same time.  ‘…the winners and losers in the contemporary spiritual marketplace’ (Heelas et al, 2005, 10).</a:t>
            </a:r>
          </a:p>
        </p:txBody>
      </p:sp>
    </p:spTree>
  </p:cSld>
  <p:clrMapOvr>
    <a:masterClrMapping/>
  </p:clrMapOvr>
  <p:transition xmlns:p14="http://schemas.microsoft.com/office/powerpoint/2010/mai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Shape 155"/>
          <p:cNvSpPr>
            <a:spLocks noGrp="1"/>
          </p:cNvSpPr>
          <p:nvPr>
            <p:ph type="title"/>
          </p:nvPr>
        </p:nvSpPr>
        <p:spPr>
          <a:xfrm>
            <a:off x="2222500" y="2603996"/>
            <a:ext cx="9575800" cy="5244604"/>
          </a:xfrm>
          <a:prstGeom prst="rect">
            <a:avLst/>
          </a:prstGeom>
        </p:spPr>
        <p:txBody>
          <a:bodyPr/>
          <a:lstStyle/>
          <a:p>
            <a:pPr marR="457200" algn="l">
              <a:tabLst/>
              <a:defRPr sz="2500">
                <a:solidFill>
                  <a:srgbClr val="000000"/>
                </a:solidFill>
                <a:effectLst/>
                <a:latin typeface="Trebuchet MS"/>
                <a:ea typeface="Trebuchet MS"/>
                <a:cs typeface="Trebuchet MS"/>
                <a:sym typeface="Trebuchet MS"/>
              </a:defRPr>
            </a:pPr>
            <a:r>
              <a:t>‘Subjective-life’ spirituality: ‘…states of consciousness, states of mind, memories, emotions, passions, sensations, bodily experiences, dreams, feelings, inner conscience, and sentiments – including moral sentiments like compassion’ (Heelas et al, 2005, 3).</a:t>
            </a:r>
          </a:p>
          <a:p>
            <a:pPr marR="457200" algn="l">
              <a:tabLst/>
              <a:defRPr sz="2500">
                <a:solidFill>
                  <a:srgbClr val="000000"/>
                </a:solidFill>
                <a:effectLst/>
                <a:latin typeface="Trebuchet MS"/>
                <a:ea typeface="Trebuchet MS"/>
                <a:cs typeface="Trebuchet MS"/>
                <a:sym typeface="Trebuchet MS"/>
              </a:defRPr>
            </a:pPr>
            <a:endParaRPr/>
          </a:p>
          <a:p>
            <a:pPr marR="457200" algn="l">
              <a:tabLst/>
              <a:defRPr sz="1200">
                <a:solidFill>
                  <a:srgbClr val="000000"/>
                </a:solidFill>
                <a:effectLst/>
                <a:latin typeface="Trebuchet MS"/>
                <a:ea typeface="Trebuchet MS"/>
                <a:cs typeface="Trebuchet MS"/>
                <a:sym typeface="Trebuchet MS"/>
              </a:defRPr>
            </a:pPr>
            <a:r>
              <a:rPr sz="2500"/>
              <a:t>No ‘external expectations’ in spirituality.  ‘Life-as’ – what is expected of us/put in us by outside.  Obeying.  We are directed, we don’t direct ourselves.  ‘Subjective-turn’ to subjective-life is about personal experience and personal needs, etc. </a:t>
            </a:r>
            <a:r>
              <a:t>   </a:t>
            </a:r>
          </a:p>
        </p:txBody>
      </p:sp>
    </p:spTree>
  </p:cSld>
  <p:clrMapOvr>
    <a:masterClrMapping/>
  </p:clrMapOvr>
  <p:transition xmlns:p14="http://schemas.microsoft.com/office/powerpoint/2010/mai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7" name="Shape 157"/>
          <p:cNvSpPr>
            <a:spLocks noGrp="1"/>
          </p:cNvSpPr>
          <p:nvPr>
            <p:ph type="title"/>
          </p:nvPr>
        </p:nvSpPr>
        <p:spPr>
          <a:xfrm>
            <a:off x="2222500" y="583803"/>
            <a:ext cx="9575800" cy="8795892"/>
          </a:xfrm>
          <a:prstGeom prst="rect">
            <a:avLst/>
          </a:prstGeom>
        </p:spPr>
        <p:txBody>
          <a:bodyPr/>
          <a:lstStyle/>
          <a:p>
            <a:pPr marR="457200" algn="l">
              <a:tabLst/>
              <a:defRPr sz="2200">
                <a:solidFill>
                  <a:srgbClr val="000000"/>
                </a:solidFill>
                <a:effectLst/>
                <a:latin typeface="Trebuchet MS"/>
                <a:ea typeface="Trebuchet MS"/>
                <a:cs typeface="Trebuchet MS"/>
                <a:sym typeface="Trebuchet MS"/>
              </a:defRPr>
            </a:pPr>
            <a:r>
              <a:t>A ‘subjective turn’, but not just in the realm of religion</a:t>
            </a:r>
          </a:p>
          <a:p>
            <a:pPr marR="457200" algn="l">
              <a:tabLst/>
              <a:defRPr sz="2200">
                <a:solidFill>
                  <a:srgbClr val="000000"/>
                </a:solidFill>
                <a:effectLst/>
                <a:latin typeface="Trebuchet MS"/>
                <a:ea typeface="Trebuchet MS"/>
                <a:cs typeface="Trebuchet MS"/>
                <a:sym typeface="Trebuchet MS"/>
              </a:defRPr>
            </a:pPr>
            <a:endParaRPr/>
          </a:p>
          <a:p>
            <a:pPr marR="457200" algn="l">
              <a:tabLst/>
              <a:defRPr sz="2200">
                <a:solidFill>
                  <a:srgbClr val="000000"/>
                </a:solidFill>
                <a:effectLst/>
                <a:latin typeface="Trebuchet MS"/>
                <a:ea typeface="Trebuchet MS"/>
                <a:cs typeface="Trebuchet MS"/>
                <a:sym typeface="Trebuchet MS"/>
              </a:defRPr>
            </a:pPr>
            <a:r>
              <a:t>‘The subjective turn has become the defining cultural development of modern western culture’.  There is a ‘person-centred’ or ‘subjectivity-centred’ direction.  In education we hear of ‘</a:t>
            </a:r>
            <a:r>
              <a:rPr>
                <a:solidFill>
                  <a:srgbClr val="FF2600"/>
                </a:solidFill>
              </a:rPr>
              <a:t>child-centred</a:t>
            </a:r>
            <a:r>
              <a:t>’ or ‘</a:t>
            </a:r>
            <a:r>
              <a:rPr>
                <a:solidFill>
                  <a:srgbClr val="FF2600"/>
                </a:solidFill>
              </a:rPr>
              <a:t>learner-centred</a:t>
            </a:r>
            <a:r>
              <a:t>’ approach.  In sales marketing we hear of ‘</a:t>
            </a:r>
            <a:r>
              <a:rPr>
                <a:solidFill>
                  <a:srgbClr val="FF2600"/>
                </a:solidFill>
              </a:rPr>
              <a:t>consumer-centred</a:t>
            </a:r>
            <a:r>
              <a:t>’, in health we hear of ‘</a:t>
            </a:r>
            <a:r>
              <a:rPr>
                <a:solidFill>
                  <a:srgbClr val="FF2600"/>
                </a:solidFill>
              </a:rPr>
              <a:t>patient-centred</a:t>
            </a:r>
            <a:r>
              <a:t>’ and in work there has been an increasing trend in </a:t>
            </a:r>
            <a:r>
              <a:rPr>
                <a:solidFill>
                  <a:srgbClr val="FF2600"/>
                </a:solidFill>
              </a:rPr>
              <a:t>personal development</a:t>
            </a:r>
            <a:r>
              <a:t> (Heelas et al, 2005, 5).  </a:t>
            </a:r>
          </a:p>
          <a:p>
            <a:pPr marR="457200" algn="l">
              <a:tabLst/>
              <a:defRPr sz="2200">
                <a:solidFill>
                  <a:srgbClr val="000000"/>
                </a:solidFill>
                <a:effectLst/>
                <a:latin typeface="Trebuchet MS"/>
                <a:ea typeface="Trebuchet MS"/>
                <a:cs typeface="Trebuchet MS"/>
                <a:sym typeface="Trebuchet MS"/>
              </a:defRPr>
            </a:pPr>
            <a:endParaRPr/>
          </a:p>
          <a:p>
            <a:pPr marR="457200" algn="l">
              <a:tabLst/>
              <a:defRPr sz="2200">
                <a:solidFill>
                  <a:srgbClr val="000000"/>
                </a:solidFill>
                <a:effectLst/>
                <a:latin typeface="Trebuchet MS"/>
                <a:ea typeface="Trebuchet MS"/>
                <a:cs typeface="Trebuchet MS"/>
                <a:sym typeface="Trebuchet MS"/>
              </a:defRPr>
            </a:pPr>
            <a:r>
              <a:t>‘Each of these shifts involves a turn away form a more hierarchical, deferential, life-as order of things in which the teacher, the shopkeeper, the doctor, the manager was “god”’ (Heelas et al, 2005, 5).</a:t>
            </a:r>
          </a:p>
          <a:p>
            <a:pPr marR="457200" algn="l">
              <a:tabLst/>
              <a:defRPr sz="2200">
                <a:solidFill>
                  <a:srgbClr val="000000"/>
                </a:solidFill>
                <a:effectLst/>
                <a:latin typeface="Trebuchet MS"/>
                <a:ea typeface="Trebuchet MS"/>
                <a:cs typeface="Trebuchet MS"/>
                <a:sym typeface="Trebuchet MS"/>
              </a:defRPr>
            </a:pPr>
            <a:endParaRPr/>
          </a:p>
          <a:p>
            <a:pPr marR="457200" algn="l">
              <a:tabLst/>
              <a:defRPr sz="2200">
                <a:solidFill>
                  <a:srgbClr val="000000"/>
                </a:solidFill>
                <a:effectLst/>
                <a:latin typeface="Trebuchet MS"/>
                <a:ea typeface="Trebuchet MS"/>
                <a:cs typeface="Trebuchet MS"/>
                <a:sym typeface="Trebuchet MS"/>
              </a:defRPr>
            </a:pPr>
            <a:r>
              <a:t>there is wider cultural significance to this ‘subjective-turn’ (Heelas et al, 2005, 6)  </a:t>
            </a:r>
          </a:p>
          <a:p>
            <a:pPr marR="457200" algn="l">
              <a:tabLst/>
              <a:defRPr sz="2200">
                <a:solidFill>
                  <a:srgbClr val="000000"/>
                </a:solidFill>
                <a:effectLst/>
                <a:latin typeface="Trebuchet MS"/>
                <a:ea typeface="Trebuchet MS"/>
                <a:cs typeface="Trebuchet MS"/>
                <a:sym typeface="Trebuchet MS"/>
              </a:defRPr>
            </a:pPr>
            <a:endParaRPr/>
          </a:p>
        </p:txBody>
      </p:sp>
    </p:spTree>
  </p:cSld>
  <p:clrMapOvr>
    <a:masterClrMapping/>
  </p:clrMapOvr>
  <p:transition xmlns:p14="http://schemas.microsoft.com/office/powerpoint/2010/mai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 name="Shape 159"/>
          <p:cNvSpPr>
            <a:spLocks noGrp="1"/>
          </p:cNvSpPr>
          <p:nvPr>
            <p:ph type="title"/>
          </p:nvPr>
        </p:nvSpPr>
        <p:spPr>
          <a:xfrm>
            <a:off x="2222500" y="709562"/>
            <a:ext cx="9575800" cy="5462638"/>
          </a:xfrm>
          <a:prstGeom prst="rect">
            <a:avLst/>
          </a:prstGeom>
        </p:spPr>
        <p:txBody>
          <a:bodyPr/>
          <a:lstStyle/>
          <a:p>
            <a:pPr marR="452627" algn="l" defTabSz="452627">
              <a:tabLst/>
              <a:defRPr sz="2277">
                <a:solidFill>
                  <a:srgbClr val="000000"/>
                </a:solidFill>
                <a:effectLst/>
                <a:latin typeface="Trebuchet MS"/>
                <a:ea typeface="Trebuchet MS"/>
                <a:cs typeface="Trebuchet MS"/>
                <a:sym typeface="Trebuchet MS"/>
              </a:defRPr>
            </a:pPr>
            <a:r>
              <a:t>‘Life-as’  religion is about conformity to something put on individuals form outside – a higher being.  Subjective-life’ spirituality – allows individuality and the importance on personal experience – eg New Age, ‘mind, body, spirit’, ‘alternative’ or ‘holistic’ spirituality.  Whatever term is used, they say it includes ‘yoga, reiki, meditation, tai chi, aromatherapy, much paganism, rebirthing, reflexology, much wicca and many more…’  (Heelas et al, 2005, 7).  </a:t>
            </a:r>
          </a:p>
          <a:p>
            <a:pPr marR="452627" algn="l" defTabSz="452627">
              <a:tabLst/>
              <a:defRPr sz="2277">
                <a:solidFill>
                  <a:srgbClr val="000000"/>
                </a:solidFill>
                <a:effectLst/>
                <a:latin typeface="Trebuchet MS"/>
                <a:ea typeface="Trebuchet MS"/>
                <a:cs typeface="Trebuchet MS"/>
                <a:sym typeface="Trebuchet MS"/>
              </a:defRPr>
            </a:pPr>
            <a:endParaRPr/>
          </a:p>
          <a:p>
            <a:pPr marR="452627" algn="l" defTabSz="452627">
              <a:tabLst/>
              <a:defRPr sz="2277">
                <a:solidFill>
                  <a:srgbClr val="000000"/>
                </a:solidFill>
                <a:effectLst/>
                <a:latin typeface="Trebuchet MS"/>
                <a:ea typeface="Trebuchet MS"/>
                <a:cs typeface="Trebuchet MS"/>
                <a:sym typeface="Trebuchet MS"/>
              </a:defRPr>
            </a:pPr>
            <a:r>
              <a:t>The ‘congregational’ – people guided by higher power.  The ‘holistic’ people live in a way unique to them (Heelas et al, 2005, 13).  </a:t>
            </a:r>
          </a:p>
          <a:p>
            <a:pPr marR="452627" algn="l" defTabSz="452627">
              <a:tabLst/>
              <a:defRPr sz="2277">
                <a:solidFill>
                  <a:srgbClr val="000000"/>
                </a:solidFill>
                <a:effectLst/>
                <a:latin typeface="Trebuchet MS"/>
                <a:ea typeface="Trebuchet MS"/>
                <a:cs typeface="Trebuchet MS"/>
                <a:sym typeface="Trebuchet MS"/>
              </a:defRPr>
            </a:pPr>
            <a:endParaRPr/>
          </a:p>
          <a:p>
            <a:pPr marR="452627" algn="l" defTabSz="452627">
              <a:tabLst/>
              <a:defRPr sz="2277">
                <a:solidFill>
                  <a:srgbClr val="000000"/>
                </a:solidFill>
                <a:effectLst/>
                <a:latin typeface="Trebuchet MS"/>
                <a:ea typeface="Trebuchet MS"/>
                <a:cs typeface="Trebuchet MS"/>
                <a:sym typeface="Trebuchet MS"/>
              </a:defRPr>
            </a:pPr>
            <a:r>
              <a:t>Walking in to services it was clear that people’s ‘attention [was] being directed away from oneself towards something higher’ (Heelas et al, 2005, 13-14).  God – Jesus Christ – Holy Spirit</a:t>
            </a:r>
          </a:p>
        </p:txBody>
      </p:sp>
    </p:spTree>
  </p:cSld>
  <p:clrMapOvr>
    <a:masterClrMapping/>
  </p:clrMapOvr>
  <p:transition xmlns:p14="http://schemas.microsoft.com/office/powerpoint/2010/mai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Shape 161"/>
          <p:cNvSpPr>
            <a:spLocks noGrp="1"/>
          </p:cNvSpPr>
          <p:nvPr>
            <p:ph type="title"/>
          </p:nvPr>
        </p:nvSpPr>
        <p:spPr>
          <a:xfrm>
            <a:off x="2222500" y="831998"/>
            <a:ext cx="9575800" cy="5340203"/>
          </a:xfrm>
          <a:prstGeom prst="rect">
            <a:avLst/>
          </a:prstGeom>
        </p:spPr>
        <p:txBody>
          <a:bodyPr/>
          <a:lstStyle/>
          <a:p>
            <a:pPr defTabSz="333756">
              <a:tabLst>
                <a:tab pos="1079500" algn="l"/>
              </a:tabLst>
              <a:defRPr sz="1752">
                <a:effectLst>
                  <a:outerShdw blurRad="18542" dist="18542" dir="2700000" rotWithShape="0">
                    <a:srgbClr val="FFFFFF">
                      <a:alpha val="50000"/>
                    </a:srgbClr>
                  </a:outerShdw>
                </a:effectLst>
                <a:latin typeface="Trebuchet MS"/>
                <a:ea typeface="Trebuchet MS"/>
                <a:cs typeface="Trebuchet MS"/>
                <a:sym typeface="Trebuchet MS"/>
              </a:defRPr>
            </a:pPr>
            <a:r>
              <a:t>‘life-as spirituality’ - the congregational can be divided into 4 types (Heelas et al, 2005, 17ff):</a:t>
            </a:r>
          </a:p>
          <a:p>
            <a:pPr defTabSz="333756">
              <a:tabLst>
                <a:tab pos="1079500" algn="l"/>
              </a:tabLst>
              <a:defRPr sz="1752">
                <a:effectLst>
                  <a:outerShdw blurRad="18542" dist="18542" dir="2700000" rotWithShape="0">
                    <a:srgbClr val="FFFFFF">
                      <a:alpha val="50000"/>
                    </a:srgbClr>
                  </a:outerShdw>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difference – distance between God and humanity.  God is known only through Jesus Christ and the scriptures. </a:t>
            </a:r>
          </a:p>
          <a:p>
            <a:pPr marR="333756" algn="l" defTabSz="333756">
              <a:tabLst/>
              <a:defRPr sz="1752">
                <a:solidFill>
                  <a:srgbClr val="000000"/>
                </a:solidFill>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humanity – less distance between God and humanity. Ethics, love, this-worldly.  But all is done through service to God </a:t>
            </a:r>
          </a:p>
          <a:p>
            <a:pPr marR="333756" algn="l" defTabSz="333756">
              <a:tabLst/>
              <a:defRPr sz="1752">
                <a:solidFill>
                  <a:srgbClr val="000000"/>
                </a:solidFill>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experiential difference -  same as ‘congregations of difference’ but with the Holy Spirit introducing a subjective element.  But subjectivization within a boundary and needs to be measurable.  </a:t>
            </a:r>
          </a:p>
          <a:p>
            <a:pPr marR="333756" algn="l" defTabSz="333756">
              <a:tabLst/>
              <a:defRPr sz="1752">
                <a:solidFill>
                  <a:srgbClr val="000000"/>
                </a:solidFill>
                <a:effectLst/>
                <a:latin typeface="Trebuchet MS"/>
                <a:ea typeface="Trebuchet MS"/>
                <a:cs typeface="Trebuchet MS"/>
                <a:sym typeface="Trebuchet MS"/>
              </a:defRPr>
            </a:pPr>
            <a:endParaRPr/>
          </a:p>
          <a:p>
            <a:pPr marL="239191" marR="333756" indent="-239191" algn="l" defTabSz="333756">
              <a:buSzPct val="95000"/>
              <a:tabLst/>
              <a:defRPr sz="1752">
                <a:solidFill>
                  <a:srgbClr val="000000"/>
                </a:solidFill>
                <a:effectLst/>
                <a:latin typeface="Trebuchet MS"/>
                <a:ea typeface="Trebuchet MS"/>
                <a:cs typeface="Trebuchet MS"/>
                <a:sym typeface="Trebuchet MS"/>
              </a:defRPr>
            </a:pPr>
            <a:r>
              <a:t>Congregations of experiential humanity – inner experience more important than theology/scripture but the experience must be directed outwards to humanity/humanitarian. </a:t>
            </a:r>
          </a:p>
          <a:p>
            <a:pPr marR="333756" algn="l" defTabSz="333756">
              <a:tabLst/>
              <a:defRPr sz="1752">
                <a:solidFill>
                  <a:srgbClr val="000000"/>
                </a:solidFill>
                <a:effectLst/>
                <a:latin typeface="Trebuchet MS"/>
                <a:ea typeface="Trebuchet MS"/>
                <a:cs typeface="Trebuchet MS"/>
                <a:sym typeface="Trebuchet MS"/>
              </a:defRPr>
            </a:pPr>
            <a:endParaRPr/>
          </a:p>
          <a:p>
            <a:pPr marR="333756" algn="l" defTabSz="333756">
              <a:tabLst/>
              <a:defRPr sz="1752">
                <a:solidFill>
                  <a:srgbClr val="000000"/>
                </a:solidFill>
                <a:effectLst/>
                <a:latin typeface="Trebuchet MS"/>
                <a:ea typeface="Trebuchet MS"/>
                <a:cs typeface="Trebuchet MS"/>
                <a:sym typeface="Trebuchet MS"/>
              </a:defRPr>
            </a:pPr>
            <a:endParaRPr/>
          </a:p>
          <a:p>
            <a:pPr marR="333756" algn="l" defTabSz="333756">
              <a:tabLst/>
              <a:defRPr sz="1752">
                <a:solidFill>
                  <a:srgbClr val="000000"/>
                </a:solidFill>
                <a:effectLst/>
                <a:latin typeface="Trebuchet MS"/>
                <a:ea typeface="Trebuchet MS"/>
                <a:cs typeface="Trebuchet MS"/>
                <a:sym typeface="Trebuchet MS"/>
              </a:defRPr>
            </a:pPr>
            <a:endParaRPr/>
          </a:p>
          <a:p>
            <a:pPr marR="333756" algn="l" defTabSz="333756">
              <a:tabLst/>
              <a:defRPr sz="1752">
                <a:solidFill>
                  <a:srgbClr val="000000"/>
                </a:solidFill>
                <a:effectLst/>
                <a:latin typeface="Trebuchet MS"/>
                <a:ea typeface="Trebuchet MS"/>
                <a:cs typeface="Trebuchet MS"/>
                <a:sym typeface="Trebuchet MS"/>
              </a:defRPr>
            </a:pPr>
            <a:r>
              <a:t>‘life-as spirituality’ has boundaries.</a:t>
            </a:r>
          </a:p>
        </p:txBody>
      </p:sp>
    </p:spTree>
  </p:cSld>
  <p:clrMapOvr>
    <a:masterClrMapping/>
  </p:clrMapOvr>
  <p:transition xmlns:p14="http://schemas.microsoft.com/office/powerpoint/2010/mai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 name="Shape 163"/>
          <p:cNvSpPr>
            <a:spLocks noGrp="1"/>
          </p:cNvSpPr>
          <p:nvPr>
            <p:ph type="title"/>
          </p:nvPr>
        </p:nvSpPr>
        <p:spPr>
          <a:xfrm>
            <a:off x="2222500" y="348456"/>
            <a:ext cx="9575800" cy="8789095"/>
          </a:xfrm>
          <a:prstGeom prst="rect">
            <a:avLst/>
          </a:prstGeom>
        </p:spPr>
        <p:txBody>
          <a:bodyPr/>
          <a:lstStyle/>
          <a:p>
            <a:pPr marR="457200" algn="l">
              <a:tabLst/>
              <a:defRPr sz="2000" b="1">
                <a:solidFill>
                  <a:srgbClr val="000000"/>
                </a:solidFill>
                <a:effectLst/>
                <a:latin typeface="Trebuchet MS"/>
                <a:ea typeface="Trebuchet MS"/>
                <a:cs typeface="Trebuchet MS"/>
                <a:sym typeface="Trebuchet MS"/>
              </a:defRPr>
            </a:pPr>
            <a:r>
              <a:t>Issues with the Kendal Project</a:t>
            </a:r>
          </a:p>
          <a:p>
            <a:pPr marL="457200" marR="457200" indent="-228600" algn="l">
              <a:tabLst/>
              <a:defRPr sz="2000">
                <a:solidFill>
                  <a:srgbClr val="000000"/>
                </a:solidFill>
                <a:effectLst/>
                <a:latin typeface="Trebuchet MS"/>
                <a:ea typeface="Trebuchet MS"/>
                <a:cs typeface="Trebuchet MS"/>
                <a:sym typeface="Trebuchet MS"/>
              </a:defRPr>
            </a:pPr>
            <a:r>
              <a:rPr>
                <a:latin typeface="Symbol"/>
                <a:ea typeface="Symbol"/>
                <a:cs typeface="Symbol"/>
                <a:sym typeface="Symbol"/>
              </a:rPr>
              <a:t>•	</a:t>
            </a:r>
            <a:r>
              <a:t>Only those who attended a church service on a Sunday were counted.  </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Those offering activities/therapies/whatever (the practitioners) that were classified as part of the holistic milieu might have defined them as spiritual, but what about those who were consumers of the holistic milieu? Are these activities seen as spiritual by those who do them: acupuncture, Cancer Care groups, chiropractice, counselling, massage, foot massage, homeopathy, hypnotherapy, nutritional therapy, osteopathy, reflexology, yoga?</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Grace Davie - ‘vicarious religion’</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YouGov: 2007 - 28% thought that having an established Church was a good thing (men: 25%, women: 30%, young adults, 18-29: 19%), and 17% thought it a bad thing (men: 22%, women: 12%, 18-29: 15%). Perhaps most revealing, 46% considered an established Church a ‘matter of indifference to me’ (men: 46%, women: 47%, 18-29, 51%). </a:t>
            </a:r>
          </a:p>
          <a:p>
            <a:pPr marR="457200" algn="l">
              <a:tabLst/>
              <a:defRPr sz="2000">
                <a:solidFill>
                  <a:srgbClr val="000000"/>
                </a:solidFill>
                <a:effectLst/>
                <a:latin typeface="Trebuchet MS"/>
                <a:ea typeface="Trebuchet MS"/>
                <a:cs typeface="Trebuchet MS"/>
                <a:sym typeface="Trebuchet MS"/>
              </a:defRPr>
            </a:pPr>
            <a:endParaRPr/>
          </a:p>
          <a:p>
            <a:pPr marL="273050" marR="457200" indent="-273050" algn="l">
              <a:buSzPct val="95000"/>
              <a:tabLst/>
              <a:defRPr sz="2000">
                <a:solidFill>
                  <a:srgbClr val="000000"/>
                </a:solidFill>
                <a:effectLst/>
                <a:latin typeface="Trebuchet MS"/>
                <a:ea typeface="Trebuchet MS"/>
                <a:cs typeface="Trebuchet MS"/>
                <a:sym typeface="Trebuchet MS"/>
              </a:defRPr>
            </a:pPr>
            <a:r>
              <a:t>Believing without belonging, or belong without believing (Christian).</a:t>
            </a:r>
          </a:p>
          <a:p>
            <a:pPr marR="457200" algn="l">
              <a:tabLst/>
              <a:defRPr sz="2000">
                <a:solidFill>
                  <a:srgbClr val="000000"/>
                </a:solidFill>
                <a:effectLst/>
                <a:latin typeface="Trebuchet MS"/>
                <a:ea typeface="Trebuchet MS"/>
                <a:cs typeface="Trebuchet MS"/>
                <a:sym typeface="Trebuchet MS"/>
              </a:defRPr>
            </a:pPr>
            <a:endParaRPr/>
          </a:p>
          <a:p>
            <a:pPr marL="501650" marR="457200" indent="-273050" algn="l">
              <a:buSzPct val="95000"/>
              <a:tabLst/>
              <a:defRPr sz="2000">
                <a:solidFill>
                  <a:srgbClr val="000000"/>
                </a:solidFill>
                <a:effectLst/>
                <a:latin typeface="Trebuchet MS"/>
                <a:ea typeface="Trebuchet MS"/>
                <a:cs typeface="Trebuchet MS"/>
                <a:sym typeface="Trebuchet MS"/>
              </a:defRPr>
            </a:pPr>
            <a:r>
              <a:t>“face-to-face activities with like-minded people” – what about behind closed doors?</a:t>
            </a:r>
          </a:p>
          <a:p>
            <a:pPr marR="457200" algn="l">
              <a:tabLst/>
              <a:defRPr sz="2000">
                <a:solidFill>
                  <a:srgbClr val="000000"/>
                </a:solidFill>
                <a:effectLst/>
                <a:latin typeface="Trebuchet MS"/>
                <a:ea typeface="Trebuchet MS"/>
                <a:cs typeface="Trebuchet MS"/>
                <a:sym typeface="Trebuchet MS"/>
              </a:defRPr>
            </a:pPr>
            <a:r>
              <a:t>  </a:t>
            </a:r>
          </a:p>
          <a:p>
            <a:pPr marR="457200" algn="l">
              <a:tabLst/>
              <a:defRPr sz="2000">
                <a:solidFill>
                  <a:srgbClr val="000000"/>
                </a:solidFill>
                <a:effectLst/>
                <a:latin typeface="Trebuchet MS"/>
                <a:ea typeface="Trebuchet MS"/>
                <a:cs typeface="Trebuchet MS"/>
                <a:sym typeface="Trebuchet MS"/>
              </a:defRPr>
            </a:pPr>
            <a:endParaRPr/>
          </a:p>
        </p:txBody>
      </p:sp>
    </p:spTree>
  </p:cSld>
  <p:clrMapOvr>
    <a:masterClrMapping/>
  </p:clrMapOvr>
  <p:transition xmlns:p14="http://schemas.microsoft.com/office/powerpoint/2010/mai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Shape 165"/>
          <p:cNvSpPr>
            <a:spLocks noGrp="1"/>
          </p:cNvSpPr>
          <p:nvPr>
            <p:ph type="title"/>
          </p:nvPr>
        </p:nvSpPr>
        <p:spPr>
          <a:prstGeom prst="rect">
            <a:avLst/>
          </a:prstGeom>
        </p:spPr>
        <p:txBody>
          <a:bodyPr/>
          <a:lstStyle>
            <a:lvl1pPr marR="457200" algn="l">
              <a:tabLst/>
              <a:defRPr sz="3000">
                <a:solidFill>
                  <a:srgbClr val="000000"/>
                </a:solidFill>
                <a:latin typeface="Trebuchet MS"/>
                <a:ea typeface="Trebuchet MS"/>
                <a:cs typeface="Trebuchet MS"/>
                <a:sym typeface="Trebuchet MS"/>
              </a:defRPr>
            </a:lvl1pPr>
          </a:lstStyle>
          <a:p>
            <a:pPr>
              <a:defRPr>
                <a:effectLst/>
              </a:defRPr>
            </a:pPr>
            <a:r>
              <a:t>The Kendal project showed 75% of participants were over 45 years of age, with only 1% in their 20s.  </a:t>
            </a:r>
            <a:r>
              <a:rPr dirty="0"/>
              <a:t>Late baby-boomers (born 1967).  </a:t>
            </a:r>
          </a:p>
        </p:txBody>
      </p:sp>
    </p:spTree>
  </p:cSld>
  <p:clrMapOvr>
    <a:masterClrMapping/>
  </p:clrMapOvr>
  <p:transition xmlns:p14="http://schemas.microsoft.com/office/powerpoint/2010/mai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Shape 167"/>
          <p:cNvSpPr>
            <a:spLocks noGrp="1"/>
          </p:cNvSpPr>
          <p:nvPr>
            <p:ph type="title"/>
          </p:nvPr>
        </p:nvSpPr>
        <p:spPr>
          <a:prstGeom prst="rect">
            <a:avLst/>
          </a:prstGeom>
        </p:spPr>
        <p:txBody>
          <a:bodyPr>
            <a:normAutofit fontScale="90000"/>
          </a:bodyPr>
          <a:lstStyle/>
          <a:p>
            <a:pPr marR="283463" algn="l" defTabSz="283463">
              <a:spcBef>
                <a:spcPts val="300"/>
              </a:spcBef>
              <a:tabLst/>
              <a:defRPr sz="1426">
                <a:solidFill>
                  <a:srgbClr val="000000"/>
                </a:solidFill>
                <a:effectLst/>
                <a:latin typeface="Trebuchet MS"/>
                <a:ea typeface="Trebuchet MS"/>
                <a:cs typeface="Trebuchet MS"/>
                <a:sym typeface="Trebuchet MS"/>
              </a:defRPr>
            </a:pPr>
            <a:r>
              <a:t>Davie, Grace. “Vicarious Religion: A Methodological Challenge.” Ed. N.T. Ammerman. Everyday Religion: Observing Modern Religious Lives. New York: Oxford University Press, 2006. </a:t>
            </a:r>
          </a:p>
          <a:p>
            <a:pPr marR="283463" algn="l" defTabSz="283463">
              <a:tabLst/>
              <a:defRPr sz="1426" i="1">
                <a:solidFill>
                  <a:srgbClr val="000000"/>
                </a:solidFill>
                <a:effectLst/>
                <a:latin typeface="Trebuchet MS"/>
                <a:ea typeface="Trebuchet MS"/>
                <a:cs typeface="Trebuchet MS"/>
                <a:sym typeface="Trebuchet MS"/>
              </a:defRPr>
            </a:pPr>
            <a:r>
              <a:rPr i="0"/>
              <a:t>Heelas, Paul (1996) </a:t>
            </a:r>
            <a:r>
              <a:t>The New Age Movement, </a:t>
            </a:r>
            <a:r>
              <a:rPr i="0"/>
              <a:t>Oxford, Blackwell.</a:t>
            </a:r>
          </a:p>
          <a:p>
            <a:pPr marR="283463" algn="l" defTabSz="283463">
              <a:tabLst/>
              <a:defRPr sz="1426">
                <a:solidFill>
                  <a:srgbClr val="000000"/>
                </a:solidFill>
                <a:effectLst/>
                <a:latin typeface="Trebuchet MS"/>
                <a:ea typeface="Trebuchet MS"/>
                <a:cs typeface="Trebuchet MS"/>
                <a:sym typeface="Trebuchet MS"/>
              </a:defRPr>
            </a:pPr>
            <a:endParaRPr i="0"/>
          </a:p>
          <a:p>
            <a:pPr marR="283463" algn="l" defTabSz="283463">
              <a:tabLst/>
              <a:defRPr sz="1426">
                <a:solidFill>
                  <a:srgbClr val="000000"/>
                </a:solidFill>
                <a:effectLst/>
                <a:latin typeface="Trebuchet MS"/>
                <a:ea typeface="Trebuchet MS"/>
                <a:cs typeface="Trebuchet MS"/>
                <a:sym typeface="Trebuchet MS"/>
              </a:defRPr>
            </a:pPr>
            <a:r>
              <a:t>Heelas, Paul, Linda Woodhead, Benjamin Seel, Bronislaw Szerszynski &amp; Karin Tusting (Eds.) (2005) </a:t>
            </a:r>
            <a:r>
              <a:rPr i="1"/>
              <a:t>The Spiritual Revolution: Why Religion Is Giving Way to Spirituality, </a:t>
            </a:r>
            <a:r>
              <a:t>Oxford, Blackwell.</a:t>
            </a:r>
          </a:p>
          <a:p>
            <a:pPr marR="283463" algn="l" defTabSz="283463">
              <a:tabLst/>
              <a:defRPr sz="1426">
                <a:solidFill>
                  <a:srgbClr val="000000"/>
                </a:solidFill>
                <a:effectLst/>
                <a:latin typeface="Trebuchet MS"/>
                <a:ea typeface="Trebuchet MS"/>
                <a:cs typeface="Trebuchet MS"/>
                <a:sym typeface="Trebuchet MS"/>
              </a:defRPr>
            </a:pPr>
            <a:endParaRPr/>
          </a:p>
          <a:p>
            <a:pPr marR="283463" algn="l" defTabSz="283463">
              <a:tabLst/>
              <a:defRPr sz="1426" i="1">
                <a:solidFill>
                  <a:srgbClr val="000000"/>
                </a:solidFill>
                <a:effectLst/>
                <a:latin typeface="Trebuchet MS"/>
                <a:ea typeface="Trebuchet MS"/>
                <a:cs typeface="Trebuchet MS"/>
                <a:sym typeface="Trebuchet MS"/>
              </a:defRPr>
            </a:pPr>
            <a:r>
              <a:rPr i="0"/>
              <a:t>Partridge, Christopher H. (2004) </a:t>
            </a:r>
            <a:r>
              <a:t>The Re-Enchantment of the West: Volume 1, </a:t>
            </a:r>
            <a:r>
              <a:rPr i="0"/>
              <a:t>London, T &amp; T Clark.</a:t>
            </a:r>
          </a:p>
          <a:p>
            <a:pPr marR="283463" algn="l" defTabSz="283463">
              <a:tabLst/>
              <a:defRPr sz="1426">
                <a:solidFill>
                  <a:srgbClr val="000000"/>
                </a:solidFill>
                <a:effectLst/>
                <a:latin typeface="Trebuchet MS"/>
                <a:ea typeface="Trebuchet MS"/>
                <a:cs typeface="Trebuchet MS"/>
                <a:sym typeface="Trebuchet MS"/>
              </a:defRPr>
            </a:pPr>
            <a:endParaRPr i="0"/>
          </a:p>
          <a:p>
            <a:pPr marR="283463" algn="l" defTabSz="283463">
              <a:tabLst/>
              <a:defRPr sz="1426" i="1">
                <a:solidFill>
                  <a:srgbClr val="000000"/>
                </a:solidFill>
                <a:effectLst/>
                <a:latin typeface="Trebuchet MS"/>
                <a:ea typeface="Trebuchet MS"/>
                <a:cs typeface="Trebuchet MS"/>
                <a:sym typeface="Trebuchet MS"/>
              </a:defRPr>
            </a:pPr>
            <a:r>
              <a:rPr i="0"/>
              <a:t>Partridge, Christopher H. (2004) </a:t>
            </a:r>
            <a:r>
              <a:t>The Re-Enchantment of the West: Volume 2, </a:t>
            </a:r>
            <a:r>
              <a:rPr i="0"/>
              <a:t>London, T &amp; T Clark.</a:t>
            </a:r>
          </a:p>
          <a:p>
            <a:pPr marR="283463" algn="l" defTabSz="283463">
              <a:tabLst/>
              <a:defRPr sz="1426">
                <a:solidFill>
                  <a:srgbClr val="000000"/>
                </a:solidFill>
                <a:effectLst/>
                <a:latin typeface="Trebuchet MS"/>
                <a:ea typeface="Trebuchet MS"/>
                <a:cs typeface="Trebuchet MS"/>
                <a:sym typeface="Trebuchet MS"/>
              </a:defRPr>
            </a:pPr>
            <a:endParaRPr i="0"/>
          </a:p>
          <a:p>
            <a:pPr marR="283463" algn="l" defTabSz="283463">
              <a:tabLst/>
              <a:defRPr sz="1426">
                <a:solidFill>
                  <a:srgbClr val="000000"/>
                </a:solidFill>
                <a:effectLst/>
                <a:latin typeface="Trebuchet MS"/>
                <a:ea typeface="Trebuchet MS"/>
                <a:cs typeface="Trebuchet MS"/>
                <a:sym typeface="Trebuchet MS"/>
              </a:defRPr>
            </a:pPr>
            <a:r>
              <a:t>YouGov (2007) Religion in Britain Survey. for John Humphrys.</a:t>
            </a:r>
          </a:p>
        </p:txBody>
      </p:sp>
    </p:spTree>
  </p:cSld>
  <p:clrMapOvr>
    <a:masterClrMapping/>
  </p:clrMapOvr>
  <p:transition xmlns:p14="http://schemas.microsoft.com/office/powerpoint/2010/mai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LinenBook">
  <a:themeElements>
    <a:clrScheme name="LinenBook">
      <a:dk1>
        <a:srgbClr val="363929"/>
      </a:dk1>
      <a:lt1>
        <a:srgbClr val="181039"/>
      </a:lt1>
      <a:dk2>
        <a:srgbClr val="5C5C5C"/>
      </a:dk2>
      <a:lt2>
        <a:srgbClr val="E0E0E0"/>
      </a:lt2>
      <a:accent1>
        <a:srgbClr val="768893"/>
      </a:accent1>
      <a:accent2>
        <a:srgbClr val="81914E"/>
      </a:accent2>
      <a:accent3>
        <a:srgbClr val="CCA156"/>
      </a:accent3>
      <a:accent4>
        <a:srgbClr val="AD6D3D"/>
      </a:accent4>
      <a:accent5>
        <a:srgbClr val="A5322E"/>
      </a:accent5>
      <a:accent6>
        <a:srgbClr val="705A64"/>
      </a:accent6>
      <a:hlink>
        <a:srgbClr val="0000FF"/>
      </a:hlink>
      <a:folHlink>
        <a:srgbClr val="FF00FF"/>
      </a:folHlink>
    </a:clrScheme>
    <a:fontScheme name="LinenBook">
      <a:majorFont>
        <a:latin typeface="Optima"/>
        <a:ea typeface="Optima"/>
        <a:cs typeface="Optima"/>
      </a:majorFont>
      <a:minorFont>
        <a:latin typeface="Optima"/>
        <a:ea typeface="Optima"/>
        <a:cs typeface="Optima"/>
      </a:minorFont>
    </a:fontScheme>
    <a:fmtScheme name="Linen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outerShdw blurRad="25400" dist="12700" dir="5400000" rotWithShape="0">
                <a:srgbClr val="000000">
                  <a:alpha val="50000"/>
                </a:srgbClr>
              </a:outerShdw>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LinenBook">
  <a:themeElements>
    <a:clrScheme name="LinenBook">
      <a:dk1>
        <a:srgbClr val="000000"/>
      </a:dk1>
      <a:lt1>
        <a:srgbClr val="FFFFFF"/>
      </a:lt1>
      <a:dk2>
        <a:srgbClr val="5C5C5C"/>
      </a:dk2>
      <a:lt2>
        <a:srgbClr val="E0E0E0"/>
      </a:lt2>
      <a:accent1>
        <a:srgbClr val="768893"/>
      </a:accent1>
      <a:accent2>
        <a:srgbClr val="81914E"/>
      </a:accent2>
      <a:accent3>
        <a:srgbClr val="CCA156"/>
      </a:accent3>
      <a:accent4>
        <a:srgbClr val="AD6D3D"/>
      </a:accent4>
      <a:accent5>
        <a:srgbClr val="A5322E"/>
      </a:accent5>
      <a:accent6>
        <a:srgbClr val="705A64"/>
      </a:accent6>
      <a:hlink>
        <a:srgbClr val="0000FF"/>
      </a:hlink>
      <a:folHlink>
        <a:srgbClr val="FF00FF"/>
      </a:folHlink>
    </a:clrScheme>
    <a:fontScheme name="LinenBook">
      <a:majorFont>
        <a:latin typeface="Optima"/>
        <a:ea typeface="Optima"/>
        <a:cs typeface="Optima"/>
      </a:majorFont>
      <a:minorFont>
        <a:latin typeface="Optima"/>
        <a:ea typeface="Optima"/>
        <a:cs typeface="Optima"/>
      </a:minorFont>
    </a:fontScheme>
    <a:fmtScheme name="LinenBook">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outerShdw blurRad="25400" dist="12700" dir="5400000" rotWithShape="0">
                <a:srgbClr val="000000">
                  <a:alpha val="50000"/>
                </a:srgbClr>
              </a:outerShdw>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457200"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363929"/>
            </a:solidFill>
            <a:effectLst/>
            <a:uFillTx/>
            <a:latin typeface="+mn-lt"/>
            <a:ea typeface="+mn-ea"/>
            <a:cs typeface="+mn-cs"/>
            <a:sym typeface="Optima"/>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710</TotalTime>
  <Words>1456</Words>
  <Application>Microsoft Macintosh PowerPoint</Application>
  <PresentationFormat>Custom</PresentationFormat>
  <Paragraphs>85</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LinenBook</vt:lpstr>
      <vt:lpstr>A Spiritual Revolution? </vt:lpstr>
      <vt:lpstr>Research undertaken in Kendal: 2000-2002  Heelas, Paul, Linda Woodhead, Benjamin Seel, Bronislaw Szerszynski &amp; Karin Tusting (Eds.) (2005) The Spiritual Revolution: Why Religion Is Giving Way to Spirituality, Oxford, Blackwell.   ‘Spiritual laboratory’ (Heelas et al, 2005, 8).  </vt:lpstr>
      <vt:lpstr>PowerPoint Presentation</vt:lpstr>
      <vt:lpstr>Heelas’ early work used the term ‘New Age' and he notes (1996, 1-2) ‘the initial impression of an eclectic hotchpotch of beliefs and practices’  self-religions  Human Potential Movement (HPM)  “Spiritualities of life”</vt:lpstr>
      <vt:lpstr>“Kendal is a market town with approximately 28,000 inhabitants situated at the south-eastern entrance to the English Lake District.  This regional centre is relatively self-contained and autonomous, supporting two secondary schools, two supermarkets, a college of Further Education and a hospital.” (http://www.lancaster.ac.uk/fss/projects/ieppp/kendal/)  " Our main aim was simply to find out what is happening, and to see how things are changing. Our second aim was to use our findings to test the most influential claims about what is happening to contemporary religion and spirituality, including our own hunch that some sort of ‘spiritual revolution’ may be currently underway” (http://www.lancaster.ac.uk/fss/projects/ieppp/kendal/)  </vt:lpstr>
      <vt:lpstr>‘Forms of Holistic Milieu Activities in and within Five Miles of Kendal’  “acupressure, acupuncture, Alexander technique, aromatherapy, art therapy, astrology, Buddhist groups, Cancer Care groups, Chinese college of physical culture, chiropractice, circle dancing, counselling, craniosacral therapy, energy management workshop, flower essence therapy, foot massage,Green Spirit, healing groups, herbalism, homeopathy, hypnotherapy, Indian head massage, inter-faith group, Iona group, kinaesiology, massage, Meridian therapy, Metamorphic technique, naturotherapy, nutritional therapy, osteopathy, pagan activities, palm readings, play therapy, psychic consultancy, psychotherapy, psychosynthesis, rebirthing, reflexology, Reiki, relaxation therapy, Sai Baba group, Sea of Faith group, Shiatsu, spinal touch therapy,Tai chi/Chi kung, Taize, Tarot card reading, True Vision group, Universal Peace dancing, Vision therapy, wild women group, women’s spirituality group, yoga groups” (Heelas et al, 2005, 156-7).  </vt:lpstr>
      <vt:lpstr>church and chapel - ‘the congregational domain’ – life-as religion  ‘alternative spirituality’ - ‘the holistic milieu’ – subjective-life spirituality</vt:lpstr>
      <vt:lpstr>‘church attendance count’ in November 2000. 2207 people (adults, teenagers and children) of the population of Kendal attended the 25 churches and chapels of the congregational domain on Sunday the 26th November, 2000; that is 7.9% of the population of Kendal.  600 participated in the holistic milieu activities – 1.6% </vt:lpstr>
      <vt:lpstr>decline of life-as religion and growth of subjective-life spirituality.  Secularization – 2 processes are happening at the same time.  ‘…the winners and losers in the contemporary spiritual marketplace’ (Heelas et al, 2005, 10).</vt:lpstr>
      <vt:lpstr>‘Subjective-life’ spirituality: ‘…states of consciousness, states of mind, memories, emotions, passions, sensations, bodily experiences, dreams, feelings, inner conscience, and sentiments – including moral sentiments like compassion’ (Heelas et al, 2005, 3).  No ‘external expectations’ in spirituality.  ‘Life-as’ – what is expected of us/put in us by outside.  Obeying.  We are directed, we don’t direct ourselves.  ‘Subjective-turn’ to subjective-life is about personal experience and personal needs, etc.    </vt:lpstr>
      <vt:lpstr>A ‘subjective turn’, but not just in the realm of religion  ‘The subjective turn has become the defining cultural development of modern western culture’.  There is a ‘person-centred’ or ‘subjectivity-centred’ direction.  In education we hear of ‘child-centred’ or ‘learner-centred’ approach.  In sales marketing we hear of ‘consumer-centred’, in health we hear of ‘patient-centred’ and in work there has been an increasing trend in personal development (Heelas et al, 2005, 5).    ‘Each of these shifts involves a turn away form a more hierarchical, deferential, life-as order of things in which the teacher, the shopkeeper, the doctor, the manager was “god”’ (Heelas et al, 2005, 5).  there is wider cultural significance to this ‘subjective-turn’ (Heelas et al, 2005, 6)   </vt:lpstr>
      <vt:lpstr>‘Life-as’  religion is about conformity to something put on individuals form outside – a higher being.  Subjective-life’ spirituality – allows individuality and the importance on personal experience – eg New Age, ‘mind, body, spirit’, ‘alternative’ or ‘holistic’ spirituality.  Whatever term is used, they say it includes ‘yoga, reiki, meditation, tai chi, aromatherapy, much paganism, rebirthing, reflexology, much wicca and many more…’  (Heelas et al, 2005, 7).    The ‘congregational’ – people guided by higher power.  The ‘holistic’ people live in a way unique to them (Heelas et al, 2005, 13).    Walking in to services it was clear that people’s ‘attention [was] being directed away from oneself towards something higher’ (Heelas et al, 2005, 13-14).  God – Jesus Christ – Holy Spirit</vt:lpstr>
      <vt:lpstr>‘life-as spirituality’ - the congregational can be divided into 4 types (Heelas et al, 2005, 17ff):  Congregations of difference – distance between God and humanity.  God is known only through Jesus Christ and the scriptures.   Congregations of humanity – less distance between God and humanity. Ethics, love, this-worldly.  But all is done through service to God   Congregations of experiential difference -  same as ‘congregations of difference’ but with the Holy Spirit introducing a subjective element.  But subjectivization within a boundary and needs to be measurable.    Congregations of experiential humanity – inner experience more important than theology/scripture but the experience must be directed outwards to humanity/humanitarian.     ‘life-as spirituality’ has boundaries.</vt:lpstr>
      <vt:lpstr>Issues with the Kendal Project • Only those who attended a church service on a Sunday were counted.    Those offering activities/therapies/whatever (the practitioners) that were classified as part of the holistic milieu might have defined them as spiritual, but what about those who were consumers of the holistic milieu? Are these activities seen as spiritual by those who do them: acupuncture, Cancer Care groups, chiropractice, counselling, massage, foot massage, homeopathy, hypnotherapy, nutritional therapy, osteopathy, reflexology, yoga?  Grace Davie - ‘vicarious religion’  YouGov: 2007 - 28% thought that having an established Church was a good thing (men: 25%, women: 30%, young adults, 18-29: 19%), and 17% thought it a bad thing (men: 22%, women: 12%, 18-29: 15%). Perhaps most revealing, 46% considered an established Church a ‘matter of indifference to me’ (men: 46%, women: 47%, 18-29, 51%).   Believing without belonging, or belong without believing (Christian).  “face-to-face activities with like-minded people” – what about behind closed doors?    </vt:lpstr>
      <vt:lpstr>The Kendal project showed 75% of participants were over 45 years of age, with only 1% in their 20s.  Late baby-boomers (born 1967).  </vt:lpstr>
      <vt:lpstr>Davie, Grace. “Vicarious Religion: A Methodological Challenge.” Ed. N.T. Ammerman. Everyday Religion: Observing Modern Religious Lives. New York: Oxford University Press, 2006.  Heelas, Paul (1996) The New Age Movement, Oxford, Blackwell.  Heelas, Paul, Linda Woodhead, Benjamin Seel, Bronislaw Szerszynski &amp; Karin Tusting (Eds.) (2005) The Spiritual Revolution: Why Religion Is Giving Way to Spirituality, Oxford, Blackwell.  Partridge, Christopher H. (2004) The Re-Enchantment of the West: Volume 1, London, T &amp; T Clark.  Partridge, Christopher H. (2004) The Re-Enchantment of the West: Volume 2, London, T &amp; T Clark.  YouGov (2007) Religion in Britain Survey. for John Humphrys.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Spiritual Revolution? </dc:title>
  <cp:lastModifiedBy>Sarah</cp:lastModifiedBy>
  <cp:revision>2</cp:revision>
  <dcterms:modified xsi:type="dcterms:W3CDTF">2017-12-13T21:22:24Z</dcterms:modified>
</cp:coreProperties>
</file>