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8" r:id="rId5"/>
    <p:sldId id="290" r:id="rId6"/>
    <p:sldId id="292" r:id="rId7"/>
    <p:sldId id="291" r:id="rId8"/>
    <p:sldId id="288" r:id="rId9"/>
    <p:sldId id="287" r:id="rId10"/>
    <p:sldId id="289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22" autoAdjust="0"/>
    <p:restoredTop sz="79050" autoAdjust="0"/>
  </p:normalViewPr>
  <p:slideViewPr>
    <p:cSldViewPr>
      <p:cViewPr varScale="1">
        <p:scale>
          <a:sx n="86" d="100"/>
          <a:sy n="86" d="100"/>
        </p:scale>
        <p:origin x="2432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16/08/2026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14DD2-4A84-4A38-9C18-84E3FDFA6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764704"/>
            <a:ext cx="7772400" cy="1470025"/>
          </a:xfrm>
        </p:spPr>
        <p:txBody>
          <a:bodyPr>
            <a:normAutofit/>
          </a:bodyPr>
          <a:lstStyle/>
          <a:p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INTRODUCTION TO PUBLIC HEALTH</a:t>
            </a:r>
            <a:endParaRPr lang="en-GB" sz="3200" i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BC8BCD-C032-47DB-8881-416DA81CAE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7962" y="5105400"/>
            <a:ext cx="5588074" cy="987896"/>
          </a:xfrm>
        </p:spPr>
        <p:txBody>
          <a:bodyPr>
            <a:normAutofit lnSpcReduction="10000"/>
          </a:bodyPr>
          <a:lstStyle/>
          <a:p>
            <a:r>
              <a:rPr lang="en-GB" sz="2800" b="1" dirty="0">
                <a:solidFill>
                  <a:schemeClr val="bg1"/>
                </a:solidFill>
                <a:cs typeface="Arial" panose="020B0604020202020204" pitchFamily="34" charset="0"/>
              </a:rPr>
              <a:t>Module Leader: </a:t>
            </a:r>
            <a:r>
              <a:rPr lang="en-GB" sz="2800" b="1" dirty="0" err="1">
                <a:solidFill>
                  <a:schemeClr val="bg1"/>
                </a:solidFill>
                <a:cs typeface="Arial" panose="020B0604020202020204" pitchFamily="34" charset="0"/>
              </a:rPr>
              <a:t>Patronella</a:t>
            </a:r>
            <a:r>
              <a:rPr lang="en-GB" sz="2800" b="1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cs typeface="Arial" panose="020B0604020202020204" pitchFamily="34" charset="0"/>
              </a:rPr>
              <a:t>Ganza</a:t>
            </a:r>
            <a:endParaRPr lang="en-GB" sz="2800" b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r>
              <a:rPr lang="en-GB" sz="2800" b="1" dirty="0">
                <a:solidFill>
                  <a:schemeClr val="bg1"/>
                </a:solidFill>
                <a:cs typeface="Arial" panose="020B0604020202020204" pitchFamily="34" charset="0"/>
              </a:rPr>
              <a:t> Student id:2441066</a:t>
            </a:r>
          </a:p>
          <a:p>
            <a:endParaRPr lang="en-GB" sz="2800" b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41E7F5-8D1F-4694-5F7B-54DC6A67B496}"/>
              </a:ext>
            </a:extLst>
          </p:cNvPr>
          <p:cNvSpPr txBox="1"/>
          <p:nvPr/>
        </p:nvSpPr>
        <p:spPr>
          <a:xfrm>
            <a:off x="827584" y="2103156"/>
            <a:ext cx="72008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Student name : Zahra Al-</a:t>
            </a:r>
            <a:r>
              <a:rPr lang="en-GB" sz="3200" b="1" i="1" dirty="0" err="1">
                <a:solidFill>
                  <a:schemeClr val="bg1"/>
                </a:solidFill>
                <a:cs typeface="Arial" panose="020B0604020202020204" pitchFamily="34" charset="0"/>
              </a:rPr>
              <a:t>Saabri</a:t>
            </a:r>
            <a:endParaRPr lang="en-GB" sz="3200" b="1" i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algn="ctr"/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MENINGITIS OUTBREAK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E2E764-804F-3FDA-3D7D-02B1626EBE85}"/>
              </a:ext>
            </a:extLst>
          </p:cNvPr>
          <p:cNvSpPr txBox="1"/>
          <p:nvPr/>
        </p:nvSpPr>
        <p:spPr>
          <a:xfrm>
            <a:off x="2283768" y="3623870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LCHS4008</a:t>
            </a:r>
            <a:endParaRPr lang="en-GB" sz="3200" b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8802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F036C-E005-1E8C-637D-AC9FF43D9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Outbreak Response and Infection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08E39-6CEF-59DC-A9B3-DB1E4F2BC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842992" cy="3556991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Early Identification: Be able to </a:t>
            </a:r>
            <a:r>
              <a:rPr lang="en-US" dirty="0" err="1"/>
              <a:t>recognise</a:t>
            </a:r>
            <a:r>
              <a:rPr lang="en-US" dirty="0"/>
              <a:t> suspected cases of meningitis early and report to relevant public health authorities.</a:t>
            </a:r>
          </a:p>
          <a:p>
            <a:r>
              <a:rPr lang="en-US" dirty="0"/>
              <a:t>Isolation and Infection Control: Ensure suspected cases are medically assessed and isolated in communal area, if needed (Whisnant et al., 2022).</a:t>
            </a:r>
          </a:p>
          <a:p>
            <a:r>
              <a:rPr lang="en-US" dirty="0"/>
              <a:t>Preventive Treatment: Give prophylactic (preventive) antibiotics to eligible close contacts where recommended by public health people.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AE0210-C783-EB55-3BD6-F2F8BFE3D2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0192" y="2420888"/>
            <a:ext cx="2304256" cy="1536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589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8B9D7-7565-1C7E-C1FA-5AB36CA90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Monitoring and Evaluation of Outbreak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56E27-38C2-73A5-E445-7C07E631F5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987008" cy="3556991"/>
          </a:xfrm>
        </p:spPr>
        <p:txBody>
          <a:bodyPr>
            <a:normAutofit fontScale="47500" lnSpcReduction="20000"/>
          </a:bodyPr>
          <a:lstStyle/>
          <a:p>
            <a:r>
              <a:rPr lang="en-US" dirty="0"/>
              <a:t>Reported cases: Maintain accurate record of suspected and confirmed meningitis cases to track changes in the outbreak.</a:t>
            </a:r>
          </a:p>
          <a:p>
            <a:r>
              <a:rPr lang="en-US" dirty="0"/>
              <a:t>Monitor vaccination status: Check students and staff for the following vaccinations: meningococcal and Hib vaccinations.</a:t>
            </a:r>
          </a:p>
          <a:p>
            <a:r>
              <a:rPr lang="en-US" dirty="0"/>
              <a:t>Review and audit infection control: review and audit hand hygiene equipment, cleaning arrangements and compliance with infection control guidance regularly (Gould et al., 2018). </a:t>
            </a:r>
          </a:p>
          <a:p>
            <a:r>
              <a:rPr lang="en-US" dirty="0"/>
              <a:t>Check understanding of health education: Determine if students and staff know the signs and symptoms of meningitis, warning signs and when to seek medical care. Communicate regularly: College management to healthcare professionals / public health authorities (Ross and de Saxe </a:t>
            </a:r>
            <a:r>
              <a:rPr lang="en-US" dirty="0" err="1"/>
              <a:t>Zerden</a:t>
            </a:r>
            <a:r>
              <a:rPr lang="en-US" dirty="0"/>
              <a:t> 2020).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240645-4CD6-13CD-F6BA-BF7EF9C986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4208" y="3632195"/>
            <a:ext cx="2580903" cy="1720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105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BC2DC-8DCF-485F-B3ED-C258E9487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Roles of College Staff and Students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418EC-CD99-2E49-FDA4-FDDF213F28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College Management: To put policies in place for the management of infectious conditions and related notification to and coordination with the local public health services.</a:t>
            </a:r>
          </a:p>
          <a:p>
            <a:r>
              <a:rPr lang="en-US" dirty="0"/>
              <a:t>Students should adhere to hygiene instructions, stay home from college if seriously ill and obtain medical advice immediately.</a:t>
            </a:r>
          </a:p>
          <a:p>
            <a:r>
              <a:rPr lang="en-US" dirty="0"/>
              <a:t>Whole-College Approach: Effective coordination between students, staff, healthcare professionals and the management can help decrease the spread and facilitate the quick control of outbreaks.</a:t>
            </a:r>
          </a:p>
        </p:txBody>
      </p:sp>
    </p:spTree>
    <p:extLst>
      <p:ext uri="{BB962C8B-B14F-4D97-AF65-F5344CB8AC3E}">
        <p14:creationId xmlns:p14="http://schemas.microsoft.com/office/powerpoint/2010/main" val="35497983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829B9-1981-9F18-ACDF-293175431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700" b="1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What  health education  will you give  to the college management to prevent the outbreak</a:t>
            </a:r>
            <a:endParaRPr lang="en-US" sz="2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D822B-0AFF-3F0E-8B32-F84FDE5C6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448547"/>
            <a:ext cx="6131024" cy="3628999"/>
          </a:xfrm>
        </p:spPr>
        <p:txBody>
          <a:bodyPr>
            <a:noAutofit/>
          </a:bodyPr>
          <a:lstStyle/>
          <a:p>
            <a:r>
              <a:rPr lang="en-US" sz="1700" dirty="0"/>
              <a:t>Health Education and Awareness Campaign: Give students the "rules" of recognizing symptoms of meningitis, including that of being photosensitive and stiff neck, which should always be taken as a call to get immediate medical help.</a:t>
            </a:r>
          </a:p>
          <a:p>
            <a:r>
              <a:rPr lang="en-US" sz="1700" dirty="0"/>
              <a:t>Hand Hygiene and Sanitation Measures: Place alcohol-based hand rub stations at the entrance points of buildings and hold to strict cleaning of the common areas with high touch surfaces (Whisnant et al., 2022).</a:t>
            </a:r>
          </a:p>
          <a:p>
            <a:r>
              <a:rPr lang="en-US" sz="1700" dirty="0"/>
              <a:t>Educate staff and students, and encourage early illness reporting without academic or disciplinary consequences, of symptoms which could potentially signify meningitis.</a:t>
            </a:r>
          </a:p>
          <a:p>
            <a:r>
              <a:rPr lang="en-US" sz="1700" dirty="0"/>
              <a:t>Vaccination Promotion: Promote and track vaccination rates in the school, focusing on </a:t>
            </a:r>
            <a:r>
              <a:rPr lang="en-US" sz="1700" dirty="0" err="1"/>
              <a:t>MenC</a:t>
            </a:r>
            <a:r>
              <a:rPr lang="en-US" sz="1700" dirty="0"/>
              <a:t> and Hib, to prevent outbreaks of meningitis (Sutaria et al., 2025) .</a:t>
            </a:r>
          </a:p>
          <a:p>
            <a:endParaRPr lang="en-US" sz="1700" dirty="0"/>
          </a:p>
        </p:txBody>
      </p:sp>
      <p:pic>
        <p:nvPicPr>
          <p:cNvPr id="1028" name="Picture 4" descr="Private Meningitis C &amp; HIB Paediatric Vaccination Solihull">
            <a:extLst>
              <a:ext uri="{FF2B5EF4-FFF2-40B4-BE49-F238E27FC236}">
                <a16:creationId xmlns:a16="http://schemas.microsoft.com/office/drawing/2014/main" id="{6A545916-C4E8-BB05-3C26-D1336FDB69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5567" y="2682976"/>
            <a:ext cx="2376712" cy="149204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2040420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9DF9E-5571-D93A-63FE-3358BCED76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C5D3D-F7FF-B5A0-2921-BAC46B07B6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6347048" cy="3484983"/>
          </a:xfrm>
        </p:spPr>
        <p:txBody>
          <a:bodyPr>
            <a:normAutofit fontScale="55000" lnSpcReduction="20000"/>
          </a:bodyPr>
          <a:lstStyle/>
          <a:p>
            <a:r>
              <a:rPr lang="en-US" dirty="0"/>
              <a:t>In conclusion our presentation on the outbreak of meningitis, we have assessed the imperative strategies that should be in place to measure, monitor and control this severe condition in the community.</a:t>
            </a:r>
          </a:p>
          <a:p>
            <a:r>
              <a:rPr lang="en-US" dirty="0"/>
              <a:t>An incident must be identified upon its occurrence, which is why we have discussed the need for effective monitoring on the UK national systems – not just for diagnostic status, but also vaccination status.</a:t>
            </a:r>
          </a:p>
          <a:p>
            <a:r>
              <a:rPr lang="en-US" dirty="0"/>
              <a:t>We focused on aspects of the life saving role and importance of </a:t>
            </a:r>
            <a:r>
              <a:rPr lang="en-US" dirty="0" err="1"/>
              <a:t>immunisation</a:t>
            </a:r>
            <a:r>
              <a:rPr lang="en-US" dirty="0"/>
              <a:t> </a:t>
            </a:r>
            <a:r>
              <a:rPr lang="en-US" dirty="0" err="1"/>
              <a:t>programmes</a:t>
            </a:r>
            <a:r>
              <a:rPr lang="en-US" dirty="0"/>
              <a:t> such as </a:t>
            </a:r>
            <a:r>
              <a:rPr lang="en-US" dirty="0" err="1"/>
              <a:t>MenC</a:t>
            </a:r>
            <a:r>
              <a:rPr lang="en-US" dirty="0"/>
              <a:t> and Hib vaccines and clinical interventions and environmental changes:</a:t>
            </a:r>
          </a:p>
          <a:p>
            <a:r>
              <a:rPr lang="en-US" dirty="0"/>
              <a:t>To sum up, the multi-agency strategy based on clinical suspicions and communal education is the most effective method to avoid such devastating effects of meningitis.</a:t>
            </a:r>
          </a:p>
        </p:txBody>
      </p:sp>
      <p:pic>
        <p:nvPicPr>
          <p:cNvPr id="1026" name="Picture 2" descr="Research Papers: How to Write a Conclusion">
            <a:extLst>
              <a:ext uri="{FF2B5EF4-FFF2-40B4-BE49-F238E27FC236}">
                <a16:creationId xmlns:a16="http://schemas.microsoft.com/office/drawing/2014/main" id="{38652FD2-F189-7CEC-B8FC-B56C913374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988840"/>
            <a:ext cx="1966722" cy="169979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620969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FAF2A-24C7-A13B-3097-A06A47707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4FFD5C-F697-9F5D-6B68-0CC086E3CA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Sutaria, S., Devakumar, D., Mallinson, P., Kinra, S., Malak, T.T. and Meczner, A., 2025. Evaluating the use of red flags by online symptom checkers. </a:t>
            </a:r>
            <a:r>
              <a:rPr lang="en-US" i="1" dirty="0"/>
              <a:t>BMC health services research</a:t>
            </a:r>
            <a:r>
              <a:rPr lang="en-US" dirty="0"/>
              <a:t>, </a:t>
            </a:r>
            <a:r>
              <a:rPr lang="en-US" i="1" dirty="0"/>
              <a:t>25</a:t>
            </a:r>
            <a:r>
              <a:rPr lang="en-US" dirty="0"/>
              <a:t>(1), p.1263.</a:t>
            </a:r>
          </a:p>
          <a:p>
            <a:r>
              <a:rPr lang="en-US" dirty="0"/>
              <a:t>Whisnant, J., Martin-Kerry, J., Flett, L. and Knapp, P., 2022. Predictors of meningococcal vaccine uptake in university and college students: a systematic review and meta-analysis. </a:t>
            </a:r>
            <a:r>
              <a:rPr lang="en-US" i="1" dirty="0"/>
              <a:t>Journal of American College Health</a:t>
            </a:r>
            <a:r>
              <a:rPr lang="en-US" dirty="0"/>
              <a:t>, </a:t>
            </a:r>
            <a:r>
              <a:rPr lang="en-US" i="1" dirty="0"/>
              <a:t>70</a:t>
            </a:r>
            <a:r>
              <a:rPr lang="en-US" dirty="0"/>
              <a:t>(6), pp.1738-1753.</a:t>
            </a:r>
          </a:p>
          <a:p>
            <a:r>
              <a:rPr lang="en-US" dirty="0"/>
              <a:t>Gould, D., </a:t>
            </a:r>
            <a:r>
              <a:rPr lang="en-US" dirty="0" err="1"/>
              <a:t>Moralejo</a:t>
            </a:r>
            <a:r>
              <a:rPr lang="en-US" dirty="0"/>
              <a:t>, D., Drey, N., Chudleigh, J. and Taljaard, M., 2018. Interventions to improve hand hygiene compliance in patient care: Reflections on three systematic reviews for the Cochrane Collaboration 2007–2017. </a:t>
            </a:r>
            <a:r>
              <a:rPr lang="en-US" i="1" dirty="0"/>
              <a:t>Journal of infection prevention</a:t>
            </a:r>
            <a:r>
              <a:rPr lang="en-US" dirty="0"/>
              <a:t>, </a:t>
            </a:r>
            <a:r>
              <a:rPr lang="en-US" i="1" dirty="0"/>
              <a:t>19</a:t>
            </a:r>
            <a:r>
              <a:rPr lang="en-US" dirty="0"/>
              <a:t>(3), pp.108-113.</a:t>
            </a:r>
          </a:p>
          <a:p>
            <a:r>
              <a:rPr lang="en-US" dirty="0"/>
              <a:t>Ross, A.M. and de Saxe </a:t>
            </a:r>
            <a:r>
              <a:rPr lang="en-US" dirty="0" err="1"/>
              <a:t>Zerden</a:t>
            </a:r>
            <a:r>
              <a:rPr lang="en-US" dirty="0"/>
              <a:t>, L., 2020. Prevention, health promotion, and social work: Aligning health and human service systems through a workforce for health. </a:t>
            </a:r>
            <a:r>
              <a:rPr lang="en-US" i="1" dirty="0"/>
              <a:t>American Journal of Public Health</a:t>
            </a:r>
            <a:r>
              <a:rPr lang="en-US" dirty="0"/>
              <a:t>, </a:t>
            </a:r>
            <a:r>
              <a:rPr lang="en-US" i="1" dirty="0"/>
              <a:t>110</a:t>
            </a:r>
            <a:r>
              <a:rPr lang="en-US" dirty="0"/>
              <a:t>(S2), pp.S186-S190.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057057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b78d05b6eec685a36055f28f576ddb31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1be8741af6f076b50e8a116112bcf74e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www.w3.org/2000/xmlns/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24A89697-B254-4758-B0BC-50394D1A43F5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f856874f-9946-48cd-ac29-4cb76853c4c1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642</TotalTime>
  <Words>609</Words>
  <Application>Microsoft Macintosh PowerPoint</Application>
  <PresentationFormat>On-screen Show (4:3)</PresentationFormat>
  <Paragraphs>34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Myriad Pro</vt:lpstr>
      <vt:lpstr>20140311PresentationUWTSDTemplate</vt:lpstr>
      <vt:lpstr>INTRODUCTION TO PUBLIC HEALTH</vt:lpstr>
      <vt:lpstr>Outbreak Response and Infection Control</vt:lpstr>
      <vt:lpstr>Monitoring and Evaluation of Outbreak Control</vt:lpstr>
      <vt:lpstr>Roles of College Staff and Students</vt:lpstr>
      <vt:lpstr> What  health education  will you give  to the college management to prevent the outbreak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PUBLIC HEALTH</dc:title>
  <cp:lastModifiedBy>Zahra Al-Saabri (2441066)</cp:lastModifiedBy>
  <cp:revision>3</cp:revision>
  <dcterms:created xsi:type="dcterms:W3CDTF">2015-04-14T15:21:28Z</dcterms:created>
  <dcterms:modified xsi:type="dcterms:W3CDTF">2026-08-16T19:13:06Z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