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handoutMasterIdLst>
    <p:handoutMasterId r:id="rId24"/>
  </p:handoutMasterIdLst>
  <p:sldIdLst>
    <p:sldId id="292" r:id="rId5"/>
    <p:sldId id="299" r:id="rId6"/>
    <p:sldId id="297" r:id="rId7"/>
    <p:sldId id="261" r:id="rId8"/>
    <p:sldId id="298" r:id="rId9"/>
    <p:sldId id="279" r:id="rId10"/>
    <p:sldId id="276" r:id="rId11"/>
    <p:sldId id="293" r:id="rId12"/>
    <p:sldId id="268" r:id="rId13"/>
    <p:sldId id="301" r:id="rId14"/>
    <p:sldId id="269" r:id="rId15"/>
    <p:sldId id="300" r:id="rId16"/>
    <p:sldId id="295" r:id="rId17"/>
    <p:sldId id="302" r:id="rId18"/>
    <p:sldId id="303" r:id="rId19"/>
    <p:sldId id="304" r:id="rId20"/>
    <p:sldId id="305" r:id="rId21"/>
    <p:sldId id="306" r:id="rId22"/>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4400"/>
    <a:srgbClr val="446992"/>
    <a:srgbClr val="AEC2D8"/>
    <a:srgbClr val="98432A"/>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06" autoAdjust="0"/>
  </p:normalViewPr>
  <p:slideViewPr>
    <p:cSldViewPr snapToGrid="0" showGuides="1">
      <p:cViewPr varScale="1">
        <p:scale>
          <a:sx n="71" d="100"/>
          <a:sy n="71" d="100"/>
        </p:scale>
        <p:origin x="696" y="78"/>
      </p:cViewPr>
      <p:guideLst>
        <p:guide orient="horz" pos="1536"/>
        <p:guide pos="312"/>
      </p:guideLst>
    </p:cSldViewPr>
  </p:slideViewPr>
  <p:outlineViewPr>
    <p:cViewPr>
      <p:scale>
        <a:sx n="33" d="100"/>
        <a:sy n="33" d="100"/>
      </p:scale>
      <p:origin x="0" y="0"/>
    </p:cViewPr>
  </p:outlineViewPr>
  <p:notesTextViewPr>
    <p:cViewPr>
      <p:scale>
        <a:sx n="1" d="1"/>
        <a:sy n="1" d="1"/>
      </p:scale>
      <p:origin x="0" y="0"/>
    </p:cViewPr>
  </p:notesTextViewPr>
  <p:sorterViewPr>
    <p:cViewPr>
      <p:scale>
        <a:sx n="150" d="100"/>
        <a:sy n="150" d="100"/>
      </p:scale>
      <p:origin x="0" y="0"/>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724511-44EF-4FE5-AD1F-CEBE1A882AB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PK"/>
        </a:p>
      </dgm:t>
    </dgm:pt>
    <dgm:pt modelId="{CF7BF973-3E05-4A21-B541-923914B8F494}">
      <dgm:prSet/>
      <dgm:spPr/>
      <dgm:t>
        <a:bodyPr/>
        <a:lstStyle/>
        <a:p>
          <a:r>
            <a:rPr lang="en-US" b="1"/>
            <a:t>Implementation Plan </a:t>
          </a:r>
          <a:br>
            <a:rPr lang="en-US" b="1"/>
          </a:br>
          <a:r>
            <a:rPr lang="en-US" b="1"/>
            <a:t> 24-Month Phased Approach</a:t>
          </a:r>
          <a:endParaRPr lang="en-PK"/>
        </a:p>
      </dgm:t>
    </dgm:pt>
    <dgm:pt modelId="{19A7E52B-AF1C-400A-A434-F9E6E24617E9}" type="parTrans" cxnId="{3FC1E745-7B6B-491F-8C65-2448B1223FC4}">
      <dgm:prSet/>
      <dgm:spPr/>
      <dgm:t>
        <a:bodyPr/>
        <a:lstStyle/>
        <a:p>
          <a:endParaRPr lang="en-PK"/>
        </a:p>
      </dgm:t>
    </dgm:pt>
    <dgm:pt modelId="{C71575B1-C61A-4198-AA7A-DCB1AB33B97A}" type="sibTrans" cxnId="{3FC1E745-7B6B-491F-8C65-2448B1223FC4}">
      <dgm:prSet/>
      <dgm:spPr/>
      <dgm:t>
        <a:bodyPr/>
        <a:lstStyle/>
        <a:p>
          <a:endParaRPr lang="en-PK"/>
        </a:p>
      </dgm:t>
    </dgm:pt>
    <dgm:pt modelId="{F6D09D52-3CEC-419C-82E8-4B54BFD630AB}" type="pres">
      <dgm:prSet presAssocID="{3B724511-44EF-4FE5-AD1F-CEBE1A882AB9}" presName="linear" presStyleCnt="0">
        <dgm:presLayoutVars>
          <dgm:animLvl val="lvl"/>
          <dgm:resizeHandles val="exact"/>
        </dgm:presLayoutVars>
      </dgm:prSet>
      <dgm:spPr/>
    </dgm:pt>
    <dgm:pt modelId="{AFD515C1-35B1-461C-9BC7-1DC106B4ECD3}" type="pres">
      <dgm:prSet presAssocID="{CF7BF973-3E05-4A21-B541-923914B8F494}" presName="parentText" presStyleLbl="node1" presStyleIdx="0" presStyleCnt="1" custLinFactNeighborY="-11776">
        <dgm:presLayoutVars>
          <dgm:chMax val="0"/>
          <dgm:bulletEnabled val="1"/>
        </dgm:presLayoutVars>
      </dgm:prSet>
      <dgm:spPr/>
    </dgm:pt>
  </dgm:ptLst>
  <dgm:cxnLst>
    <dgm:cxn modelId="{3FC1E745-7B6B-491F-8C65-2448B1223FC4}" srcId="{3B724511-44EF-4FE5-AD1F-CEBE1A882AB9}" destId="{CF7BF973-3E05-4A21-B541-923914B8F494}" srcOrd="0" destOrd="0" parTransId="{19A7E52B-AF1C-400A-A434-F9E6E24617E9}" sibTransId="{C71575B1-C61A-4198-AA7A-DCB1AB33B97A}"/>
    <dgm:cxn modelId="{25A52655-15DB-48DD-A532-38E1FF26A810}" type="presOf" srcId="{3B724511-44EF-4FE5-AD1F-CEBE1A882AB9}" destId="{F6D09D52-3CEC-419C-82E8-4B54BFD630AB}" srcOrd="0" destOrd="0" presId="urn:microsoft.com/office/officeart/2005/8/layout/vList2"/>
    <dgm:cxn modelId="{98B7EEDC-279A-4321-BF6B-46FB16E2E3B7}" type="presOf" srcId="{CF7BF973-3E05-4A21-B541-923914B8F494}" destId="{AFD515C1-35B1-461C-9BC7-1DC106B4ECD3}" srcOrd="0" destOrd="0" presId="urn:microsoft.com/office/officeart/2005/8/layout/vList2"/>
    <dgm:cxn modelId="{F9E636E8-3E59-47C6-8433-FA7826D44F0D}" type="presParOf" srcId="{F6D09D52-3CEC-419C-82E8-4B54BFD630AB}" destId="{AFD515C1-35B1-461C-9BC7-1DC106B4ECD3}"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D515C1-35B1-461C-9BC7-1DC106B4ECD3}">
      <dsp:nvSpPr>
        <dsp:cNvPr id="0" name=""/>
        <dsp:cNvSpPr/>
      </dsp:nvSpPr>
      <dsp:spPr>
        <a:xfrm>
          <a:off x="0" y="70988"/>
          <a:ext cx="6029324" cy="12132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b="1" kern="1200"/>
            <a:t>Implementation Plan </a:t>
          </a:r>
          <a:br>
            <a:rPr lang="en-US" sz="3400" b="1" kern="1200"/>
          </a:br>
          <a:r>
            <a:rPr lang="en-US" sz="3400" b="1" kern="1200"/>
            <a:t> 24-Month Phased Approach</a:t>
          </a:r>
          <a:endParaRPr lang="en-PK" sz="3400" kern="1200"/>
        </a:p>
      </dsp:txBody>
      <dsp:txXfrm>
        <a:off x="59228" y="130216"/>
        <a:ext cx="5910868" cy="109483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11/8/2025</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0D2594CA-29C5-062F-2EA7-C593B096C62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9" name="Slide Image Placeholder 8">
            <a:extLst>
              <a:ext uri="{FF2B5EF4-FFF2-40B4-BE49-F238E27FC236}">
                <a16:creationId xmlns:a16="http://schemas.microsoft.com/office/drawing/2014/main" id="{E04BB896-BA64-B358-A066-15B96D23BC88}"/>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10" name="Footer Placeholder 9">
            <a:extLst>
              <a:ext uri="{FF2B5EF4-FFF2-40B4-BE49-F238E27FC236}">
                <a16:creationId xmlns:a16="http://schemas.microsoft.com/office/drawing/2014/main" id="{5EFA2818-7747-F326-294F-EEAC9BEF6EB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11" name="Date Placeholder 10">
            <a:extLst>
              <a:ext uri="{FF2B5EF4-FFF2-40B4-BE49-F238E27FC236}">
                <a16:creationId xmlns:a16="http://schemas.microsoft.com/office/drawing/2014/main" id="{6B76E0F0-B7F9-756A-3EA4-2114B75370E5}"/>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0CF20C-6BCC-41A4-8C16-5A346425718D}" type="datetimeFigureOut">
              <a:rPr lang="en-US" smtClean="0"/>
              <a:t>11/8/2025</a:t>
            </a:fld>
            <a:endParaRPr lang="en-US" dirty="0"/>
          </a:p>
        </p:txBody>
      </p:sp>
      <p:sp>
        <p:nvSpPr>
          <p:cNvPr id="12" name="Notes Placeholder 11">
            <a:extLst>
              <a:ext uri="{FF2B5EF4-FFF2-40B4-BE49-F238E27FC236}">
                <a16:creationId xmlns:a16="http://schemas.microsoft.com/office/drawing/2014/main" id="{5161C21F-108C-0F07-CDDD-AFB8DDBF694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A507CBA7-2A1E-725E-35DA-D1CFF08EC633}"/>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60679C-80C7-4E7D-9614-ABA41C5B2858}" type="slidenum">
              <a:rPr lang="en-US" smtClean="0"/>
              <a:t>‹#›</a:t>
            </a:fld>
            <a:endParaRPr lang="en-US" dirty="0"/>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b="0" dirty="0"/>
              <a:t>Good morning. My presentation is titled “Strategic Path for Sustainable Value: Leveraging Hybrid Advantage at Tesco PLC.”</a:t>
            </a:r>
            <a:br>
              <a:rPr lang="en-US" b="0" dirty="0"/>
            </a:br>
            <a:r>
              <a:rPr lang="en-US" b="0" dirty="0"/>
              <a:t>The purpose today is to present a research-backed strategy that helps Tesco maintain sustainable competitive advantage in the highly volatile UK retail market.</a:t>
            </a:r>
            <a:br>
              <a:rPr lang="en-US" b="0" dirty="0"/>
            </a:br>
            <a:r>
              <a:rPr lang="en-US" b="0" dirty="0"/>
              <a:t>My approach combines internal and external strategic analysis using frameworks such as VRIO, PESTEL, and Porter’s Five Forces to identify Tesco’s key challenges and opportunities (Porter, 1985; </a:t>
            </a:r>
            <a:r>
              <a:rPr lang="en-US" b="0" dirty="0" err="1"/>
              <a:t>Alqhatani</a:t>
            </a:r>
            <a:r>
              <a:rPr lang="en-US" b="0" dirty="0"/>
              <a:t> et al., 2022).</a:t>
            </a:r>
            <a:br>
              <a:rPr lang="en-US" b="0" dirty="0"/>
            </a:br>
            <a:r>
              <a:rPr lang="en-US" b="0" dirty="0"/>
              <a:t>Ultimately, this presentation aims to justify a forward-looking strategy that balances both efficiency and differentiation, securing Tesco’s long-term profitability (Fu, 2024).</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dirty="0"/>
          </a:p>
        </p:txBody>
      </p:sp>
    </p:spTree>
    <p:extLst>
      <p:ext uri="{BB962C8B-B14F-4D97-AF65-F5344CB8AC3E}">
        <p14:creationId xmlns:p14="http://schemas.microsoft.com/office/powerpoint/2010/main" val="681593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Tesco is the largest retailer in the UK, holding around 27% market share (Wynne-Jones, 2023).</a:t>
            </a:r>
            <a:br>
              <a:rPr lang="en-US" b="0" dirty="0"/>
            </a:br>
            <a:r>
              <a:rPr lang="en-US" b="0" dirty="0"/>
              <a:t>The company operates across grocery, general merchandise, and financial services, supported by massive economies of scale that improve efficiency in procurement and logistics (Ocran, 2023; Tesco, 2024).</a:t>
            </a:r>
            <a:br>
              <a:rPr lang="en-US" b="0" dirty="0"/>
            </a:br>
            <a:r>
              <a:rPr lang="en-US" b="0" dirty="0"/>
              <a:t>Strategically, Tesco operates as a hybrid player, balancing cost leadership and differentiation to deliver value at both low cost and high quality (Krummel, 2022).</a:t>
            </a:r>
            <a:br>
              <a:rPr lang="en-US" b="0" dirty="0"/>
            </a:br>
            <a:r>
              <a:rPr lang="en-US" b="0" dirty="0"/>
              <a:t>However, the main challenge is defending its market position against strong discounters like Aldi and Lidl, who compete aggressively on price and simplicity (Briggs, 2024).</a:t>
            </a:r>
            <a:endParaRPr lang="en-PK" b="0" dirty="0"/>
          </a:p>
        </p:txBody>
      </p:sp>
      <p:sp>
        <p:nvSpPr>
          <p:cNvPr id="4" name="Slide Number Placeholder 3"/>
          <p:cNvSpPr>
            <a:spLocks noGrp="1"/>
          </p:cNvSpPr>
          <p:nvPr>
            <p:ph type="sldNum" sz="quarter" idx="5"/>
          </p:nvPr>
        </p:nvSpPr>
        <p:spPr/>
        <p:txBody>
          <a:bodyPr/>
          <a:lstStyle/>
          <a:p>
            <a:fld id="{D060679C-80C7-4E7D-9614-ABA41C5B2858}" type="slidenum">
              <a:rPr lang="en-US" smtClean="0"/>
              <a:t>2</a:t>
            </a:fld>
            <a:endParaRPr lang="en-US" dirty="0"/>
          </a:p>
        </p:txBody>
      </p:sp>
    </p:spTree>
    <p:extLst>
      <p:ext uri="{BB962C8B-B14F-4D97-AF65-F5344CB8AC3E}">
        <p14:creationId xmlns:p14="http://schemas.microsoft.com/office/powerpoint/2010/main" val="4396184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Tesco’s mission is “Serving shoppers a little better every day,” which reflects its strong operational focus and customer service culture (Tesco, 2024).</a:t>
            </a:r>
            <a:br>
              <a:rPr lang="en-US" b="0" dirty="0"/>
            </a:br>
            <a:r>
              <a:rPr lang="en-US" b="0" dirty="0"/>
              <a:t>Its vision—“To be the champion for customers”—shows strategic clarity and customer orientation (Fu, 2024).</a:t>
            </a:r>
            <a:br>
              <a:rPr lang="en-US" b="0" dirty="0"/>
            </a:br>
            <a:r>
              <a:rPr lang="en-US" b="0" dirty="0"/>
              <a:t>There is a clear coherence between these values and its loyalty strategy, like the Clubcard </a:t>
            </a:r>
            <a:r>
              <a:rPr lang="en-US" b="0" dirty="0" err="1"/>
              <a:t>programme</a:t>
            </a:r>
            <a:r>
              <a:rPr lang="en-US" b="0" dirty="0"/>
              <a:t>, which builds lasting relationships with customers (Wright, 2021).</a:t>
            </a:r>
            <a:br>
              <a:rPr lang="en-US" b="0" dirty="0"/>
            </a:br>
            <a:r>
              <a:rPr lang="en-US" b="0" dirty="0"/>
              <a:t>However, a key weakness is that Tesco’s mission is less focused on long-term sustainability and ESG goals, which may become a vulnerability as consumer preferences shift toward environmentally responsible brands (Ocran, 2023).</a:t>
            </a:r>
            <a:endParaRPr lang="en-PK" b="0" dirty="0"/>
          </a:p>
        </p:txBody>
      </p:sp>
      <p:sp>
        <p:nvSpPr>
          <p:cNvPr id="4" name="Slide Number Placeholder 3"/>
          <p:cNvSpPr>
            <a:spLocks noGrp="1"/>
          </p:cNvSpPr>
          <p:nvPr>
            <p:ph type="sldNum" sz="quarter" idx="5"/>
          </p:nvPr>
        </p:nvSpPr>
        <p:spPr/>
        <p:txBody>
          <a:bodyPr/>
          <a:lstStyle/>
          <a:p>
            <a:fld id="{D060679C-80C7-4E7D-9614-ABA41C5B2858}" type="slidenum">
              <a:rPr lang="en-US" smtClean="0"/>
              <a:t>3</a:t>
            </a:fld>
            <a:endParaRPr lang="en-US" dirty="0"/>
          </a:p>
        </p:txBody>
      </p:sp>
    </p:spTree>
    <p:extLst>
      <p:ext uri="{BB962C8B-B14F-4D97-AF65-F5344CB8AC3E}">
        <p14:creationId xmlns:p14="http://schemas.microsoft.com/office/powerpoint/2010/main" val="3291391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At the corporate level, Tesco’s strategy focuses on related diversification.</a:t>
            </a:r>
            <a:br>
              <a:rPr lang="en-US" b="0" dirty="0"/>
            </a:br>
            <a:r>
              <a:rPr lang="en-US" b="0" dirty="0"/>
              <a:t>Its main profit driver remains UK and ROI grocery retail, but the company has expanded into Tesco Bank and Tesco Mobile, both leveraging existing customer data to enhance loyalty (Mari, 2021).</a:t>
            </a:r>
            <a:br>
              <a:rPr lang="en-US" b="0" dirty="0"/>
            </a:br>
            <a:r>
              <a:rPr lang="en-US" b="0" dirty="0"/>
              <a:t>This strategy creates cross-sector synergy, as shared Clubcard data enhances customer lock-in and lifetime value (Wright, 2021; </a:t>
            </a:r>
            <a:r>
              <a:rPr lang="en-US" b="0" dirty="0" err="1"/>
              <a:t>Alqhatani</a:t>
            </a:r>
            <a:r>
              <a:rPr lang="en-US" b="0" dirty="0"/>
              <a:t> et al., 2022).</a:t>
            </a:r>
            <a:br>
              <a:rPr lang="en-US" b="0" dirty="0"/>
            </a:br>
            <a:r>
              <a:rPr lang="en-US" b="0" dirty="0"/>
              <a:t>By building an interconnected ecosystem, Tesco reduces risk exposure and generates multiple profit streams, which strengthens resilience during market fluctuations (Tesco, 2024).</a:t>
            </a:r>
            <a:endParaRPr lang="en-PK" b="0" dirty="0"/>
          </a:p>
        </p:txBody>
      </p:sp>
      <p:sp>
        <p:nvSpPr>
          <p:cNvPr id="4" name="Slide Number Placeholder 3"/>
          <p:cNvSpPr>
            <a:spLocks noGrp="1"/>
          </p:cNvSpPr>
          <p:nvPr>
            <p:ph type="sldNum" sz="quarter" idx="5"/>
          </p:nvPr>
        </p:nvSpPr>
        <p:spPr/>
        <p:txBody>
          <a:bodyPr/>
          <a:lstStyle/>
          <a:p>
            <a:fld id="{D060679C-80C7-4E7D-9614-ABA41C5B2858}" type="slidenum">
              <a:rPr lang="en-US" smtClean="0"/>
              <a:t>4</a:t>
            </a:fld>
            <a:endParaRPr lang="en-US" dirty="0"/>
          </a:p>
        </p:txBody>
      </p:sp>
    </p:spTree>
    <p:extLst>
      <p:ext uri="{BB962C8B-B14F-4D97-AF65-F5344CB8AC3E}">
        <p14:creationId xmlns:p14="http://schemas.microsoft.com/office/powerpoint/2010/main" val="1648561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Tesco’s business-level strategy is the hybrid model, which combines cost leadership and differentiation (Porter, 1985; Krummel, 2022).</a:t>
            </a:r>
            <a:br>
              <a:rPr lang="en-US" b="0" dirty="0"/>
            </a:br>
            <a:r>
              <a:rPr lang="en-US" b="0" dirty="0"/>
              <a:t>On the cost side, Tesco leverages its scale, supply chain automation, and Aldi Price Match campaigns to remain price competitive (Mari, 2021).</a:t>
            </a:r>
            <a:br>
              <a:rPr lang="en-US" b="0" dirty="0"/>
            </a:br>
            <a:r>
              <a:rPr lang="en-US" b="0" dirty="0"/>
              <a:t>On the differentiation side, initiatives like Clubcard loyalty, online convenience, and store format variety create added value (Briggs, 2023).</a:t>
            </a:r>
            <a:br>
              <a:rPr lang="en-US" b="0" dirty="0"/>
            </a:br>
            <a:r>
              <a:rPr lang="en-US" b="0" dirty="0"/>
              <a:t>However, the risk of becoming “stuck in the middle” is significant—if Tesco can’t sustain both cost efficiency and uniqueness, profitability may decline (</a:t>
            </a:r>
            <a:r>
              <a:rPr lang="en-US" b="0" dirty="0" err="1"/>
              <a:t>Geyskens</a:t>
            </a:r>
            <a:r>
              <a:rPr lang="en-US" b="0" dirty="0"/>
              <a:t> et al., 2024).</a:t>
            </a:r>
            <a:br>
              <a:rPr lang="en-US" b="0" dirty="0"/>
            </a:br>
            <a:r>
              <a:rPr lang="en-US" b="0" dirty="0"/>
              <a:t>To succeed, Tesco must continuously invest in efficiency gains that support customer-focused innovation.</a:t>
            </a:r>
            <a:endParaRPr lang="en-PK" b="0" dirty="0"/>
          </a:p>
        </p:txBody>
      </p:sp>
      <p:sp>
        <p:nvSpPr>
          <p:cNvPr id="4" name="Slide Number Placeholder 3"/>
          <p:cNvSpPr>
            <a:spLocks noGrp="1"/>
          </p:cNvSpPr>
          <p:nvPr>
            <p:ph type="sldNum" sz="quarter" idx="5"/>
          </p:nvPr>
        </p:nvSpPr>
        <p:spPr/>
        <p:txBody>
          <a:bodyPr/>
          <a:lstStyle/>
          <a:p>
            <a:fld id="{D060679C-80C7-4E7D-9614-ABA41C5B2858}" type="slidenum">
              <a:rPr lang="en-US" smtClean="0"/>
              <a:t>5</a:t>
            </a:fld>
            <a:endParaRPr lang="en-US" dirty="0"/>
          </a:p>
        </p:txBody>
      </p:sp>
    </p:spTree>
    <p:extLst>
      <p:ext uri="{BB962C8B-B14F-4D97-AF65-F5344CB8AC3E}">
        <p14:creationId xmlns:p14="http://schemas.microsoft.com/office/powerpoint/2010/main" val="41582600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b="0" dirty="0"/>
              <a:t>When we look at Tesco’s external environment:</a:t>
            </a:r>
            <a:br>
              <a:rPr lang="en-US" b="0" dirty="0"/>
            </a:br>
            <a:r>
              <a:rPr lang="en-US" b="0" dirty="0"/>
              <a:t>Politically, post-Brexit trade barriers and regulation on pricing affect supply costs (Fu, 2024).</a:t>
            </a:r>
            <a:br>
              <a:rPr lang="en-US" b="0" dirty="0"/>
            </a:br>
            <a:r>
              <a:rPr lang="en-US" b="0" dirty="0"/>
              <a:t>Economically, inflation and the cost-of-living crisis have shifted many customers to cheaper discounters (Houlton, 2023).</a:t>
            </a:r>
            <a:br>
              <a:rPr lang="en-US" b="0" dirty="0"/>
            </a:br>
            <a:r>
              <a:rPr lang="en-US" b="0" dirty="0"/>
              <a:t>Socially, consumers are demanding more ethical sourcing and better value for money (Ocran, 2023).</a:t>
            </a:r>
            <a:br>
              <a:rPr lang="en-US" b="0" dirty="0"/>
            </a:br>
            <a:r>
              <a:rPr lang="en-US" b="0" dirty="0"/>
              <a:t>Technologically, AI and automation are reshaping retail logistics and personalization (John et al., 2024).</a:t>
            </a:r>
            <a:br>
              <a:rPr lang="en-US" b="0" dirty="0"/>
            </a:br>
            <a:r>
              <a:rPr lang="en-US" b="0" dirty="0"/>
              <a:t>Environmentally, Tesco faces pressure to reduce carbon emissions and food waste to achieve Net Zero goals (Nyarko Ocran, 2023).</a:t>
            </a:r>
            <a:br>
              <a:rPr lang="en-US" b="0" dirty="0"/>
            </a:br>
            <a:r>
              <a:rPr lang="en-US" b="0" dirty="0"/>
              <a:t>Legally, data protection and AI ethics are becoming increasingly important (</a:t>
            </a:r>
            <a:r>
              <a:rPr lang="en-US" b="0" dirty="0" err="1"/>
              <a:t>Alqhatani</a:t>
            </a:r>
            <a:r>
              <a:rPr lang="en-US" b="0" dirty="0"/>
              <a:t> et al., 2022).</a:t>
            </a:r>
            <a:br>
              <a:rPr lang="en-US" b="0" dirty="0"/>
            </a:br>
            <a:r>
              <a:rPr lang="en-US" b="0" dirty="0"/>
              <a:t>Overall, economic and technological pressures are currently the most urgent.</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6</a:t>
            </a:fld>
            <a:endParaRPr lang="en-US" altLang="zh-CN" dirty="0"/>
          </a:p>
        </p:txBody>
      </p:sp>
    </p:spTree>
    <p:extLst>
      <p:ext uri="{BB962C8B-B14F-4D97-AF65-F5344CB8AC3E}">
        <p14:creationId xmlns:p14="http://schemas.microsoft.com/office/powerpoint/2010/main" val="2880906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b="0" dirty="0"/>
              <a:t>According to Porter’s Five Forces, the UK grocery sector faces intense competition.</a:t>
            </a:r>
            <a:br>
              <a:rPr lang="en-US" b="0" dirty="0"/>
            </a:br>
            <a:r>
              <a:rPr lang="en-US" b="0" dirty="0"/>
              <a:t>Rivalry is high, with Tesco battling Aldi and Lidl in a saturated market (Briggs, 2024).</a:t>
            </a:r>
            <a:br>
              <a:rPr lang="en-US" b="0" dirty="0"/>
            </a:br>
            <a:r>
              <a:rPr lang="en-US" b="0" dirty="0"/>
              <a:t>Buyer power is also high, as customers can easily switch retailers due to transparent pricing and multiple options (Wynne-Jones, 2023).</a:t>
            </a:r>
            <a:br>
              <a:rPr lang="en-US" b="0" dirty="0"/>
            </a:br>
            <a:r>
              <a:rPr lang="en-US" b="0" dirty="0"/>
              <a:t>Supplier power is moderate because Tesco’s huge buying power gives it leverage (Ocran, 2023).</a:t>
            </a:r>
            <a:br>
              <a:rPr lang="en-US" b="0" dirty="0"/>
            </a:br>
            <a:r>
              <a:rPr lang="en-US" b="0" dirty="0"/>
              <a:t>Barriers to entry are high due to logistics and capital costs, while substitutes like online delivery and local markets still present medium risk (Mari, 2021).</a:t>
            </a:r>
            <a:br>
              <a:rPr lang="en-US" b="0" dirty="0"/>
            </a:br>
            <a:r>
              <a:rPr lang="en-US" b="0" dirty="0"/>
              <a:t>In summary, Tesco’s margins are under constant pressure—sustainable advantage will rely on customer loyalty and operational innovation.</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7</a:t>
            </a:fld>
            <a:endParaRPr lang="en-US" altLang="zh-CN" noProof="0" dirty="0"/>
          </a:p>
        </p:txBody>
      </p:sp>
    </p:spTree>
    <p:extLst>
      <p:ext uri="{BB962C8B-B14F-4D97-AF65-F5344CB8AC3E}">
        <p14:creationId xmlns:p14="http://schemas.microsoft.com/office/powerpoint/2010/main" val="13774609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b="0" dirty="0"/>
              <a:t>Internally, Tesco’s key strategic asset is its Clubcard data ecosystem, which is </a:t>
            </a:r>
            <a:r>
              <a:rPr lang="en-US" b="0" i="1" dirty="0"/>
              <a:t>valuable, rare, and hard to imitate</a:t>
            </a:r>
            <a:r>
              <a:rPr lang="en-US" b="0" dirty="0"/>
              <a:t>—giving Tesco a sustainable advantage (Wright, 2021; John et al., 2024).</a:t>
            </a:r>
            <a:br>
              <a:rPr lang="en-US" b="0" dirty="0"/>
            </a:br>
            <a:r>
              <a:rPr lang="en-US" b="0" dirty="0"/>
              <a:t>Its scale of operations provides efficiency but is easily replicated, offering only parity (Ocran, 2023).</a:t>
            </a:r>
            <a:br>
              <a:rPr lang="en-US" b="0" dirty="0"/>
            </a:br>
            <a:r>
              <a:rPr lang="en-US" b="0" dirty="0"/>
              <a:t>The omnichannel integration between online and offline stores provides a temporary advantage (Mari, 2021).</a:t>
            </a:r>
            <a:br>
              <a:rPr lang="en-US" b="0" dirty="0"/>
            </a:br>
            <a:r>
              <a:rPr lang="en-US" b="0" dirty="0"/>
              <a:t>The insight here is that data-driven capabilities are the foundation for Tesco’s future success—particularly through AI-enabled </a:t>
            </a:r>
            <a:r>
              <a:rPr lang="en-US" b="0" dirty="0" err="1"/>
              <a:t>personalisation</a:t>
            </a:r>
            <a:r>
              <a:rPr lang="en-US" b="0" dirty="0"/>
              <a:t> and predictive analytics.</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8</a:t>
            </a:fld>
            <a:endParaRPr lang="en-US" altLang="zh-CN" noProof="0" dirty="0"/>
          </a:p>
        </p:txBody>
      </p:sp>
    </p:spTree>
    <p:extLst>
      <p:ext uri="{BB962C8B-B14F-4D97-AF65-F5344CB8AC3E}">
        <p14:creationId xmlns:p14="http://schemas.microsoft.com/office/powerpoint/2010/main" val="20938003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My first recommendation is Clubcard 2.0, an AI-driven </a:t>
            </a:r>
            <a:r>
              <a:rPr lang="en-US" b="0" dirty="0" err="1"/>
              <a:t>personalised</a:t>
            </a:r>
            <a:r>
              <a:rPr lang="en-US" b="0" dirty="0"/>
              <a:t> pricing strategy (</a:t>
            </a:r>
            <a:r>
              <a:rPr lang="en-US" b="0" dirty="0" err="1"/>
              <a:t>Alqhatani</a:t>
            </a:r>
            <a:r>
              <a:rPr lang="en-US" b="0" dirty="0"/>
              <a:t> et al., 2022).</a:t>
            </a:r>
            <a:br>
              <a:rPr lang="en-US" b="0" dirty="0"/>
            </a:br>
            <a:r>
              <a:rPr lang="en-US" b="0" dirty="0"/>
              <a:t>This would use data analytics to tailor offers to individual shoppers, encouraging loyalty and protecting margins.</a:t>
            </a:r>
            <a:br>
              <a:rPr lang="en-US" b="0" dirty="0"/>
            </a:br>
            <a:r>
              <a:rPr lang="en-US" b="0" dirty="0"/>
              <a:t>Tesco’s Clubcard app already attracts millions of active users (Briggs, 2023), and by leveraging that engagement, Tesco can create higher switching costs and stronger brand attachment (Wright, 2021).</a:t>
            </a:r>
            <a:br>
              <a:rPr lang="en-US" b="0" dirty="0"/>
            </a:br>
            <a:r>
              <a:rPr lang="en-US" b="0" dirty="0"/>
              <a:t>This approach ensures customers feel rewarded with </a:t>
            </a:r>
            <a:r>
              <a:rPr lang="en-US" b="0" dirty="0" err="1"/>
              <a:t>personalised</a:t>
            </a:r>
            <a:r>
              <a:rPr lang="en-US" b="0" dirty="0"/>
              <a:t> savings while Tesco avoids blanket price reductions, preserving profitability (</a:t>
            </a:r>
            <a:r>
              <a:rPr lang="en-US" b="0" dirty="0" err="1"/>
              <a:t>Geyskens</a:t>
            </a:r>
            <a:r>
              <a:rPr lang="en-US" b="0" dirty="0"/>
              <a:t> et al., 2024).</a:t>
            </a:r>
            <a:endParaRPr lang="en-PK" b="0" dirty="0"/>
          </a:p>
        </p:txBody>
      </p:sp>
      <p:sp>
        <p:nvSpPr>
          <p:cNvPr id="4" name="Slide Number Placeholder 3"/>
          <p:cNvSpPr>
            <a:spLocks noGrp="1"/>
          </p:cNvSpPr>
          <p:nvPr>
            <p:ph type="sldNum" sz="quarter" idx="5"/>
          </p:nvPr>
        </p:nvSpPr>
        <p:spPr/>
        <p:txBody>
          <a:bodyPr/>
          <a:lstStyle/>
          <a:p>
            <a:fld id="{D060679C-80C7-4E7D-9614-ABA41C5B2858}" type="slidenum">
              <a:rPr lang="en-US" smtClean="0"/>
              <a:t>9</a:t>
            </a:fld>
            <a:endParaRPr lang="en-US" dirty="0"/>
          </a:p>
        </p:txBody>
      </p:sp>
    </p:spTree>
    <p:extLst>
      <p:ext uri="{BB962C8B-B14F-4D97-AF65-F5344CB8AC3E}">
        <p14:creationId xmlns:p14="http://schemas.microsoft.com/office/powerpoint/2010/main" val="14398188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second recommendation focuses on digital value chain </a:t>
            </a:r>
            <a:r>
              <a:rPr lang="en-US" b="0" dirty="0" err="1"/>
              <a:t>optimisation</a:t>
            </a:r>
            <a:r>
              <a:rPr lang="en-US" b="0" dirty="0"/>
              <a:t>.</a:t>
            </a:r>
            <a:br>
              <a:rPr lang="en-US" b="0" dirty="0"/>
            </a:br>
            <a:r>
              <a:rPr lang="en-US" b="0" dirty="0"/>
              <a:t>Tesco’s main cost burden lies in online fulfilment and last-mile delivery (Mari, 2021).</a:t>
            </a:r>
            <a:br>
              <a:rPr lang="en-US" b="0" dirty="0"/>
            </a:br>
            <a:r>
              <a:rPr lang="en-US" b="0" dirty="0"/>
              <a:t>Introducing Micro-Fulfilment </a:t>
            </a:r>
            <a:r>
              <a:rPr lang="en-US" b="0" dirty="0" err="1"/>
              <a:t>Centres</a:t>
            </a:r>
            <a:r>
              <a:rPr lang="en-US" b="0" dirty="0"/>
              <a:t>, or MFCs, inside existing stores would automate local picking and improve delivery speed (John et al., 2024).</a:t>
            </a:r>
            <a:br>
              <a:rPr lang="en-US" b="0" dirty="0"/>
            </a:br>
            <a:r>
              <a:rPr lang="en-US" b="0" dirty="0"/>
              <a:t>Combined with AI-based routing and inventory control, this can significantly cut operating costs (</a:t>
            </a:r>
            <a:r>
              <a:rPr lang="en-US" b="0" dirty="0" err="1"/>
              <a:t>Alqhatani</a:t>
            </a:r>
            <a:r>
              <a:rPr lang="en-US" b="0" dirty="0"/>
              <a:t> et al., 2022).</a:t>
            </a:r>
            <a:br>
              <a:rPr lang="en-US" b="0" dirty="0"/>
            </a:br>
            <a:r>
              <a:rPr lang="en-US" b="0" dirty="0"/>
              <a:t>This not only boosts profitability but also supports the hybrid strategy by making differentiation economically sustainable (Ocran, 2023).</a:t>
            </a:r>
            <a:endParaRPr lang="en-PK" b="0" dirty="0"/>
          </a:p>
        </p:txBody>
      </p:sp>
      <p:sp>
        <p:nvSpPr>
          <p:cNvPr id="4" name="Slide Number Placeholder 3"/>
          <p:cNvSpPr>
            <a:spLocks noGrp="1"/>
          </p:cNvSpPr>
          <p:nvPr>
            <p:ph type="sldNum" sz="quarter" idx="5"/>
          </p:nvPr>
        </p:nvSpPr>
        <p:spPr/>
        <p:txBody>
          <a:bodyPr/>
          <a:lstStyle/>
          <a:p>
            <a:fld id="{D060679C-80C7-4E7D-9614-ABA41C5B2858}" type="slidenum">
              <a:rPr lang="en-US" smtClean="0"/>
              <a:t>10</a:t>
            </a:fld>
            <a:endParaRPr lang="en-US" dirty="0"/>
          </a:p>
        </p:txBody>
      </p:sp>
    </p:spTree>
    <p:extLst>
      <p:ext uri="{BB962C8B-B14F-4D97-AF65-F5344CB8AC3E}">
        <p14:creationId xmlns:p14="http://schemas.microsoft.com/office/powerpoint/2010/main" val="37816780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Tesco’s biggest competitors are Aldi and Lidl, who dominate on low prices (Briggs, 2024).</a:t>
            </a:r>
            <a:br>
              <a:rPr lang="en-US" b="0" dirty="0"/>
            </a:br>
            <a:r>
              <a:rPr lang="en-US" b="0" dirty="0"/>
              <a:t>Tesco’s response is to fight back on total value, not just price.</a:t>
            </a:r>
            <a:br>
              <a:rPr lang="en-US" b="0" dirty="0"/>
            </a:br>
            <a:r>
              <a:rPr lang="en-US" b="0" dirty="0"/>
              <a:t>It uses Aldi Price Match on essentials, invests in high-quality own-brand products, and strengthens its Clubcard ecosystem (Fu, 2024; Wright, 2021).</a:t>
            </a:r>
            <a:br>
              <a:rPr lang="en-US" b="0" dirty="0"/>
            </a:br>
            <a:r>
              <a:rPr lang="en-US" b="0" dirty="0"/>
              <a:t>By focusing on </a:t>
            </a:r>
            <a:r>
              <a:rPr lang="en-US" b="0" i="1" dirty="0"/>
              <a:t>perceived value</a:t>
            </a:r>
            <a:r>
              <a:rPr lang="en-US" b="0" dirty="0"/>
              <a:t>—the mix of quality, convenience, and loyalty rewards—Tesco can retain its customers while maintaining healthier margins (</a:t>
            </a:r>
            <a:r>
              <a:rPr lang="en-US" b="0" dirty="0" err="1"/>
              <a:t>Geyskens</a:t>
            </a:r>
            <a:r>
              <a:rPr lang="en-US" b="0" dirty="0"/>
              <a:t> et al., 2024).</a:t>
            </a:r>
            <a:br>
              <a:rPr lang="en-US" b="0" dirty="0"/>
            </a:br>
            <a:r>
              <a:rPr lang="en-US" b="0" dirty="0"/>
              <a:t>This strategy allows Tesco to compete smartly without entering a damaging price war.</a:t>
            </a:r>
            <a:endParaRPr lang="en-PK" b="0" dirty="0"/>
          </a:p>
        </p:txBody>
      </p:sp>
      <p:sp>
        <p:nvSpPr>
          <p:cNvPr id="4" name="Slide Number Placeholder 3"/>
          <p:cNvSpPr>
            <a:spLocks noGrp="1"/>
          </p:cNvSpPr>
          <p:nvPr>
            <p:ph type="sldNum" sz="quarter" idx="5"/>
          </p:nvPr>
        </p:nvSpPr>
        <p:spPr/>
        <p:txBody>
          <a:bodyPr/>
          <a:lstStyle/>
          <a:p>
            <a:fld id="{D060679C-80C7-4E7D-9614-ABA41C5B2858}" type="slidenum">
              <a:rPr lang="en-US" smtClean="0"/>
              <a:t>11</a:t>
            </a:fld>
            <a:endParaRPr lang="en-US" dirty="0"/>
          </a:p>
        </p:txBody>
      </p:sp>
    </p:spTree>
    <p:extLst>
      <p:ext uri="{BB962C8B-B14F-4D97-AF65-F5344CB8AC3E}">
        <p14:creationId xmlns:p14="http://schemas.microsoft.com/office/powerpoint/2010/main" val="38024478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strategy unfolds in three phases over 24 months.</a:t>
            </a:r>
            <a:br>
              <a:rPr lang="en-US" b="0" dirty="0"/>
            </a:br>
            <a:r>
              <a:rPr lang="en-US" b="0" dirty="0"/>
              <a:t>Phase 1: Launch the AI-driven </a:t>
            </a:r>
            <a:r>
              <a:rPr lang="en-US" b="0" dirty="0" err="1"/>
              <a:t>personalisation</a:t>
            </a:r>
            <a:r>
              <a:rPr lang="en-US" b="0" dirty="0"/>
              <a:t> project to increase Clubcard spending and reduce churn (John et al., 2024).</a:t>
            </a:r>
            <a:br>
              <a:rPr lang="en-US" b="0" dirty="0"/>
            </a:br>
            <a:r>
              <a:rPr lang="en-US" b="0" dirty="0"/>
              <a:t>Phase 2: Expand Micro-Fulfilment </a:t>
            </a:r>
            <a:r>
              <a:rPr lang="en-US" b="0" dirty="0" err="1"/>
              <a:t>Centres</a:t>
            </a:r>
            <a:r>
              <a:rPr lang="en-US" b="0" dirty="0"/>
              <a:t> to at least 50 sites to lower fulfilment costs (Mari, 2021).</a:t>
            </a:r>
            <a:br>
              <a:rPr lang="en-US" b="0" dirty="0"/>
            </a:br>
            <a:r>
              <a:rPr lang="en-US" b="0" dirty="0"/>
              <a:t>Phase 3: Integrate Tesco Bank and Mobile loyalty </a:t>
            </a:r>
            <a:r>
              <a:rPr lang="en-US" b="0" dirty="0" err="1"/>
              <a:t>programmes</a:t>
            </a:r>
            <a:r>
              <a:rPr lang="en-US" b="0" dirty="0"/>
              <a:t> to build cross-segment synergy (Wright, 2021).</a:t>
            </a:r>
            <a:br>
              <a:rPr lang="en-US" b="0" dirty="0"/>
            </a:br>
            <a:r>
              <a:rPr lang="en-US" b="0" dirty="0"/>
              <a:t>Each phase includes clear KPIs such as Clubcard activity rates, fulfilment cost per order, and customer cross-usage.</a:t>
            </a:r>
            <a:br>
              <a:rPr lang="en-US" b="0" dirty="0"/>
            </a:br>
            <a:r>
              <a:rPr lang="en-US" b="0" dirty="0"/>
              <a:t>This ensures a data-driven rollout that keeps Tesco agile and accountable (</a:t>
            </a:r>
            <a:r>
              <a:rPr lang="en-US" b="0" dirty="0" err="1"/>
              <a:t>Alqhatani</a:t>
            </a:r>
            <a:r>
              <a:rPr lang="en-US" b="0" dirty="0"/>
              <a:t> et al., 2022).</a:t>
            </a:r>
            <a:endParaRPr lang="en-PK" b="0" dirty="0"/>
          </a:p>
        </p:txBody>
      </p:sp>
      <p:sp>
        <p:nvSpPr>
          <p:cNvPr id="4" name="Slide Number Placeholder 3"/>
          <p:cNvSpPr>
            <a:spLocks noGrp="1"/>
          </p:cNvSpPr>
          <p:nvPr>
            <p:ph type="sldNum" sz="quarter" idx="5"/>
          </p:nvPr>
        </p:nvSpPr>
        <p:spPr/>
        <p:txBody>
          <a:bodyPr/>
          <a:lstStyle/>
          <a:p>
            <a:fld id="{D060679C-80C7-4E7D-9614-ABA41C5B2858}" type="slidenum">
              <a:rPr lang="en-US" smtClean="0"/>
              <a:t>12</a:t>
            </a:fld>
            <a:endParaRPr lang="en-US" dirty="0"/>
          </a:p>
        </p:txBody>
      </p:sp>
    </p:spTree>
    <p:extLst>
      <p:ext uri="{BB962C8B-B14F-4D97-AF65-F5344CB8AC3E}">
        <p14:creationId xmlns:p14="http://schemas.microsoft.com/office/powerpoint/2010/main" val="19367759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b="0" dirty="0"/>
              <a:t>Tesco’s success depends on effective performance monitoring.</a:t>
            </a:r>
            <a:br>
              <a:rPr lang="en-US" b="0" dirty="0"/>
            </a:br>
            <a:r>
              <a:rPr lang="en-US" b="0" dirty="0"/>
              <a:t>Financially, the key metric is retail operating margin, showing how well the hybrid model sustains profits (Tesco, 2024).</a:t>
            </a:r>
            <a:br>
              <a:rPr lang="en-US" b="0" dirty="0"/>
            </a:br>
            <a:r>
              <a:rPr lang="en-US" b="0" dirty="0"/>
              <a:t>Strategically, Tesco should track Clubcard redemption rates to evaluate customer engagement (Briggs, 2023).</a:t>
            </a:r>
            <a:br>
              <a:rPr lang="en-US" b="0" dirty="0"/>
            </a:br>
            <a:r>
              <a:rPr lang="en-US" b="0" dirty="0"/>
              <a:t>Operationally, measuring fulfilment cost per order will highlight efficiency from MFC rollouts (Mari, 2021).</a:t>
            </a:r>
            <a:br>
              <a:rPr lang="en-US" b="0" dirty="0"/>
            </a:br>
            <a:r>
              <a:rPr lang="en-US" b="0" dirty="0"/>
              <a:t>Tesco should review these metrics quarterly to reallocate resources quickly where performance lags (Ocran, 2023).</a:t>
            </a:r>
            <a:br>
              <a:rPr lang="en-US" b="0" dirty="0"/>
            </a:br>
            <a:r>
              <a:rPr lang="en-US" b="0" dirty="0"/>
              <a:t>This proactive control system ensures alignment between strategy and outcomes.</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13</a:t>
            </a:fld>
            <a:endParaRPr lang="en-US" altLang="zh-CN" dirty="0"/>
          </a:p>
        </p:txBody>
      </p:sp>
    </p:spTree>
    <p:extLst>
      <p:ext uri="{BB962C8B-B14F-4D97-AF65-F5344CB8AC3E}">
        <p14:creationId xmlns:p14="http://schemas.microsoft.com/office/powerpoint/2010/main" val="24243314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There are three major risks.</a:t>
            </a:r>
            <a:br>
              <a:rPr lang="en-US" b="0" dirty="0"/>
            </a:br>
            <a:r>
              <a:rPr lang="en-US" b="0" dirty="0"/>
              <a:t>First, data ethics—any misuse of customer information could damage trust (</a:t>
            </a:r>
            <a:r>
              <a:rPr lang="en-US" b="0" dirty="0" err="1"/>
              <a:t>Alqhatani</a:t>
            </a:r>
            <a:r>
              <a:rPr lang="en-US" b="0" dirty="0"/>
              <a:t> et al., 2022). This can be managed through strict cybersecurity and transparent data governance.</a:t>
            </a:r>
            <a:br>
              <a:rPr lang="en-US" b="0" dirty="0"/>
            </a:br>
            <a:r>
              <a:rPr lang="en-US" b="0" dirty="0"/>
              <a:t>Second, price war escalation—discounters might cut prices further, pressuring Tesco’s margins (Briggs, 2024). Tesco should instead invest in its Own Brand quality to protect profitability (Fu, 2024).</a:t>
            </a:r>
            <a:br>
              <a:rPr lang="en-US" b="0" dirty="0"/>
            </a:br>
            <a:r>
              <a:rPr lang="en-US" b="0" dirty="0"/>
              <a:t>Third, MFC implementation risk—if automation investments don’t deliver ROI, it could impact capital efficiency (John et al., 2024). Running small pilots before scaling can reduce this risk (Ocran, 2023).</a:t>
            </a:r>
            <a:br>
              <a:rPr lang="en-US" b="0" dirty="0"/>
            </a:br>
            <a:r>
              <a:rPr lang="en-US" b="0" dirty="0"/>
              <a:t>Overall, strong governance and phased execution are key to mitigation</a:t>
            </a:r>
            <a:r>
              <a:rPr lang="en-US" dirty="0"/>
              <a:t>.</a:t>
            </a:r>
            <a:endParaRPr lang="en-PK" dirty="0"/>
          </a:p>
        </p:txBody>
      </p:sp>
      <p:sp>
        <p:nvSpPr>
          <p:cNvPr id="4" name="Slide Number Placeholder 3"/>
          <p:cNvSpPr>
            <a:spLocks noGrp="1"/>
          </p:cNvSpPr>
          <p:nvPr>
            <p:ph type="sldNum" sz="quarter" idx="5"/>
          </p:nvPr>
        </p:nvSpPr>
        <p:spPr/>
        <p:txBody>
          <a:bodyPr/>
          <a:lstStyle/>
          <a:p>
            <a:fld id="{D060679C-80C7-4E7D-9614-ABA41C5B2858}" type="slidenum">
              <a:rPr lang="en-US" smtClean="0"/>
              <a:t>14</a:t>
            </a:fld>
            <a:endParaRPr lang="en-US" dirty="0"/>
          </a:p>
        </p:txBody>
      </p:sp>
    </p:spTree>
    <p:extLst>
      <p:ext uri="{BB962C8B-B14F-4D97-AF65-F5344CB8AC3E}">
        <p14:creationId xmlns:p14="http://schemas.microsoft.com/office/powerpoint/2010/main" val="31927940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In conclusion, Tesco’s sustainable future depends on balancing operational efficiency with innovation (Krummel, 2022).</a:t>
            </a:r>
            <a:br>
              <a:rPr lang="en-US" b="0" dirty="0"/>
            </a:br>
            <a:r>
              <a:rPr lang="en-US" b="0" dirty="0"/>
              <a:t>By combining Clubcard 2.0 and digital supply chain </a:t>
            </a:r>
            <a:r>
              <a:rPr lang="en-US" b="0" dirty="0" err="1"/>
              <a:t>optimisation</a:t>
            </a:r>
            <a:r>
              <a:rPr lang="en-US" b="0" dirty="0"/>
              <a:t>, Tesco can strengthen its competitive advantage through cost control and value creation (</a:t>
            </a:r>
            <a:r>
              <a:rPr lang="en-US" b="0" dirty="0" err="1"/>
              <a:t>Alqhatani</a:t>
            </a:r>
            <a:r>
              <a:rPr lang="en-US" b="0" dirty="0"/>
              <a:t> et al., 2022; </a:t>
            </a:r>
            <a:r>
              <a:rPr lang="en-US" b="0" dirty="0" err="1"/>
              <a:t>Geyskens</a:t>
            </a:r>
            <a:r>
              <a:rPr lang="en-US" b="0" dirty="0"/>
              <a:t> et al., 2024).</a:t>
            </a:r>
            <a:br>
              <a:rPr lang="en-US" b="0" dirty="0"/>
            </a:br>
            <a:r>
              <a:rPr lang="en-US" b="0" dirty="0"/>
              <a:t>This integrated approach aligns with both customer expectations and long-term profitability.</a:t>
            </a:r>
            <a:br>
              <a:rPr lang="en-US" b="0" dirty="0"/>
            </a:br>
            <a:r>
              <a:rPr lang="en-US" b="0" dirty="0"/>
              <a:t>Ultimately, the hybrid strategy—rooted in data, technology, and customer loyalty—offers Tesco the most robust path to market leadership and sustainable growth in a turbulent UK retail environment (Fu, 2024).</a:t>
            </a:r>
            <a:br>
              <a:rPr lang="en-US" b="0" dirty="0"/>
            </a:br>
            <a:r>
              <a:rPr lang="en-US" b="0" dirty="0"/>
              <a:t>Thank you, and I welcome your questions.</a:t>
            </a:r>
            <a:endParaRPr lang="en-PK" b="0" dirty="0"/>
          </a:p>
        </p:txBody>
      </p:sp>
      <p:sp>
        <p:nvSpPr>
          <p:cNvPr id="4" name="Slide Number Placeholder 3"/>
          <p:cNvSpPr>
            <a:spLocks noGrp="1"/>
          </p:cNvSpPr>
          <p:nvPr>
            <p:ph type="sldNum" sz="quarter" idx="5"/>
          </p:nvPr>
        </p:nvSpPr>
        <p:spPr/>
        <p:txBody>
          <a:bodyPr/>
          <a:lstStyle/>
          <a:p>
            <a:fld id="{D060679C-80C7-4E7D-9614-ABA41C5B2858}" type="slidenum">
              <a:rPr lang="en-US" smtClean="0"/>
              <a:t>15</a:t>
            </a:fld>
            <a:endParaRPr lang="en-US" dirty="0"/>
          </a:p>
        </p:txBody>
      </p:sp>
    </p:spTree>
    <p:extLst>
      <p:ext uri="{BB962C8B-B14F-4D97-AF65-F5344CB8AC3E}">
        <p14:creationId xmlns:p14="http://schemas.microsoft.com/office/powerpoint/2010/main" val="176725217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4292" y="731520"/>
            <a:ext cx="5029200" cy="3291840"/>
          </a:xfrm>
        </p:spPr>
        <p:txBody>
          <a:bodyPr anchor="b">
            <a:normAutofit/>
          </a:bodyPr>
          <a:lstStyle>
            <a:lvl1pPr>
              <a:defRPr sz="4800"/>
            </a:lvl1p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168533"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0894" y="4172084"/>
            <a:ext cx="4912598" cy="914400"/>
          </a:xfrm>
          <a:prstGeom prst="rect">
            <a:avLst/>
          </a:prstGeom>
        </p:spPr>
        <p:txBody>
          <a:bodyPr>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914400" y="3429000"/>
            <a:ext cx="4206240" cy="2377440"/>
          </a:xfrm>
        </p:spPr>
        <p:txBody>
          <a:bodyPr anchor="t">
            <a:noAutofit/>
          </a:bodyPr>
          <a:lstStyle>
            <a:lvl1pPr>
              <a:defRPr sz="3600"/>
            </a:lvl1pPr>
          </a:lstStyle>
          <a:p>
            <a:r>
              <a:rPr lang="en-US" noProof="0"/>
              <a:t>Click to edit Master title style</a:t>
            </a:r>
            <a:endParaRPr lang="en-US" noProof="0" dirty="0"/>
          </a:p>
        </p:txBody>
      </p:sp>
      <p:sp>
        <p:nvSpPr>
          <p:cNvPr id="6" name="Content Placeholder 4">
            <a:extLst>
              <a:ext uri="{FF2B5EF4-FFF2-40B4-BE49-F238E27FC236}">
                <a16:creationId xmlns:a16="http://schemas.microsoft.com/office/drawing/2014/main" id="{73CCCCFD-E0FE-BDB7-CF9D-FCA345E6BA55}"/>
              </a:ext>
            </a:extLst>
          </p:cNvPr>
          <p:cNvSpPr>
            <a:spLocks noGrp="1"/>
          </p:cNvSpPr>
          <p:nvPr>
            <p:ph sz="quarter" idx="35"/>
          </p:nvPr>
        </p:nvSpPr>
        <p:spPr>
          <a:xfrm>
            <a:off x="5394325" y="3429000"/>
            <a:ext cx="3475038" cy="2378075"/>
          </a:xfrm>
        </p:spPr>
        <p:txBody>
          <a:bodyPr anchor="ctr"/>
          <a:lstStyle>
            <a:lvl1pPr marL="347472">
              <a:defRPr sz="2000"/>
            </a:lvl1pPr>
            <a:lvl2pPr>
              <a:defRPr sz="2000"/>
            </a:lvl2pPr>
            <a:lvl3pPr>
              <a:defRPr sz="20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endParaRPr lang="en-US" noProof="0"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
        <p:nvSpPr>
          <p:cNvPr id="8" name="Freeform 7">
            <a:extLst>
              <a:ext uri="{FF2B5EF4-FFF2-40B4-BE49-F238E27FC236}">
                <a16:creationId xmlns:a16="http://schemas.microsoft.com/office/drawing/2014/main" id="{24C8F37E-3F74-F3FA-C9D8-7083DF2BBECC}"/>
              </a:ext>
            </a:extLst>
          </p:cNvPr>
          <p:cNvSpPr/>
          <p:nvPr userDrawn="1"/>
        </p:nvSpPr>
        <p:spPr>
          <a:xfrm>
            <a:off x="7325349"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FB905CE6-1C2F-E053-4D14-6B86F4EFDC10}"/>
              </a:ext>
            </a:extLst>
          </p:cNvPr>
          <p:cNvSpPr/>
          <p:nvPr userDrawn="1"/>
        </p:nvSpPr>
        <p:spPr>
          <a:xfrm>
            <a:off x="9416816"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0B2D3BF4-495E-23C2-9911-15BC9E0D8EA7}"/>
              </a:ext>
            </a:extLst>
          </p:cNvPr>
          <p:cNvSpPr/>
          <p:nvPr userDrawn="1"/>
        </p:nvSpPr>
        <p:spPr>
          <a:xfrm>
            <a:off x="1571157" y="505838"/>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8" name="Freeform 17">
            <a:extLst>
              <a:ext uri="{FF2B5EF4-FFF2-40B4-BE49-F238E27FC236}">
                <a16:creationId xmlns:a16="http://schemas.microsoft.com/office/drawing/2014/main" id="{62629C19-89EB-BC19-9230-7F7675E16EFF}"/>
              </a:ext>
            </a:extLst>
          </p:cNvPr>
          <p:cNvSpPr/>
          <p:nvPr userDrawn="1"/>
        </p:nvSpPr>
        <p:spPr>
          <a:xfrm>
            <a:off x="521034"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2"/>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143481105"/>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5998464" y="731520"/>
            <a:ext cx="5029200" cy="3291840"/>
          </a:xfrm>
        </p:spPr>
        <p:txBody>
          <a:bodyPr anchor="b">
            <a:normAutofit/>
          </a:bodyPr>
          <a:lstStyle/>
          <a:p>
            <a:r>
              <a:rPr lang="en-US" noProof="0"/>
              <a:t>Click to edit Master title style</a:t>
            </a:r>
            <a:endParaRPr lang="en-US" noProof="0" dirty="0"/>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6117336" y="4172084"/>
            <a:ext cx="4910328" cy="1005840"/>
          </a:xfrm>
          <a:prstGeom prst="rect">
            <a:avLst/>
          </a:prstGeom>
        </p:spPr>
        <p:txBody>
          <a:bodyPr>
            <a:norm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2" name="Freeform: Shape 5">
            <a:extLst>
              <a:ext uri="{FF2B5EF4-FFF2-40B4-BE49-F238E27FC236}">
                <a16:creationId xmlns:a16="http://schemas.microsoft.com/office/drawing/2014/main" id="{B17C1EC9-3787-8D41-B5F1-BF16FD5C7ACB}"/>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4" name="Freeform: Shape 6">
            <a:extLst>
              <a:ext uri="{FF2B5EF4-FFF2-40B4-BE49-F238E27FC236}">
                <a16:creationId xmlns:a16="http://schemas.microsoft.com/office/drawing/2014/main" id="{E945D8B2-8BED-B43F-8D56-AB19D0D29970}"/>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dirty="0"/>
          </a:p>
        </p:txBody>
      </p:sp>
      <p:sp>
        <p:nvSpPr>
          <p:cNvPr id="5" name="Freeform: Shape 7">
            <a:extLst>
              <a:ext uri="{FF2B5EF4-FFF2-40B4-BE49-F238E27FC236}">
                <a16:creationId xmlns:a16="http://schemas.microsoft.com/office/drawing/2014/main" id="{3853EA5E-735A-20F3-684A-C0AD030EC2D4}"/>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6" name="Freeform: Shape 11">
            <a:extLst>
              <a:ext uri="{FF2B5EF4-FFF2-40B4-BE49-F238E27FC236}">
                <a16:creationId xmlns:a16="http://schemas.microsoft.com/office/drawing/2014/main" id="{75DB4848-0824-8316-ED27-44DF37AD6F3D}"/>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7" name="Straight Connector 2">
            <a:extLst>
              <a:ext uri="{FF2B5EF4-FFF2-40B4-BE49-F238E27FC236}">
                <a16:creationId xmlns:a16="http://schemas.microsoft.com/office/drawing/2014/main" id="{8784B377-2FE4-4091-C29F-46938ECFA73E}"/>
              </a:ext>
            </a:extLst>
          </p:cNvPr>
          <p:cNvCxnSpPr/>
          <p:nvPr userDrawn="1"/>
        </p:nvCxnSpPr>
        <p:spPr>
          <a:xfrm>
            <a:off x="5998709" y="4172084"/>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2612047778"/>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01">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E820F9CA-E84D-E159-524A-398712EC6AFE}"/>
              </a:ext>
            </a:extLst>
          </p:cNvPr>
          <p:cNvGrpSpPr/>
          <p:nvPr userDrawn="1"/>
        </p:nvGrpSpPr>
        <p:grpSpPr>
          <a:xfrm>
            <a:off x="879765" y="-10376"/>
            <a:ext cx="10794247" cy="1864808"/>
            <a:chOff x="879765" y="-10376"/>
            <a:chExt cx="10794247" cy="1864808"/>
          </a:xfrm>
        </p:grpSpPr>
        <p:sp>
          <p:nvSpPr>
            <p:cNvPr id="12" name="Freeform: Shape 12">
              <a:extLst>
                <a:ext uri="{FF2B5EF4-FFF2-40B4-BE49-F238E27FC236}">
                  <a16:creationId xmlns:a16="http://schemas.microsoft.com/office/drawing/2014/main" id="{7674207A-3643-0D40-E3B5-F11FCACBAA74}"/>
                </a:ext>
              </a:extLst>
            </p:cNvPr>
            <p:cNvSpPr/>
            <p:nvPr/>
          </p:nvSpPr>
          <p:spPr>
            <a:xfrm>
              <a:off x="8893126"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7" name="Freeform: Shape 12">
              <a:extLst>
                <a:ext uri="{FF2B5EF4-FFF2-40B4-BE49-F238E27FC236}">
                  <a16:creationId xmlns:a16="http://schemas.microsoft.com/office/drawing/2014/main" id="{9619B847-88FE-63C2-96AC-161C08F5934F}"/>
                </a:ext>
              </a:extLst>
            </p:cNvPr>
            <p:cNvSpPr/>
            <p:nvPr/>
          </p:nvSpPr>
          <p:spPr>
            <a:xfrm>
              <a:off x="5985740" y="345168"/>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8" name="Freeform 6">
              <a:extLst>
                <a:ext uri="{FF2B5EF4-FFF2-40B4-BE49-F238E27FC236}">
                  <a16:creationId xmlns:a16="http://schemas.microsoft.com/office/drawing/2014/main" id="{228172F9-6711-D31B-2F7B-A4ECDEAB360C}"/>
                </a:ext>
              </a:extLst>
            </p:cNvPr>
            <p:cNvSpPr/>
            <p:nvPr/>
          </p:nvSpPr>
          <p:spPr>
            <a:xfrm>
              <a:off x="5255120"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7">
              <a:extLst>
                <a:ext uri="{FF2B5EF4-FFF2-40B4-BE49-F238E27FC236}">
                  <a16:creationId xmlns:a16="http://schemas.microsoft.com/office/drawing/2014/main" id="{1732E38F-F657-48F0-5783-63C7EDB52F87}"/>
                </a:ext>
              </a:extLst>
            </p:cNvPr>
            <p:cNvSpPr/>
            <p:nvPr/>
          </p:nvSpPr>
          <p:spPr>
            <a:xfrm>
              <a:off x="6710252"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601F8F38-CEFA-8374-19C9-69BA4F7D10DF}"/>
                </a:ext>
              </a:extLst>
            </p:cNvPr>
            <p:cNvSpPr/>
            <p:nvPr/>
          </p:nvSpPr>
          <p:spPr>
            <a:xfrm>
              <a:off x="1610385"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1" name="Freeform 9">
              <a:extLst>
                <a:ext uri="{FF2B5EF4-FFF2-40B4-BE49-F238E27FC236}">
                  <a16:creationId xmlns:a16="http://schemas.microsoft.com/office/drawing/2014/main" id="{0659428E-002A-3B5E-D9E8-A2B206826D40}"/>
                </a:ext>
              </a:extLst>
            </p:cNvPr>
            <p:cNvSpPr/>
            <p:nvPr/>
          </p:nvSpPr>
          <p:spPr>
            <a:xfrm>
              <a:off x="879765"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F3F6BB30-EA63-53B6-1493-0B0220BC1FF8}"/>
                </a:ext>
              </a:extLst>
            </p:cNvPr>
            <p:cNvSpPr/>
            <p:nvPr/>
          </p:nvSpPr>
          <p:spPr>
            <a:xfrm>
              <a:off x="2336512"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3B6E5B6F-28D6-E7F3-B009-0B5623E38F22}"/>
                </a:ext>
              </a:extLst>
            </p:cNvPr>
            <p:cNvSpPr/>
            <p:nvPr/>
          </p:nvSpPr>
          <p:spPr>
            <a:xfrm>
              <a:off x="8160084"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4817D92F-B8AA-2300-DC90-9AA1D5E54408}"/>
                </a:ext>
              </a:extLst>
            </p:cNvPr>
            <p:cNvSpPr/>
            <p:nvPr/>
          </p:nvSpPr>
          <p:spPr>
            <a:xfrm>
              <a:off x="9615216"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2">
              <a:extLst>
                <a:ext uri="{FF2B5EF4-FFF2-40B4-BE49-F238E27FC236}">
                  <a16:creationId xmlns:a16="http://schemas.microsoft.com/office/drawing/2014/main" id="{F40AC1C2-6632-AEFE-E7DF-2E1BB06D857A}"/>
                </a:ext>
              </a:extLst>
            </p:cNvPr>
            <p:cNvSpPr/>
            <p:nvPr/>
          </p:nvSpPr>
          <p:spPr>
            <a:xfrm>
              <a:off x="10342958" y="32052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grpSp>
      <p:sp>
        <p:nvSpPr>
          <p:cNvPr id="2" name="Title 1"/>
          <p:cNvSpPr>
            <a:spLocks noGrp="1"/>
          </p:cNvSpPr>
          <p:nvPr>
            <p:ph type="title"/>
          </p:nvPr>
        </p:nvSpPr>
        <p:spPr>
          <a:xfrm>
            <a:off x="914400" y="2487168"/>
            <a:ext cx="4572000" cy="3383280"/>
          </a:xfrm>
        </p:spPr>
        <p:txBody>
          <a:bodyPr anchor="t">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6217920" y="2487168"/>
            <a:ext cx="5029200" cy="338328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453787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break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3000" y="3200400"/>
            <a:ext cx="5029200" cy="2743200"/>
          </a:xfrm>
        </p:spPr>
        <p:txBody>
          <a:bodyPr anchor="t">
            <a:normAutofit/>
          </a:bodyPr>
          <a:lstStyle>
            <a:lvl1pPr>
              <a:defRPr sz="4800"/>
            </a:lvl1pPr>
          </a:lstStyle>
          <a:p>
            <a:r>
              <a:rPr lang="en-US" noProof="0"/>
              <a:t>Click to edit Master title style</a:t>
            </a:r>
            <a:endParaRPr lang="en-US" noProof="0" dirty="0"/>
          </a:p>
        </p:txBody>
      </p:sp>
      <p:pic>
        <p:nvPicPr>
          <p:cNvPr id="10" name="Picture Placeholder 31">
            <a:extLst>
              <a:ext uri="{FF2B5EF4-FFF2-40B4-BE49-F238E27FC236}">
                <a16:creationId xmlns:a16="http://schemas.microsoft.com/office/drawing/2014/main" id="{373D33A6-83B0-5538-2873-8856E4E60DC0}"/>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accent5">
              <a:alpha val="30000"/>
            </a:schemeClr>
          </a:solidFill>
        </p:spPr>
      </p:pic>
      <p:sp>
        <p:nvSpPr>
          <p:cNvPr id="7" name="Content placeholder 47">
            <a:extLst>
              <a:ext uri="{FF2B5EF4-FFF2-40B4-BE49-F238E27FC236}">
                <a16:creationId xmlns:a16="http://schemas.microsoft.com/office/drawing/2014/main" id="{3944D979-8121-82AA-A130-38072F1EA83F}"/>
              </a:ext>
            </a:extLst>
          </p:cNvPr>
          <p:cNvSpPr>
            <a:spLocks noGrp="1"/>
          </p:cNvSpPr>
          <p:nvPr>
            <p:ph type="pic" sz="quarter" idx="47" hasCustomPrompt="1"/>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1872" y="2240280"/>
            <a:ext cx="5029200" cy="760288"/>
          </a:xfrm>
          <a:prstGeom prst="rect">
            <a:avLst/>
          </a:prstGeom>
        </p:spPr>
        <p:txBody>
          <a:bodyPr anchor="b">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5" name="Freeform: Shape 25">
            <a:extLst>
              <a:ext uri="{FF2B5EF4-FFF2-40B4-BE49-F238E27FC236}">
                <a16:creationId xmlns:a16="http://schemas.microsoft.com/office/drawing/2014/main" id="{8A1DBD66-3066-DF70-EF94-95DF0D7A6503}"/>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11">
            <a:extLst>
              <a:ext uri="{FF2B5EF4-FFF2-40B4-BE49-F238E27FC236}">
                <a16:creationId xmlns:a16="http://schemas.microsoft.com/office/drawing/2014/main" id="{D2CC929C-40BF-4EF5-7910-7F657CAF8CA9}"/>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9" name="Straight Connector 2">
            <a:extLst>
              <a:ext uri="{FF2B5EF4-FFF2-40B4-BE49-F238E27FC236}">
                <a16:creationId xmlns:a16="http://schemas.microsoft.com/office/drawing/2014/main" id="{66E94398-47F0-267C-6791-5C30B1CEF496}"/>
              </a:ext>
            </a:extLst>
          </p:cNvPr>
          <p:cNvCxnSpPr/>
          <p:nvPr userDrawn="1"/>
        </p:nvCxnSpPr>
        <p:spPr>
          <a:xfrm>
            <a:off x="1142663" y="2282891"/>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777926280"/>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914400" y="731520"/>
            <a:ext cx="4663440" cy="1737360"/>
          </a:xfrm>
          <a:prstGeom prst="rect">
            <a:avLst/>
          </a:prstGeom>
        </p:spPr>
        <p:txBody>
          <a:bodyPr vert="horz" lIns="91440" tIns="45720" rIns="91440" bIns="45720" rtlCol="0"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E7A93C-2947-B6E4-C693-7C485DDC0135}"/>
              </a:ext>
            </a:extLst>
          </p:cNvPr>
          <p:cNvSpPr>
            <a:spLocks noGrp="1"/>
          </p:cNvSpPr>
          <p:nvPr>
            <p:ph idx="1"/>
          </p:nvPr>
        </p:nvSpPr>
        <p:spPr>
          <a:xfrm>
            <a:off x="5852160" y="731520"/>
            <a:ext cx="5486400" cy="17373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Content Placeholder 2">
            <a:extLst>
              <a:ext uri="{FF2B5EF4-FFF2-40B4-BE49-F238E27FC236}">
                <a16:creationId xmlns:a16="http://schemas.microsoft.com/office/drawing/2014/main" id="{E8A3F288-990F-014E-F099-1E3091477CA7}"/>
              </a:ext>
            </a:extLst>
          </p:cNvPr>
          <p:cNvSpPr>
            <a:spLocks noGrp="1"/>
          </p:cNvSpPr>
          <p:nvPr>
            <p:ph idx="30"/>
          </p:nvPr>
        </p:nvSpPr>
        <p:spPr>
          <a:xfrm>
            <a:off x="914400" y="2743200"/>
            <a:ext cx="8348472" cy="3374136"/>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endParaRPr lang="en-US" noProof="0"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914400" y="731520"/>
            <a:ext cx="3931920" cy="2103120"/>
          </a:xfrm>
        </p:spPr>
        <p:txBody>
          <a:bodyPr anchor="b">
            <a:normAutofit/>
          </a:bodyPr>
          <a:lstStyle>
            <a:lvl1pPr>
              <a:defRPr sz="3600"/>
            </a:lvl1pPr>
          </a:lstStyle>
          <a:p>
            <a:r>
              <a:rPr lang="en-US"/>
              <a:t>Click to edit Master title style</a:t>
            </a:r>
            <a:endParaRPr lang="en-US" dirty="0"/>
          </a:p>
        </p:txBody>
      </p:sp>
      <p:sp>
        <p:nvSpPr>
          <p:cNvPr id="9" name="Content Placeholder 2">
            <a:extLst>
              <a:ext uri="{FF2B5EF4-FFF2-40B4-BE49-F238E27FC236}">
                <a16:creationId xmlns:a16="http://schemas.microsoft.com/office/drawing/2014/main" id="{2317990C-ED42-30BE-0501-F9C5B4A48B73}"/>
              </a:ext>
            </a:extLst>
          </p:cNvPr>
          <p:cNvSpPr>
            <a:spLocks noGrp="1"/>
          </p:cNvSpPr>
          <p:nvPr>
            <p:ph idx="1"/>
          </p:nvPr>
        </p:nvSpPr>
        <p:spPr>
          <a:xfrm>
            <a:off x="914400" y="3108960"/>
            <a:ext cx="3931920" cy="26517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a:extLst>
              <a:ext uri="{FF2B5EF4-FFF2-40B4-BE49-F238E27FC236}">
                <a16:creationId xmlns:a16="http://schemas.microsoft.com/office/drawing/2014/main" id="{4AC62875-1B1B-E814-6549-162A8DBF8929}"/>
              </a:ext>
            </a:extLst>
          </p:cNvPr>
          <p:cNvSpPr>
            <a:spLocks noGrp="1"/>
          </p:cNvSpPr>
          <p:nvPr>
            <p:ph type="pic" sz="quarter" idx="54"/>
          </p:nvPr>
        </p:nvSpPr>
        <p:spPr>
          <a:xfrm>
            <a:off x="5745002" y="0"/>
            <a:ext cx="6446999" cy="6858000"/>
          </a:xfrm>
          <a:custGeom>
            <a:avLst/>
            <a:gdLst>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close/>
              </a:path>
            </a:pathLst>
          </a:custGeom>
        </p:spPr>
        <p:txBody>
          <a:bodyPr wrap="square" anchor="ctr">
            <a:noAutofit/>
          </a:bodyPr>
          <a:lstStyle>
            <a:lvl1pPr marL="0" indent="0">
              <a:buNone/>
              <a:defRPr sz="1600"/>
            </a:lvl1pPr>
          </a:lstStyle>
          <a:p>
            <a:r>
              <a:rPr lang="en-US"/>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endParaRPr lang="en-US" noProof="0"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userDrawn="1"/>
        </p:nvSpPr>
        <p:spPr>
          <a:xfrm>
            <a:off x="5203802" y="480395"/>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rgbClr val="F7D952"/>
              </a:solidFill>
              <a:effectLst/>
              <a:uLnTx/>
              <a:uFillTx/>
              <a:latin typeface="Posterama Text SemiBold"/>
              <a:ea typeface="+mn-ea"/>
              <a:cs typeface="+mn-cs"/>
            </a:endParaRPr>
          </a:p>
        </p:txBody>
      </p:sp>
    </p:spTree>
    <p:extLst>
      <p:ext uri="{BB962C8B-B14F-4D97-AF65-F5344CB8AC3E}">
        <p14:creationId xmlns:p14="http://schemas.microsoft.com/office/powerpoint/2010/main" val="4161259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 name="Freeform: Shape 19">
            <a:extLst>
              <a:ext uri="{FF2B5EF4-FFF2-40B4-BE49-F238E27FC236}">
                <a16:creationId xmlns:a16="http://schemas.microsoft.com/office/drawing/2014/main" id="{9D307BA6-8A60-85D7-CC8B-894256DC4B90}"/>
              </a:ext>
            </a:extLst>
          </p:cNvPr>
          <p:cNvSpPr/>
          <p:nvPr userDrawn="1"/>
        </p:nvSpPr>
        <p:spPr>
          <a:xfrm>
            <a:off x="8517470" y="2248218"/>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7" name="Freeform: Shape 19">
            <a:extLst>
              <a:ext uri="{FF2B5EF4-FFF2-40B4-BE49-F238E27FC236}">
                <a16:creationId xmlns:a16="http://schemas.microsoft.com/office/drawing/2014/main" id="{F38B75F8-75D4-4B41-B7C7-433032DD0A6F}"/>
              </a:ext>
            </a:extLst>
          </p:cNvPr>
          <p:cNvSpPr/>
          <p:nvPr userDrawn="1"/>
        </p:nvSpPr>
        <p:spPr>
          <a:xfrm>
            <a:off x="9578882" y="460803"/>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a:off x="9522496"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a:off x="11034052" y="3709992"/>
            <a:ext cx="117318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914400" y="1060704"/>
            <a:ext cx="7132320" cy="1773936"/>
          </a:xfrm>
        </p:spPr>
        <p:txBody>
          <a:bodyPr anchor="b">
            <a:normAutofit/>
          </a:bodyPr>
          <a:lstStyle>
            <a:lvl1pPr>
              <a:defRPr sz="3600"/>
            </a:lvl1pPr>
          </a:lstStyle>
          <a:p>
            <a:r>
              <a:rPr lang="en-US" noProof="0"/>
              <a:t>Click to edit Master title style</a:t>
            </a:r>
            <a:endParaRPr lang="en-US" noProof="0" dirty="0"/>
          </a:p>
        </p:txBody>
      </p:sp>
      <p:sp>
        <p:nvSpPr>
          <p:cNvPr id="3" name="Content Placeholder 2">
            <a:extLst>
              <a:ext uri="{FF2B5EF4-FFF2-40B4-BE49-F238E27FC236}">
                <a16:creationId xmlns:a16="http://schemas.microsoft.com/office/drawing/2014/main" id="{E3E34C76-4814-6AFA-CEFD-F82B9ED9BB1D}"/>
              </a:ext>
            </a:extLst>
          </p:cNvPr>
          <p:cNvSpPr>
            <a:spLocks noGrp="1"/>
          </p:cNvSpPr>
          <p:nvPr>
            <p:ph idx="1"/>
          </p:nvPr>
        </p:nvSpPr>
        <p:spPr>
          <a:xfrm>
            <a:off x="91440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Content Placeholder 2">
            <a:extLst>
              <a:ext uri="{FF2B5EF4-FFF2-40B4-BE49-F238E27FC236}">
                <a16:creationId xmlns:a16="http://schemas.microsoft.com/office/drawing/2014/main" id="{D42F254A-B4C7-D072-FEB9-22F9A2B0CA64}"/>
              </a:ext>
            </a:extLst>
          </p:cNvPr>
          <p:cNvSpPr>
            <a:spLocks noGrp="1"/>
          </p:cNvSpPr>
          <p:nvPr>
            <p:ph idx="56"/>
          </p:nvPr>
        </p:nvSpPr>
        <p:spPr>
          <a:xfrm>
            <a:off x="475488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Footer Placeholder 8">
            <a:extLst>
              <a:ext uri="{FF2B5EF4-FFF2-40B4-BE49-F238E27FC236}">
                <a16:creationId xmlns:a16="http://schemas.microsoft.com/office/drawing/2014/main" id="{85DBF4DF-D0B4-1DA6-0271-5D4033A9C19C}"/>
              </a:ext>
            </a:extLst>
          </p:cNvPr>
          <p:cNvSpPr>
            <a:spLocks noGrp="1"/>
          </p:cNvSpPr>
          <p:nvPr>
            <p:ph type="ftr" sz="quarter" idx="57"/>
          </p:nvPr>
        </p:nvSpPr>
        <p:spPr/>
        <p:txBody>
          <a:bodyPr/>
          <a:lstStyle/>
          <a:p>
            <a:endParaRPr lang="en-US" noProof="0" dirty="0"/>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61364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wo content 0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914400" y="731520"/>
            <a:ext cx="4389120" cy="2103120"/>
          </a:xfrm>
        </p:spPr>
        <p:txBody>
          <a:bodyPr anchor="b" anchorCtr="0">
            <a:normAutofit/>
          </a:bodyPr>
          <a:lstStyle>
            <a:lvl1pPr>
              <a:defRPr sz="3600"/>
            </a:lvl1pPr>
          </a:lstStyle>
          <a:p>
            <a:r>
              <a:rPr lang="en-US"/>
              <a:t>Click to edit Master title style</a:t>
            </a:r>
          </a:p>
        </p:txBody>
      </p:sp>
      <p:sp>
        <p:nvSpPr>
          <p:cNvPr id="4" name="Content Placeholder 2">
            <a:extLst>
              <a:ext uri="{FF2B5EF4-FFF2-40B4-BE49-F238E27FC236}">
                <a16:creationId xmlns:a16="http://schemas.microsoft.com/office/drawing/2014/main" id="{C403123E-E3E0-5E2A-E1FB-EC28A2C68EEB}"/>
              </a:ext>
            </a:extLst>
          </p:cNvPr>
          <p:cNvSpPr>
            <a:spLocks noGrp="1"/>
          </p:cNvSpPr>
          <p:nvPr>
            <p:ph idx="14"/>
          </p:nvPr>
        </p:nvSpPr>
        <p:spPr>
          <a:xfrm>
            <a:off x="914400" y="3108960"/>
            <a:ext cx="4389120" cy="192024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9" name="Content Placeholder 2">
            <a:extLst>
              <a:ext uri="{FF2B5EF4-FFF2-40B4-BE49-F238E27FC236}">
                <a16:creationId xmlns:a16="http://schemas.microsoft.com/office/drawing/2014/main" id="{5B0A6B95-C59B-C125-7957-8C41B37891E1}"/>
              </a:ext>
            </a:extLst>
          </p:cNvPr>
          <p:cNvSpPr>
            <a:spLocks noGrp="1"/>
          </p:cNvSpPr>
          <p:nvPr>
            <p:ph idx="1"/>
          </p:nvPr>
        </p:nvSpPr>
        <p:spPr>
          <a:xfrm>
            <a:off x="5852160" y="731520"/>
            <a:ext cx="5367528" cy="521208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12" name="Freeform 11">
            <a:extLst>
              <a:ext uri="{FF2B5EF4-FFF2-40B4-BE49-F238E27FC236}">
                <a16:creationId xmlns:a16="http://schemas.microsoft.com/office/drawing/2014/main" id="{18CD2E87-8426-FC12-6665-A6E2F64FEA93}"/>
              </a:ext>
            </a:extLst>
          </p:cNvPr>
          <p:cNvSpPr>
            <a:spLocks noChangeAspect="1"/>
          </p:cNvSpPr>
          <p:nvPr userDrawn="1"/>
        </p:nvSpPr>
        <p:spPr>
          <a:xfrm flipH="1">
            <a:off x="-9525" y="5039331"/>
            <a:ext cx="986377" cy="128016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1">
            <a:extLst>
              <a:ext uri="{FF2B5EF4-FFF2-40B4-BE49-F238E27FC236}">
                <a16:creationId xmlns:a16="http://schemas.microsoft.com/office/drawing/2014/main" id="{D35CF771-1335-6C94-6AA8-AF68EADDDF00}"/>
              </a:ext>
            </a:extLst>
          </p:cNvPr>
          <p:cNvSpPr/>
          <p:nvPr userDrawn="1"/>
        </p:nvSpPr>
        <p:spPr>
          <a:xfrm>
            <a:off x="1140014" y="5142797"/>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bg2">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924390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914400" y="731520"/>
            <a:ext cx="7671816" cy="2103120"/>
          </a:xfrm>
        </p:spPr>
        <p:txBody>
          <a:bodyPr anchor="b" anchorCtr="0">
            <a:normAutofit/>
          </a:bodyPr>
          <a:lstStyle/>
          <a:p>
            <a:r>
              <a:rPr lang="en-US"/>
              <a:t>Click to edit Master title style</a:t>
            </a:r>
            <a:endParaRPr lang="en-US" dirty="0"/>
          </a:p>
        </p:txBody>
      </p:sp>
      <p:sp>
        <p:nvSpPr>
          <p:cNvPr id="15" name="Content Placeholder 2">
            <a:extLst>
              <a:ext uri="{FF2B5EF4-FFF2-40B4-BE49-F238E27FC236}">
                <a16:creationId xmlns:a16="http://schemas.microsoft.com/office/drawing/2014/main" id="{F9296AFE-5FB8-52A4-3111-3B53DBE4DB3E}"/>
              </a:ext>
            </a:extLst>
          </p:cNvPr>
          <p:cNvSpPr>
            <a:spLocks noGrp="1"/>
          </p:cNvSpPr>
          <p:nvPr>
            <p:ph idx="14"/>
          </p:nvPr>
        </p:nvSpPr>
        <p:spPr>
          <a:xfrm>
            <a:off x="914400" y="3200400"/>
            <a:ext cx="10149840" cy="28346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3" name="Freeform: Shape 12">
            <a:extLst>
              <a:ext uri="{FF2B5EF4-FFF2-40B4-BE49-F238E27FC236}">
                <a16:creationId xmlns:a16="http://schemas.microsoft.com/office/drawing/2014/main" id="{809C5320-0161-C582-141C-55F06D4F3BAE}"/>
              </a:ext>
            </a:extLst>
          </p:cNvPr>
          <p:cNvSpPr/>
          <p:nvPr userDrawn="1"/>
        </p:nvSpPr>
        <p:spPr>
          <a:xfrm>
            <a:off x="8893126"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7" name="Freeform 6">
            <a:extLst>
              <a:ext uri="{FF2B5EF4-FFF2-40B4-BE49-F238E27FC236}">
                <a16:creationId xmlns:a16="http://schemas.microsoft.com/office/drawing/2014/main" id="{29C982F3-4477-76AC-0429-350585A39FFA}"/>
              </a:ext>
            </a:extLst>
          </p:cNvPr>
          <p:cNvSpPr/>
          <p:nvPr userDrawn="1"/>
        </p:nvSpPr>
        <p:spPr>
          <a:xfrm>
            <a:off x="5255120"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5">
              <a:lumMod val="75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7">
            <a:extLst>
              <a:ext uri="{FF2B5EF4-FFF2-40B4-BE49-F238E27FC236}">
                <a16:creationId xmlns:a16="http://schemas.microsoft.com/office/drawing/2014/main" id="{87A8F7B2-0552-AAD4-9DE2-845DE10CA10A}"/>
              </a:ext>
            </a:extLst>
          </p:cNvPr>
          <p:cNvSpPr/>
          <p:nvPr userDrawn="1"/>
        </p:nvSpPr>
        <p:spPr>
          <a:xfrm>
            <a:off x="6710252"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9">
            <a:extLst>
              <a:ext uri="{FF2B5EF4-FFF2-40B4-BE49-F238E27FC236}">
                <a16:creationId xmlns:a16="http://schemas.microsoft.com/office/drawing/2014/main" id="{395DA7FF-BAA0-F04C-CA6C-16E9C2D55593}"/>
              </a:ext>
            </a:extLst>
          </p:cNvPr>
          <p:cNvSpPr/>
          <p:nvPr userDrawn="1"/>
        </p:nvSpPr>
        <p:spPr>
          <a:xfrm>
            <a:off x="879765"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0">
            <a:extLst>
              <a:ext uri="{FF2B5EF4-FFF2-40B4-BE49-F238E27FC236}">
                <a16:creationId xmlns:a16="http://schemas.microsoft.com/office/drawing/2014/main" id="{468D9CEC-53B7-B8DC-B77E-E3F86681879C}"/>
              </a:ext>
            </a:extLst>
          </p:cNvPr>
          <p:cNvSpPr/>
          <p:nvPr userDrawn="1"/>
        </p:nvSpPr>
        <p:spPr>
          <a:xfrm>
            <a:off x="2336512" y="-9525"/>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1">
            <a:extLst>
              <a:ext uri="{FF2B5EF4-FFF2-40B4-BE49-F238E27FC236}">
                <a16:creationId xmlns:a16="http://schemas.microsoft.com/office/drawing/2014/main" id="{9222D4D6-56B1-C4C3-0E51-FB22F0CD902B}"/>
              </a:ext>
            </a:extLst>
          </p:cNvPr>
          <p:cNvSpPr/>
          <p:nvPr userDrawn="1"/>
        </p:nvSpPr>
        <p:spPr>
          <a:xfrm>
            <a:off x="8160084"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0E6292F0-9E78-C98C-097B-30DEBBC1B179}"/>
              </a:ext>
            </a:extLst>
          </p:cNvPr>
          <p:cNvSpPr/>
          <p:nvPr userDrawn="1"/>
        </p:nvSpPr>
        <p:spPr>
          <a:xfrm>
            <a:off x="9615216"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2">
            <a:extLst>
              <a:ext uri="{FF2B5EF4-FFF2-40B4-BE49-F238E27FC236}">
                <a16:creationId xmlns:a16="http://schemas.microsoft.com/office/drawing/2014/main" id="{315817B3-76DB-FDD0-60F7-E385C0E84F58}"/>
              </a:ext>
            </a:extLst>
          </p:cNvPr>
          <p:cNvSpPr/>
          <p:nvPr userDrawn="1"/>
        </p:nvSpPr>
        <p:spPr>
          <a:xfrm>
            <a:off x="10342958" y="32052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Tree>
    <p:extLst>
      <p:ext uri="{BB962C8B-B14F-4D97-AF65-F5344CB8AC3E}">
        <p14:creationId xmlns:p14="http://schemas.microsoft.com/office/powerpoint/2010/main" val="389171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2" name="Content placeholder 47">
            <a:extLst>
              <a:ext uri="{FF2B5EF4-FFF2-40B4-BE49-F238E27FC236}">
                <a16:creationId xmlns:a16="http://schemas.microsoft.com/office/drawing/2014/main" id="{117BCD91-6BBA-AACD-3424-C3A4E5C1AB1D}"/>
              </a:ext>
            </a:extLst>
          </p:cNvPr>
          <p:cNvSpPr>
            <a:spLocks noGrp="1" noChangeAspect="1"/>
          </p:cNvSpPr>
          <p:nvPr>
            <p:ph type="pic" sz="quarter" idx="48"/>
          </p:nvPr>
        </p:nvSpPr>
        <p:spPr>
          <a:xfrm>
            <a:off x="914400" y="539496"/>
            <a:ext cx="5025207" cy="577900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endParaRPr lang="en-US" altLang="zh-CN" noProof="0" dirty="0"/>
          </a:p>
        </p:txBody>
      </p:sp>
      <p:pic>
        <p:nvPicPr>
          <p:cNvPr id="7" name="Shape 33">
            <a:extLst>
              <a:ext uri="{FF2B5EF4-FFF2-40B4-BE49-F238E27FC236}">
                <a16:creationId xmlns:a16="http://schemas.microsoft.com/office/drawing/2014/main" id="{78B6A20E-2402-E586-7E92-A2C0D0B854D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352010" y="4038403"/>
            <a:ext cx="1438713" cy="1645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Freeform: Shape 11">
            <a:extLst>
              <a:ext uri="{FF2B5EF4-FFF2-40B4-BE49-F238E27FC236}">
                <a16:creationId xmlns:a16="http://schemas.microsoft.com/office/drawing/2014/main" id="{20E24AA2-A4D8-FFB3-C801-0E57990B8CB6}"/>
              </a:ext>
            </a:extLst>
          </p:cNvPr>
          <p:cNvSpPr/>
          <p:nvPr userDrawn="1"/>
        </p:nvSpPr>
        <p:spPr>
          <a:xfrm>
            <a:off x="1360235" y="5541405"/>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1">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9" name="Freeform: Shape 5">
            <a:extLst>
              <a:ext uri="{FF2B5EF4-FFF2-40B4-BE49-F238E27FC236}">
                <a16:creationId xmlns:a16="http://schemas.microsoft.com/office/drawing/2014/main" id="{1FEC53F3-5030-5BCF-54CA-ABB14457C073}"/>
              </a:ext>
            </a:extLst>
          </p:cNvPr>
          <p:cNvSpPr/>
          <p:nvPr userDrawn="1"/>
        </p:nvSpPr>
        <p:spPr>
          <a:xfrm>
            <a:off x="5429027" y="393334"/>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Tree>
    <p:extLst>
      <p:ext uri="{BB962C8B-B14F-4D97-AF65-F5344CB8AC3E}">
        <p14:creationId xmlns:p14="http://schemas.microsoft.com/office/powerpoint/2010/main" val="3407711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86721E85-C7DE-A05F-D33D-97CAF161E33A}"/>
              </a:ext>
            </a:extLst>
          </p:cNvPr>
          <p:cNvSpPr/>
          <p:nvPr userDrawn="1"/>
        </p:nvSpPr>
        <p:spPr>
          <a:xfrm>
            <a:off x="0" y="2860787"/>
            <a:ext cx="2004570" cy="3676532"/>
          </a:xfrm>
          <a:custGeom>
            <a:avLst/>
            <a:gdLst>
              <a:gd name="connsiteX0" fmla="*/ 417538 w 2004570"/>
              <a:gd name="connsiteY0" fmla="*/ 0 h 3676532"/>
              <a:gd name="connsiteX1" fmla="*/ 2004570 w 2004570"/>
              <a:gd name="connsiteY1" fmla="*/ 925683 h 3676532"/>
              <a:gd name="connsiteX2" fmla="*/ 2004570 w 2004570"/>
              <a:gd name="connsiteY2" fmla="*/ 2763949 h 3676532"/>
              <a:gd name="connsiteX3" fmla="*/ 413202 w 2004570"/>
              <a:gd name="connsiteY3" fmla="*/ 3676532 h 3676532"/>
              <a:gd name="connsiteX4" fmla="*/ 0 w 2004570"/>
              <a:gd name="connsiteY4" fmla="*/ 3439338 h 3676532"/>
              <a:gd name="connsiteX5" fmla="*/ 0 w 2004570"/>
              <a:gd name="connsiteY5" fmla="*/ 24107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04570" h="3676532">
                <a:moveTo>
                  <a:pt x="417538" y="0"/>
                </a:moveTo>
                <a:lnTo>
                  <a:pt x="2004570" y="925683"/>
                </a:lnTo>
                <a:lnTo>
                  <a:pt x="2004570" y="2763949"/>
                </a:lnTo>
                <a:lnTo>
                  <a:pt x="413202" y="3676532"/>
                </a:lnTo>
                <a:lnTo>
                  <a:pt x="0" y="3439338"/>
                </a:lnTo>
                <a:lnTo>
                  <a:pt x="0" y="24107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657773" y="5253270"/>
            <a:ext cx="1710765" cy="1621875"/>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275432"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3465576" y="1499616"/>
            <a:ext cx="7955280" cy="1335024"/>
          </a:xfrm>
        </p:spPr>
        <p:txBody>
          <a:bodyPr anchor="b">
            <a:normAutofit/>
          </a:bodyPr>
          <a:lstStyle>
            <a:lvl1pPr>
              <a:defRPr sz="3600"/>
            </a:lvl1pPr>
          </a:lstStyle>
          <a:p>
            <a:r>
              <a:rPr lang="en-US"/>
              <a:t>Click to edit Master title style</a:t>
            </a:r>
            <a:endParaRPr lang="en-US" dirty="0"/>
          </a:p>
        </p:txBody>
      </p:sp>
      <p:sp>
        <p:nvSpPr>
          <p:cNvPr id="4" name="Content Placeholder 2">
            <a:extLst>
              <a:ext uri="{FF2B5EF4-FFF2-40B4-BE49-F238E27FC236}">
                <a16:creationId xmlns:a16="http://schemas.microsoft.com/office/drawing/2014/main" id="{6FFF81D2-C0B4-3B82-8DF6-D10CC07C441C}"/>
              </a:ext>
            </a:extLst>
          </p:cNvPr>
          <p:cNvSpPr>
            <a:spLocks noGrp="1"/>
          </p:cNvSpPr>
          <p:nvPr>
            <p:ph idx="14"/>
          </p:nvPr>
        </p:nvSpPr>
        <p:spPr>
          <a:xfrm>
            <a:off x="3465576" y="3108960"/>
            <a:ext cx="4572000" cy="3108960"/>
          </a:xfrm>
        </p:spPr>
        <p:txBody>
          <a:bodyPr/>
          <a:lstStyle>
            <a:lvl1pPr marL="512064" indent="-512064">
              <a:buFont typeface="+mj-lt"/>
              <a:buAutoNum type="arabicPeriod"/>
              <a:defRPr sz="1800"/>
            </a:lvl1pPr>
            <a:lvl2pPr marL="1097280" indent="-512064">
              <a:buFont typeface="+mj-lt"/>
              <a:buAutoNum type="alphaLcPeriod"/>
              <a:defRPr sz="1800"/>
            </a:lvl2pPr>
            <a:lvl3pPr marL="1645920" indent="-512064">
              <a:buFont typeface="+mj-lt"/>
              <a:buAutoNum type="romanLcPeriod"/>
              <a:defRPr sz="1800"/>
            </a:lvl3pPr>
            <a:lvl4pPr marL="2194560" indent="-512064">
              <a:buFont typeface="+mj-lt"/>
              <a:buAutoNum type="arabicParen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2">
            <a:extLst>
              <a:ext uri="{FF2B5EF4-FFF2-40B4-BE49-F238E27FC236}">
                <a16:creationId xmlns:a16="http://schemas.microsoft.com/office/drawing/2014/main" id="{F190F721-56C7-251D-948D-117696095C32}"/>
              </a:ext>
            </a:extLst>
          </p:cNvPr>
          <p:cNvSpPr>
            <a:spLocks noGrp="1"/>
          </p:cNvSpPr>
          <p:nvPr>
            <p:ph idx="1"/>
          </p:nvPr>
        </p:nvSpPr>
        <p:spPr>
          <a:xfrm>
            <a:off x="8229600" y="3108960"/>
            <a:ext cx="3017520" cy="3108960"/>
          </a:xfrm>
        </p:spPr>
        <p:txBody>
          <a:bodyPr/>
          <a:lstStyle>
            <a:lvl1pPr marL="0" indent="0">
              <a:lnSpc>
                <a:spcPct val="100000"/>
              </a:lnSpc>
              <a:spcBef>
                <a:spcPts val="0"/>
              </a:spcBef>
              <a:spcAft>
                <a:spcPts val="600"/>
              </a:spcAft>
              <a:buNone/>
              <a:defRPr sz="1800"/>
            </a:lvl1pPr>
            <a:lvl2pPr>
              <a:lnSpc>
                <a:spcPct val="100000"/>
              </a:lnSpc>
              <a:spcBef>
                <a:spcPts val="0"/>
              </a:spcBef>
              <a:spcAft>
                <a:spcPts val="600"/>
              </a:spcAft>
              <a:defRPr sz="1800"/>
            </a:lvl2pPr>
            <a:lvl3pPr>
              <a:lnSpc>
                <a:spcPct val="100000"/>
              </a:lnSpc>
              <a:spcBef>
                <a:spcPts val="0"/>
              </a:spcBef>
              <a:spcAft>
                <a:spcPts val="600"/>
              </a:spcAft>
              <a:defRPr sz="1800"/>
            </a:lvl3pPr>
            <a:lvl4pPr>
              <a:lnSpc>
                <a:spcPct val="100000"/>
              </a:lnSpc>
              <a:spcBef>
                <a:spcPts val="0"/>
              </a:spcBef>
              <a:spcAft>
                <a:spcPts val="600"/>
              </a:spcAft>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Footer Placeholder 7">
            <a:extLst>
              <a:ext uri="{FF2B5EF4-FFF2-40B4-BE49-F238E27FC236}">
                <a16:creationId xmlns:a16="http://schemas.microsoft.com/office/drawing/2014/main" id="{6C94E8A0-C02C-2322-50C1-50080A793F84}"/>
              </a:ext>
            </a:extLst>
          </p:cNvPr>
          <p:cNvSpPr>
            <a:spLocks noGrp="1"/>
          </p:cNvSpPr>
          <p:nvPr>
            <p:ph type="ftr" sz="quarter" idx="41"/>
          </p:nvPr>
        </p:nvSpPr>
        <p:spPr>
          <a:xfrm>
            <a:off x="3465576" y="6217920"/>
            <a:ext cx="4114800" cy="365125"/>
          </a:xfrm>
        </p:spPr>
        <p:txBody>
          <a:bodyPr/>
          <a:lstStyle/>
          <a:p>
            <a:endParaRPr lang="en-US" noProof="0"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2">
            <a:extLst>
              <a:ext uri="{FF2B5EF4-FFF2-40B4-BE49-F238E27FC236}">
                <a16:creationId xmlns:a16="http://schemas.microsoft.com/office/drawing/2014/main" id="{0750FD92-E143-4402-D455-30DC417CBDBE}"/>
              </a:ext>
            </a:extLst>
          </p:cNvPr>
          <p:cNvSpPr/>
          <p:nvPr userDrawn="1"/>
        </p:nvSpPr>
        <p:spPr>
          <a:xfrm>
            <a:off x="1198465" y="958947"/>
            <a:ext cx="1544735" cy="174369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6B13E9E2-D67B-E75B-D60D-CE3782A4FC67}"/>
              </a:ext>
            </a:extLst>
          </p:cNvPr>
          <p:cNvSpPr/>
          <p:nvPr userDrawn="1"/>
        </p:nvSpPr>
        <p:spPr>
          <a:xfrm>
            <a:off x="326738" y="0"/>
            <a:ext cx="1544359" cy="1254845"/>
          </a:xfrm>
          <a:custGeom>
            <a:avLst/>
            <a:gdLst>
              <a:gd name="connsiteX0" fmla="*/ 0 w 1544359"/>
              <a:gd name="connsiteY0" fmla="*/ 0 h 1254845"/>
              <a:gd name="connsiteX1" fmla="*/ 1544359 w 1544359"/>
              <a:gd name="connsiteY1" fmla="*/ 0 h 1254845"/>
              <a:gd name="connsiteX2" fmla="*/ 1543519 w 1544359"/>
              <a:gd name="connsiteY2" fmla="*/ 822090 h 1254845"/>
              <a:gd name="connsiteX3" fmla="*/ 772206 w 1544359"/>
              <a:gd name="connsiteY3" fmla="*/ 1254845 h 1254845"/>
              <a:gd name="connsiteX4" fmla="*/ 0 w 1544359"/>
              <a:gd name="connsiteY4" fmla="*/ 822027 h 1254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4359" h="1254845">
                <a:moveTo>
                  <a:pt x="0" y="0"/>
                </a:moveTo>
                <a:lnTo>
                  <a:pt x="1544359" y="0"/>
                </a:lnTo>
                <a:lnTo>
                  <a:pt x="1543519" y="822090"/>
                </a:lnTo>
                <a:lnTo>
                  <a:pt x="772206" y="1254845"/>
                </a:lnTo>
                <a:lnTo>
                  <a:pt x="0" y="82202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6621137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04">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Hexagon 21">
            <a:extLst>
              <a:ext uri="{FF2B5EF4-FFF2-40B4-BE49-F238E27FC236}">
                <a16:creationId xmlns:a16="http://schemas.microsoft.com/office/drawing/2014/main" id="{AA088CB3-68C2-8BF7-640B-511D7AD708D4}"/>
              </a:ext>
            </a:extLst>
          </p:cNvPr>
          <p:cNvSpPr/>
          <p:nvPr userDrawn="1"/>
        </p:nvSpPr>
        <p:spPr>
          <a:xfrm>
            <a:off x="2757266" y="2493385"/>
            <a:ext cx="1467568" cy="1305975"/>
          </a:xfrm>
          <a:prstGeom prst="hexagon">
            <a:avLst>
              <a:gd name="adj" fmla="val 28413"/>
              <a:gd name="vf" fmla="val 115470"/>
            </a:avLst>
          </a:prstGeom>
          <a:noFill/>
          <a:ln w="19050">
            <a:solidFill>
              <a:srgbClr val="D84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Hexagon 28">
            <a:extLst>
              <a:ext uri="{FF2B5EF4-FFF2-40B4-BE49-F238E27FC236}">
                <a16:creationId xmlns:a16="http://schemas.microsoft.com/office/drawing/2014/main" id="{E4EF439B-1CC3-CA39-B62A-E54F83ED70D2}"/>
              </a:ext>
            </a:extLst>
          </p:cNvPr>
          <p:cNvSpPr/>
          <p:nvPr userDrawn="1"/>
        </p:nvSpPr>
        <p:spPr>
          <a:xfrm>
            <a:off x="396269" y="2511644"/>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Hexagon 21">
            <a:extLst>
              <a:ext uri="{FF2B5EF4-FFF2-40B4-BE49-F238E27FC236}">
                <a16:creationId xmlns:a16="http://schemas.microsoft.com/office/drawing/2014/main" id="{A38FF139-88E9-67A9-6010-4EDFB851076B}"/>
              </a:ext>
            </a:extLst>
          </p:cNvPr>
          <p:cNvSpPr/>
          <p:nvPr userDrawn="1"/>
        </p:nvSpPr>
        <p:spPr>
          <a:xfrm>
            <a:off x="5150156" y="5261378"/>
            <a:ext cx="1455521" cy="1266696"/>
          </a:xfrm>
          <a:prstGeom prst="hexagon">
            <a:avLst>
              <a:gd name="adj" fmla="val 28413"/>
              <a:gd name="vf" fmla="val 115470"/>
            </a:avLst>
          </a:pr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Hexagon 21">
            <a:extLst>
              <a:ext uri="{FF2B5EF4-FFF2-40B4-BE49-F238E27FC236}">
                <a16:creationId xmlns:a16="http://schemas.microsoft.com/office/drawing/2014/main" id="{99956147-4454-5EA6-FC9C-94C08EE35F28}"/>
              </a:ext>
            </a:extLst>
          </p:cNvPr>
          <p:cNvSpPr/>
          <p:nvPr userDrawn="1"/>
        </p:nvSpPr>
        <p:spPr>
          <a:xfrm>
            <a:off x="3948599" y="3206642"/>
            <a:ext cx="1455521" cy="1266696"/>
          </a:xfrm>
          <a:prstGeom prst="hexagon">
            <a:avLst>
              <a:gd name="adj" fmla="val 28413"/>
              <a:gd name="vf" fmla="val 11547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35040" y="731520"/>
            <a:ext cx="5394960" cy="2103120"/>
          </a:xfrm>
        </p:spPr>
        <p:txBody>
          <a:bodyPr anchor="b">
            <a:normAutofit/>
          </a:bodyPr>
          <a:lstStyle/>
          <a:p>
            <a:r>
              <a:rPr lang="en-US"/>
              <a:t>Click to edit Master title style</a:t>
            </a:r>
            <a:endParaRPr lang="en-US"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p:nvPr>
        </p:nvSpPr>
        <p:spPr>
          <a:xfrm>
            <a:off x="6035040" y="3108960"/>
            <a:ext cx="5394960" cy="1879791"/>
          </a:xfrm>
          <a:prstGeom prst="rect">
            <a:avLst/>
          </a:prstGeom>
        </p:spPr>
        <p:txBody>
          <a:bodyPr anchor="t">
            <a:norm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a:t>Click to edit Master text styles</a:t>
            </a:r>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914400"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endParaRPr lang="en-US" noProof="0"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71" r:id="rId2"/>
    <p:sldLayoutId id="2147483674" r:id="rId3"/>
    <p:sldLayoutId id="2147483670" r:id="rId4"/>
    <p:sldLayoutId id="2147483669" r:id="rId5"/>
    <p:sldLayoutId id="2147483655" r:id="rId6"/>
    <p:sldLayoutId id="2147483651" r:id="rId7"/>
    <p:sldLayoutId id="2147483662" r:id="rId8"/>
    <p:sldLayoutId id="2147483672" r:id="rId9"/>
    <p:sldLayoutId id="2147483673" r:id="rId10"/>
    <p:sldLayoutId id="2147483653" r:id="rId11"/>
    <p:sldLayoutId id="2147483663" r:id="rId12"/>
    <p:sldLayoutId id="2147483665" r:id="rId13"/>
  </p:sldLayoutIdLst>
  <p:hf hdr="0" ft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347472"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1pPr>
      <a:lvl2pPr marL="73152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2pPr>
      <a:lvl3pPr marL="109728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3pPr>
      <a:lvl4pPr marL="146304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4pPr>
      <a:lvl5pPr marL="182880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s://retailtimes.co.uk/demand-for-tesco-clubcard-app-jumps-by-815-as-savvy-shoppers-search-for-deals/?utm_source=chatgpt.com" TargetMode="External"/><Relationship Id="rId7" Type="http://schemas.openxmlformats.org/officeDocument/2006/relationships/hyperlink" Target="https://www.grocerygazette.co.uk/2023/04/04/shoppers-switch-aldi-lidl/?utm_source=chatgpt.com" TargetMode="External"/><Relationship Id="rId2" Type="http://schemas.openxmlformats.org/officeDocument/2006/relationships/hyperlink" Target="https://www.mdpi.com/2071-1050/14/19/11942?utm_source=chatgpt.com" TargetMode="External"/><Relationship Id="rId1" Type="http://schemas.openxmlformats.org/officeDocument/2006/relationships/slideLayout" Target="../slideLayouts/slideLayout12.xml"/><Relationship Id="rId6" Type="http://schemas.openxmlformats.org/officeDocument/2006/relationships/hyperlink" Target="https://link.springer.com/article/10.1007/s11747-023-00937-3?utm_source=chatgpt.com" TargetMode="External"/><Relationship Id="rId5" Type="http://schemas.openxmlformats.org/officeDocument/2006/relationships/hyperlink" Target="https://drpress.org/ojs/index.php/EHSS/article/view/29179?utm_source=chatgpt.com" TargetMode="External"/><Relationship Id="rId4" Type="http://schemas.openxmlformats.org/officeDocument/2006/relationships/hyperlink" Target="https://retailtimes.co.uk/supermarket-loyalty-pricing-fails-to-stem-discounter-switching-65-of-uk-consumers-have-now-swapped-their-shop-to-aldi-or-lidl/?utm_source=chatgpt.com"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scirp.org/pdf/oalibj_2022021116023912.pdf?utm_source=chatgpt.com" TargetMode="External"/><Relationship Id="rId2" Type="http://schemas.openxmlformats.org/officeDocument/2006/relationships/hyperlink" Target="https://arxiv.org/abs/2402.04103?utm_source=chatgpt.com" TargetMode="External"/><Relationship Id="rId1" Type="http://schemas.openxmlformats.org/officeDocument/2006/relationships/slideLayout" Target="../slideLayouts/slideLayout12.xml"/><Relationship Id="rId6" Type="http://schemas.openxmlformats.org/officeDocument/2006/relationships/hyperlink" Target="https://hkjoss.com/index.php/journal/article/view/619?utm_source=chatgpt.com" TargetMode="External"/><Relationship Id="rId5" Type="http://schemas.openxmlformats.org/officeDocument/2006/relationships/hyperlink" Target="https://www.onlinescientificresearch.com/journals/jeesr/articles/the-tesco-group-and-sustainable-operations-management.html?utm_source=chatgpt.com" TargetMode="External"/><Relationship Id="rId4" Type="http://schemas.openxmlformats.org/officeDocument/2006/relationships/hyperlink" Target="https://www.computerweekly.com/news/252499325/Tesco-reports-online-sales-surge-advances-digital-platform?utm_source=chatgpt.com"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retailgazette.co.uk/blog/2021/12/tesco-launches-media-platform-for-brands-built-on-clubcard-data/?utm_source=chatgpt.com" TargetMode="External"/><Relationship Id="rId2" Type="http://schemas.openxmlformats.org/officeDocument/2006/relationships/hyperlink" Target="https://www.tescoplc.com/investors/reports-results-and-presentations/annual-report-2024/" TargetMode="External"/><Relationship Id="rId1" Type="http://schemas.openxmlformats.org/officeDocument/2006/relationships/slideLayout" Target="../slideLayouts/slideLayout12.xml"/><Relationship Id="rId4" Type="http://schemas.openxmlformats.org/officeDocument/2006/relationships/hyperlink" Target="https://www.esmmagazine.com/retail/aldi-lidl-outperform-the-wider-uk-grocery-sector-as-inflation-eases-243305?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0" y="688961"/>
            <a:ext cx="6693865" cy="2666048"/>
          </a:xfrm>
        </p:spPr>
        <p:txBody>
          <a:bodyPr lIns="0" anchor="b" anchorCtr="0">
            <a:normAutofit/>
          </a:bodyPr>
          <a:lstStyle/>
          <a:p>
            <a:pPr algn="ctr"/>
            <a:r>
              <a:rPr lang="en-US" sz="4000" dirty="0"/>
              <a:t>Strategic Path for Sustainable Value: Leveraging Hybrid Advantage at Tesco PLC</a:t>
            </a:r>
          </a:p>
        </p:txBody>
      </p:sp>
      <p:pic>
        <p:nvPicPr>
          <p:cNvPr id="5" name="Picture Placeholder 4">
            <a:extLst>
              <a:ext uri="{FF2B5EF4-FFF2-40B4-BE49-F238E27FC236}">
                <a16:creationId xmlns:a16="http://schemas.microsoft.com/office/drawing/2014/main" id="{096AE0DB-D316-1F20-2219-ECEAC7DFE48A}"/>
              </a:ext>
            </a:extLst>
          </p:cNvPr>
          <p:cNvPicPr>
            <a:picLocks noGrp="1" noChangeAspect="1"/>
          </p:cNvPicPr>
          <p:nvPr>
            <p:ph type="pic" sz="quarter" idx="47"/>
          </p:nvPr>
        </p:nvPicPr>
        <p:blipFill>
          <a:blip r:embed="rId3"/>
          <a:srcRect l="21065" r="21065"/>
          <a:stretch>
            <a:fillRect/>
          </a:stretch>
        </p:blipFill>
        <p:spPr>
          <a:xfrm>
            <a:off x="6871145" y="821836"/>
            <a:ext cx="4912598" cy="5066346"/>
          </a:xfrm>
        </p:spPr>
      </p:pic>
      <p:sp>
        <p:nvSpPr>
          <p:cNvPr id="8" name="Rectangle 2">
            <a:extLst>
              <a:ext uri="{FF2B5EF4-FFF2-40B4-BE49-F238E27FC236}">
                <a16:creationId xmlns:a16="http://schemas.microsoft.com/office/drawing/2014/main" id="{5BBE921A-5C44-F3D0-8C03-B5DFB33C54C8}"/>
              </a:ext>
            </a:extLst>
          </p:cNvPr>
          <p:cNvSpPr>
            <a:spLocks noGrp="1" noChangeArrowheads="1"/>
          </p:cNvSpPr>
          <p:nvPr>
            <p:ph type="body" sz="quarter" idx="28"/>
          </p:nvPr>
        </p:nvSpPr>
        <p:spPr bwMode="auto">
          <a:xfrm>
            <a:off x="607285" y="3628692"/>
            <a:ext cx="6086580"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PK" altLang="en-PK" b="1" i="0" u="none" strike="noStrike" cap="none" normalizeH="0" baseline="0" dirty="0">
                <a:ln>
                  <a:noFill/>
                </a:ln>
                <a:effectLst/>
              </a:rPr>
              <a:t>Objective:</a:t>
            </a:r>
            <a:r>
              <a:rPr kumimoji="0" lang="en-PK" altLang="en-PK" b="0" i="0" u="none" strike="noStrike" cap="none" normalizeH="0" baseline="0" dirty="0">
                <a:ln>
                  <a:noFill/>
                </a:ln>
                <a:effectLst/>
              </a:rPr>
              <a:t> Present a research-backed strategy for </a:t>
            </a:r>
            <a:r>
              <a:rPr kumimoji="0" lang="en-PK" altLang="en-PK" b="0" i="1" u="none" strike="noStrike" cap="none" normalizeH="0" baseline="0" dirty="0">
                <a:ln>
                  <a:noFill/>
                </a:ln>
                <a:effectLst/>
              </a:rPr>
              <a:t>sustainable competitive advantage</a:t>
            </a:r>
            <a:r>
              <a:rPr kumimoji="0" lang="en-PK" altLang="en-PK" b="0" i="0" u="none" strike="noStrike" cap="none" normalizeH="0" baseline="0" dirty="0">
                <a:ln>
                  <a:noFill/>
                </a:ln>
                <a:effectLst/>
              </a:rPr>
              <a:t> in the volatile UK retail market (Fu, 2024).</a:t>
            </a:r>
          </a:p>
          <a:p>
            <a:pPr marL="0" marR="0" lvl="0" indent="0" algn="l" defTabSz="914400" rtl="0" eaLnBrk="0" fontAlgn="base" latinLnBrk="0" hangingPunct="0">
              <a:lnSpc>
                <a:spcPct val="100000"/>
              </a:lnSpc>
              <a:spcBef>
                <a:spcPct val="0"/>
              </a:spcBef>
              <a:spcAft>
                <a:spcPct val="0"/>
              </a:spcAft>
              <a:buClrTx/>
              <a:buSzTx/>
              <a:tabLst/>
            </a:pPr>
            <a:r>
              <a:rPr kumimoji="0" lang="en-PK" altLang="en-PK" b="1" i="0" u="none" strike="noStrike" cap="none" normalizeH="0" baseline="0" dirty="0">
                <a:ln>
                  <a:noFill/>
                </a:ln>
                <a:effectLst/>
              </a:rPr>
              <a:t>Approach:</a:t>
            </a:r>
            <a:r>
              <a:rPr kumimoji="0" lang="en-PK" altLang="en-PK" b="0" i="0" u="none" strike="noStrike" cap="none" normalizeH="0" baseline="0" dirty="0">
                <a:ln>
                  <a:noFill/>
                </a:ln>
                <a:effectLst/>
              </a:rPr>
              <a:t> Integrates internal analysis (VRIO), external evaluation (PESTEL, Five Forces), and strategic formulation (Porter, 1985; </a:t>
            </a:r>
            <a:r>
              <a:rPr kumimoji="0" lang="en-PK" altLang="en-PK" b="0" i="0" u="none" strike="noStrike" cap="none" normalizeH="0" baseline="0" dirty="0" err="1">
                <a:ln>
                  <a:noFill/>
                </a:ln>
                <a:effectLst/>
              </a:rPr>
              <a:t>Alqhatani</a:t>
            </a:r>
            <a:r>
              <a:rPr kumimoji="0" lang="en-PK" altLang="en-PK" b="0" i="0" u="none" strike="noStrike" cap="none" normalizeH="0" baseline="0" dirty="0">
                <a:ln>
                  <a:noFill/>
                </a:ln>
                <a:effectLst/>
              </a:rPr>
              <a:t> et al., 2022).</a:t>
            </a:r>
          </a:p>
        </p:txBody>
      </p:sp>
    </p:spTree>
    <p:extLst>
      <p:ext uri="{BB962C8B-B14F-4D97-AF65-F5344CB8AC3E}">
        <p14:creationId xmlns:p14="http://schemas.microsoft.com/office/powerpoint/2010/main" val="3898447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021C-3CEB-0FBA-DA89-C9C82E741BB3}"/>
              </a:ext>
            </a:extLst>
          </p:cNvPr>
          <p:cNvSpPr>
            <a:spLocks noGrp="1"/>
          </p:cNvSpPr>
          <p:nvPr>
            <p:ph type="title"/>
          </p:nvPr>
        </p:nvSpPr>
        <p:spPr>
          <a:xfrm>
            <a:off x="2271712" y="700088"/>
            <a:ext cx="7443788" cy="985838"/>
          </a:xfrm>
        </p:spPr>
        <p:txBody>
          <a:bodyPr anchor="t" anchorCtr="0"/>
          <a:lstStyle/>
          <a:p>
            <a:pPr algn="ctr"/>
            <a:r>
              <a:rPr lang="en-US" dirty="0"/>
              <a:t>Tesco PLC – Market Dominance and Scale</a:t>
            </a:r>
          </a:p>
        </p:txBody>
      </p:sp>
      <p:sp>
        <p:nvSpPr>
          <p:cNvPr id="3" name="Text Placeholder 2">
            <a:extLst>
              <a:ext uri="{FF2B5EF4-FFF2-40B4-BE49-F238E27FC236}">
                <a16:creationId xmlns:a16="http://schemas.microsoft.com/office/drawing/2014/main" id="{3C6746B3-AFD9-641E-7CBF-9A783646B368}"/>
              </a:ext>
            </a:extLst>
          </p:cNvPr>
          <p:cNvSpPr>
            <a:spLocks noGrp="1"/>
          </p:cNvSpPr>
          <p:nvPr>
            <p:ph sz="quarter" idx="35"/>
          </p:nvPr>
        </p:nvSpPr>
        <p:spPr>
          <a:xfrm>
            <a:off x="0" y="2028825"/>
            <a:ext cx="8586788" cy="4554220"/>
          </a:xfrm>
        </p:spPr>
        <p:txBody>
          <a:bodyPr anchor="t" anchorCtr="0">
            <a:normAutofit/>
          </a:bodyPr>
          <a:lstStyle/>
          <a:p>
            <a:pPr marL="0" indent="0">
              <a:buNone/>
            </a:pPr>
            <a:r>
              <a:rPr lang="en-US" sz="2400" dirty="0"/>
              <a:t>UK’s largest grocery retailer with </a:t>
            </a:r>
            <a:r>
              <a:rPr lang="en-US" sz="2400" b="1" dirty="0"/>
              <a:t>~27% market share </a:t>
            </a:r>
            <a:r>
              <a:rPr lang="en-US" sz="2400" dirty="0"/>
              <a:t>(Wynne-Jones, 2023).</a:t>
            </a:r>
          </a:p>
          <a:p>
            <a:pPr marL="0" indent="0">
              <a:buNone/>
            </a:pPr>
            <a:r>
              <a:rPr lang="en-US" sz="2400" dirty="0"/>
              <a:t>Operates across grocery, general merchandise, and financial services (Tesco PLC Annual Report, 2024).</a:t>
            </a:r>
          </a:p>
          <a:p>
            <a:pPr marL="0" indent="0">
              <a:buNone/>
            </a:pPr>
            <a:r>
              <a:rPr lang="en-US" sz="2400" dirty="0"/>
              <a:t>Strategic positioning as a hybrid player — balancing cost leadership and differentiation (Krummel, 2022).</a:t>
            </a:r>
          </a:p>
          <a:p>
            <a:pPr marL="0" indent="0">
              <a:buNone/>
            </a:pPr>
            <a:r>
              <a:rPr lang="en-US" sz="2400" dirty="0"/>
              <a:t>Economies of scale drive efficiency in supply chain and procurement (Ocran, 2023).</a:t>
            </a:r>
          </a:p>
          <a:p>
            <a:pPr marL="0" indent="0">
              <a:buNone/>
            </a:pPr>
            <a:r>
              <a:rPr lang="en-US" sz="2400" b="1" dirty="0"/>
              <a:t>Challenge: </a:t>
            </a:r>
            <a:r>
              <a:rPr lang="en-US" sz="2400" dirty="0"/>
              <a:t>Defending share from discounters Aldi and Lidl through value innovation (Briggs, 2024).</a:t>
            </a:r>
          </a:p>
        </p:txBody>
      </p:sp>
      <p:sp>
        <p:nvSpPr>
          <p:cNvPr id="4" name="Slide Number Placeholder 3">
            <a:extLst>
              <a:ext uri="{FF2B5EF4-FFF2-40B4-BE49-F238E27FC236}">
                <a16:creationId xmlns:a16="http://schemas.microsoft.com/office/drawing/2014/main" id="{5D559569-83D5-A20B-653C-B9D6C8D98164}"/>
              </a:ext>
            </a:extLst>
          </p:cNvPr>
          <p:cNvSpPr>
            <a:spLocks noGrp="1"/>
          </p:cNvSpPr>
          <p:nvPr>
            <p:ph type="sldNum" sz="quarter" idx="34"/>
          </p:nvPr>
        </p:nvSpPr>
        <p:spPr/>
        <p:txBody>
          <a:bodyPr/>
          <a:lstStyle/>
          <a:p>
            <a:fld id="{47FEACEE-25B4-4A2D-B147-27296E36371D}" type="slidenum">
              <a:rPr lang="en-US" altLang="zh-CN" noProof="0" smtClean="0"/>
              <a:pPr/>
              <a:t>2</a:t>
            </a:fld>
            <a:endParaRPr lang="en-US" altLang="zh-CN" noProof="0" dirty="0"/>
          </a:p>
        </p:txBody>
      </p:sp>
      <p:pic>
        <p:nvPicPr>
          <p:cNvPr id="7" name="Picture 6">
            <a:extLst>
              <a:ext uri="{FF2B5EF4-FFF2-40B4-BE49-F238E27FC236}">
                <a16:creationId xmlns:a16="http://schemas.microsoft.com/office/drawing/2014/main" id="{093EA1D1-B3FE-F052-09F6-15CC5940DACD}"/>
              </a:ext>
            </a:extLst>
          </p:cNvPr>
          <p:cNvPicPr>
            <a:picLocks noChangeAspect="1"/>
          </p:cNvPicPr>
          <p:nvPr/>
        </p:nvPicPr>
        <p:blipFill>
          <a:blip r:embed="rId3"/>
          <a:stretch>
            <a:fillRect/>
          </a:stretch>
        </p:blipFill>
        <p:spPr>
          <a:xfrm>
            <a:off x="8033755" y="2985622"/>
            <a:ext cx="4158245" cy="2893042"/>
          </a:xfrm>
          <a:prstGeom prst="rect">
            <a:avLst/>
          </a:prstGeom>
        </p:spPr>
      </p:pic>
    </p:spTree>
    <p:extLst>
      <p:ext uri="{BB962C8B-B14F-4D97-AF65-F5344CB8AC3E}">
        <p14:creationId xmlns:p14="http://schemas.microsoft.com/office/powerpoint/2010/main" val="1485080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2A73C-F597-27B7-8F29-D6406DC4DB9A}"/>
              </a:ext>
            </a:extLst>
          </p:cNvPr>
          <p:cNvSpPr>
            <a:spLocks noGrp="1"/>
          </p:cNvSpPr>
          <p:nvPr>
            <p:ph type="title"/>
          </p:nvPr>
        </p:nvSpPr>
        <p:spPr>
          <a:xfrm>
            <a:off x="6898576" y="299904"/>
            <a:ext cx="5029200" cy="1380172"/>
          </a:xfrm>
        </p:spPr>
        <p:txBody>
          <a:bodyPr lIns="0" anchor="b" anchorCtr="0">
            <a:normAutofit/>
          </a:bodyPr>
          <a:lstStyle/>
          <a:p>
            <a:pPr algn="ctr"/>
            <a:r>
              <a:rPr lang="en-US" sz="3600" dirty="0"/>
              <a:t>Mission, Vision, and Value Coherence</a:t>
            </a:r>
          </a:p>
        </p:txBody>
      </p:sp>
      <p:sp>
        <p:nvSpPr>
          <p:cNvPr id="3" name="Text Placeholder 2">
            <a:extLst>
              <a:ext uri="{FF2B5EF4-FFF2-40B4-BE49-F238E27FC236}">
                <a16:creationId xmlns:a16="http://schemas.microsoft.com/office/drawing/2014/main" id="{AC190503-C2C6-37F4-4636-9B4A8A3DE4EB}"/>
              </a:ext>
            </a:extLst>
          </p:cNvPr>
          <p:cNvSpPr>
            <a:spLocks noGrp="1"/>
          </p:cNvSpPr>
          <p:nvPr>
            <p:ph type="body" sz="quarter" idx="28"/>
          </p:nvPr>
        </p:nvSpPr>
        <p:spPr>
          <a:xfrm>
            <a:off x="5043487" y="1851526"/>
            <a:ext cx="7015163" cy="5177924"/>
          </a:xfrm>
        </p:spPr>
        <p:txBody>
          <a:bodyPr>
            <a:noAutofit/>
          </a:bodyPr>
          <a:lstStyle/>
          <a:p>
            <a:r>
              <a:rPr lang="en-US" sz="2400" b="1" dirty="0"/>
              <a:t>Mission: </a:t>
            </a:r>
            <a:r>
              <a:rPr lang="en-US" sz="2400" dirty="0"/>
              <a:t>“Serving shoppers a little better every day.” – reflects operational excellence (Tesco, 2024).</a:t>
            </a:r>
          </a:p>
          <a:p>
            <a:r>
              <a:rPr lang="en-US" sz="2400" b="1" dirty="0"/>
              <a:t>Vision: </a:t>
            </a:r>
            <a:r>
              <a:rPr lang="en-US" sz="2400" dirty="0"/>
              <a:t>“To be the champion for customers.” – aligns with customer-centric differentiation (Fu, 2024).</a:t>
            </a:r>
          </a:p>
          <a:p>
            <a:r>
              <a:rPr lang="en-US" sz="2400" b="1" dirty="0"/>
              <a:t>Coherence</a:t>
            </a:r>
            <a:r>
              <a:rPr lang="en-US" sz="2400" dirty="0"/>
              <a:t>: Consistent with service excellence and digital engagement through Clubcard loyalty platform (Wright, 2021).</a:t>
            </a:r>
          </a:p>
          <a:p>
            <a:r>
              <a:rPr lang="en-US" sz="2400" b="1" dirty="0"/>
              <a:t>Critique: </a:t>
            </a:r>
            <a:r>
              <a:rPr lang="en-US" sz="2400" dirty="0"/>
              <a:t>Lacks explicit long-term ESG commitment — vulnerability in sustainability credentials (Ocran, 2023).</a:t>
            </a:r>
          </a:p>
        </p:txBody>
      </p:sp>
      <p:pic>
        <p:nvPicPr>
          <p:cNvPr id="6" name="Picture 5">
            <a:extLst>
              <a:ext uri="{FF2B5EF4-FFF2-40B4-BE49-F238E27FC236}">
                <a16:creationId xmlns:a16="http://schemas.microsoft.com/office/drawing/2014/main" id="{EC6B4D6C-91CD-2F5B-0435-B0667F458974}"/>
              </a:ext>
            </a:extLst>
          </p:cNvPr>
          <p:cNvPicPr>
            <a:picLocks noChangeAspect="1"/>
          </p:cNvPicPr>
          <p:nvPr/>
        </p:nvPicPr>
        <p:blipFill>
          <a:blip r:embed="rId3"/>
          <a:stretch>
            <a:fillRect/>
          </a:stretch>
        </p:blipFill>
        <p:spPr>
          <a:xfrm>
            <a:off x="1" y="-14288"/>
            <a:ext cx="3765372" cy="1694364"/>
          </a:xfrm>
          <a:prstGeom prst="rect">
            <a:avLst/>
          </a:prstGeom>
        </p:spPr>
      </p:pic>
    </p:spTree>
    <p:extLst>
      <p:ext uri="{BB962C8B-B14F-4D97-AF65-F5344CB8AC3E}">
        <p14:creationId xmlns:p14="http://schemas.microsoft.com/office/powerpoint/2010/main" val="3530111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7343775" y="2886199"/>
            <a:ext cx="4572000" cy="1941957"/>
          </a:xfrm>
          <a:noFill/>
        </p:spPr>
        <p:txBody>
          <a:bodyPr anchor="t" anchorCtr="0">
            <a:noAutofit/>
          </a:bodyPr>
          <a:lstStyle/>
          <a:p>
            <a:pPr algn="ctr"/>
            <a:r>
              <a:rPr lang="en-GB" dirty="0"/>
              <a:t>Corporate Strategy – Related Diversification</a:t>
            </a:r>
            <a:endParaRPr lang="en-US" dirty="0"/>
          </a:p>
        </p:txBody>
      </p:sp>
      <p:sp>
        <p:nvSpPr>
          <p:cNvPr id="4" name="Slide Number Placeholder 3">
            <a:extLst>
              <a:ext uri="{FF2B5EF4-FFF2-40B4-BE49-F238E27FC236}">
                <a16:creationId xmlns:a16="http://schemas.microsoft.com/office/drawing/2014/main" id="{14D4AF3B-CC38-C6F7-1058-2FC5EE48D7F2}"/>
              </a:ext>
            </a:extLst>
          </p:cNvPr>
          <p:cNvSpPr>
            <a:spLocks noGrp="1"/>
          </p:cNvSpPr>
          <p:nvPr>
            <p:ph type="sldNum" sz="quarter" idx="12"/>
          </p:nvPr>
        </p:nvSpPr>
        <p:spPr/>
        <p:txBody>
          <a:bodyPr/>
          <a:lstStyle/>
          <a:p>
            <a:fld id="{69E57DC2-970A-4B3E-BB1C-7A09969E49DF}" type="slidenum">
              <a:rPr lang="en-US" smtClean="0"/>
              <a:t>4</a:t>
            </a:fld>
            <a:endParaRPr lang="en-US" dirty="0"/>
          </a:p>
        </p:txBody>
      </p:sp>
      <p:sp>
        <p:nvSpPr>
          <p:cNvPr id="6" name="Rectangle 2">
            <a:extLst>
              <a:ext uri="{FF2B5EF4-FFF2-40B4-BE49-F238E27FC236}">
                <a16:creationId xmlns:a16="http://schemas.microsoft.com/office/drawing/2014/main" id="{9E5A00CD-A2EA-F13A-B305-AB3A21C003EA}"/>
              </a:ext>
            </a:extLst>
          </p:cNvPr>
          <p:cNvSpPr>
            <a:spLocks noGrp="1" noChangeArrowheads="1"/>
          </p:cNvSpPr>
          <p:nvPr>
            <p:ph idx="1"/>
          </p:nvPr>
        </p:nvSpPr>
        <p:spPr bwMode="auto">
          <a:xfrm>
            <a:off x="0" y="1595021"/>
            <a:ext cx="7572375"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Core Focus:</a:t>
            </a:r>
            <a:r>
              <a:rPr kumimoji="0" lang="en-PK" altLang="en-PK" sz="2400" b="0" i="0" u="none" strike="noStrike" cap="none" normalizeH="0" baseline="0" dirty="0">
                <a:ln>
                  <a:noFill/>
                </a:ln>
                <a:effectLst/>
              </a:rPr>
              <a:t> UK &amp; ROI grocery retail as profit nucleus (Tesco, 2024).</a:t>
            </a:r>
            <a:endParaRPr kumimoji="0" lang="en-US" altLang="en-PK"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None/>
              <a:tabLst/>
            </a:pPr>
            <a:endParaRPr kumimoji="0" lang="en-PK" altLang="en-PK"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Related Businesses:</a:t>
            </a:r>
            <a:r>
              <a:rPr kumimoji="0" lang="en-PK" altLang="en-PK" sz="2400" b="0" i="0" u="none" strike="noStrike" cap="none" normalizeH="0" baseline="0" dirty="0">
                <a:ln>
                  <a:noFill/>
                </a:ln>
                <a:effectLst/>
              </a:rPr>
              <a:t> Tesco Bank, Tesco Mobile – leveraging </a:t>
            </a:r>
            <a:r>
              <a:rPr kumimoji="0" lang="en-PK" altLang="en-PK" sz="2400" b="0" i="1" u="none" strike="noStrike" cap="none" normalizeH="0" baseline="0" dirty="0">
                <a:ln>
                  <a:noFill/>
                </a:ln>
                <a:effectLst/>
              </a:rPr>
              <a:t>data and ecosystem synergy</a:t>
            </a:r>
            <a:r>
              <a:rPr kumimoji="0" lang="en-PK" altLang="en-PK" sz="2400" b="0" i="0" u="none" strike="noStrike" cap="none" normalizeH="0" baseline="0" dirty="0">
                <a:ln>
                  <a:noFill/>
                </a:ln>
                <a:effectLst/>
              </a:rPr>
              <a:t> (Mari, 2021).</a:t>
            </a:r>
            <a:endParaRPr kumimoji="0" lang="en-US" altLang="en-PK"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None/>
              <a:tabLst/>
            </a:pPr>
            <a:endParaRPr kumimoji="0" lang="en-PK" altLang="en-PK"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Strategic Rationale:</a:t>
            </a:r>
            <a:endParaRPr kumimoji="0" lang="en-PK" altLang="en-PK" sz="2400" b="0" i="0" u="none" strike="noStrike" cap="none" normalizeH="0" baseline="0" dirty="0">
              <a:ln>
                <a:noFill/>
              </a:ln>
              <a:effectLst/>
            </a:endParaRPr>
          </a:p>
          <a:p>
            <a:pPr eaLnBrk="0" fontAlgn="base" hangingPunct="0">
              <a:lnSpc>
                <a:spcPct val="100000"/>
              </a:lnSpc>
              <a:spcBef>
                <a:spcPct val="0"/>
              </a:spcBef>
              <a:spcAft>
                <a:spcPct val="0"/>
              </a:spcAft>
            </a:pPr>
            <a:r>
              <a:rPr kumimoji="0" lang="en-PK" altLang="en-PK" sz="2400" b="0" i="0" u="none" strike="noStrike" cap="none" normalizeH="0" baseline="0" dirty="0">
                <a:ln>
                  <a:noFill/>
                </a:ln>
                <a:effectLst/>
              </a:rPr>
              <a:t>Shared customer data across sectors enhances </a:t>
            </a:r>
            <a:r>
              <a:rPr kumimoji="0" lang="en-PK" altLang="en-PK" sz="2400" b="0" i="1" u="none" strike="noStrike" cap="none" normalizeH="0" baseline="0" dirty="0">
                <a:ln>
                  <a:noFill/>
                </a:ln>
                <a:effectLst/>
              </a:rPr>
              <a:t>lock-in effects</a:t>
            </a:r>
            <a:r>
              <a:rPr kumimoji="0" lang="en-PK" altLang="en-PK" sz="2400" b="0" i="0" u="none" strike="noStrike" cap="none" normalizeH="0" baseline="0" dirty="0">
                <a:ln>
                  <a:noFill/>
                </a:ln>
                <a:effectLst/>
              </a:rPr>
              <a:t> (Wright, 2021).</a:t>
            </a:r>
          </a:p>
          <a:p>
            <a:pPr eaLnBrk="0" fontAlgn="base" hangingPunct="0">
              <a:lnSpc>
                <a:spcPct val="100000"/>
              </a:lnSpc>
              <a:spcBef>
                <a:spcPct val="0"/>
              </a:spcBef>
              <a:spcAft>
                <a:spcPct val="0"/>
              </a:spcAft>
            </a:pPr>
            <a:r>
              <a:rPr kumimoji="0" lang="en-PK" altLang="en-PK" sz="2400" b="0" i="0" u="none" strike="noStrike" cap="none" normalizeH="0" baseline="0" dirty="0">
                <a:ln>
                  <a:noFill/>
                </a:ln>
                <a:effectLst/>
              </a:rPr>
              <a:t>Creates a </a:t>
            </a:r>
            <a:r>
              <a:rPr kumimoji="0" lang="en-PK" altLang="en-PK" sz="2400" b="0" i="1" u="none" strike="noStrike" cap="none" normalizeH="0" baseline="0" dirty="0">
                <a:ln>
                  <a:noFill/>
                </a:ln>
                <a:effectLst/>
              </a:rPr>
              <a:t>multi-channel ecosystem</a:t>
            </a:r>
            <a:r>
              <a:rPr kumimoji="0" lang="en-PK" altLang="en-PK" sz="2400" b="0" i="0" u="none" strike="noStrike" cap="none" normalizeH="0" baseline="0" dirty="0">
                <a:ln>
                  <a:noFill/>
                </a:ln>
                <a:effectLst/>
              </a:rPr>
              <a:t> increasing lifetime customer value (</a:t>
            </a:r>
            <a:r>
              <a:rPr kumimoji="0" lang="en-PK" altLang="en-PK" sz="2400" b="0" i="0" u="none" strike="noStrike" cap="none" normalizeH="0" baseline="0" dirty="0" err="1">
                <a:ln>
                  <a:noFill/>
                </a:ln>
                <a:effectLst/>
              </a:rPr>
              <a:t>Alqhatani</a:t>
            </a:r>
            <a:r>
              <a:rPr kumimoji="0" lang="en-PK" altLang="en-PK" sz="2400" b="0" i="0" u="none" strike="noStrike" cap="none" normalizeH="0" baseline="0" dirty="0">
                <a:ln>
                  <a:noFill/>
                </a:ln>
                <a:effectLst/>
              </a:rPr>
              <a:t> et al., 2022).</a:t>
            </a:r>
            <a:endParaRPr kumimoji="0" lang="en-US" altLang="en-PK"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None/>
              <a:tabLst/>
            </a:pPr>
            <a:endParaRPr kumimoji="0" lang="en-PK" altLang="en-PK"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Outcome:</a:t>
            </a:r>
            <a:r>
              <a:rPr kumimoji="0" lang="en-PK" altLang="en-PK" sz="2400" b="0" i="0" u="none" strike="noStrike" cap="none" normalizeH="0" baseline="0" dirty="0">
                <a:ln>
                  <a:noFill/>
                </a:ln>
                <a:effectLst/>
              </a:rPr>
              <a:t> Diversification provides </a:t>
            </a:r>
            <a:r>
              <a:rPr kumimoji="0" lang="en-PK" altLang="en-PK" sz="2400" b="0" i="1" u="none" strike="noStrike" cap="none" normalizeH="0" baseline="0" dirty="0">
                <a:ln>
                  <a:noFill/>
                </a:ln>
                <a:effectLst/>
              </a:rPr>
              <a:t>risk balance</a:t>
            </a:r>
            <a:r>
              <a:rPr kumimoji="0" lang="en-PK" altLang="en-PK" sz="2400" b="0" i="0" u="none" strike="noStrike" cap="none" normalizeH="0" baseline="0" dirty="0">
                <a:ln>
                  <a:noFill/>
                </a:ln>
                <a:effectLst/>
              </a:rPr>
              <a:t> and </a:t>
            </a:r>
            <a:r>
              <a:rPr kumimoji="0" lang="en-PK" altLang="en-PK" sz="2400" b="0" i="1" u="none" strike="noStrike" cap="none" normalizeH="0" baseline="0" dirty="0">
                <a:ln>
                  <a:noFill/>
                </a:ln>
                <a:effectLst/>
              </a:rPr>
              <a:t>cross-segment profitability</a:t>
            </a:r>
            <a:r>
              <a:rPr kumimoji="0" lang="en-PK" altLang="en-PK" sz="2400" b="0" i="0" u="none" strike="noStrike" cap="none" normalizeH="0" baseline="0" dirty="0">
                <a:ln>
                  <a:noFill/>
                </a:ln>
                <a:effectLst/>
              </a:rPr>
              <a:t>.</a:t>
            </a:r>
          </a:p>
        </p:txBody>
      </p:sp>
    </p:spTree>
    <p:extLst>
      <p:ext uri="{BB962C8B-B14F-4D97-AF65-F5344CB8AC3E}">
        <p14:creationId xmlns:p14="http://schemas.microsoft.com/office/powerpoint/2010/main" val="366667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A61EC-5F42-6AB8-DF35-480F070288EB}"/>
              </a:ext>
            </a:extLst>
          </p:cNvPr>
          <p:cNvSpPr>
            <a:spLocks noGrp="1"/>
          </p:cNvSpPr>
          <p:nvPr>
            <p:ph type="title"/>
          </p:nvPr>
        </p:nvSpPr>
        <p:spPr>
          <a:xfrm>
            <a:off x="2202656" y="522988"/>
            <a:ext cx="7786688" cy="1120075"/>
          </a:xfrm>
        </p:spPr>
        <p:txBody>
          <a:bodyPr lIns="0" anchor="t" anchorCtr="0">
            <a:normAutofit/>
          </a:bodyPr>
          <a:lstStyle/>
          <a:p>
            <a:pPr algn="ctr"/>
            <a:r>
              <a:rPr lang="en-US" sz="3600" dirty="0"/>
              <a:t>Business Strategy – The Hybrid Model</a:t>
            </a:r>
          </a:p>
        </p:txBody>
      </p:sp>
      <p:sp>
        <p:nvSpPr>
          <p:cNvPr id="3" name="Text Placeholder 2">
            <a:extLst>
              <a:ext uri="{FF2B5EF4-FFF2-40B4-BE49-F238E27FC236}">
                <a16:creationId xmlns:a16="http://schemas.microsoft.com/office/drawing/2014/main" id="{2A399339-FABF-04A2-4090-C38B947B2B8B}"/>
              </a:ext>
            </a:extLst>
          </p:cNvPr>
          <p:cNvSpPr>
            <a:spLocks noGrp="1"/>
          </p:cNvSpPr>
          <p:nvPr>
            <p:ph type="body" sz="quarter" idx="28"/>
          </p:nvPr>
        </p:nvSpPr>
        <p:spPr>
          <a:xfrm>
            <a:off x="225156" y="1985963"/>
            <a:ext cx="11741688" cy="4549074"/>
          </a:xfrm>
        </p:spPr>
        <p:txBody>
          <a:bodyPr anchor="b" anchorCtr="0">
            <a:noAutofit/>
          </a:bodyPr>
          <a:lstStyle/>
          <a:p>
            <a:r>
              <a:rPr lang="en-US" sz="2400" b="1" dirty="0"/>
              <a:t>Strategy Type: </a:t>
            </a:r>
            <a:r>
              <a:rPr lang="en-US" sz="2400" dirty="0"/>
              <a:t>Hybrid (Cost Leadership + Differentiation) (Porter, 1985; Krummel, 2022).</a:t>
            </a:r>
          </a:p>
          <a:p>
            <a:r>
              <a:rPr lang="en-US" sz="2400" b="1" dirty="0"/>
              <a:t>Cost Drivers: </a:t>
            </a:r>
            <a:r>
              <a:rPr lang="en-US" sz="2400" dirty="0"/>
              <a:t>Supply chain efficiency, automation, and price-matching schemes (Mari, 2021).</a:t>
            </a:r>
          </a:p>
          <a:p>
            <a:r>
              <a:rPr lang="en-US" sz="2400" b="1" dirty="0"/>
              <a:t>Differentiation Drivers: </a:t>
            </a:r>
            <a:r>
              <a:rPr lang="en-US" sz="2400" dirty="0"/>
              <a:t>Clubcard loyalty, online platforms, and store format variety (Briggs, 2023).</a:t>
            </a:r>
          </a:p>
          <a:p>
            <a:r>
              <a:rPr lang="en-US" sz="2400" b="1" dirty="0"/>
              <a:t>Risk: </a:t>
            </a:r>
            <a:r>
              <a:rPr lang="en-US" sz="2400" dirty="0"/>
              <a:t>Potential “stuck-in-the-middle” scenario if differentiation erodes cost advantage (</a:t>
            </a:r>
            <a:r>
              <a:rPr lang="en-US" sz="2400" dirty="0" err="1"/>
              <a:t>Geyskens</a:t>
            </a:r>
            <a:r>
              <a:rPr lang="en-US" sz="2400" dirty="0"/>
              <a:t> et al., 2024).</a:t>
            </a:r>
          </a:p>
          <a:p>
            <a:r>
              <a:rPr lang="en-US" sz="2400" b="1" dirty="0"/>
              <a:t>Success Factor</a:t>
            </a:r>
            <a:r>
              <a:rPr lang="en-US" sz="2400" dirty="0"/>
              <a:t>: Continuous operational efficiency to finance innovation-led differentiation.</a:t>
            </a:r>
          </a:p>
        </p:txBody>
      </p:sp>
    </p:spTree>
    <p:extLst>
      <p:ext uri="{BB962C8B-B14F-4D97-AF65-F5344CB8AC3E}">
        <p14:creationId xmlns:p14="http://schemas.microsoft.com/office/powerpoint/2010/main" val="2735087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79BBF1-9BC2-6DCE-0154-8873469878A5}"/>
              </a:ext>
            </a:extLst>
          </p:cNvPr>
          <p:cNvSpPr>
            <a:spLocks noGrp="1"/>
          </p:cNvSpPr>
          <p:nvPr>
            <p:ph type="title"/>
          </p:nvPr>
        </p:nvSpPr>
        <p:spPr>
          <a:xfrm>
            <a:off x="1036453" y="778936"/>
            <a:ext cx="10487025" cy="840105"/>
          </a:xfrm>
        </p:spPr>
        <p:txBody>
          <a:bodyPr/>
          <a:lstStyle/>
          <a:p>
            <a:r>
              <a:rPr lang="en-GB" dirty="0"/>
              <a:t>External Environment – PESTEL Analysis</a:t>
            </a:r>
            <a:endParaRPr lang="en-US" dirty="0"/>
          </a:p>
        </p:txBody>
      </p:sp>
      <p:sp>
        <p:nvSpPr>
          <p:cNvPr id="6" name="Slide Number Placeholder 13">
            <a:extLst>
              <a:ext uri="{FF2B5EF4-FFF2-40B4-BE49-F238E27FC236}">
                <a16:creationId xmlns:a16="http://schemas.microsoft.com/office/drawing/2014/main" id="{4800F032-5102-94C2-865C-AE9D448B2744}"/>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BB5C5013-A563-C783-9185-9C847D4B4A46}"/>
              </a:ext>
            </a:extLst>
          </p:cNvPr>
          <p:cNvSpPr>
            <a:spLocks noGrp="1"/>
          </p:cNvSpPr>
          <p:nvPr>
            <p:ph type="sldNum" sz="quarter" idx="29"/>
          </p:nvPr>
        </p:nvSpPr>
        <p:spPr/>
        <p:txBody>
          <a:bodyPr/>
          <a:lstStyle/>
          <a:p>
            <a:fld id="{47FEACEE-25B4-4A2D-B147-27296E36371D}" type="slidenum">
              <a:rPr lang="en-US" altLang="zh-CN" noProof="0" smtClean="0"/>
              <a:pPr/>
              <a:t>6</a:t>
            </a:fld>
            <a:endParaRPr lang="en-US" altLang="zh-CN" noProof="0" dirty="0"/>
          </a:p>
        </p:txBody>
      </p:sp>
      <p:sp>
        <p:nvSpPr>
          <p:cNvPr id="9" name="Rectangle 1">
            <a:extLst>
              <a:ext uri="{FF2B5EF4-FFF2-40B4-BE49-F238E27FC236}">
                <a16:creationId xmlns:a16="http://schemas.microsoft.com/office/drawing/2014/main" id="{DDEC15AB-C3EF-26CE-12BE-839A51E45EE4}"/>
              </a:ext>
            </a:extLst>
          </p:cNvPr>
          <p:cNvSpPr>
            <a:spLocks noGrp="1" noChangeArrowheads="1"/>
          </p:cNvSpPr>
          <p:nvPr>
            <p:ph idx="30"/>
          </p:nvPr>
        </p:nvSpPr>
        <p:spPr bwMode="auto">
          <a:xfrm>
            <a:off x="493527" y="2024527"/>
            <a:ext cx="11572875"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Political:</a:t>
            </a:r>
            <a:r>
              <a:rPr kumimoji="0" lang="en-PK" altLang="en-PK" sz="2400" b="0" i="0" u="none" strike="noStrike" cap="none" normalizeH="0" baseline="0" dirty="0">
                <a:ln>
                  <a:noFill/>
                </a:ln>
                <a:effectLst/>
              </a:rPr>
              <a:t> Brexit-induced import costs and regulatory oversight (Fu, 2024).</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Economic:</a:t>
            </a:r>
            <a:r>
              <a:rPr kumimoji="0" lang="en-PK" altLang="en-PK" sz="2400" b="0" i="0" u="none" strike="noStrike" cap="none" normalizeH="0" baseline="0" dirty="0">
                <a:ln>
                  <a:noFill/>
                </a:ln>
                <a:effectLst/>
              </a:rPr>
              <a:t> High inflation &amp; cost-of-living pressure shifting consumers to discounters (Houlton, 2023).</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Social:</a:t>
            </a:r>
            <a:r>
              <a:rPr kumimoji="0" lang="en-PK" altLang="en-PK" sz="2400" b="0" i="0" u="none" strike="noStrike" cap="none" normalizeH="0" baseline="0" dirty="0">
                <a:ln>
                  <a:noFill/>
                </a:ln>
                <a:effectLst/>
              </a:rPr>
              <a:t> Growing demand for ethical sourcing &amp; value-driven consumption (Ocran, 2023).</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Technological:</a:t>
            </a:r>
            <a:r>
              <a:rPr kumimoji="0" lang="en-PK" altLang="en-PK" sz="2400" b="0" i="0" u="none" strike="noStrike" cap="none" normalizeH="0" baseline="0" dirty="0">
                <a:ln>
                  <a:noFill/>
                </a:ln>
                <a:effectLst/>
              </a:rPr>
              <a:t> AI and automation revolutionising fulfilment and pricing (John et al., 2024).</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Environmental:</a:t>
            </a:r>
            <a:r>
              <a:rPr kumimoji="0" lang="en-PK" altLang="en-PK" sz="2400" b="0" i="0" u="none" strike="noStrike" cap="none" normalizeH="0" baseline="0" dirty="0">
                <a:ln>
                  <a:noFill/>
                </a:ln>
                <a:effectLst/>
              </a:rPr>
              <a:t> Carbon neutrality and food waste reduction under Net Zero targets (Nyarko Ocran, 2023).</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Legal:</a:t>
            </a:r>
            <a:r>
              <a:rPr kumimoji="0" lang="en-PK" altLang="en-PK" sz="2400" b="0" i="0" u="none" strike="noStrike" cap="none" normalizeH="0" baseline="0" dirty="0">
                <a:ln>
                  <a:noFill/>
                </a:ln>
                <a:effectLst/>
              </a:rPr>
              <a:t> Data protection and ethical AI in personalisation (</a:t>
            </a:r>
            <a:r>
              <a:rPr kumimoji="0" lang="en-PK" altLang="en-PK" sz="2400" b="0" i="0" u="none" strike="noStrike" cap="none" normalizeH="0" baseline="0" dirty="0" err="1">
                <a:ln>
                  <a:noFill/>
                </a:ln>
                <a:effectLst/>
              </a:rPr>
              <a:t>Alqhatani</a:t>
            </a:r>
            <a:r>
              <a:rPr kumimoji="0" lang="en-PK" altLang="en-PK" sz="2400" b="0" i="0" u="none" strike="noStrike" cap="none" normalizeH="0" baseline="0" dirty="0">
                <a:ln>
                  <a:noFill/>
                </a:ln>
                <a:effectLst/>
              </a:rPr>
              <a:t> et al., 2022).</a:t>
            </a:r>
          </a:p>
        </p:txBody>
      </p:sp>
      <p:pic>
        <p:nvPicPr>
          <p:cNvPr id="13" name="Picture 12">
            <a:extLst>
              <a:ext uri="{FF2B5EF4-FFF2-40B4-BE49-F238E27FC236}">
                <a16:creationId xmlns:a16="http://schemas.microsoft.com/office/drawing/2014/main" id="{0CFF6D1B-6BDD-DF44-CAB4-F847C855B6D8}"/>
              </a:ext>
            </a:extLst>
          </p:cNvPr>
          <p:cNvPicPr>
            <a:picLocks noChangeAspect="1"/>
          </p:cNvPicPr>
          <p:nvPr/>
        </p:nvPicPr>
        <p:blipFill>
          <a:blip r:embed="rId3"/>
          <a:stretch>
            <a:fillRect/>
          </a:stretch>
        </p:blipFill>
        <p:spPr>
          <a:xfrm>
            <a:off x="10273875" y="0"/>
            <a:ext cx="3295271" cy="2480996"/>
          </a:xfrm>
          <a:prstGeom prst="rect">
            <a:avLst/>
          </a:prstGeom>
        </p:spPr>
      </p:pic>
    </p:spTree>
    <p:extLst>
      <p:ext uri="{BB962C8B-B14F-4D97-AF65-F5344CB8AC3E}">
        <p14:creationId xmlns:p14="http://schemas.microsoft.com/office/powerpoint/2010/main" val="1246021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200025" y="285751"/>
            <a:ext cx="6586538" cy="934402"/>
          </a:xfrm>
        </p:spPr>
        <p:txBody>
          <a:bodyPr anchor="b" anchorCtr="0">
            <a:normAutofit fontScale="90000"/>
          </a:bodyPr>
          <a:lstStyle/>
          <a:p>
            <a:r>
              <a:rPr lang="en-US" dirty="0"/>
              <a:t>Industry Structure – Porter’s Five Forces</a:t>
            </a:r>
          </a:p>
        </p:txBody>
      </p:sp>
      <p:sp>
        <p:nvSpPr>
          <p:cNvPr id="20" name="Text Placeholder 19">
            <a:extLst>
              <a:ext uri="{FF2B5EF4-FFF2-40B4-BE49-F238E27FC236}">
                <a16:creationId xmlns:a16="http://schemas.microsoft.com/office/drawing/2014/main" id="{CC0093B1-77CC-1E61-FB22-E136F94EABD2}"/>
              </a:ext>
            </a:extLst>
          </p:cNvPr>
          <p:cNvSpPr>
            <a:spLocks noGrp="1"/>
          </p:cNvSpPr>
          <p:nvPr>
            <p:ph idx="1"/>
          </p:nvPr>
        </p:nvSpPr>
        <p:spPr>
          <a:xfrm>
            <a:off x="0" y="1505903"/>
            <a:ext cx="5745002" cy="4880609"/>
          </a:xfrm>
        </p:spPr>
        <p:txBody>
          <a:bodyPr>
            <a:noAutofit/>
          </a:bodyPr>
          <a:lstStyle/>
          <a:p>
            <a:pPr marL="0" indent="0">
              <a:buNone/>
            </a:pPr>
            <a:r>
              <a:rPr lang="en-US" sz="2000" dirty="0"/>
              <a:t>Rivalry – High: Big Four vs. Aldi/Lidl intensify price competition (Briggs, 2024).</a:t>
            </a:r>
          </a:p>
          <a:p>
            <a:pPr marL="0" indent="0">
              <a:buNone/>
            </a:pPr>
            <a:r>
              <a:rPr lang="en-US" sz="2000" dirty="0"/>
              <a:t>Buyer Power – High: Low switching costs and price transparency (Wynne-Jones, 2023).</a:t>
            </a:r>
          </a:p>
          <a:p>
            <a:pPr marL="0" indent="0">
              <a:buNone/>
            </a:pPr>
            <a:r>
              <a:rPr lang="en-US" sz="2000" dirty="0"/>
              <a:t>Supplier Power – Moderate: Tesco’s scale mitigates dependence (Ocran, 2023).</a:t>
            </a:r>
          </a:p>
          <a:p>
            <a:pPr marL="0" indent="0">
              <a:buNone/>
            </a:pPr>
            <a:r>
              <a:rPr lang="en-US" sz="2000" dirty="0"/>
              <a:t>New Entrants – Low: Entry barriers remain high due to capital and logistics (Krummel, 2022).</a:t>
            </a:r>
          </a:p>
          <a:p>
            <a:pPr marL="0" indent="0">
              <a:buNone/>
            </a:pPr>
            <a:r>
              <a:rPr lang="en-US" sz="2000" dirty="0"/>
              <a:t>Substitutes – Medium: Online food delivery platforms and local markets (Mari, 2021).</a:t>
            </a:r>
          </a:p>
          <a:p>
            <a:pPr marL="0" indent="0">
              <a:buNone/>
            </a:pPr>
            <a:r>
              <a:rPr lang="en-US" sz="2000" dirty="0"/>
              <a:t>Conclusion: Margins under pressure — survival depends on loyalty differentiation and cost innovation.</a:t>
            </a:r>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A26B3DA3-995E-263F-F271-D0DCB60A6118}"/>
              </a:ext>
            </a:extLst>
          </p:cNvPr>
          <p:cNvSpPr>
            <a:spLocks noGrp="1"/>
          </p:cNvSpPr>
          <p:nvPr>
            <p:ph type="sldNum" sz="quarter" idx="53"/>
          </p:nvPr>
        </p:nvSpPr>
        <p:spPr/>
        <p:txBody>
          <a:bodyPr/>
          <a:lstStyle/>
          <a:p>
            <a:fld id="{47FEACEE-25B4-4A2D-B147-27296E36371D}" type="slidenum">
              <a:rPr lang="en-US" altLang="zh-CN" noProof="0" smtClean="0"/>
              <a:pPr/>
              <a:t>7</a:t>
            </a:fld>
            <a:endParaRPr lang="en-US" altLang="zh-CN" noProof="0" dirty="0"/>
          </a:p>
        </p:txBody>
      </p:sp>
      <p:pic>
        <p:nvPicPr>
          <p:cNvPr id="8" name="Picture Placeholder 7">
            <a:extLst>
              <a:ext uri="{FF2B5EF4-FFF2-40B4-BE49-F238E27FC236}">
                <a16:creationId xmlns:a16="http://schemas.microsoft.com/office/drawing/2014/main" id="{CF0DCA28-E7DD-C40F-F3C8-209CA0EC8443}"/>
              </a:ext>
            </a:extLst>
          </p:cNvPr>
          <p:cNvPicPr>
            <a:picLocks noGrp="1" noChangeAspect="1"/>
          </p:cNvPicPr>
          <p:nvPr>
            <p:ph type="pic" sz="quarter" idx="54"/>
          </p:nvPr>
        </p:nvPicPr>
        <p:blipFill>
          <a:blip r:embed="rId3"/>
          <a:srcRect l="17986" r="17986"/>
          <a:stretch>
            <a:fillRect/>
          </a:stretch>
        </p:blipFill>
        <p:spPr>
          <a:xfrm>
            <a:off x="5943600" y="0"/>
            <a:ext cx="6248400" cy="6858000"/>
          </a:xfrm>
        </p:spPr>
      </p:pic>
    </p:spTree>
    <p:extLst>
      <p:ext uri="{BB962C8B-B14F-4D97-AF65-F5344CB8AC3E}">
        <p14:creationId xmlns:p14="http://schemas.microsoft.com/office/powerpoint/2010/main" val="77554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1071563" y="142877"/>
            <a:ext cx="7132320" cy="1534476"/>
          </a:xfrm>
        </p:spPr>
        <p:txBody>
          <a:bodyPr>
            <a:normAutofit/>
          </a:bodyPr>
          <a:lstStyle/>
          <a:p>
            <a:pPr algn="ctr"/>
            <a:r>
              <a:rPr lang="en-GB" dirty="0"/>
              <a:t>Internal Analysis – VRIO Framework</a:t>
            </a:r>
            <a:endParaRPr lang="en-US" dirty="0"/>
          </a:p>
        </p:txBody>
      </p:sp>
      <p:sp>
        <p:nvSpPr>
          <p:cNvPr id="11" name="Slide Number Placeholder 13">
            <a:extLst>
              <a:ext uri="{FF2B5EF4-FFF2-40B4-BE49-F238E27FC236}">
                <a16:creationId xmlns:a16="http://schemas.microsoft.com/office/drawing/2014/main" id="{930FF33C-2E3C-37EC-75C2-1BE4513D9B62}"/>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8</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2222DE72-77CB-CB24-A4D1-2FAC47307AC9}"/>
              </a:ext>
            </a:extLst>
          </p:cNvPr>
          <p:cNvSpPr>
            <a:spLocks noGrp="1"/>
          </p:cNvSpPr>
          <p:nvPr>
            <p:ph type="sldNum" sz="quarter" idx="55"/>
          </p:nvPr>
        </p:nvSpPr>
        <p:spPr/>
        <p:txBody>
          <a:bodyPr/>
          <a:lstStyle/>
          <a:p>
            <a:fld id="{47FEACEE-25B4-4A2D-B147-27296E36371D}" type="slidenum">
              <a:rPr lang="en-US" altLang="zh-CN" noProof="0" smtClean="0"/>
              <a:pPr/>
              <a:t>8</a:t>
            </a:fld>
            <a:endParaRPr lang="en-US" altLang="zh-CN" noProof="0" dirty="0"/>
          </a:p>
        </p:txBody>
      </p:sp>
      <p:graphicFrame>
        <p:nvGraphicFramePr>
          <p:cNvPr id="7" name="Content Placeholder 6">
            <a:extLst>
              <a:ext uri="{FF2B5EF4-FFF2-40B4-BE49-F238E27FC236}">
                <a16:creationId xmlns:a16="http://schemas.microsoft.com/office/drawing/2014/main" id="{79670BD4-93D9-FDB0-30C4-FFBABB294A60}"/>
              </a:ext>
            </a:extLst>
          </p:cNvPr>
          <p:cNvGraphicFramePr>
            <a:graphicFrameLocks noGrp="1"/>
          </p:cNvGraphicFramePr>
          <p:nvPr>
            <p:ph idx="1"/>
            <p:extLst>
              <p:ext uri="{D42A27DB-BD31-4B8C-83A1-F6EECF244321}">
                <p14:modId xmlns:p14="http://schemas.microsoft.com/office/powerpoint/2010/main" val="599363172"/>
              </p:ext>
            </p:extLst>
          </p:nvPr>
        </p:nvGraphicFramePr>
        <p:xfrm>
          <a:off x="294322" y="1805941"/>
          <a:ext cx="8135305" cy="3848210"/>
        </p:xfrm>
        <a:graphic>
          <a:graphicData uri="http://schemas.openxmlformats.org/drawingml/2006/table">
            <a:tbl>
              <a:tblPr>
                <a:tableStyleId>{E269D01E-BC32-4049-B463-5C60D7B0CCD2}</a:tableStyleId>
              </a:tblPr>
              <a:tblGrid>
                <a:gridCol w="1627061">
                  <a:extLst>
                    <a:ext uri="{9D8B030D-6E8A-4147-A177-3AD203B41FA5}">
                      <a16:colId xmlns:a16="http://schemas.microsoft.com/office/drawing/2014/main" val="430722275"/>
                    </a:ext>
                  </a:extLst>
                </a:gridCol>
                <a:gridCol w="1627061">
                  <a:extLst>
                    <a:ext uri="{9D8B030D-6E8A-4147-A177-3AD203B41FA5}">
                      <a16:colId xmlns:a16="http://schemas.microsoft.com/office/drawing/2014/main" val="2005669713"/>
                    </a:ext>
                  </a:extLst>
                </a:gridCol>
                <a:gridCol w="1627061">
                  <a:extLst>
                    <a:ext uri="{9D8B030D-6E8A-4147-A177-3AD203B41FA5}">
                      <a16:colId xmlns:a16="http://schemas.microsoft.com/office/drawing/2014/main" val="938172162"/>
                    </a:ext>
                  </a:extLst>
                </a:gridCol>
                <a:gridCol w="1627061">
                  <a:extLst>
                    <a:ext uri="{9D8B030D-6E8A-4147-A177-3AD203B41FA5}">
                      <a16:colId xmlns:a16="http://schemas.microsoft.com/office/drawing/2014/main" val="3783817852"/>
                    </a:ext>
                  </a:extLst>
                </a:gridCol>
                <a:gridCol w="1627061">
                  <a:extLst>
                    <a:ext uri="{9D8B030D-6E8A-4147-A177-3AD203B41FA5}">
                      <a16:colId xmlns:a16="http://schemas.microsoft.com/office/drawing/2014/main" val="4082737200"/>
                    </a:ext>
                  </a:extLst>
                </a:gridCol>
              </a:tblGrid>
              <a:tr h="681387">
                <a:tc>
                  <a:txBody>
                    <a:bodyPr/>
                    <a:lstStyle/>
                    <a:p>
                      <a:pPr>
                        <a:buNone/>
                      </a:pPr>
                      <a:r>
                        <a:rPr lang="en-GB" sz="2000" b="1">
                          <a:solidFill>
                            <a:schemeClr val="bg1"/>
                          </a:solidFill>
                        </a:rPr>
                        <a:t>Capability</a:t>
                      </a:r>
                      <a:endParaRPr lang="en-GB" sz="2000">
                        <a:solidFill>
                          <a:schemeClr val="bg1"/>
                        </a:solidFill>
                        <a:latin typeface="+mn-lt"/>
                      </a:endParaRPr>
                    </a:p>
                  </a:txBody>
                  <a:tcPr marL="28630" marR="28630" marT="14315" marB="14315" anchor="ctr"/>
                </a:tc>
                <a:tc>
                  <a:txBody>
                    <a:bodyPr/>
                    <a:lstStyle/>
                    <a:p>
                      <a:pPr>
                        <a:buNone/>
                      </a:pPr>
                      <a:r>
                        <a:rPr lang="en-GB" sz="2000" b="1">
                          <a:solidFill>
                            <a:schemeClr val="bg1"/>
                          </a:solidFill>
                        </a:rPr>
                        <a:t>Valuable</a:t>
                      </a:r>
                      <a:endParaRPr lang="en-GB" sz="2000">
                        <a:solidFill>
                          <a:schemeClr val="bg1"/>
                        </a:solidFill>
                        <a:latin typeface="+mn-lt"/>
                      </a:endParaRPr>
                    </a:p>
                  </a:txBody>
                  <a:tcPr marL="28630" marR="28630" marT="14315" marB="14315" anchor="ctr"/>
                </a:tc>
                <a:tc>
                  <a:txBody>
                    <a:bodyPr/>
                    <a:lstStyle/>
                    <a:p>
                      <a:pPr>
                        <a:buNone/>
                      </a:pPr>
                      <a:r>
                        <a:rPr lang="en-GB" sz="2000" b="1" dirty="0">
                          <a:solidFill>
                            <a:schemeClr val="bg1"/>
                          </a:solidFill>
                        </a:rPr>
                        <a:t>Rare</a:t>
                      </a:r>
                      <a:endParaRPr lang="en-GB" sz="2000" dirty="0">
                        <a:solidFill>
                          <a:schemeClr val="bg1"/>
                        </a:solidFill>
                        <a:latin typeface="+mn-lt"/>
                      </a:endParaRPr>
                    </a:p>
                  </a:txBody>
                  <a:tcPr marL="28630" marR="28630" marT="14315" marB="14315" anchor="ctr"/>
                </a:tc>
                <a:tc>
                  <a:txBody>
                    <a:bodyPr/>
                    <a:lstStyle/>
                    <a:p>
                      <a:pPr>
                        <a:buNone/>
                      </a:pPr>
                      <a:r>
                        <a:rPr lang="en-GB" sz="2000" b="1">
                          <a:solidFill>
                            <a:schemeClr val="bg1"/>
                          </a:solidFill>
                        </a:rPr>
                        <a:t>Inimitable</a:t>
                      </a:r>
                      <a:endParaRPr lang="en-GB" sz="2000">
                        <a:solidFill>
                          <a:schemeClr val="bg1"/>
                        </a:solidFill>
                        <a:latin typeface="+mn-lt"/>
                      </a:endParaRPr>
                    </a:p>
                  </a:txBody>
                  <a:tcPr marL="28630" marR="28630" marT="14315" marB="14315" anchor="ctr"/>
                </a:tc>
                <a:tc>
                  <a:txBody>
                    <a:bodyPr/>
                    <a:lstStyle/>
                    <a:p>
                      <a:pPr>
                        <a:buNone/>
                      </a:pPr>
                      <a:r>
                        <a:rPr lang="en-GB" sz="2000" b="1">
                          <a:solidFill>
                            <a:schemeClr val="bg1"/>
                          </a:solidFill>
                        </a:rPr>
                        <a:t>Competitive Implication</a:t>
                      </a:r>
                      <a:endParaRPr lang="en-GB" sz="2000">
                        <a:solidFill>
                          <a:schemeClr val="bg1"/>
                        </a:solidFill>
                        <a:latin typeface="+mn-lt"/>
                      </a:endParaRPr>
                    </a:p>
                  </a:txBody>
                  <a:tcPr marL="28630" marR="28630" marT="14315" marB="14315" anchor="ctr"/>
                </a:tc>
                <a:extLst>
                  <a:ext uri="{0D108BD9-81ED-4DB2-BD59-A6C34878D82A}">
                    <a16:rowId xmlns:a16="http://schemas.microsoft.com/office/drawing/2014/main" val="445056587"/>
                  </a:ext>
                </a:extLst>
              </a:tr>
              <a:tr h="975963">
                <a:tc>
                  <a:txBody>
                    <a:bodyPr/>
                    <a:lstStyle/>
                    <a:p>
                      <a:pPr>
                        <a:buNone/>
                      </a:pPr>
                      <a:r>
                        <a:rPr lang="en-GB" sz="2000" b="1">
                          <a:solidFill>
                            <a:schemeClr val="bg1"/>
                          </a:solidFill>
                        </a:rPr>
                        <a:t>Clubcard Data Ecosystem</a:t>
                      </a:r>
                      <a:endParaRPr lang="en-GB" sz="2000">
                        <a:solidFill>
                          <a:schemeClr val="bg1"/>
                        </a:solidFill>
                        <a:latin typeface="+mn-lt"/>
                      </a:endParaRPr>
                    </a:p>
                  </a:txBody>
                  <a:tcPr marL="28630" marR="28630" marT="14315" marB="14315" anchor="ctr"/>
                </a:tc>
                <a:tc>
                  <a:txBody>
                    <a:bodyPr/>
                    <a:lstStyle/>
                    <a:p>
                      <a:pPr>
                        <a:buNone/>
                      </a:pPr>
                      <a:r>
                        <a:rPr lang="en-PK" sz="2000">
                          <a:solidFill>
                            <a:schemeClr val="bg1"/>
                          </a:solidFill>
                        </a:rPr>
                        <a:t>✔</a:t>
                      </a:r>
                      <a:endParaRPr lang="en-PK" sz="2000">
                        <a:solidFill>
                          <a:schemeClr val="bg1"/>
                        </a:solidFill>
                        <a:latin typeface="+mn-lt"/>
                      </a:endParaRPr>
                    </a:p>
                  </a:txBody>
                  <a:tcPr marL="28630" marR="28630" marT="14315" marB="14315" anchor="ctr"/>
                </a:tc>
                <a:tc>
                  <a:txBody>
                    <a:bodyPr/>
                    <a:lstStyle/>
                    <a:p>
                      <a:pPr>
                        <a:buNone/>
                      </a:pPr>
                      <a:r>
                        <a:rPr lang="en-PK" sz="2000">
                          <a:solidFill>
                            <a:schemeClr val="bg1"/>
                          </a:solidFill>
                        </a:rPr>
                        <a:t>✔</a:t>
                      </a:r>
                      <a:endParaRPr lang="en-PK" sz="2000">
                        <a:solidFill>
                          <a:schemeClr val="bg1"/>
                        </a:solidFill>
                        <a:latin typeface="+mn-lt"/>
                      </a:endParaRPr>
                    </a:p>
                  </a:txBody>
                  <a:tcPr marL="28630" marR="28630" marT="14315" marB="14315" anchor="ctr"/>
                </a:tc>
                <a:tc>
                  <a:txBody>
                    <a:bodyPr/>
                    <a:lstStyle/>
                    <a:p>
                      <a:pPr>
                        <a:buNone/>
                      </a:pPr>
                      <a:r>
                        <a:rPr lang="en-PK" sz="2000">
                          <a:solidFill>
                            <a:schemeClr val="bg1"/>
                          </a:solidFill>
                        </a:rPr>
                        <a:t>✔</a:t>
                      </a:r>
                      <a:endParaRPr lang="en-PK" sz="2000">
                        <a:solidFill>
                          <a:schemeClr val="bg1"/>
                        </a:solidFill>
                        <a:latin typeface="+mn-lt"/>
                      </a:endParaRPr>
                    </a:p>
                  </a:txBody>
                  <a:tcPr marL="28630" marR="28630" marT="14315" marB="14315" anchor="ctr"/>
                </a:tc>
                <a:tc>
                  <a:txBody>
                    <a:bodyPr/>
                    <a:lstStyle/>
                    <a:p>
                      <a:pPr>
                        <a:buNone/>
                      </a:pPr>
                      <a:r>
                        <a:rPr lang="en-GB" sz="2000" dirty="0">
                          <a:solidFill>
                            <a:schemeClr val="bg1"/>
                          </a:solidFill>
                        </a:rPr>
                        <a:t>Sustainable Advantage (Wright, 2021)</a:t>
                      </a:r>
                      <a:endParaRPr lang="en-GB" sz="2000" dirty="0">
                        <a:solidFill>
                          <a:schemeClr val="bg1"/>
                        </a:solidFill>
                        <a:latin typeface="+mn-lt"/>
                      </a:endParaRPr>
                    </a:p>
                  </a:txBody>
                  <a:tcPr marL="28630" marR="28630" marT="14315" marB="14315" anchor="ctr"/>
                </a:tc>
                <a:extLst>
                  <a:ext uri="{0D108BD9-81ED-4DB2-BD59-A6C34878D82A}">
                    <a16:rowId xmlns:a16="http://schemas.microsoft.com/office/drawing/2014/main" val="3223884184"/>
                  </a:ext>
                </a:extLst>
              </a:tr>
              <a:tr h="681387">
                <a:tc>
                  <a:txBody>
                    <a:bodyPr/>
                    <a:lstStyle/>
                    <a:p>
                      <a:pPr>
                        <a:buNone/>
                      </a:pPr>
                      <a:r>
                        <a:rPr lang="en-GB" sz="2000" b="1">
                          <a:solidFill>
                            <a:schemeClr val="bg1"/>
                          </a:solidFill>
                        </a:rPr>
                        <a:t>Economies of Scale</a:t>
                      </a:r>
                      <a:endParaRPr lang="en-GB" sz="2000">
                        <a:solidFill>
                          <a:schemeClr val="bg1"/>
                        </a:solidFill>
                        <a:latin typeface="+mn-lt"/>
                      </a:endParaRPr>
                    </a:p>
                  </a:txBody>
                  <a:tcPr marL="28630" marR="28630" marT="14315" marB="14315" anchor="ctr"/>
                </a:tc>
                <a:tc>
                  <a:txBody>
                    <a:bodyPr/>
                    <a:lstStyle/>
                    <a:p>
                      <a:pPr>
                        <a:buNone/>
                      </a:pPr>
                      <a:r>
                        <a:rPr lang="en-PK" sz="2000">
                          <a:solidFill>
                            <a:schemeClr val="bg1"/>
                          </a:solidFill>
                        </a:rPr>
                        <a:t>✔</a:t>
                      </a:r>
                      <a:endParaRPr lang="en-PK" sz="2000">
                        <a:solidFill>
                          <a:schemeClr val="bg1"/>
                        </a:solidFill>
                        <a:latin typeface="+mn-lt"/>
                      </a:endParaRPr>
                    </a:p>
                  </a:txBody>
                  <a:tcPr marL="28630" marR="28630" marT="14315" marB="14315" anchor="ctr"/>
                </a:tc>
                <a:tc>
                  <a:txBody>
                    <a:bodyPr/>
                    <a:lstStyle/>
                    <a:p>
                      <a:pPr>
                        <a:buNone/>
                      </a:pPr>
                      <a:r>
                        <a:rPr lang="en-PK" sz="2000">
                          <a:solidFill>
                            <a:schemeClr val="bg1"/>
                          </a:solidFill>
                        </a:rPr>
                        <a:t>✖</a:t>
                      </a:r>
                      <a:endParaRPr lang="en-PK" sz="2000">
                        <a:solidFill>
                          <a:schemeClr val="bg1"/>
                        </a:solidFill>
                        <a:latin typeface="+mn-lt"/>
                      </a:endParaRPr>
                    </a:p>
                  </a:txBody>
                  <a:tcPr marL="28630" marR="28630" marT="14315" marB="14315" anchor="ctr"/>
                </a:tc>
                <a:tc>
                  <a:txBody>
                    <a:bodyPr/>
                    <a:lstStyle/>
                    <a:p>
                      <a:pPr>
                        <a:buNone/>
                      </a:pPr>
                      <a:r>
                        <a:rPr lang="en-PK" sz="2000">
                          <a:solidFill>
                            <a:schemeClr val="bg1"/>
                          </a:solidFill>
                        </a:rPr>
                        <a:t>✖</a:t>
                      </a:r>
                      <a:endParaRPr lang="en-PK" sz="2000">
                        <a:solidFill>
                          <a:schemeClr val="bg1"/>
                        </a:solidFill>
                        <a:latin typeface="+mn-lt"/>
                      </a:endParaRPr>
                    </a:p>
                  </a:txBody>
                  <a:tcPr marL="28630" marR="28630" marT="14315" marB="14315" anchor="ctr"/>
                </a:tc>
                <a:tc>
                  <a:txBody>
                    <a:bodyPr/>
                    <a:lstStyle/>
                    <a:p>
                      <a:pPr>
                        <a:buNone/>
                      </a:pPr>
                      <a:r>
                        <a:rPr lang="en-GB" sz="2000">
                          <a:solidFill>
                            <a:schemeClr val="bg1"/>
                          </a:solidFill>
                        </a:rPr>
                        <a:t>Competitive Parity (Ocran, 2023)</a:t>
                      </a:r>
                      <a:endParaRPr lang="en-GB" sz="2000">
                        <a:solidFill>
                          <a:schemeClr val="bg1"/>
                        </a:solidFill>
                        <a:latin typeface="+mn-lt"/>
                      </a:endParaRPr>
                    </a:p>
                  </a:txBody>
                  <a:tcPr marL="28630" marR="28630" marT="14315" marB="14315" anchor="ctr"/>
                </a:tc>
                <a:extLst>
                  <a:ext uri="{0D108BD9-81ED-4DB2-BD59-A6C34878D82A}">
                    <a16:rowId xmlns:a16="http://schemas.microsoft.com/office/drawing/2014/main" val="4092795288"/>
                  </a:ext>
                </a:extLst>
              </a:tr>
              <a:tr h="975963">
                <a:tc>
                  <a:txBody>
                    <a:bodyPr/>
                    <a:lstStyle/>
                    <a:p>
                      <a:pPr>
                        <a:buNone/>
                      </a:pPr>
                      <a:r>
                        <a:rPr lang="en-GB" sz="2000" b="1">
                          <a:solidFill>
                            <a:schemeClr val="bg1"/>
                          </a:solidFill>
                        </a:rPr>
                        <a:t>Omnichannel Integration</a:t>
                      </a:r>
                      <a:endParaRPr lang="en-GB" sz="2000">
                        <a:solidFill>
                          <a:schemeClr val="bg1"/>
                        </a:solidFill>
                        <a:latin typeface="+mn-lt"/>
                      </a:endParaRPr>
                    </a:p>
                  </a:txBody>
                  <a:tcPr marL="28630" marR="28630" marT="14315" marB="14315" anchor="ctr"/>
                </a:tc>
                <a:tc>
                  <a:txBody>
                    <a:bodyPr/>
                    <a:lstStyle/>
                    <a:p>
                      <a:pPr>
                        <a:buNone/>
                      </a:pPr>
                      <a:r>
                        <a:rPr lang="en-PK" sz="2000">
                          <a:solidFill>
                            <a:schemeClr val="bg1"/>
                          </a:solidFill>
                        </a:rPr>
                        <a:t>✔</a:t>
                      </a:r>
                      <a:endParaRPr lang="en-PK" sz="2000">
                        <a:solidFill>
                          <a:schemeClr val="bg1"/>
                        </a:solidFill>
                        <a:latin typeface="+mn-lt"/>
                      </a:endParaRPr>
                    </a:p>
                  </a:txBody>
                  <a:tcPr marL="28630" marR="28630" marT="14315" marB="14315" anchor="ctr"/>
                </a:tc>
                <a:tc>
                  <a:txBody>
                    <a:bodyPr/>
                    <a:lstStyle/>
                    <a:p>
                      <a:pPr>
                        <a:buNone/>
                      </a:pPr>
                      <a:r>
                        <a:rPr lang="en-PK" sz="2000" dirty="0">
                          <a:solidFill>
                            <a:schemeClr val="bg1"/>
                          </a:solidFill>
                        </a:rPr>
                        <a:t>✔</a:t>
                      </a:r>
                      <a:endParaRPr lang="en-PK" sz="2000" dirty="0">
                        <a:solidFill>
                          <a:schemeClr val="bg1"/>
                        </a:solidFill>
                        <a:latin typeface="+mn-lt"/>
                      </a:endParaRPr>
                    </a:p>
                  </a:txBody>
                  <a:tcPr marL="28630" marR="28630" marT="14315" marB="14315" anchor="ctr"/>
                </a:tc>
                <a:tc>
                  <a:txBody>
                    <a:bodyPr/>
                    <a:lstStyle/>
                    <a:p>
                      <a:pPr>
                        <a:buNone/>
                      </a:pPr>
                      <a:r>
                        <a:rPr lang="en-GB" sz="2000">
                          <a:solidFill>
                            <a:schemeClr val="bg1"/>
                          </a:solidFill>
                        </a:rPr>
                        <a:t>Moderate</a:t>
                      </a:r>
                      <a:endParaRPr lang="en-GB" sz="2000">
                        <a:solidFill>
                          <a:schemeClr val="bg1"/>
                        </a:solidFill>
                        <a:latin typeface="+mn-lt"/>
                      </a:endParaRPr>
                    </a:p>
                  </a:txBody>
                  <a:tcPr marL="28630" marR="28630" marT="14315" marB="14315" anchor="ctr"/>
                </a:tc>
                <a:tc>
                  <a:txBody>
                    <a:bodyPr/>
                    <a:lstStyle/>
                    <a:p>
                      <a:pPr>
                        <a:buNone/>
                      </a:pPr>
                      <a:r>
                        <a:rPr lang="en-GB" sz="2000" dirty="0">
                          <a:solidFill>
                            <a:schemeClr val="bg1"/>
                          </a:solidFill>
                        </a:rPr>
                        <a:t>Temporary Advantage (Mari, 2021)</a:t>
                      </a:r>
                      <a:endParaRPr lang="en-GB" sz="2000" dirty="0">
                        <a:solidFill>
                          <a:schemeClr val="bg1"/>
                        </a:solidFill>
                        <a:latin typeface="+mn-lt"/>
                      </a:endParaRPr>
                    </a:p>
                  </a:txBody>
                  <a:tcPr marL="28630" marR="28630" marT="14315" marB="14315" anchor="ctr"/>
                </a:tc>
                <a:extLst>
                  <a:ext uri="{0D108BD9-81ED-4DB2-BD59-A6C34878D82A}">
                    <a16:rowId xmlns:a16="http://schemas.microsoft.com/office/drawing/2014/main" val="3911011473"/>
                  </a:ext>
                </a:extLst>
              </a:tr>
            </a:tbl>
          </a:graphicData>
        </a:graphic>
      </p:graphicFrame>
      <p:sp>
        <p:nvSpPr>
          <p:cNvPr id="8" name="TextBox 7">
            <a:extLst>
              <a:ext uri="{FF2B5EF4-FFF2-40B4-BE49-F238E27FC236}">
                <a16:creationId xmlns:a16="http://schemas.microsoft.com/office/drawing/2014/main" id="{CCF9DC2A-4E12-A8D1-0350-DC4DAA3B7369}"/>
              </a:ext>
            </a:extLst>
          </p:cNvPr>
          <p:cNvSpPr txBox="1"/>
          <p:nvPr/>
        </p:nvSpPr>
        <p:spPr>
          <a:xfrm>
            <a:off x="114302" y="5754000"/>
            <a:ext cx="8315325" cy="923330"/>
          </a:xfrm>
          <a:prstGeom prst="rect">
            <a:avLst/>
          </a:prstGeom>
        </p:spPr>
        <p:txBody>
          <a:bodyPr wrap="square" rtlCol="0">
            <a:spAutoFit/>
          </a:bodyPr>
          <a:lstStyle/>
          <a:p>
            <a:r>
              <a:rPr lang="en-US" b="1" dirty="0">
                <a:solidFill>
                  <a:schemeClr val="bg1"/>
                </a:solidFill>
              </a:rPr>
              <a:t>Key Insight:</a:t>
            </a:r>
            <a:r>
              <a:rPr lang="en-US" dirty="0">
                <a:solidFill>
                  <a:schemeClr val="bg1"/>
                </a:solidFill>
              </a:rPr>
              <a:t> Clubcard data and analytics form the </a:t>
            </a:r>
            <a:r>
              <a:rPr lang="en-US" i="1" dirty="0">
                <a:solidFill>
                  <a:schemeClr val="bg1"/>
                </a:solidFill>
              </a:rPr>
              <a:t>core VRIO asset</a:t>
            </a:r>
            <a:r>
              <a:rPr lang="en-US" dirty="0">
                <a:solidFill>
                  <a:schemeClr val="bg1"/>
                </a:solidFill>
              </a:rPr>
              <a:t>, enabling hyper-</a:t>
            </a:r>
            <a:r>
              <a:rPr lang="en-US" dirty="0" err="1">
                <a:solidFill>
                  <a:schemeClr val="bg1"/>
                </a:solidFill>
              </a:rPr>
              <a:t>personalisation</a:t>
            </a:r>
            <a:r>
              <a:rPr lang="en-US" dirty="0">
                <a:solidFill>
                  <a:schemeClr val="bg1"/>
                </a:solidFill>
              </a:rPr>
              <a:t> (John et al., 2024).</a:t>
            </a:r>
          </a:p>
          <a:p>
            <a:pPr marL="0" indent="0">
              <a:lnSpc>
                <a:spcPct val="100000"/>
              </a:lnSpc>
              <a:spcBef>
                <a:spcPts val="0"/>
              </a:spcBef>
              <a:buFontTx/>
              <a:buNone/>
            </a:pPr>
            <a:endParaRPr lang="en-PK" sz="1800" dirty="0">
              <a:solidFill>
                <a:schemeClr val="bg1"/>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4182148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142875" y="274955"/>
            <a:ext cx="12034837" cy="1420178"/>
          </a:xfrm>
          <a:noFill/>
        </p:spPr>
        <p:txBody>
          <a:bodyPr anchor="b" anchorCtr="0">
            <a:noAutofit/>
          </a:bodyPr>
          <a:lstStyle/>
          <a:p>
            <a:pPr algn="ctr"/>
            <a:r>
              <a:rPr lang="en-US" dirty="0"/>
              <a:t>Strategic Recommendation 1 – Focused Differentiation</a:t>
            </a:r>
          </a:p>
        </p:txBody>
      </p:sp>
      <p:sp>
        <p:nvSpPr>
          <p:cNvPr id="3" name="Slide Number Placeholder 2">
            <a:extLst>
              <a:ext uri="{FF2B5EF4-FFF2-40B4-BE49-F238E27FC236}">
                <a16:creationId xmlns:a16="http://schemas.microsoft.com/office/drawing/2014/main" id="{ADDFE8A8-4537-F7A1-3BF9-834AEFE3EA1A}"/>
              </a:ext>
            </a:extLst>
          </p:cNvPr>
          <p:cNvSpPr>
            <a:spLocks noGrp="1"/>
          </p:cNvSpPr>
          <p:nvPr>
            <p:ph type="sldNum" sz="quarter" idx="12"/>
          </p:nvPr>
        </p:nvSpPr>
        <p:spPr/>
        <p:txBody>
          <a:bodyPr/>
          <a:lstStyle/>
          <a:p>
            <a:fld id="{CBD12358-51D2-46B3-9BDE-DF29528B9454}" type="slidenum">
              <a:rPr lang="en-US" smtClean="0"/>
              <a:t>9</a:t>
            </a:fld>
            <a:endParaRPr lang="en-US" dirty="0"/>
          </a:p>
        </p:txBody>
      </p:sp>
      <p:sp>
        <p:nvSpPr>
          <p:cNvPr id="6" name="Rectangle 1">
            <a:extLst>
              <a:ext uri="{FF2B5EF4-FFF2-40B4-BE49-F238E27FC236}">
                <a16:creationId xmlns:a16="http://schemas.microsoft.com/office/drawing/2014/main" id="{241F7205-9B90-D216-B33C-B6193C1595E2}"/>
              </a:ext>
            </a:extLst>
          </p:cNvPr>
          <p:cNvSpPr>
            <a:spLocks noGrp="1" noChangeArrowheads="1"/>
          </p:cNvSpPr>
          <p:nvPr>
            <p:ph idx="1"/>
          </p:nvPr>
        </p:nvSpPr>
        <p:spPr bwMode="auto">
          <a:xfrm>
            <a:off x="1002420" y="2286398"/>
            <a:ext cx="10191749"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Strategy:</a:t>
            </a:r>
            <a:r>
              <a:rPr kumimoji="0" lang="en-PK" altLang="en-PK" sz="2400" b="0" i="0" u="none" strike="noStrike" cap="none" normalizeH="0" baseline="0" dirty="0">
                <a:ln>
                  <a:noFill/>
                </a:ln>
                <a:effectLst/>
              </a:rPr>
              <a:t> </a:t>
            </a:r>
            <a:r>
              <a:rPr kumimoji="0" lang="en-PK" altLang="en-PK" sz="2400" b="0" i="1" u="none" strike="noStrike" cap="none" normalizeH="0" baseline="0" dirty="0">
                <a:ln>
                  <a:noFill/>
                </a:ln>
                <a:effectLst/>
              </a:rPr>
              <a:t>Clubcard 2.0 – AI-Driven Hyper-Personalisation</a:t>
            </a:r>
            <a:r>
              <a:rPr kumimoji="0" lang="en-PK" altLang="en-PK" sz="2400" b="0" i="0" u="none" strike="noStrike" cap="none" normalizeH="0" baseline="0" dirty="0">
                <a:ln>
                  <a:noFill/>
                </a:ln>
                <a:effectLst/>
              </a:rPr>
              <a:t> (</a:t>
            </a:r>
            <a:r>
              <a:rPr kumimoji="0" lang="en-PK" altLang="en-PK" sz="2400" b="0" i="0" u="none" strike="noStrike" cap="none" normalizeH="0" baseline="0" dirty="0" err="1">
                <a:ln>
                  <a:noFill/>
                </a:ln>
                <a:effectLst/>
              </a:rPr>
              <a:t>Alqhatani</a:t>
            </a:r>
            <a:r>
              <a:rPr kumimoji="0" lang="en-PK" altLang="en-PK" sz="2400" b="0" i="0" u="none" strike="noStrike" cap="none" normalizeH="0" baseline="0" dirty="0">
                <a:ln>
                  <a:noFill/>
                </a:ln>
                <a:effectLst/>
              </a:rPr>
              <a:t> et al., 2022).</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Tactics:</a:t>
            </a:r>
            <a:endParaRPr kumimoji="0" lang="en-PK" altLang="en-PK" sz="2400" b="0" i="0" u="none" strike="noStrike" cap="none" normalizeH="0" baseline="0" dirty="0">
              <a:ln>
                <a:noFill/>
              </a:ln>
              <a:effectLst/>
            </a:endParaRPr>
          </a:p>
          <a:p>
            <a:pPr lvl="1" eaLnBrk="0" fontAlgn="base" hangingPunct="0">
              <a:lnSpc>
                <a:spcPct val="100000"/>
              </a:lnSpc>
              <a:spcBef>
                <a:spcPct val="0"/>
              </a:spcBef>
              <a:spcAft>
                <a:spcPct val="0"/>
              </a:spcAft>
            </a:pPr>
            <a:r>
              <a:rPr kumimoji="0" lang="en-PK" altLang="en-PK" sz="2400" b="0" i="0" u="none" strike="noStrike" cap="none" normalizeH="0" baseline="0" dirty="0">
                <a:ln>
                  <a:noFill/>
                </a:ln>
                <a:effectLst/>
              </a:rPr>
              <a:t>Predictive analytics for tailored discounts.</a:t>
            </a:r>
          </a:p>
          <a:p>
            <a:pPr lvl="1" eaLnBrk="0" fontAlgn="base" hangingPunct="0">
              <a:lnSpc>
                <a:spcPct val="100000"/>
              </a:lnSpc>
              <a:spcBef>
                <a:spcPct val="0"/>
              </a:spcBef>
              <a:spcAft>
                <a:spcPct val="0"/>
              </a:spcAft>
            </a:pPr>
            <a:r>
              <a:rPr kumimoji="0" lang="en-PK" altLang="en-PK" sz="2400" b="0" i="0" u="none" strike="noStrike" cap="none" normalizeH="0" baseline="0" dirty="0">
                <a:ln>
                  <a:noFill/>
                </a:ln>
                <a:effectLst/>
              </a:rPr>
              <a:t>Personalised offers via Tesco app (Briggs, 2023).</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Impact:</a:t>
            </a:r>
            <a:endParaRPr kumimoji="0" lang="en-PK" altLang="en-PK" sz="2400" b="0" i="0" u="none" strike="noStrike" cap="none" normalizeH="0" baseline="0" dirty="0">
              <a:ln>
                <a:noFill/>
              </a:ln>
              <a:effectLst/>
            </a:endParaRPr>
          </a:p>
          <a:p>
            <a:pPr lvl="1" eaLnBrk="0" fontAlgn="base" hangingPunct="0">
              <a:lnSpc>
                <a:spcPct val="100000"/>
              </a:lnSpc>
              <a:spcBef>
                <a:spcPct val="0"/>
              </a:spcBef>
              <a:spcAft>
                <a:spcPct val="0"/>
              </a:spcAft>
            </a:pPr>
            <a:r>
              <a:rPr kumimoji="0" lang="en-PK" altLang="en-PK" sz="2400" b="0" i="1" u="none" strike="noStrike" cap="none" normalizeH="0" baseline="0" dirty="0">
                <a:ln>
                  <a:noFill/>
                </a:ln>
                <a:effectLst/>
              </a:rPr>
              <a:t>Higher switching costs</a:t>
            </a:r>
            <a:r>
              <a:rPr kumimoji="0" lang="en-PK" altLang="en-PK" sz="2400" b="0" i="0" u="none" strike="noStrike" cap="none" normalizeH="0" baseline="0" dirty="0">
                <a:ln>
                  <a:noFill/>
                </a:ln>
                <a:effectLst/>
              </a:rPr>
              <a:t> and customer loyalty (Wright, 2021).</a:t>
            </a:r>
          </a:p>
          <a:p>
            <a:pPr lvl="1" eaLnBrk="0" fontAlgn="base" hangingPunct="0">
              <a:lnSpc>
                <a:spcPct val="100000"/>
              </a:lnSpc>
              <a:spcBef>
                <a:spcPct val="0"/>
              </a:spcBef>
              <a:spcAft>
                <a:spcPct val="0"/>
              </a:spcAft>
            </a:pPr>
            <a:r>
              <a:rPr kumimoji="0" lang="en-PK" altLang="en-PK" sz="2400" b="0" i="1" u="none" strike="noStrike" cap="none" normalizeH="0" baseline="0" dirty="0">
                <a:ln>
                  <a:noFill/>
                </a:ln>
                <a:effectLst/>
              </a:rPr>
              <a:t>Margin protection</a:t>
            </a:r>
            <a:r>
              <a:rPr kumimoji="0" lang="en-PK" altLang="en-PK" sz="2400" b="0" i="0" u="none" strike="noStrike" cap="none" normalizeH="0" baseline="0" dirty="0">
                <a:ln>
                  <a:noFill/>
                </a:ln>
                <a:effectLst/>
              </a:rPr>
              <a:t> through targeted price relief (</a:t>
            </a:r>
            <a:r>
              <a:rPr kumimoji="0" lang="en-PK" altLang="en-PK" sz="2400" b="0" i="0" u="none" strike="noStrike" cap="none" normalizeH="0" baseline="0" dirty="0" err="1">
                <a:ln>
                  <a:noFill/>
                </a:ln>
                <a:effectLst/>
              </a:rPr>
              <a:t>Geyskens</a:t>
            </a:r>
            <a:r>
              <a:rPr kumimoji="0" lang="en-PK" altLang="en-PK" sz="2400" b="0" i="0" u="none" strike="noStrike" cap="none" normalizeH="0" baseline="0" dirty="0">
                <a:ln>
                  <a:noFill/>
                </a:ln>
                <a:effectLst/>
              </a:rPr>
              <a:t> et al., 2024).</a:t>
            </a:r>
          </a:p>
          <a:p>
            <a:pPr lvl="1" eaLnBrk="0" fontAlgn="base" hangingPunct="0">
              <a:lnSpc>
                <a:spcPct val="100000"/>
              </a:lnSpc>
              <a:spcBef>
                <a:spcPct val="0"/>
              </a:spcBef>
              <a:spcAft>
                <a:spcPct val="0"/>
              </a:spcAft>
            </a:pPr>
            <a:r>
              <a:rPr kumimoji="0" lang="en-PK" altLang="en-PK" sz="2400" b="0" i="0" u="none" strike="noStrike" cap="none" normalizeH="0" baseline="0" dirty="0">
                <a:ln>
                  <a:noFill/>
                </a:ln>
                <a:effectLst/>
              </a:rPr>
              <a:t>Strengthens Tesco’s </a:t>
            </a:r>
            <a:r>
              <a:rPr kumimoji="0" lang="en-PK" altLang="en-PK" sz="2400" b="0" i="1" u="none" strike="noStrike" cap="none" normalizeH="0" baseline="0" dirty="0">
                <a:ln>
                  <a:noFill/>
                </a:ln>
                <a:effectLst/>
              </a:rPr>
              <a:t>data-driven brand differentiation</a:t>
            </a:r>
            <a:r>
              <a:rPr kumimoji="0" lang="en-PK" altLang="en-PK" sz="2400" b="0" i="0" u="none" strike="noStrike" cap="none" normalizeH="0" baseline="0" dirty="0">
                <a:ln>
                  <a:noFill/>
                </a:ln>
                <a:effectLst/>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PK" altLang="en-PK"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59977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88225-4F96-46F6-6092-0F9ABFD4EEA7}"/>
              </a:ext>
            </a:extLst>
          </p:cNvPr>
          <p:cNvSpPr>
            <a:spLocks noGrp="1"/>
          </p:cNvSpPr>
          <p:nvPr>
            <p:ph type="title"/>
          </p:nvPr>
        </p:nvSpPr>
        <p:spPr>
          <a:xfrm>
            <a:off x="2471738" y="328614"/>
            <a:ext cx="7772400" cy="1191576"/>
          </a:xfrm>
        </p:spPr>
        <p:txBody>
          <a:bodyPr>
            <a:noAutofit/>
          </a:bodyPr>
          <a:lstStyle/>
          <a:p>
            <a:pPr algn="ctr"/>
            <a:r>
              <a:rPr lang="en-US" dirty="0"/>
              <a:t>Strategic Recommendation 2 – Operational Efficiency</a:t>
            </a:r>
            <a:endParaRPr lang="en-PK" dirty="0"/>
          </a:p>
        </p:txBody>
      </p:sp>
      <p:sp>
        <p:nvSpPr>
          <p:cNvPr id="5" name="Slide Number Placeholder 4">
            <a:extLst>
              <a:ext uri="{FF2B5EF4-FFF2-40B4-BE49-F238E27FC236}">
                <a16:creationId xmlns:a16="http://schemas.microsoft.com/office/drawing/2014/main" id="{2C34F0D2-2399-22CC-C64A-6DFBE152DC8F}"/>
              </a:ext>
            </a:extLst>
          </p:cNvPr>
          <p:cNvSpPr>
            <a:spLocks noGrp="1"/>
          </p:cNvSpPr>
          <p:nvPr>
            <p:ph type="sldNum" sz="quarter" idx="12"/>
          </p:nvPr>
        </p:nvSpPr>
        <p:spPr/>
        <p:txBody>
          <a:bodyPr/>
          <a:lstStyle/>
          <a:p>
            <a:fld id="{CBD12358-51D2-46B3-9BDE-DF29528B9454}" type="slidenum">
              <a:rPr lang="en-US" smtClean="0"/>
              <a:t>10</a:t>
            </a:fld>
            <a:endParaRPr lang="en-US" dirty="0"/>
          </a:p>
        </p:txBody>
      </p:sp>
      <p:sp>
        <p:nvSpPr>
          <p:cNvPr id="6" name="Rectangle 1">
            <a:extLst>
              <a:ext uri="{FF2B5EF4-FFF2-40B4-BE49-F238E27FC236}">
                <a16:creationId xmlns:a16="http://schemas.microsoft.com/office/drawing/2014/main" id="{98C4A20E-4B5D-27B7-6871-254920DF175A}"/>
              </a:ext>
            </a:extLst>
          </p:cNvPr>
          <p:cNvSpPr>
            <a:spLocks noGrp="1" noChangeArrowheads="1"/>
          </p:cNvSpPr>
          <p:nvPr>
            <p:ph idx="1"/>
          </p:nvPr>
        </p:nvSpPr>
        <p:spPr bwMode="auto">
          <a:xfrm>
            <a:off x="671514" y="2237424"/>
            <a:ext cx="11377231"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Issue:</a:t>
            </a:r>
            <a:r>
              <a:rPr kumimoji="0" lang="en-PK" altLang="en-PK" sz="2400" b="0" i="0" u="none" strike="noStrike" cap="none" normalizeH="0" baseline="0" dirty="0">
                <a:ln>
                  <a:noFill/>
                </a:ln>
                <a:effectLst/>
              </a:rPr>
              <a:t> High online fulfilment and last-mile delivery costs (Mari, 2021).</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Solution:</a:t>
            </a:r>
            <a:r>
              <a:rPr kumimoji="0" lang="en-PK" altLang="en-PK" sz="2400" b="0" i="0" u="none" strike="noStrike" cap="none" normalizeH="0" baseline="0" dirty="0">
                <a:ln>
                  <a:noFill/>
                </a:ln>
                <a:effectLst/>
              </a:rPr>
              <a:t> Deploy </a:t>
            </a:r>
            <a:r>
              <a:rPr kumimoji="0" lang="en-PK" altLang="en-PK" sz="2400" b="0" i="1" u="none" strike="noStrike" cap="none" normalizeH="0" baseline="0" dirty="0">
                <a:ln>
                  <a:noFill/>
                </a:ln>
                <a:effectLst/>
              </a:rPr>
              <a:t>Micro-Fulfilment Centres (</a:t>
            </a:r>
            <a:r>
              <a:rPr kumimoji="0" lang="en-PK" altLang="en-PK" sz="2400" b="0" i="1" u="none" strike="noStrike" cap="none" normalizeH="0" baseline="0" dirty="0" err="1">
                <a:ln>
                  <a:noFill/>
                </a:ln>
                <a:effectLst/>
              </a:rPr>
              <a:t>MFCs</a:t>
            </a:r>
            <a:r>
              <a:rPr kumimoji="0" lang="en-PK" altLang="en-PK" sz="2400" b="0" i="1" u="none" strike="noStrike" cap="none" normalizeH="0" baseline="0" dirty="0">
                <a:ln>
                  <a:noFill/>
                </a:ln>
                <a:effectLst/>
              </a:rPr>
              <a:t>)</a:t>
            </a:r>
            <a:r>
              <a:rPr kumimoji="0" lang="en-PK" altLang="en-PK" sz="2400" b="0" i="0" u="none" strike="noStrike" cap="none" normalizeH="0" baseline="0" dirty="0">
                <a:ln>
                  <a:noFill/>
                </a:ln>
                <a:effectLst/>
              </a:rPr>
              <a:t> in existing store footprints (John et al., 2024).</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Mechanism:</a:t>
            </a:r>
            <a:endParaRPr kumimoji="0" lang="en-PK" altLang="en-PK" sz="2400" b="0" i="0" u="none" strike="noStrike" cap="none" normalizeH="0" baseline="0" dirty="0">
              <a:ln>
                <a:noFill/>
              </a:ln>
              <a:effectLst/>
            </a:endParaRPr>
          </a:p>
          <a:p>
            <a:pPr lvl="1" eaLnBrk="0" fontAlgn="base" hangingPunct="0">
              <a:lnSpc>
                <a:spcPct val="100000"/>
              </a:lnSpc>
              <a:spcBef>
                <a:spcPct val="0"/>
              </a:spcBef>
              <a:spcAft>
                <a:spcPct val="0"/>
              </a:spcAft>
            </a:pPr>
            <a:r>
              <a:rPr kumimoji="0" lang="en-PK" altLang="en-PK" sz="2400" b="0" i="0" u="none" strike="noStrike" cap="none" normalizeH="0" baseline="0" dirty="0">
                <a:ln>
                  <a:noFill/>
                </a:ln>
                <a:effectLst/>
              </a:rPr>
              <a:t>Localised automation and inventory AI (</a:t>
            </a:r>
            <a:r>
              <a:rPr kumimoji="0" lang="en-PK" altLang="en-PK" sz="2400" b="0" i="0" u="none" strike="noStrike" cap="none" normalizeH="0" baseline="0" dirty="0" err="1">
                <a:ln>
                  <a:noFill/>
                </a:ln>
                <a:effectLst/>
              </a:rPr>
              <a:t>Alqhatani</a:t>
            </a:r>
            <a:r>
              <a:rPr kumimoji="0" lang="en-PK" altLang="en-PK" sz="2400" b="0" i="0" u="none" strike="noStrike" cap="none" normalizeH="0" baseline="0" dirty="0">
                <a:ln>
                  <a:noFill/>
                </a:ln>
                <a:effectLst/>
              </a:rPr>
              <a:t> et al., 2022).</a:t>
            </a:r>
          </a:p>
          <a:p>
            <a:pPr lvl="1" eaLnBrk="0" fontAlgn="base" hangingPunct="0">
              <a:lnSpc>
                <a:spcPct val="100000"/>
              </a:lnSpc>
              <a:spcBef>
                <a:spcPct val="0"/>
              </a:spcBef>
              <a:spcAft>
                <a:spcPct val="0"/>
              </a:spcAft>
            </a:pPr>
            <a:r>
              <a:rPr kumimoji="0" lang="en-PK" altLang="en-PK" sz="2400" b="0" i="0" u="none" strike="noStrike" cap="none" normalizeH="0" baseline="0" dirty="0">
                <a:ln>
                  <a:noFill/>
                </a:ln>
                <a:effectLst/>
              </a:rPr>
              <a:t>Route optimisation for cost reduction.</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Outcome:</a:t>
            </a:r>
            <a:r>
              <a:rPr kumimoji="0" lang="en-PK" altLang="en-PK" sz="2400" b="0" i="0" u="none" strike="noStrike" cap="none" normalizeH="0" baseline="0" dirty="0">
                <a:ln>
                  <a:noFill/>
                </a:ln>
                <a:effectLst/>
              </a:rPr>
              <a:t> Enhanced efficiency supports </a:t>
            </a:r>
            <a:r>
              <a:rPr kumimoji="0" lang="en-PK" altLang="en-PK" sz="2400" b="0" i="1" u="none" strike="noStrike" cap="none" normalizeH="0" baseline="0" dirty="0">
                <a:ln>
                  <a:noFill/>
                </a:ln>
                <a:effectLst/>
              </a:rPr>
              <a:t>economic viability</a:t>
            </a:r>
            <a:r>
              <a:rPr kumimoji="0" lang="en-PK" altLang="en-PK" sz="2400" b="0" i="0" u="none" strike="noStrike" cap="none" normalizeH="0" baseline="0" dirty="0">
                <a:ln>
                  <a:noFill/>
                </a:ln>
                <a:effectLst/>
              </a:rPr>
              <a:t> of hybrid model (Ocran, 2023).</a:t>
            </a:r>
          </a:p>
        </p:txBody>
      </p:sp>
    </p:spTree>
    <p:extLst>
      <p:ext uri="{BB962C8B-B14F-4D97-AF65-F5344CB8AC3E}">
        <p14:creationId xmlns:p14="http://schemas.microsoft.com/office/powerpoint/2010/main" val="3419080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C59F6-9B22-C211-4B4C-A2FD4B914C46}"/>
              </a:ext>
            </a:extLst>
          </p:cNvPr>
          <p:cNvSpPr>
            <a:spLocks noGrp="1"/>
          </p:cNvSpPr>
          <p:nvPr>
            <p:ph type="title"/>
          </p:nvPr>
        </p:nvSpPr>
        <p:spPr>
          <a:xfrm>
            <a:off x="2128837" y="557212"/>
            <a:ext cx="7671816" cy="1491615"/>
          </a:xfrm>
          <a:noFill/>
        </p:spPr>
        <p:txBody>
          <a:bodyPr anchor="b" anchorCtr="0">
            <a:noAutofit/>
          </a:bodyPr>
          <a:lstStyle/>
          <a:p>
            <a:pPr algn="ctr"/>
            <a:r>
              <a:rPr lang="en-GB" sz="3600" dirty="0"/>
              <a:t>Competitive Response to Discounters</a:t>
            </a:r>
            <a:endParaRPr lang="en-US" sz="3600" dirty="0"/>
          </a:p>
        </p:txBody>
      </p:sp>
      <p:sp>
        <p:nvSpPr>
          <p:cNvPr id="3" name="Slide Number Placeholder 2">
            <a:extLst>
              <a:ext uri="{FF2B5EF4-FFF2-40B4-BE49-F238E27FC236}">
                <a16:creationId xmlns:a16="http://schemas.microsoft.com/office/drawing/2014/main" id="{C5231D8C-5C7D-BFD9-19A4-7628C1400A37}"/>
              </a:ext>
            </a:extLst>
          </p:cNvPr>
          <p:cNvSpPr>
            <a:spLocks noGrp="1"/>
          </p:cNvSpPr>
          <p:nvPr>
            <p:ph type="sldNum" sz="quarter" idx="12"/>
          </p:nvPr>
        </p:nvSpPr>
        <p:spPr/>
        <p:txBody>
          <a:bodyPr/>
          <a:lstStyle/>
          <a:p>
            <a:fld id="{CBD12358-51D2-46B3-9BDE-DF29528B9454}" type="slidenum">
              <a:rPr lang="en-US" smtClean="0"/>
              <a:t>11</a:t>
            </a:fld>
            <a:endParaRPr lang="en-US" dirty="0"/>
          </a:p>
        </p:txBody>
      </p:sp>
      <p:sp>
        <p:nvSpPr>
          <p:cNvPr id="6" name="Rectangle 1">
            <a:extLst>
              <a:ext uri="{FF2B5EF4-FFF2-40B4-BE49-F238E27FC236}">
                <a16:creationId xmlns:a16="http://schemas.microsoft.com/office/drawing/2014/main" id="{D67D989F-270B-13B1-8C02-FF95DC97A882}"/>
              </a:ext>
            </a:extLst>
          </p:cNvPr>
          <p:cNvSpPr>
            <a:spLocks noGrp="1" noChangeArrowheads="1"/>
          </p:cNvSpPr>
          <p:nvPr>
            <p:ph idx="14"/>
          </p:nvPr>
        </p:nvSpPr>
        <p:spPr bwMode="auto">
          <a:xfrm>
            <a:off x="541849" y="2480618"/>
            <a:ext cx="11110912"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Challenge:</a:t>
            </a:r>
            <a:r>
              <a:rPr kumimoji="0" lang="en-PK" altLang="en-PK" sz="2400" b="0" i="0" u="none" strike="noStrike" cap="none" normalizeH="0" baseline="0" dirty="0">
                <a:ln>
                  <a:noFill/>
                </a:ln>
                <a:effectLst/>
              </a:rPr>
              <a:t> Aldi/Lidl price gap eroding Tesco’s value proposition (Briggs, 2024).</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Response:</a:t>
            </a:r>
            <a:endParaRPr kumimoji="0" lang="en-US" altLang="en-PK" sz="2400" b="1"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None/>
              <a:tabLst/>
            </a:pPr>
            <a:endParaRPr kumimoji="0" lang="en-PK" altLang="en-PK" sz="2400" b="0" i="0" u="none" strike="noStrike" cap="none" normalizeH="0" baseline="0" dirty="0">
              <a:ln>
                <a:noFill/>
              </a:ln>
              <a:effectLst/>
            </a:endParaRPr>
          </a:p>
          <a:p>
            <a:pPr lvl="1" eaLnBrk="0" fontAlgn="base" hangingPunct="0">
              <a:lnSpc>
                <a:spcPct val="100000"/>
              </a:lnSpc>
              <a:spcBef>
                <a:spcPct val="0"/>
              </a:spcBef>
              <a:spcAft>
                <a:spcPct val="0"/>
              </a:spcAft>
            </a:pPr>
            <a:r>
              <a:rPr kumimoji="0" lang="en-PK" altLang="en-PK" sz="2400" b="0" i="1" u="none" strike="noStrike" cap="none" normalizeH="0" baseline="0" dirty="0">
                <a:ln>
                  <a:noFill/>
                </a:ln>
                <a:effectLst/>
              </a:rPr>
              <a:t>Aldi Price Match</a:t>
            </a:r>
            <a:r>
              <a:rPr kumimoji="0" lang="en-PK" altLang="en-PK" sz="2400" b="0" i="0" u="none" strike="noStrike" cap="none" normalizeH="0" baseline="0" dirty="0">
                <a:ln>
                  <a:noFill/>
                </a:ln>
                <a:effectLst/>
              </a:rPr>
              <a:t> on 600+ essentials.</a:t>
            </a:r>
          </a:p>
          <a:p>
            <a:pPr lvl="1" eaLnBrk="0" fontAlgn="base" hangingPunct="0">
              <a:lnSpc>
                <a:spcPct val="100000"/>
              </a:lnSpc>
              <a:spcBef>
                <a:spcPct val="0"/>
              </a:spcBef>
              <a:spcAft>
                <a:spcPct val="0"/>
              </a:spcAft>
            </a:pPr>
            <a:r>
              <a:rPr kumimoji="0" lang="en-PK" altLang="en-PK" sz="2400" b="0" i="1" u="none" strike="noStrike" cap="none" normalizeH="0" baseline="0" dirty="0">
                <a:ln>
                  <a:noFill/>
                </a:ln>
                <a:effectLst/>
              </a:rPr>
              <a:t>Own-Brand investment</a:t>
            </a:r>
            <a:r>
              <a:rPr kumimoji="0" lang="en-PK" altLang="en-PK" sz="2400" b="0" i="0" u="none" strike="noStrike" cap="none" normalizeH="0" baseline="0" dirty="0">
                <a:ln>
                  <a:noFill/>
                </a:ln>
                <a:effectLst/>
              </a:rPr>
              <a:t> for higher quality and margins (Fu, 2024).</a:t>
            </a:r>
          </a:p>
          <a:p>
            <a:pPr lvl="1" eaLnBrk="0" fontAlgn="base" hangingPunct="0">
              <a:lnSpc>
                <a:spcPct val="100000"/>
              </a:lnSpc>
              <a:spcBef>
                <a:spcPct val="0"/>
              </a:spcBef>
              <a:spcAft>
                <a:spcPct val="0"/>
              </a:spcAft>
            </a:pPr>
            <a:r>
              <a:rPr kumimoji="0" lang="en-PK" altLang="en-PK" sz="2400" b="0" i="1" u="none" strike="noStrike" cap="none" normalizeH="0" baseline="0" dirty="0">
                <a:ln>
                  <a:noFill/>
                </a:ln>
                <a:effectLst/>
              </a:rPr>
              <a:t>Loyalty lock-in</a:t>
            </a:r>
            <a:r>
              <a:rPr kumimoji="0" lang="en-PK" altLang="en-PK" sz="2400" b="0" i="0" u="none" strike="noStrike" cap="none" normalizeH="0" baseline="0" dirty="0">
                <a:ln>
                  <a:noFill/>
                </a:ln>
                <a:effectLst/>
              </a:rPr>
              <a:t> via Clubcard ecosystem (Wright, 2021).</a:t>
            </a:r>
            <a:endParaRPr lang="en-US" altLang="en-PK" sz="2400" dirty="0"/>
          </a:p>
          <a:p>
            <a:pPr marL="384048" lvl="1" indent="0" eaLnBrk="0" fontAlgn="base" hangingPunct="0">
              <a:lnSpc>
                <a:spcPct val="100000"/>
              </a:lnSpc>
              <a:spcBef>
                <a:spcPct val="0"/>
              </a:spcBef>
              <a:spcAft>
                <a:spcPct val="0"/>
              </a:spcAft>
              <a:buNone/>
            </a:pPr>
            <a:endParaRPr kumimoji="0" lang="en-PK" altLang="en-PK"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Conclusion:</a:t>
            </a:r>
            <a:r>
              <a:rPr kumimoji="0" lang="en-PK" altLang="en-PK" sz="2400" b="0" i="0" u="none" strike="noStrike" cap="none" normalizeH="0" baseline="0" dirty="0">
                <a:ln>
                  <a:noFill/>
                </a:ln>
                <a:effectLst/>
              </a:rPr>
              <a:t> Competing on </a:t>
            </a:r>
            <a:r>
              <a:rPr kumimoji="0" lang="en-PK" altLang="en-PK" sz="2400" b="0" i="1" u="none" strike="noStrike" cap="none" normalizeH="0" baseline="0" dirty="0">
                <a:ln>
                  <a:noFill/>
                </a:ln>
                <a:effectLst/>
              </a:rPr>
              <a:t>perceived value</a:t>
            </a:r>
            <a:r>
              <a:rPr kumimoji="0" lang="en-PK" altLang="en-PK" sz="2400" b="0" i="0" u="none" strike="noStrike" cap="none" normalizeH="0" baseline="0" dirty="0">
                <a:ln>
                  <a:noFill/>
                </a:ln>
                <a:effectLst/>
              </a:rPr>
              <a:t> — not price alone — sustains profitability (</a:t>
            </a:r>
            <a:r>
              <a:rPr kumimoji="0" lang="en-PK" altLang="en-PK" sz="2400" b="0" i="0" u="none" strike="noStrike" cap="none" normalizeH="0" baseline="0" dirty="0" err="1">
                <a:ln>
                  <a:noFill/>
                </a:ln>
                <a:effectLst/>
              </a:rPr>
              <a:t>Geyskens</a:t>
            </a:r>
            <a:r>
              <a:rPr kumimoji="0" lang="en-PK" altLang="en-PK" sz="2400" b="0" i="0" u="none" strike="noStrike" cap="none" normalizeH="0" baseline="0" dirty="0">
                <a:ln>
                  <a:noFill/>
                </a:ln>
                <a:effectLst/>
              </a:rPr>
              <a:t> et al., 2024).</a:t>
            </a:r>
          </a:p>
        </p:txBody>
      </p:sp>
    </p:spTree>
    <p:extLst>
      <p:ext uri="{BB962C8B-B14F-4D97-AF65-F5344CB8AC3E}">
        <p14:creationId xmlns:p14="http://schemas.microsoft.com/office/powerpoint/2010/main" val="3604630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ED1963C0-6687-1EE5-58D9-61129FFB57ED}"/>
              </a:ext>
            </a:extLst>
          </p:cNvPr>
          <p:cNvGraphicFramePr/>
          <p:nvPr>
            <p:extLst>
              <p:ext uri="{D42A27DB-BD31-4B8C-83A1-F6EECF244321}">
                <p14:modId xmlns:p14="http://schemas.microsoft.com/office/powerpoint/2010/main" val="2931928996"/>
              </p:ext>
            </p:extLst>
          </p:nvPr>
        </p:nvGraphicFramePr>
        <p:xfrm>
          <a:off x="3081338" y="416379"/>
          <a:ext cx="6029324" cy="16410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Table 5">
            <a:extLst>
              <a:ext uri="{FF2B5EF4-FFF2-40B4-BE49-F238E27FC236}">
                <a16:creationId xmlns:a16="http://schemas.microsoft.com/office/drawing/2014/main" id="{561B9C49-F3CE-4EE2-A8D9-9D45FCEB9AD7}"/>
              </a:ext>
            </a:extLst>
          </p:cNvPr>
          <p:cNvGraphicFramePr>
            <a:graphicFrameLocks noGrp="1"/>
          </p:cNvGraphicFramePr>
          <p:nvPr>
            <p:extLst>
              <p:ext uri="{D42A27DB-BD31-4B8C-83A1-F6EECF244321}">
                <p14:modId xmlns:p14="http://schemas.microsoft.com/office/powerpoint/2010/main" val="2981568064"/>
              </p:ext>
            </p:extLst>
          </p:nvPr>
        </p:nvGraphicFramePr>
        <p:xfrm>
          <a:off x="600075" y="2292509"/>
          <a:ext cx="11087100" cy="3657600"/>
        </p:xfrm>
        <a:graphic>
          <a:graphicData uri="http://schemas.openxmlformats.org/drawingml/2006/table">
            <a:tbl>
              <a:tblPr>
                <a:tableStyleId>{B301B821-A1FF-4177-AEE7-76D212191A09}</a:tableStyleId>
              </a:tblPr>
              <a:tblGrid>
                <a:gridCol w="2771775">
                  <a:extLst>
                    <a:ext uri="{9D8B030D-6E8A-4147-A177-3AD203B41FA5}">
                      <a16:colId xmlns:a16="http://schemas.microsoft.com/office/drawing/2014/main" val="2732119236"/>
                    </a:ext>
                  </a:extLst>
                </a:gridCol>
                <a:gridCol w="2771775">
                  <a:extLst>
                    <a:ext uri="{9D8B030D-6E8A-4147-A177-3AD203B41FA5}">
                      <a16:colId xmlns:a16="http://schemas.microsoft.com/office/drawing/2014/main" val="1655069086"/>
                    </a:ext>
                  </a:extLst>
                </a:gridCol>
                <a:gridCol w="2771775">
                  <a:extLst>
                    <a:ext uri="{9D8B030D-6E8A-4147-A177-3AD203B41FA5}">
                      <a16:colId xmlns:a16="http://schemas.microsoft.com/office/drawing/2014/main" val="159326673"/>
                    </a:ext>
                  </a:extLst>
                </a:gridCol>
                <a:gridCol w="2771775">
                  <a:extLst>
                    <a:ext uri="{9D8B030D-6E8A-4147-A177-3AD203B41FA5}">
                      <a16:colId xmlns:a16="http://schemas.microsoft.com/office/drawing/2014/main" val="4059164013"/>
                    </a:ext>
                  </a:extLst>
                </a:gridCol>
              </a:tblGrid>
              <a:tr h="0">
                <a:tc>
                  <a:txBody>
                    <a:bodyPr/>
                    <a:lstStyle/>
                    <a:p>
                      <a:pPr>
                        <a:buNone/>
                      </a:pPr>
                      <a:r>
                        <a:rPr lang="en-GB" sz="2400" b="1"/>
                        <a:t>Phase</a:t>
                      </a:r>
                      <a:endParaRPr lang="en-GB" sz="2400"/>
                    </a:p>
                  </a:txBody>
                  <a:tcPr anchor="ctr"/>
                </a:tc>
                <a:tc>
                  <a:txBody>
                    <a:bodyPr/>
                    <a:lstStyle/>
                    <a:p>
                      <a:pPr>
                        <a:buNone/>
                      </a:pPr>
                      <a:r>
                        <a:rPr lang="en-GB" sz="2400" b="1"/>
                        <a:t>Initiative</a:t>
                      </a:r>
                      <a:endParaRPr lang="en-GB" sz="2400"/>
                    </a:p>
                  </a:txBody>
                  <a:tcPr anchor="ctr"/>
                </a:tc>
                <a:tc>
                  <a:txBody>
                    <a:bodyPr/>
                    <a:lstStyle/>
                    <a:p>
                      <a:pPr>
                        <a:buNone/>
                      </a:pPr>
                      <a:r>
                        <a:rPr lang="en-GB" sz="2400" b="1"/>
                        <a:t>Strategic Goal</a:t>
                      </a:r>
                      <a:endParaRPr lang="en-GB" sz="2400"/>
                    </a:p>
                  </a:txBody>
                  <a:tcPr anchor="ctr"/>
                </a:tc>
                <a:tc>
                  <a:txBody>
                    <a:bodyPr/>
                    <a:lstStyle/>
                    <a:p>
                      <a:pPr>
                        <a:buNone/>
                      </a:pPr>
                      <a:r>
                        <a:rPr lang="en-GB" sz="2400" b="1" dirty="0"/>
                        <a:t>KPI Focus</a:t>
                      </a:r>
                      <a:endParaRPr lang="en-GB" sz="2400" dirty="0"/>
                    </a:p>
                  </a:txBody>
                  <a:tcPr anchor="ctr"/>
                </a:tc>
                <a:extLst>
                  <a:ext uri="{0D108BD9-81ED-4DB2-BD59-A6C34878D82A}">
                    <a16:rowId xmlns:a16="http://schemas.microsoft.com/office/drawing/2014/main" val="594922704"/>
                  </a:ext>
                </a:extLst>
              </a:tr>
              <a:tr h="0">
                <a:tc>
                  <a:txBody>
                    <a:bodyPr/>
                    <a:lstStyle/>
                    <a:p>
                      <a:pPr>
                        <a:buNone/>
                      </a:pPr>
                      <a:r>
                        <a:rPr lang="en-GB" sz="2400"/>
                        <a:t>0–12 mo</a:t>
                      </a:r>
                    </a:p>
                  </a:txBody>
                  <a:tcPr anchor="ctr"/>
                </a:tc>
                <a:tc>
                  <a:txBody>
                    <a:bodyPr/>
                    <a:lstStyle/>
                    <a:p>
                      <a:pPr>
                        <a:buNone/>
                      </a:pPr>
                      <a:r>
                        <a:rPr lang="en-GB" sz="2400"/>
                        <a:t>Rollout AI-personalisation</a:t>
                      </a:r>
                    </a:p>
                  </a:txBody>
                  <a:tcPr anchor="ctr"/>
                </a:tc>
                <a:tc>
                  <a:txBody>
                    <a:bodyPr/>
                    <a:lstStyle/>
                    <a:p>
                      <a:pPr>
                        <a:buNone/>
                      </a:pPr>
                      <a:r>
                        <a:rPr lang="en-GB" sz="2400"/>
                        <a:t>Focused Differentiation</a:t>
                      </a:r>
                    </a:p>
                  </a:txBody>
                  <a:tcPr anchor="ctr"/>
                </a:tc>
                <a:tc>
                  <a:txBody>
                    <a:bodyPr/>
                    <a:lstStyle/>
                    <a:p>
                      <a:pPr>
                        <a:buNone/>
                      </a:pPr>
                      <a:r>
                        <a:rPr lang="en-US" sz="2400"/>
                        <a:t>Clubcard Spend / Churn Rate (John et al., 2024)</a:t>
                      </a:r>
                    </a:p>
                  </a:txBody>
                  <a:tcPr anchor="ctr"/>
                </a:tc>
                <a:extLst>
                  <a:ext uri="{0D108BD9-81ED-4DB2-BD59-A6C34878D82A}">
                    <a16:rowId xmlns:a16="http://schemas.microsoft.com/office/drawing/2014/main" val="2719857880"/>
                  </a:ext>
                </a:extLst>
              </a:tr>
              <a:tr h="0">
                <a:tc>
                  <a:txBody>
                    <a:bodyPr/>
                    <a:lstStyle/>
                    <a:p>
                      <a:pPr>
                        <a:buNone/>
                      </a:pPr>
                      <a:r>
                        <a:rPr lang="en-GB" sz="2400"/>
                        <a:t>12–18 mo</a:t>
                      </a:r>
                    </a:p>
                  </a:txBody>
                  <a:tcPr anchor="ctr"/>
                </a:tc>
                <a:tc>
                  <a:txBody>
                    <a:bodyPr/>
                    <a:lstStyle/>
                    <a:p>
                      <a:pPr>
                        <a:buNone/>
                      </a:pPr>
                      <a:r>
                        <a:rPr lang="en-GB" sz="2400"/>
                        <a:t>MFC expansion (50 sites)</a:t>
                      </a:r>
                    </a:p>
                  </a:txBody>
                  <a:tcPr anchor="ctr"/>
                </a:tc>
                <a:tc>
                  <a:txBody>
                    <a:bodyPr/>
                    <a:lstStyle/>
                    <a:p>
                      <a:pPr>
                        <a:buNone/>
                      </a:pPr>
                      <a:r>
                        <a:rPr lang="en-GB" sz="2400" dirty="0"/>
                        <a:t>Operational Efficiency</a:t>
                      </a:r>
                    </a:p>
                  </a:txBody>
                  <a:tcPr anchor="ctr"/>
                </a:tc>
                <a:tc>
                  <a:txBody>
                    <a:bodyPr/>
                    <a:lstStyle/>
                    <a:p>
                      <a:pPr>
                        <a:buNone/>
                      </a:pPr>
                      <a:r>
                        <a:rPr lang="en-US" sz="2400"/>
                        <a:t>Fulfilment Cost / Order (Mari, 2021)</a:t>
                      </a:r>
                    </a:p>
                  </a:txBody>
                  <a:tcPr anchor="ctr"/>
                </a:tc>
                <a:extLst>
                  <a:ext uri="{0D108BD9-81ED-4DB2-BD59-A6C34878D82A}">
                    <a16:rowId xmlns:a16="http://schemas.microsoft.com/office/drawing/2014/main" val="997263414"/>
                  </a:ext>
                </a:extLst>
              </a:tr>
              <a:tr h="0">
                <a:tc>
                  <a:txBody>
                    <a:bodyPr/>
                    <a:lstStyle/>
                    <a:p>
                      <a:pPr>
                        <a:buNone/>
                      </a:pPr>
                      <a:r>
                        <a:rPr lang="en-GB" sz="2400"/>
                        <a:t>18–24 mo</a:t>
                      </a:r>
                    </a:p>
                  </a:txBody>
                  <a:tcPr anchor="ctr"/>
                </a:tc>
                <a:tc>
                  <a:txBody>
                    <a:bodyPr/>
                    <a:lstStyle/>
                    <a:p>
                      <a:pPr>
                        <a:buNone/>
                      </a:pPr>
                      <a:r>
                        <a:rPr lang="en-GB" sz="2400"/>
                        <a:t>Bank/Mobile loyalty integration</a:t>
                      </a:r>
                    </a:p>
                  </a:txBody>
                  <a:tcPr anchor="ctr"/>
                </a:tc>
                <a:tc>
                  <a:txBody>
                    <a:bodyPr/>
                    <a:lstStyle/>
                    <a:p>
                      <a:pPr>
                        <a:buNone/>
                      </a:pPr>
                      <a:r>
                        <a:rPr lang="en-GB" sz="2400"/>
                        <a:t>Ecosystem Synergy</a:t>
                      </a:r>
                    </a:p>
                  </a:txBody>
                  <a:tcPr anchor="ctr"/>
                </a:tc>
                <a:tc>
                  <a:txBody>
                    <a:bodyPr/>
                    <a:lstStyle/>
                    <a:p>
                      <a:pPr>
                        <a:buNone/>
                      </a:pPr>
                      <a:r>
                        <a:rPr lang="en-GB" sz="2400" dirty="0"/>
                        <a:t>Cross-Segment Penetration % (Wright, 2021)</a:t>
                      </a:r>
                    </a:p>
                  </a:txBody>
                  <a:tcPr anchor="ctr"/>
                </a:tc>
                <a:extLst>
                  <a:ext uri="{0D108BD9-81ED-4DB2-BD59-A6C34878D82A}">
                    <a16:rowId xmlns:a16="http://schemas.microsoft.com/office/drawing/2014/main" val="628371277"/>
                  </a:ext>
                </a:extLst>
              </a:tr>
            </a:tbl>
          </a:graphicData>
        </a:graphic>
      </p:graphicFrame>
    </p:spTree>
    <p:extLst>
      <p:ext uri="{BB962C8B-B14F-4D97-AF65-F5344CB8AC3E}">
        <p14:creationId xmlns:p14="http://schemas.microsoft.com/office/powerpoint/2010/main" val="11482279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21E73BA-53B9-C0C1-476A-00736A64AB79}"/>
              </a:ext>
            </a:extLst>
          </p:cNvPr>
          <p:cNvSpPr>
            <a:spLocks noGrp="1"/>
          </p:cNvSpPr>
          <p:nvPr>
            <p:ph type="title"/>
          </p:nvPr>
        </p:nvSpPr>
        <p:spPr>
          <a:xfrm>
            <a:off x="3697481" y="485774"/>
            <a:ext cx="7955280" cy="862965"/>
          </a:xfrm>
        </p:spPr>
        <p:txBody>
          <a:bodyPr anchor="b" anchorCtr="0"/>
          <a:lstStyle/>
          <a:p>
            <a:pPr algn="ctr"/>
            <a:r>
              <a:rPr lang="en-GB" dirty="0"/>
              <a:t>Strategic Control and KPIs</a:t>
            </a:r>
            <a:endParaRPr lang="en-US" dirty="0"/>
          </a:p>
        </p:txBody>
      </p:sp>
      <p:sp>
        <p:nvSpPr>
          <p:cNvPr id="14" name="Text Placeholder 13">
            <a:extLst>
              <a:ext uri="{FF2B5EF4-FFF2-40B4-BE49-F238E27FC236}">
                <a16:creationId xmlns:a16="http://schemas.microsoft.com/office/drawing/2014/main" id="{C78180D0-1AB6-8416-0EB1-10648E1A6050}"/>
              </a:ext>
            </a:extLst>
          </p:cNvPr>
          <p:cNvSpPr>
            <a:spLocks noGrp="1"/>
          </p:cNvSpPr>
          <p:nvPr>
            <p:ph idx="14"/>
          </p:nvPr>
        </p:nvSpPr>
        <p:spPr>
          <a:xfrm>
            <a:off x="3924168" y="2085975"/>
            <a:ext cx="8187185" cy="3274695"/>
          </a:xfrm>
        </p:spPr>
        <p:txBody>
          <a:bodyPr>
            <a:normAutofit lnSpcReduction="10000"/>
          </a:bodyPr>
          <a:lstStyle/>
          <a:p>
            <a:pPr marL="0" indent="0">
              <a:buNone/>
            </a:pPr>
            <a:r>
              <a:rPr lang="en-US" sz="2400" dirty="0"/>
              <a:t>Financial Control: Retail operating margin — indicator of hybrid success (Tesco, 2024).</a:t>
            </a:r>
          </a:p>
          <a:p>
            <a:pPr marL="0" indent="0">
              <a:buNone/>
            </a:pPr>
            <a:r>
              <a:rPr lang="en-US" sz="2400" dirty="0"/>
              <a:t>Strategic Control: Clubcard redemption rate — measures differentiation performance (Briggs, 2023).</a:t>
            </a:r>
          </a:p>
          <a:p>
            <a:pPr marL="0" indent="0">
              <a:buNone/>
            </a:pPr>
            <a:r>
              <a:rPr lang="en-US" sz="2400" dirty="0"/>
              <a:t>Operational Control: Fulfilment Cost / Order — tracks MFC efficiency (Mari, 2021).</a:t>
            </a:r>
          </a:p>
          <a:p>
            <a:pPr marL="0" indent="0">
              <a:buNone/>
            </a:pPr>
            <a:r>
              <a:rPr lang="en-US" sz="2400" dirty="0"/>
              <a:t>Review Mechanism: Quarterly KPI dashboard with reallocation based on variance (Ocran, 2023).</a:t>
            </a:r>
          </a:p>
        </p:txBody>
      </p:sp>
      <p:sp>
        <p:nvSpPr>
          <p:cNvPr id="2" name="Slide Number Placeholder 1">
            <a:extLst>
              <a:ext uri="{FF2B5EF4-FFF2-40B4-BE49-F238E27FC236}">
                <a16:creationId xmlns:a16="http://schemas.microsoft.com/office/drawing/2014/main" id="{B2E4D147-B48C-ADE3-3FEF-627D467699A2}"/>
              </a:ext>
            </a:extLst>
          </p:cNvPr>
          <p:cNvSpPr>
            <a:spLocks noGrp="1"/>
          </p:cNvSpPr>
          <p:nvPr>
            <p:ph type="sldNum" sz="quarter" idx="40"/>
          </p:nvPr>
        </p:nvSpPr>
        <p:spPr>
          <a:xfrm>
            <a:off x="11194169" y="6217920"/>
            <a:ext cx="458592" cy="365125"/>
          </a:xfrm>
        </p:spPr>
        <p:txBody>
          <a:bodyPr/>
          <a:lstStyle/>
          <a:p>
            <a:fld id="{47FEACEE-25B4-4A2D-B147-27296E36371D}" type="slidenum">
              <a:rPr lang="en-US" altLang="zh-CN" noProof="0" smtClean="0"/>
              <a:pPr/>
              <a:t>13</a:t>
            </a:fld>
            <a:endParaRPr lang="en-US" altLang="zh-CN" noProof="0" dirty="0"/>
          </a:p>
        </p:txBody>
      </p:sp>
      <p:sp>
        <p:nvSpPr>
          <p:cNvPr id="15" name="Slide Number Placeholder 13">
            <a:extLst>
              <a:ext uri="{FF2B5EF4-FFF2-40B4-BE49-F238E27FC236}">
                <a16:creationId xmlns:a16="http://schemas.microsoft.com/office/drawing/2014/main" id="{55AB7753-4245-72E4-BEDB-33038672BA35}"/>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13</a:t>
            </a:fld>
            <a:endParaRPr kumimoji="0" lang="en-US" altLang="zh-CN" sz="1200" u="none" strike="noStrike" kern="1200" cap="none" spc="0" normalizeH="0" baseline="0" dirty="0">
              <a:ln>
                <a:noFill/>
              </a:ln>
              <a:solidFill>
                <a:schemeClr val="bg1"/>
              </a:solidFill>
              <a:effectLst/>
              <a:uLnTx/>
              <a:uFillTx/>
            </a:endParaRPr>
          </a:p>
        </p:txBody>
      </p:sp>
    </p:spTree>
    <p:extLst>
      <p:ext uri="{BB962C8B-B14F-4D97-AF65-F5344CB8AC3E}">
        <p14:creationId xmlns:p14="http://schemas.microsoft.com/office/powerpoint/2010/main" val="2519727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7544D-95E9-A99D-7D4A-B1F99A586292}"/>
              </a:ext>
            </a:extLst>
          </p:cNvPr>
          <p:cNvSpPr>
            <a:spLocks noGrp="1"/>
          </p:cNvSpPr>
          <p:nvPr>
            <p:ph type="title"/>
          </p:nvPr>
        </p:nvSpPr>
        <p:spPr>
          <a:xfrm>
            <a:off x="3465576" y="450850"/>
            <a:ext cx="7955280" cy="1108710"/>
          </a:xfrm>
        </p:spPr>
        <p:txBody>
          <a:bodyPr/>
          <a:lstStyle/>
          <a:p>
            <a:pPr algn="ctr"/>
            <a:r>
              <a:rPr lang="en-GB" dirty="0"/>
              <a:t>Risk Analysis and Mitigation</a:t>
            </a:r>
            <a:endParaRPr lang="en-PK" dirty="0"/>
          </a:p>
        </p:txBody>
      </p:sp>
      <p:sp>
        <p:nvSpPr>
          <p:cNvPr id="5" name="Slide Number Placeholder 4">
            <a:extLst>
              <a:ext uri="{FF2B5EF4-FFF2-40B4-BE49-F238E27FC236}">
                <a16:creationId xmlns:a16="http://schemas.microsoft.com/office/drawing/2014/main" id="{5BA05288-73FE-4326-3341-327CE1611910}"/>
              </a:ext>
            </a:extLst>
          </p:cNvPr>
          <p:cNvSpPr>
            <a:spLocks noGrp="1"/>
          </p:cNvSpPr>
          <p:nvPr>
            <p:ph type="sldNum" sz="quarter" idx="40"/>
          </p:nvPr>
        </p:nvSpPr>
        <p:spPr/>
        <p:txBody>
          <a:bodyPr/>
          <a:lstStyle/>
          <a:p>
            <a:fld id="{47FEACEE-25B4-4A2D-B147-27296E36371D}" type="slidenum">
              <a:rPr lang="en-US" altLang="zh-CN" noProof="0" smtClean="0"/>
              <a:pPr/>
              <a:t>14</a:t>
            </a:fld>
            <a:endParaRPr lang="en-US" altLang="zh-CN" noProof="0" dirty="0"/>
          </a:p>
        </p:txBody>
      </p:sp>
      <p:sp>
        <p:nvSpPr>
          <p:cNvPr id="6" name="Rectangle 1">
            <a:extLst>
              <a:ext uri="{FF2B5EF4-FFF2-40B4-BE49-F238E27FC236}">
                <a16:creationId xmlns:a16="http://schemas.microsoft.com/office/drawing/2014/main" id="{F0499B47-CD43-C350-C5C7-ABA689E79A06}"/>
              </a:ext>
            </a:extLst>
          </p:cNvPr>
          <p:cNvSpPr>
            <a:spLocks noGrp="1" noChangeArrowheads="1"/>
          </p:cNvSpPr>
          <p:nvPr>
            <p:ph idx="14"/>
          </p:nvPr>
        </p:nvSpPr>
        <p:spPr bwMode="auto">
          <a:xfrm>
            <a:off x="3131060" y="2242324"/>
            <a:ext cx="8889489"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latin typeface="Arial" panose="020B0604020202020204" pitchFamily="34" charset="0"/>
              </a:rPr>
              <a:t>Risk 1 – Data Ethics:</a:t>
            </a:r>
            <a:r>
              <a:rPr kumimoji="0" lang="en-PK" altLang="en-PK" sz="2400" b="0" i="0" u="none" strike="noStrike" cap="none" normalizeH="0" baseline="0" dirty="0">
                <a:ln>
                  <a:noFill/>
                </a:ln>
                <a:effectLst/>
                <a:latin typeface="Arial" panose="020B0604020202020204" pitchFamily="34" charset="0"/>
              </a:rPr>
              <a:t> Breach or misuse of personal data (</a:t>
            </a:r>
            <a:r>
              <a:rPr kumimoji="0" lang="en-PK" altLang="en-PK" sz="2400" b="0" i="0" u="none" strike="noStrike" cap="none" normalizeH="0" baseline="0" dirty="0" err="1">
                <a:ln>
                  <a:noFill/>
                </a:ln>
                <a:effectLst/>
                <a:latin typeface="Arial" panose="020B0604020202020204" pitchFamily="34" charset="0"/>
              </a:rPr>
              <a:t>Alqhatani</a:t>
            </a:r>
            <a:r>
              <a:rPr kumimoji="0" lang="en-PK" altLang="en-PK" sz="2400" b="0" i="0" u="none" strike="noStrike" cap="none" normalizeH="0" baseline="0" dirty="0">
                <a:ln>
                  <a:noFill/>
                </a:ln>
                <a:effectLst/>
                <a:latin typeface="Arial" panose="020B0604020202020204" pitchFamily="34" charset="0"/>
              </a:rPr>
              <a:t> et al., 2022).</a:t>
            </a:r>
            <a:br>
              <a:rPr kumimoji="0" lang="en-PK" altLang="en-PK" sz="2400" b="0" i="0" u="none" strike="noStrike" cap="none" normalizeH="0" baseline="0" dirty="0">
                <a:ln>
                  <a:noFill/>
                </a:ln>
                <a:effectLst/>
                <a:latin typeface="Arial" panose="020B0604020202020204" pitchFamily="34" charset="0"/>
              </a:rPr>
            </a:br>
            <a:r>
              <a:rPr kumimoji="0" lang="en-PK" altLang="en-PK" sz="2400" b="0" i="0" u="none" strike="noStrike" cap="none" normalizeH="0" baseline="0" dirty="0">
                <a:ln>
                  <a:noFill/>
                </a:ln>
                <a:effectLst/>
                <a:latin typeface="Arial" panose="020B0604020202020204" pitchFamily="34" charset="0"/>
              </a:rPr>
              <a:t>→ Mitigation: Robust cybersecurity and transparency governance.</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latin typeface="Arial" panose="020B0604020202020204" pitchFamily="34" charset="0"/>
              </a:rPr>
              <a:t>Risk 2 – Price War Escalation:</a:t>
            </a:r>
            <a:r>
              <a:rPr kumimoji="0" lang="en-PK" altLang="en-PK" sz="2400" b="0" i="0" u="none" strike="noStrike" cap="none" normalizeH="0" baseline="0" dirty="0">
                <a:ln>
                  <a:noFill/>
                </a:ln>
                <a:effectLst/>
                <a:latin typeface="Arial" panose="020B0604020202020204" pitchFamily="34" charset="0"/>
              </a:rPr>
              <a:t> Deep discounting by Aldi/Lidl (Briggs, 2024).</a:t>
            </a:r>
            <a:br>
              <a:rPr kumimoji="0" lang="en-PK" altLang="en-PK" sz="2400" b="0" i="0" u="none" strike="noStrike" cap="none" normalizeH="0" baseline="0" dirty="0">
                <a:ln>
                  <a:noFill/>
                </a:ln>
                <a:effectLst/>
                <a:latin typeface="Arial" panose="020B0604020202020204" pitchFamily="34" charset="0"/>
              </a:rPr>
            </a:br>
            <a:r>
              <a:rPr kumimoji="0" lang="en-PK" altLang="en-PK" sz="2400" b="0" i="0" u="none" strike="noStrike" cap="none" normalizeH="0" baseline="0" dirty="0">
                <a:ln>
                  <a:noFill/>
                </a:ln>
                <a:effectLst/>
                <a:latin typeface="Arial" panose="020B0604020202020204" pitchFamily="34" charset="0"/>
              </a:rPr>
              <a:t>→ Mitigation: Strengthen </a:t>
            </a:r>
            <a:r>
              <a:rPr kumimoji="0" lang="en-PK" altLang="en-PK" sz="2400" b="0" i="1" u="none" strike="noStrike" cap="none" normalizeH="0" baseline="0" dirty="0">
                <a:ln>
                  <a:noFill/>
                </a:ln>
                <a:effectLst/>
                <a:latin typeface="Arial" panose="020B0604020202020204" pitchFamily="34" charset="0"/>
              </a:rPr>
              <a:t>Own Brand</a:t>
            </a:r>
            <a:r>
              <a:rPr kumimoji="0" lang="en-PK" altLang="en-PK" sz="2400" b="0" i="0" u="none" strike="noStrike" cap="none" normalizeH="0" baseline="0" dirty="0">
                <a:ln>
                  <a:noFill/>
                </a:ln>
                <a:effectLst/>
                <a:latin typeface="Arial" panose="020B0604020202020204" pitchFamily="34" charset="0"/>
              </a:rPr>
              <a:t> quality margins (Fu, 2024).</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latin typeface="Arial" panose="020B0604020202020204" pitchFamily="34" charset="0"/>
              </a:rPr>
              <a:t>Risk 3 – MFC ROI Failure:</a:t>
            </a:r>
            <a:r>
              <a:rPr kumimoji="0" lang="en-PK" altLang="en-PK" sz="2400" b="0" i="0" u="none" strike="noStrike" cap="none" normalizeH="0" baseline="0" dirty="0">
                <a:ln>
                  <a:noFill/>
                </a:ln>
                <a:effectLst/>
                <a:latin typeface="Arial" panose="020B0604020202020204" pitchFamily="34" charset="0"/>
              </a:rPr>
              <a:t> High capital, low return (John et al., 2024).</a:t>
            </a:r>
            <a:br>
              <a:rPr kumimoji="0" lang="en-PK" altLang="en-PK" sz="2400" b="0" i="0" u="none" strike="noStrike" cap="none" normalizeH="0" baseline="0" dirty="0">
                <a:ln>
                  <a:noFill/>
                </a:ln>
                <a:effectLst/>
                <a:latin typeface="Arial" panose="020B0604020202020204" pitchFamily="34" charset="0"/>
              </a:rPr>
            </a:br>
            <a:r>
              <a:rPr kumimoji="0" lang="en-PK" altLang="en-PK" sz="2400" b="0" i="0" u="none" strike="noStrike" cap="none" normalizeH="0" baseline="0" dirty="0">
                <a:ln>
                  <a:noFill/>
                </a:ln>
                <a:effectLst/>
                <a:latin typeface="Arial" panose="020B0604020202020204" pitchFamily="34" charset="0"/>
              </a:rPr>
              <a:t>→ Mitigation: Pilot testing and phased scale-up (Ocran, 2023).</a:t>
            </a:r>
          </a:p>
        </p:txBody>
      </p:sp>
    </p:spTree>
    <p:extLst>
      <p:ext uri="{BB962C8B-B14F-4D97-AF65-F5344CB8AC3E}">
        <p14:creationId xmlns:p14="http://schemas.microsoft.com/office/powerpoint/2010/main" val="15936067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C68EB-C104-4DE1-8D00-9E1D4EA92556}"/>
              </a:ext>
            </a:extLst>
          </p:cNvPr>
          <p:cNvSpPr>
            <a:spLocks noGrp="1"/>
          </p:cNvSpPr>
          <p:nvPr>
            <p:ph type="title"/>
          </p:nvPr>
        </p:nvSpPr>
        <p:spPr>
          <a:xfrm>
            <a:off x="3697481" y="156591"/>
            <a:ext cx="7955280" cy="1335024"/>
          </a:xfrm>
        </p:spPr>
        <p:txBody>
          <a:bodyPr/>
          <a:lstStyle/>
          <a:p>
            <a:pPr algn="ctr"/>
            <a:r>
              <a:rPr lang="en-US" dirty="0"/>
              <a:t>Strategic Summary and Final Judgement</a:t>
            </a:r>
            <a:endParaRPr lang="en-PK" dirty="0"/>
          </a:p>
        </p:txBody>
      </p:sp>
      <p:sp>
        <p:nvSpPr>
          <p:cNvPr id="5" name="Slide Number Placeholder 4">
            <a:extLst>
              <a:ext uri="{FF2B5EF4-FFF2-40B4-BE49-F238E27FC236}">
                <a16:creationId xmlns:a16="http://schemas.microsoft.com/office/drawing/2014/main" id="{C9094DB7-D034-ED05-AB00-783915B0B035}"/>
              </a:ext>
            </a:extLst>
          </p:cNvPr>
          <p:cNvSpPr>
            <a:spLocks noGrp="1"/>
          </p:cNvSpPr>
          <p:nvPr>
            <p:ph type="sldNum" sz="quarter" idx="40"/>
          </p:nvPr>
        </p:nvSpPr>
        <p:spPr/>
        <p:txBody>
          <a:bodyPr/>
          <a:lstStyle/>
          <a:p>
            <a:fld id="{47FEACEE-25B4-4A2D-B147-27296E36371D}" type="slidenum">
              <a:rPr lang="en-US" altLang="zh-CN" noProof="0" smtClean="0"/>
              <a:pPr/>
              <a:t>15</a:t>
            </a:fld>
            <a:endParaRPr lang="en-US" altLang="zh-CN" noProof="0" dirty="0"/>
          </a:p>
        </p:txBody>
      </p:sp>
      <p:sp>
        <p:nvSpPr>
          <p:cNvPr id="6" name="Rectangle 1">
            <a:extLst>
              <a:ext uri="{FF2B5EF4-FFF2-40B4-BE49-F238E27FC236}">
                <a16:creationId xmlns:a16="http://schemas.microsoft.com/office/drawing/2014/main" id="{E572EB9D-4DD4-9F43-54FA-18EE24DD0ABE}"/>
              </a:ext>
            </a:extLst>
          </p:cNvPr>
          <p:cNvSpPr>
            <a:spLocks noGrp="1" noChangeArrowheads="1"/>
          </p:cNvSpPr>
          <p:nvPr>
            <p:ph idx="14"/>
          </p:nvPr>
        </p:nvSpPr>
        <p:spPr bwMode="auto">
          <a:xfrm>
            <a:off x="2986089" y="1881597"/>
            <a:ext cx="9205912"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0" i="1" u="none" strike="noStrike" cap="none" normalizeH="0" baseline="0" dirty="0">
                <a:ln>
                  <a:noFill/>
                </a:ln>
                <a:effectLst/>
              </a:rPr>
              <a:t>Hybrid strategy viability</a:t>
            </a:r>
            <a:r>
              <a:rPr kumimoji="0" lang="en-PK" altLang="en-PK" sz="2400" b="0" i="0" u="none" strike="noStrike" cap="none" normalizeH="0" baseline="0" dirty="0">
                <a:ln>
                  <a:noFill/>
                </a:ln>
                <a:effectLst/>
              </a:rPr>
              <a:t> depends on synchronising efficiency with innovation (Krummel, 2022).</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Key Levers:</a:t>
            </a:r>
            <a:endParaRPr kumimoji="0" lang="en-PK" altLang="en-PK"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0" i="0" u="none" strike="noStrike" cap="none" normalizeH="0" baseline="0" dirty="0">
                <a:ln>
                  <a:noFill/>
                </a:ln>
                <a:effectLst/>
              </a:rPr>
              <a:t>Clubcard 2.0 (Differentiation)</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0" i="0" u="none" strike="noStrike" cap="none" normalizeH="0" baseline="0" dirty="0">
                <a:ln>
                  <a:noFill/>
                </a:ln>
                <a:effectLst/>
              </a:rPr>
              <a:t>Digital supply chain automation (Efficiency)</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Outcome:</a:t>
            </a:r>
            <a:r>
              <a:rPr kumimoji="0" lang="en-PK" altLang="en-PK" sz="2400" b="0" i="0" u="none" strike="noStrike" cap="none" normalizeH="0" baseline="0" dirty="0">
                <a:ln>
                  <a:noFill/>
                </a:ln>
                <a:effectLst/>
              </a:rPr>
              <a:t> Sustainable advantage through </a:t>
            </a:r>
            <a:r>
              <a:rPr kumimoji="0" lang="en-PK" altLang="en-PK" sz="2400" b="0" i="1" u="none" strike="noStrike" cap="none" normalizeH="0" baseline="0" dirty="0">
                <a:ln>
                  <a:noFill/>
                </a:ln>
                <a:effectLst/>
              </a:rPr>
              <a:t>value creation and cost control</a:t>
            </a:r>
            <a:r>
              <a:rPr kumimoji="0" lang="en-PK" altLang="en-PK" sz="2400" b="0" i="0" u="none" strike="noStrike" cap="none" normalizeH="0" baseline="0" dirty="0">
                <a:ln>
                  <a:noFill/>
                </a:ln>
                <a:effectLst/>
              </a:rPr>
              <a:t> (</a:t>
            </a:r>
            <a:r>
              <a:rPr kumimoji="0" lang="en-PK" altLang="en-PK" sz="2400" b="0" i="0" u="none" strike="noStrike" cap="none" normalizeH="0" baseline="0" dirty="0" err="1">
                <a:ln>
                  <a:noFill/>
                </a:ln>
                <a:effectLst/>
              </a:rPr>
              <a:t>Alqhatani</a:t>
            </a:r>
            <a:r>
              <a:rPr kumimoji="0" lang="en-PK" altLang="en-PK" sz="2400" b="0" i="0" u="none" strike="noStrike" cap="none" normalizeH="0" baseline="0" dirty="0">
                <a:ln>
                  <a:noFill/>
                </a:ln>
                <a:effectLst/>
              </a:rPr>
              <a:t> et al., 2022; </a:t>
            </a:r>
            <a:r>
              <a:rPr kumimoji="0" lang="en-PK" altLang="en-PK" sz="2400" b="0" i="0" u="none" strike="noStrike" cap="none" normalizeH="0" baseline="0" dirty="0" err="1">
                <a:ln>
                  <a:noFill/>
                </a:ln>
                <a:effectLst/>
              </a:rPr>
              <a:t>Geyskens</a:t>
            </a:r>
            <a:r>
              <a:rPr kumimoji="0" lang="en-PK" altLang="en-PK" sz="2400" b="0" i="0" u="none" strike="noStrike" cap="none" normalizeH="0" baseline="0" dirty="0">
                <a:ln>
                  <a:noFill/>
                </a:ln>
                <a:effectLst/>
              </a:rPr>
              <a:t> et al., 2024).</a:t>
            </a:r>
          </a:p>
          <a:p>
            <a:pPr marL="0" marR="0" lvl="0" indent="0" algn="l" defTabSz="914400" rtl="0" eaLnBrk="0" fontAlgn="base" latinLnBrk="0" hangingPunct="0">
              <a:lnSpc>
                <a:spcPct val="100000"/>
              </a:lnSpc>
              <a:spcBef>
                <a:spcPct val="0"/>
              </a:spcBef>
              <a:spcAft>
                <a:spcPct val="0"/>
              </a:spcAft>
              <a:buClrTx/>
              <a:buSzTx/>
              <a:buNone/>
              <a:tabLst/>
            </a:pPr>
            <a:r>
              <a:rPr kumimoji="0" lang="en-PK" altLang="en-PK" sz="2400" b="1" i="0" u="none" strike="noStrike" cap="none" normalizeH="0" baseline="0" dirty="0">
                <a:ln>
                  <a:noFill/>
                </a:ln>
                <a:effectLst/>
              </a:rPr>
              <a:t>Final Verdict:</a:t>
            </a:r>
            <a:r>
              <a:rPr kumimoji="0" lang="en-PK" altLang="en-PK" sz="2400" b="0" i="0" u="none" strike="noStrike" cap="none" normalizeH="0" baseline="0" dirty="0">
                <a:ln>
                  <a:noFill/>
                </a:ln>
                <a:effectLst/>
              </a:rPr>
              <a:t> Integrated strategy ensures </a:t>
            </a:r>
            <a:r>
              <a:rPr kumimoji="0" lang="en-PK" altLang="en-PK" sz="2400" b="0" i="1" u="none" strike="noStrike" cap="none" normalizeH="0" baseline="0" dirty="0">
                <a:ln>
                  <a:noFill/>
                </a:ln>
                <a:effectLst/>
              </a:rPr>
              <a:t>long-term market leadership</a:t>
            </a:r>
            <a:r>
              <a:rPr kumimoji="0" lang="en-PK" altLang="en-PK" sz="2400" b="0" i="0" u="none" strike="noStrike" cap="none" normalizeH="0" baseline="0" dirty="0">
                <a:ln>
                  <a:noFill/>
                </a:ln>
                <a:effectLst/>
              </a:rPr>
              <a:t> and </a:t>
            </a:r>
            <a:r>
              <a:rPr kumimoji="0" lang="en-PK" altLang="en-PK" sz="2400" b="0" i="1" u="none" strike="noStrike" cap="none" normalizeH="0" baseline="0" dirty="0">
                <a:ln>
                  <a:noFill/>
                </a:ln>
                <a:effectLst/>
              </a:rPr>
              <a:t>shareholder value</a:t>
            </a:r>
            <a:r>
              <a:rPr kumimoji="0" lang="en-PK" altLang="en-PK" sz="2400" b="0" i="0" u="none" strike="noStrike" cap="none" normalizeH="0" baseline="0" dirty="0">
                <a:ln>
                  <a:noFill/>
                </a:ln>
                <a:effectLst/>
              </a:rPr>
              <a:t> in the volatile UK retail landscape (Fu, 2024).</a:t>
            </a:r>
          </a:p>
        </p:txBody>
      </p:sp>
    </p:spTree>
    <p:extLst>
      <p:ext uri="{BB962C8B-B14F-4D97-AF65-F5344CB8AC3E}">
        <p14:creationId xmlns:p14="http://schemas.microsoft.com/office/powerpoint/2010/main" val="1901843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23077-0B84-F009-C875-98083EFF3FE8}"/>
              </a:ext>
            </a:extLst>
          </p:cNvPr>
          <p:cNvSpPr>
            <a:spLocks noGrp="1"/>
          </p:cNvSpPr>
          <p:nvPr>
            <p:ph type="title"/>
          </p:nvPr>
        </p:nvSpPr>
        <p:spPr>
          <a:xfrm>
            <a:off x="3465576" y="485775"/>
            <a:ext cx="7955280" cy="662940"/>
          </a:xfrm>
        </p:spPr>
        <p:txBody>
          <a:bodyPr/>
          <a:lstStyle/>
          <a:p>
            <a:pPr algn="ctr"/>
            <a:r>
              <a:rPr lang="en-US" dirty="0"/>
              <a:t>References </a:t>
            </a:r>
            <a:endParaRPr lang="en-PK" dirty="0"/>
          </a:p>
        </p:txBody>
      </p:sp>
      <p:sp>
        <p:nvSpPr>
          <p:cNvPr id="3" name="Content Placeholder 2">
            <a:extLst>
              <a:ext uri="{FF2B5EF4-FFF2-40B4-BE49-F238E27FC236}">
                <a16:creationId xmlns:a16="http://schemas.microsoft.com/office/drawing/2014/main" id="{9236DC3B-761C-EC16-0557-49EDBBB81797}"/>
              </a:ext>
            </a:extLst>
          </p:cNvPr>
          <p:cNvSpPr>
            <a:spLocks noGrp="1"/>
          </p:cNvSpPr>
          <p:nvPr>
            <p:ph idx="14"/>
          </p:nvPr>
        </p:nvSpPr>
        <p:spPr>
          <a:xfrm>
            <a:off x="3465575" y="1614488"/>
            <a:ext cx="7955280" cy="4603432"/>
          </a:xfrm>
        </p:spPr>
        <p:txBody>
          <a:bodyPr>
            <a:normAutofit fontScale="85000" lnSpcReduction="10000"/>
          </a:bodyPr>
          <a:lstStyle/>
          <a:p>
            <a:r>
              <a:rPr lang="en-US" sz="1400" b="1" dirty="0" err="1"/>
              <a:t>Alqhatani</a:t>
            </a:r>
            <a:r>
              <a:rPr lang="en-US" sz="1400" b="1" dirty="0"/>
              <a:t>, A., Ashraf, M.S., </a:t>
            </a:r>
            <a:r>
              <a:rPr lang="en-US" sz="1400" b="1" dirty="0" err="1"/>
              <a:t>Ferzund</a:t>
            </a:r>
            <a:r>
              <a:rPr lang="en-US" sz="1400" b="1" dirty="0"/>
              <a:t>, J., Shaf, A., </a:t>
            </a:r>
            <a:r>
              <a:rPr lang="en-US" sz="1400" b="1" dirty="0" err="1"/>
              <a:t>Abosaq</a:t>
            </a:r>
            <a:r>
              <a:rPr lang="en-US" sz="1400" b="1" dirty="0"/>
              <a:t>, H.A., Rahman, S., Irfan, M. and </a:t>
            </a:r>
            <a:r>
              <a:rPr lang="en-US" sz="1400" b="1" dirty="0" err="1"/>
              <a:t>Alqhtani</a:t>
            </a:r>
            <a:r>
              <a:rPr lang="en-US" sz="1400" b="1" dirty="0"/>
              <a:t>, S.M.</a:t>
            </a:r>
            <a:r>
              <a:rPr lang="en-US" sz="1400" dirty="0"/>
              <a:t> (2022) ‘360° Retail Business Analytics by Adopting Hybrid Machine Learning and a Business Intelligence Approach’, </a:t>
            </a:r>
            <a:r>
              <a:rPr lang="en-US" sz="1400" i="1" dirty="0"/>
              <a:t>Sustainability</a:t>
            </a:r>
            <a:r>
              <a:rPr lang="en-US" sz="1400" dirty="0"/>
              <a:t>, 14(19), p.11942. doi:10.3390/su141911942.</a:t>
            </a:r>
            <a:br>
              <a:rPr lang="en-US" sz="1400" dirty="0"/>
            </a:br>
            <a:r>
              <a:rPr lang="en-US" sz="1400" dirty="0"/>
              <a:t>Available at: </a:t>
            </a:r>
            <a:r>
              <a:rPr lang="en-US" sz="1400" dirty="0">
                <a:hlinkClick r:id="rId2"/>
              </a:rPr>
              <a:t>https://www.mdpi.com/2071-1050/14/19/11942</a:t>
            </a:r>
            <a:r>
              <a:rPr lang="en-US" sz="1400" dirty="0"/>
              <a:t> [Accessed: 8 November 2025].</a:t>
            </a:r>
          </a:p>
          <a:p>
            <a:r>
              <a:rPr lang="en-US" sz="1400" b="1" dirty="0"/>
              <a:t>Briggs, F.</a:t>
            </a:r>
            <a:r>
              <a:rPr lang="en-US" sz="1400" dirty="0"/>
              <a:t> (2023) ‘Demand for Tesco Clubcard app jumps by 815% as savvy shoppers search for deals’, </a:t>
            </a:r>
            <a:r>
              <a:rPr lang="en-US" sz="1400" i="1" dirty="0"/>
              <a:t>Retail Times</a:t>
            </a:r>
            <a:r>
              <a:rPr lang="en-US" sz="1400" dirty="0"/>
              <a:t>, 13 April.</a:t>
            </a:r>
            <a:br>
              <a:rPr lang="en-US" sz="1400" dirty="0"/>
            </a:br>
            <a:r>
              <a:rPr lang="en-US" sz="1400" dirty="0"/>
              <a:t>Available at: </a:t>
            </a:r>
            <a:r>
              <a:rPr lang="en-US" sz="1400" dirty="0">
                <a:hlinkClick r:id="rId3"/>
              </a:rPr>
              <a:t>https://retailtimes.co.uk/demand-for-tesco-clubcard-app-jumps-by-815-as-savvy-shoppers-search-for-deals/</a:t>
            </a:r>
            <a:r>
              <a:rPr lang="en-US" sz="1400" dirty="0"/>
              <a:t> [Accessed: 8 November 2025].</a:t>
            </a:r>
          </a:p>
          <a:p>
            <a:r>
              <a:rPr lang="en-US" sz="1400" b="1" dirty="0"/>
              <a:t>Briggs, F.</a:t>
            </a:r>
            <a:r>
              <a:rPr lang="en-US" sz="1400" dirty="0"/>
              <a:t> (2024) ‘Supermarket loyalty pricing fails to stem discounter switching: 65% of UK consumers have now swapped their shop to Aldi or Lidl’, </a:t>
            </a:r>
            <a:r>
              <a:rPr lang="en-US" sz="1400" i="1" dirty="0"/>
              <a:t>Retail Times</a:t>
            </a:r>
            <a:r>
              <a:rPr lang="en-US" sz="1400" dirty="0"/>
              <a:t>, 5 August.</a:t>
            </a:r>
            <a:br>
              <a:rPr lang="en-US" sz="1400" dirty="0"/>
            </a:br>
            <a:r>
              <a:rPr lang="en-US" sz="1400" dirty="0"/>
              <a:t>Available at: </a:t>
            </a:r>
            <a:r>
              <a:rPr lang="en-US" sz="1400" dirty="0">
                <a:hlinkClick r:id="rId4"/>
              </a:rPr>
              <a:t>https://retailtimes.co.uk/supermarket-loyalty-pricing-fails-to-stem-discounter-switching-65-of-uk-consumers-have-now-swapped-their-shop-to-aldi-or-lidl/</a:t>
            </a:r>
            <a:r>
              <a:rPr lang="en-US" sz="1400" dirty="0"/>
              <a:t> [Accessed: 8 November 2025].</a:t>
            </a:r>
          </a:p>
          <a:p>
            <a:r>
              <a:rPr lang="en-US" sz="1400" b="1" dirty="0"/>
              <a:t>Fu, R.</a:t>
            </a:r>
            <a:r>
              <a:rPr lang="en-US" sz="1400" dirty="0"/>
              <a:t> (2024) ‘Analysis of Business Operation Mode and Marketing Strategy of British Mainstream Supermarket: Case Study of Tesco’, </a:t>
            </a:r>
            <a:r>
              <a:rPr lang="en-US" sz="1400" i="1" dirty="0"/>
              <a:t>Journal of Education, Humanities and Social Sciences</a:t>
            </a:r>
            <a:r>
              <a:rPr lang="en-US" sz="1400" dirty="0"/>
              <a:t>, 43, pp. 279–285. doi:10.54097/895tzt69.</a:t>
            </a:r>
            <a:br>
              <a:rPr lang="en-US" sz="1400" dirty="0"/>
            </a:br>
            <a:r>
              <a:rPr lang="en-US" sz="1400" dirty="0"/>
              <a:t>Available at: </a:t>
            </a:r>
            <a:r>
              <a:rPr lang="en-US" sz="1400" dirty="0">
                <a:hlinkClick r:id="rId5"/>
              </a:rPr>
              <a:t>https://drpress.org/ojs/index.php/EHSS/article/view/29179</a:t>
            </a:r>
            <a:r>
              <a:rPr lang="en-US" sz="1400" dirty="0"/>
              <a:t> [Accessed: 8 November 2025].</a:t>
            </a:r>
          </a:p>
          <a:p>
            <a:r>
              <a:rPr lang="en-US" sz="1400" b="1" dirty="0" err="1"/>
              <a:t>Geyskens</a:t>
            </a:r>
            <a:r>
              <a:rPr lang="en-US" sz="1400" b="1" dirty="0"/>
              <a:t>, I., </a:t>
            </a:r>
            <a:r>
              <a:rPr lang="en-US" sz="1400" b="1" dirty="0" err="1"/>
              <a:t>Deleersnyder</a:t>
            </a:r>
            <a:r>
              <a:rPr lang="en-US" sz="1400" b="1" dirty="0"/>
              <a:t>, B., Dekimpe, M.G. and Lin, D.</a:t>
            </a:r>
            <a:r>
              <a:rPr lang="en-US" sz="1400" dirty="0"/>
              <a:t> (2024) ‘Do consumers benefit from national-brand listings by hard discounters?’, </a:t>
            </a:r>
            <a:r>
              <a:rPr lang="en-US" sz="1400" i="1" dirty="0"/>
              <a:t>Journal of the Academy of Marketing Science</a:t>
            </a:r>
            <a:r>
              <a:rPr lang="en-US" sz="1400" dirty="0"/>
              <a:t>, 52, pp.97–118. doi:10.1007/s11747-023-00937-3.</a:t>
            </a:r>
            <a:br>
              <a:rPr lang="en-US" sz="1400" dirty="0"/>
            </a:br>
            <a:r>
              <a:rPr lang="en-US" sz="1400" dirty="0"/>
              <a:t>Available at: </a:t>
            </a:r>
            <a:r>
              <a:rPr lang="en-US" sz="1400" dirty="0">
                <a:hlinkClick r:id="rId6"/>
              </a:rPr>
              <a:t>https://link.springer.com/article/10.1007/s11747-023-00937-3</a:t>
            </a:r>
            <a:r>
              <a:rPr lang="en-US" sz="1400" dirty="0"/>
              <a:t> [Accessed: 8 November 2025].</a:t>
            </a:r>
          </a:p>
          <a:p>
            <a:r>
              <a:rPr lang="en-US" sz="1400" b="1" dirty="0"/>
              <a:t>Houlton, C.</a:t>
            </a:r>
            <a:r>
              <a:rPr lang="en-US" sz="1400" dirty="0"/>
              <a:t> (2023) ‘Shoppers continue to switch to Aldi and Lidl as volume sales fall 3.9% at the Big 4’, </a:t>
            </a:r>
            <a:r>
              <a:rPr lang="en-US" sz="1400" i="1" dirty="0"/>
              <a:t>Grocery Gazette</a:t>
            </a:r>
            <a:r>
              <a:rPr lang="en-US" sz="1400" dirty="0"/>
              <a:t>, 4 April.</a:t>
            </a:r>
            <a:br>
              <a:rPr lang="en-US" sz="1400" dirty="0"/>
            </a:br>
            <a:r>
              <a:rPr lang="en-US" sz="1400" dirty="0"/>
              <a:t>Available at: </a:t>
            </a:r>
            <a:r>
              <a:rPr lang="en-US" sz="1400" dirty="0">
                <a:hlinkClick r:id="rId7"/>
              </a:rPr>
              <a:t>https://www.grocerygazette.co.uk/2023/04/04/shoppers-switch-aldi-lidl/</a:t>
            </a:r>
            <a:r>
              <a:rPr lang="en-US" sz="1400" dirty="0"/>
              <a:t> [Accessed: 8 November 2025].</a:t>
            </a:r>
          </a:p>
          <a:p>
            <a:pPr marL="0" indent="0">
              <a:buNone/>
            </a:pPr>
            <a:endParaRPr lang="en-PK" sz="1400" dirty="0"/>
          </a:p>
        </p:txBody>
      </p:sp>
      <p:sp>
        <p:nvSpPr>
          <p:cNvPr id="5" name="Slide Number Placeholder 4">
            <a:extLst>
              <a:ext uri="{FF2B5EF4-FFF2-40B4-BE49-F238E27FC236}">
                <a16:creationId xmlns:a16="http://schemas.microsoft.com/office/drawing/2014/main" id="{021AF3B2-0615-F21C-DD16-BBFCBFEAD235}"/>
              </a:ext>
            </a:extLst>
          </p:cNvPr>
          <p:cNvSpPr>
            <a:spLocks noGrp="1"/>
          </p:cNvSpPr>
          <p:nvPr>
            <p:ph type="sldNum" sz="quarter" idx="40"/>
          </p:nvPr>
        </p:nvSpPr>
        <p:spPr/>
        <p:txBody>
          <a:bodyPr/>
          <a:lstStyle/>
          <a:p>
            <a:fld id="{47FEACEE-25B4-4A2D-B147-27296E36371D}" type="slidenum">
              <a:rPr lang="en-US" altLang="zh-CN" noProof="0" smtClean="0"/>
              <a:pPr/>
              <a:t>16</a:t>
            </a:fld>
            <a:endParaRPr lang="en-US" altLang="zh-CN" noProof="0" dirty="0"/>
          </a:p>
        </p:txBody>
      </p:sp>
    </p:spTree>
    <p:extLst>
      <p:ext uri="{BB962C8B-B14F-4D97-AF65-F5344CB8AC3E}">
        <p14:creationId xmlns:p14="http://schemas.microsoft.com/office/powerpoint/2010/main" val="24200431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5A6FFE-77F2-2E3A-6CEA-6DD5270CD2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4A62CC-DD49-5AB4-6880-7E46A848D830}"/>
              </a:ext>
            </a:extLst>
          </p:cNvPr>
          <p:cNvSpPr>
            <a:spLocks noGrp="1"/>
          </p:cNvSpPr>
          <p:nvPr>
            <p:ph type="title"/>
          </p:nvPr>
        </p:nvSpPr>
        <p:spPr>
          <a:xfrm>
            <a:off x="3465576" y="485775"/>
            <a:ext cx="7955280" cy="662940"/>
          </a:xfrm>
        </p:spPr>
        <p:txBody>
          <a:bodyPr/>
          <a:lstStyle/>
          <a:p>
            <a:pPr algn="ctr"/>
            <a:r>
              <a:rPr lang="en-US" dirty="0"/>
              <a:t>References </a:t>
            </a:r>
            <a:endParaRPr lang="en-PK" dirty="0"/>
          </a:p>
        </p:txBody>
      </p:sp>
      <p:sp>
        <p:nvSpPr>
          <p:cNvPr id="3" name="Content Placeholder 2">
            <a:extLst>
              <a:ext uri="{FF2B5EF4-FFF2-40B4-BE49-F238E27FC236}">
                <a16:creationId xmlns:a16="http://schemas.microsoft.com/office/drawing/2014/main" id="{C346DADE-A671-6753-FF43-949E0AB683D7}"/>
              </a:ext>
            </a:extLst>
          </p:cNvPr>
          <p:cNvSpPr>
            <a:spLocks noGrp="1"/>
          </p:cNvSpPr>
          <p:nvPr>
            <p:ph idx="14"/>
          </p:nvPr>
        </p:nvSpPr>
        <p:spPr>
          <a:xfrm>
            <a:off x="3465575" y="1614488"/>
            <a:ext cx="7955280" cy="4603432"/>
          </a:xfrm>
        </p:spPr>
        <p:txBody>
          <a:bodyPr>
            <a:normAutofit fontScale="92500" lnSpcReduction="10000"/>
          </a:bodyPr>
          <a:lstStyle/>
          <a:p>
            <a:r>
              <a:rPr lang="en-GB" sz="1400" b="1" dirty="0"/>
              <a:t>John, J.M., </a:t>
            </a:r>
            <a:r>
              <a:rPr lang="en-GB" sz="1400" b="1" dirty="0" err="1"/>
              <a:t>Shobayo</a:t>
            </a:r>
            <a:r>
              <a:rPr lang="en-GB" sz="1400" b="1" dirty="0"/>
              <a:t>, O. and Ogunleye, B.</a:t>
            </a:r>
            <a:r>
              <a:rPr lang="en-GB" sz="1400" dirty="0"/>
              <a:t> (2024) ‘An Exploration of Clustering Algorithms for Customer Segmentation in the UK Retail Market’, </a:t>
            </a:r>
            <a:r>
              <a:rPr lang="en-GB" sz="1400" i="1" dirty="0" err="1"/>
              <a:t>arXiv</a:t>
            </a:r>
            <a:r>
              <a:rPr lang="en-GB" sz="1400" i="1" dirty="0"/>
              <a:t> preprint</a:t>
            </a:r>
            <a:r>
              <a:rPr lang="en-GB" sz="1400" dirty="0"/>
              <a:t>, arXiv:2402.04103.</a:t>
            </a:r>
            <a:br>
              <a:rPr lang="en-GB" sz="1400" dirty="0"/>
            </a:br>
            <a:r>
              <a:rPr lang="en-GB" sz="1400" dirty="0"/>
              <a:t>Available at: </a:t>
            </a:r>
            <a:r>
              <a:rPr lang="en-GB" sz="1400" dirty="0">
                <a:hlinkClick r:id="rId2"/>
              </a:rPr>
              <a:t>https://arxiv.org/abs/2402.04103</a:t>
            </a:r>
            <a:r>
              <a:rPr lang="en-GB" sz="1400" dirty="0"/>
              <a:t> [Accessed: 8 November 2025].</a:t>
            </a:r>
          </a:p>
          <a:p>
            <a:r>
              <a:rPr lang="en-GB" sz="1400" b="1" dirty="0"/>
              <a:t>Krummel, D.</a:t>
            </a:r>
            <a:r>
              <a:rPr lang="en-GB" sz="1400" dirty="0"/>
              <a:t> (2022) ‘Expansion in the Retail Sector — Market Entry Strategies in Consideration of Formal and Informal Institutions: A Tesco Case Study’, </a:t>
            </a:r>
            <a:r>
              <a:rPr lang="en-GB" sz="1400" i="1" dirty="0"/>
              <a:t>Open Access Library Journal</a:t>
            </a:r>
            <a:r>
              <a:rPr lang="en-GB" sz="1400" dirty="0"/>
              <a:t>, 9, e8377. doi:10.4236/oalib.1108377.</a:t>
            </a:r>
            <a:br>
              <a:rPr lang="en-GB" sz="1400" dirty="0"/>
            </a:br>
            <a:r>
              <a:rPr lang="en-GB" sz="1400" dirty="0"/>
              <a:t>Available at: </a:t>
            </a:r>
            <a:r>
              <a:rPr lang="en-GB" sz="1400" dirty="0">
                <a:hlinkClick r:id="rId3"/>
              </a:rPr>
              <a:t>https://www.scirp.org/pdf/oalibj_2022021116023912.pdf</a:t>
            </a:r>
            <a:r>
              <a:rPr lang="en-GB" sz="1400" dirty="0"/>
              <a:t> [Accessed: 8 November 2025].</a:t>
            </a:r>
          </a:p>
          <a:p>
            <a:r>
              <a:rPr lang="en-GB" sz="1400" b="1" dirty="0"/>
              <a:t>Mari, A.</a:t>
            </a:r>
            <a:r>
              <a:rPr lang="en-GB" sz="1400" dirty="0"/>
              <a:t> (2021) ‘Tesco reports online sales surge, advances digital platform’, </a:t>
            </a:r>
            <a:r>
              <a:rPr lang="en-GB" sz="1400" i="1" dirty="0"/>
              <a:t>Computer Weekly</a:t>
            </a:r>
            <a:r>
              <a:rPr lang="en-GB" sz="1400" dirty="0"/>
              <a:t>, 14 April.</a:t>
            </a:r>
            <a:br>
              <a:rPr lang="en-GB" sz="1400" dirty="0"/>
            </a:br>
            <a:r>
              <a:rPr lang="en-GB" sz="1400" dirty="0"/>
              <a:t>Available at: </a:t>
            </a:r>
            <a:r>
              <a:rPr lang="en-GB" sz="1400" dirty="0">
                <a:hlinkClick r:id="rId4"/>
              </a:rPr>
              <a:t>https://www.computerweekly.com/news/252499325/Tesco-reports-online-sales-surge-advances-digital-platform</a:t>
            </a:r>
            <a:r>
              <a:rPr lang="en-GB" sz="1400" dirty="0"/>
              <a:t> [Accessed: 8 November 2025].</a:t>
            </a:r>
          </a:p>
          <a:p>
            <a:r>
              <a:rPr lang="en-GB" sz="1400" b="1" dirty="0"/>
              <a:t>Nyarko Ocran, J.</a:t>
            </a:r>
            <a:r>
              <a:rPr lang="en-GB" sz="1400" dirty="0"/>
              <a:t> (2023) ‘The Tesco Group and Sustainable Operations Management’, </a:t>
            </a:r>
            <a:r>
              <a:rPr lang="en-GB" sz="1400" i="1" dirty="0"/>
              <a:t>Journal of Earth and Environmental Science Research (JEESR)</a:t>
            </a:r>
            <a:r>
              <a:rPr lang="en-GB" sz="1400" dirty="0"/>
              <a:t>, December.</a:t>
            </a:r>
            <a:br>
              <a:rPr lang="en-GB" sz="1400" dirty="0"/>
            </a:br>
            <a:r>
              <a:rPr lang="en-GB" sz="1400" dirty="0"/>
              <a:t>Available at: </a:t>
            </a:r>
            <a:r>
              <a:rPr lang="en-GB" sz="1400" dirty="0">
                <a:hlinkClick r:id="rId5"/>
              </a:rPr>
              <a:t>https://www.onlinescientificresearch.com/journals/jeesr/articles/the-tesco-group-and-sustainable-operations-management.html</a:t>
            </a:r>
            <a:r>
              <a:rPr lang="en-GB" sz="1400" dirty="0"/>
              <a:t> [Accessed: 8 November 2025].</a:t>
            </a:r>
          </a:p>
          <a:p>
            <a:r>
              <a:rPr lang="en-GB" sz="1400" b="1" dirty="0"/>
              <a:t>Porter, M.E.</a:t>
            </a:r>
            <a:r>
              <a:rPr lang="en-GB" sz="1400" dirty="0"/>
              <a:t> (1985) </a:t>
            </a:r>
            <a:r>
              <a:rPr lang="en-GB" sz="1400" i="1" dirty="0"/>
              <a:t>Competitive Advantage: Creating and Sustaining Superior Performance</a:t>
            </a:r>
            <a:r>
              <a:rPr lang="en-GB" sz="1400" dirty="0"/>
              <a:t>. New York: Free Press. [Accessed: 8 November 2025].</a:t>
            </a:r>
          </a:p>
          <a:p>
            <a:r>
              <a:rPr lang="en-GB" sz="1400" b="1" dirty="0"/>
              <a:t>Roe, M., </a:t>
            </a:r>
            <a:r>
              <a:rPr lang="en-GB" sz="1400" b="1" dirty="0" err="1"/>
              <a:t>Spanaki</a:t>
            </a:r>
            <a:r>
              <a:rPr lang="en-GB" sz="1400" b="1" dirty="0"/>
              <a:t>, K., Ioannou, A., Zamani, E. and Giannakis, M.</a:t>
            </a:r>
            <a:r>
              <a:rPr lang="en-GB" sz="1400" dirty="0"/>
              <a:t> (2022) ‘Drivers and challenges of Internet of Things diffusion in smart stores: A field exploration’, </a:t>
            </a:r>
            <a:r>
              <a:rPr lang="en-GB" sz="1400" i="1" dirty="0"/>
              <a:t>Hong Kong Journal of Social Sciences</a:t>
            </a:r>
            <a:r>
              <a:rPr lang="en-GB" sz="1400" dirty="0"/>
              <a:t>, 60 (Autumn/Winter).</a:t>
            </a:r>
            <a:br>
              <a:rPr lang="en-GB" sz="1400" dirty="0"/>
            </a:br>
            <a:r>
              <a:rPr lang="en-GB" sz="1400" dirty="0"/>
              <a:t>Available at: </a:t>
            </a:r>
            <a:r>
              <a:rPr lang="en-GB" sz="1400" dirty="0">
                <a:hlinkClick r:id="rId6"/>
              </a:rPr>
              <a:t>https://hkjoss.com/index.php/journal/article/view/619</a:t>
            </a:r>
            <a:r>
              <a:rPr lang="en-GB" sz="1400" dirty="0"/>
              <a:t> [Accessed: 8 November 2025].</a:t>
            </a:r>
          </a:p>
          <a:p>
            <a:pPr marL="0" indent="0">
              <a:buNone/>
            </a:pPr>
            <a:endParaRPr lang="en-PK" sz="1400" dirty="0"/>
          </a:p>
        </p:txBody>
      </p:sp>
      <p:sp>
        <p:nvSpPr>
          <p:cNvPr id="5" name="Slide Number Placeholder 4">
            <a:extLst>
              <a:ext uri="{FF2B5EF4-FFF2-40B4-BE49-F238E27FC236}">
                <a16:creationId xmlns:a16="http://schemas.microsoft.com/office/drawing/2014/main" id="{1ADD62E4-2312-0782-377A-D5C0133CCCAF}"/>
              </a:ext>
            </a:extLst>
          </p:cNvPr>
          <p:cNvSpPr>
            <a:spLocks noGrp="1"/>
          </p:cNvSpPr>
          <p:nvPr>
            <p:ph type="sldNum" sz="quarter" idx="40"/>
          </p:nvPr>
        </p:nvSpPr>
        <p:spPr/>
        <p:txBody>
          <a:bodyPr/>
          <a:lstStyle/>
          <a:p>
            <a:fld id="{47FEACEE-25B4-4A2D-B147-27296E36371D}" type="slidenum">
              <a:rPr lang="en-US" altLang="zh-CN" noProof="0" smtClean="0"/>
              <a:pPr/>
              <a:t>17</a:t>
            </a:fld>
            <a:endParaRPr lang="en-US" altLang="zh-CN" noProof="0" dirty="0"/>
          </a:p>
        </p:txBody>
      </p:sp>
    </p:spTree>
    <p:extLst>
      <p:ext uri="{BB962C8B-B14F-4D97-AF65-F5344CB8AC3E}">
        <p14:creationId xmlns:p14="http://schemas.microsoft.com/office/powerpoint/2010/main" val="4222236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066A29-276F-4305-40FC-BA81E46C2E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036CA2-5300-D15A-8D7B-00D7EEB54EA1}"/>
              </a:ext>
            </a:extLst>
          </p:cNvPr>
          <p:cNvSpPr>
            <a:spLocks noGrp="1"/>
          </p:cNvSpPr>
          <p:nvPr>
            <p:ph type="title"/>
          </p:nvPr>
        </p:nvSpPr>
        <p:spPr>
          <a:xfrm>
            <a:off x="3465576" y="485775"/>
            <a:ext cx="7955280" cy="662940"/>
          </a:xfrm>
        </p:spPr>
        <p:txBody>
          <a:bodyPr/>
          <a:lstStyle/>
          <a:p>
            <a:pPr algn="ctr"/>
            <a:r>
              <a:rPr lang="en-US" dirty="0"/>
              <a:t>References </a:t>
            </a:r>
            <a:endParaRPr lang="en-PK" dirty="0"/>
          </a:p>
        </p:txBody>
      </p:sp>
      <p:sp>
        <p:nvSpPr>
          <p:cNvPr id="3" name="Content Placeholder 2">
            <a:extLst>
              <a:ext uri="{FF2B5EF4-FFF2-40B4-BE49-F238E27FC236}">
                <a16:creationId xmlns:a16="http://schemas.microsoft.com/office/drawing/2014/main" id="{B1C52723-5DF1-0A3A-34C2-43A080FA3791}"/>
              </a:ext>
            </a:extLst>
          </p:cNvPr>
          <p:cNvSpPr>
            <a:spLocks noGrp="1"/>
          </p:cNvSpPr>
          <p:nvPr>
            <p:ph idx="14"/>
          </p:nvPr>
        </p:nvSpPr>
        <p:spPr>
          <a:xfrm>
            <a:off x="3465575" y="2871788"/>
            <a:ext cx="7955280" cy="2971800"/>
          </a:xfrm>
        </p:spPr>
        <p:txBody>
          <a:bodyPr>
            <a:normAutofit/>
          </a:bodyPr>
          <a:lstStyle/>
          <a:p>
            <a:r>
              <a:rPr lang="en-GB" sz="1400" b="1" dirty="0"/>
              <a:t>Tesco PLC.</a:t>
            </a:r>
            <a:r>
              <a:rPr lang="en-GB" sz="1400" dirty="0"/>
              <a:t> (2024) </a:t>
            </a:r>
            <a:r>
              <a:rPr lang="en-GB" sz="1400" i="1" dirty="0"/>
              <a:t>Annual Report and Financial Statements 2024</a:t>
            </a:r>
            <a:r>
              <a:rPr lang="en-GB" sz="1400" dirty="0"/>
              <a:t>. Tesco PLC.</a:t>
            </a:r>
            <a:br>
              <a:rPr lang="en-GB" sz="1400" dirty="0"/>
            </a:br>
            <a:r>
              <a:rPr lang="en-GB" sz="1400" dirty="0"/>
              <a:t>Available at: </a:t>
            </a:r>
            <a:r>
              <a:rPr lang="en-GB" sz="1400" dirty="0">
                <a:hlinkClick r:id="rId2"/>
              </a:rPr>
              <a:t>https://www.tescoplc.com/investors/reports-results-and-presentations/annual-report-2024/</a:t>
            </a:r>
            <a:r>
              <a:rPr lang="en-GB" sz="1400" dirty="0"/>
              <a:t> [Accessed: 8 November 2025].</a:t>
            </a:r>
          </a:p>
          <a:p>
            <a:r>
              <a:rPr lang="en-GB" sz="1400" b="1" dirty="0"/>
              <a:t>Wright, G.</a:t>
            </a:r>
            <a:r>
              <a:rPr lang="en-GB" sz="1400" dirty="0"/>
              <a:t> (2021) ‘Tesco launches media platform for brands built on Clubcard data’, </a:t>
            </a:r>
            <a:r>
              <a:rPr lang="en-GB" sz="1400" i="1" dirty="0"/>
              <a:t>Retail Gazette</a:t>
            </a:r>
            <a:r>
              <a:rPr lang="en-GB" sz="1400" dirty="0"/>
              <a:t>, 1 December.</a:t>
            </a:r>
            <a:br>
              <a:rPr lang="en-GB" sz="1400" dirty="0"/>
            </a:br>
            <a:r>
              <a:rPr lang="en-GB" sz="1400" dirty="0"/>
              <a:t>Available at: </a:t>
            </a:r>
            <a:r>
              <a:rPr lang="en-GB" sz="1400" dirty="0">
                <a:hlinkClick r:id="rId3"/>
              </a:rPr>
              <a:t>https://www.retailgazette.co.uk/blog/2021/12/tesco-launches-media-platform-for-brands-built-on-clubcard-data/</a:t>
            </a:r>
            <a:r>
              <a:rPr lang="en-GB" sz="1400" dirty="0"/>
              <a:t> [Accessed: 8 November 2025].</a:t>
            </a:r>
          </a:p>
          <a:p>
            <a:r>
              <a:rPr lang="en-GB" sz="1400" b="1" dirty="0"/>
              <a:t>Wynne-Jones, S.</a:t>
            </a:r>
            <a:r>
              <a:rPr lang="en-GB" sz="1400" dirty="0"/>
              <a:t> (2023) ‘Aldi, Lidl outperform the wider UK grocery sector, as inflation eases’, </a:t>
            </a:r>
            <a:r>
              <a:rPr lang="en-GB" sz="1400" i="1" dirty="0"/>
              <a:t>ESM Magazine</a:t>
            </a:r>
            <a:r>
              <a:rPr lang="en-GB" sz="1400" dirty="0"/>
              <a:t>, 20 June.</a:t>
            </a:r>
            <a:br>
              <a:rPr lang="en-GB" sz="1400" dirty="0"/>
            </a:br>
            <a:r>
              <a:rPr lang="en-GB" sz="1400" dirty="0"/>
              <a:t>Available at: </a:t>
            </a:r>
            <a:r>
              <a:rPr lang="en-GB" sz="1400" dirty="0">
                <a:hlinkClick r:id="rId4"/>
              </a:rPr>
              <a:t>https://www.esmmagazine.com/retail/aldi-lidl-outperform-the-wider-uk-grocery-sector-as-inflation-eases-243305</a:t>
            </a:r>
            <a:r>
              <a:rPr lang="en-GB" sz="1400" dirty="0"/>
              <a:t> [Accessed: 8 November 2025].</a:t>
            </a:r>
          </a:p>
        </p:txBody>
      </p:sp>
      <p:sp>
        <p:nvSpPr>
          <p:cNvPr id="5" name="Slide Number Placeholder 4">
            <a:extLst>
              <a:ext uri="{FF2B5EF4-FFF2-40B4-BE49-F238E27FC236}">
                <a16:creationId xmlns:a16="http://schemas.microsoft.com/office/drawing/2014/main" id="{0E8599C4-400A-5027-630D-572EA6FC1460}"/>
              </a:ext>
            </a:extLst>
          </p:cNvPr>
          <p:cNvSpPr>
            <a:spLocks noGrp="1"/>
          </p:cNvSpPr>
          <p:nvPr>
            <p:ph type="sldNum" sz="quarter" idx="40"/>
          </p:nvPr>
        </p:nvSpPr>
        <p:spPr/>
        <p:txBody>
          <a:bodyPr/>
          <a:lstStyle/>
          <a:p>
            <a:fld id="{47FEACEE-25B4-4A2D-B147-27296E36371D}" type="slidenum">
              <a:rPr lang="en-US" altLang="zh-CN" noProof="0" smtClean="0"/>
              <a:pPr/>
              <a:t>18</a:t>
            </a:fld>
            <a:endParaRPr lang="en-US" altLang="zh-CN" noProof="0" dirty="0"/>
          </a:p>
        </p:txBody>
      </p:sp>
    </p:spTree>
    <p:extLst>
      <p:ext uri="{BB962C8B-B14F-4D97-AF65-F5344CB8AC3E}">
        <p14:creationId xmlns:p14="http://schemas.microsoft.com/office/powerpoint/2010/main" val="1785820916"/>
      </p:ext>
    </p:extLst>
  </p:cSld>
  <p:clrMapOvr>
    <a:masterClrMapping/>
  </p:clrMapOvr>
</p:sld>
</file>

<file path=ppt/theme/theme1.xml><?xml version="1.0" encoding="utf-8"?>
<a:theme xmlns:a="http://schemas.openxmlformats.org/drawingml/2006/main" name="Custom">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6">
      <a:majorFont>
        <a:latin typeface="Posterama"/>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TM9027928_win32_EF_v4" id="{FA821E7E-D625-4DCD-A30E-3216B54C8383}" vid="{DE28BE6C-8054-44B2-A92D-A1CAFC256BDB}"/>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8DB3C62-858A-4A01-AFEF-21E0BB8CE26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B0009351-EDD4-484E-ACD6-D50CCB137637}">
  <ds:schemaRefs>
    <ds:schemaRef ds:uri="http://schemas.microsoft.com/sharepoint/v3/contenttype/forms"/>
  </ds:schemaRefs>
</ds:datastoreItem>
</file>

<file path=customXml/itemProps3.xml><?xml version="1.0" encoding="utf-8"?>
<ds:datastoreItem xmlns:ds="http://schemas.openxmlformats.org/officeDocument/2006/customXml" ds:itemID="{79897CAE-455D-42C9-A951-0C21BC1225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dark</Template>
  <TotalTime>62</TotalTime>
  <Words>3871</Words>
  <Application>Microsoft Office PowerPoint</Application>
  <PresentationFormat>Widescreen</PresentationFormat>
  <Paragraphs>190</Paragraphs>
  <Slides>18</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等线</vt:lpstr>
      <vt:lpstr>Abadi</vt:lpstr>
      <vt:lpstr>Arial</vt:lpstr>
      <vt:lpstr>Calibri</vt:lpstr>
      <vt:lpstr>Posterama</vt:lpstr>
      <vt:lpstr>Posterama Text SemiBold</vt:lpstr>
      <vt:lpstr>Custom</vt:lpstr>
      <vt:lpstr>Strategic Path for Sustainable Value: Leveraging Hybrid Advantage at Tesco PLC</vt:lpstr>
      <vt:lpstr>Tesco PLC – Market Dominance and Scale</vt:lpstr>
      <vt:lpstr>Mission, Vision, and Value Coherence</vt:lpstr>
      <vt:lpstr>Corporate Strategy – Related Diversification</vt:lpstr>
      <vt:lpstr>Business Strategy – The Hybrid Model</vt:lpstr>
      <vt:lpstr>External Environment – PESTEL Analysis</vt:lpstr>
      <vt:lpstr>Industry Structure – Porter’s Five Forces</vt:lpstr>
      <vt:lpstr>Internal Analysis – VRIO Framework</vt:lpstr>
      <vt:lpstr>Strategic Recommendation 1 – Focused Differentiation</vt:lpstr>
      <vt:lpstr>Strategic Recommendation 2 – Operational Efficiency</vt:lpstr>
      <vt:lpstr>Competitive Response to Discounters</vt:lpstr>
      <vt:lpstr>PowerPoint Presentation</vt:lpstr>
      <vt:lpstr>Strategic Control and KPIs</vt:lpstr>
      <vt:lpstr>Risk Analysis and Mitigation</vt:lpstr>
      <vt:lpstr>Strategic Summary and Final Judgement</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Haris</dc:creator>
  <cp:lastModifiedBy>Haris</cp:lastModifiedBy>
  <cp:revision>2</cp:revision>
  <dcterms:created xsi:type="dcterms:W3CDTF">2025-11-08T13:58:06Z</dcterms:created>
  <dcterms:modified xsi:type="dcterms:W3CDTF">2025-11-08T15:00:22Z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