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handoutMasterIdLst>
    <p:handoutMasterId r:id="rId36"/>
  </p:handoutMasterIdLst>
  <p:sldIdLst>
    <p:sldId id="287" r:id="rId2"/>
    <p:sldId id="275" r:id="rId3"/>
    <p:sldId id="288" r:id="rId4"/>
    <p:sldId id="256" r:id="rId5"/>
    <p:sldId id="258" r:id="rId6"/>
    <p:sldId id="259" r:id="rId7"/>
    <p:sldId id="260" r:id="rId8"/>
    <p:sldId id="265" r:id="rId9"/>
    <p:sldId id="262" r:id="rId10"/>
    <p:sldId id="289" r:id="rId11"/>
    <p:sldId id="263" r:id="rId12"/>
    <p:sldId id="290" r:id="rId13"/>
    <p:sldId id="264" r:id="rId14"/>
    <p:sldId id="291" r:id="rId15"/>
    <p:sldId id="292" r:id="rId16"/>
    <p:sldId id="266" r:id="rId17"/>
    <p:sldId id="276" r:id="rId18"/>
    <p:sldId id="267" r:id="rId19"/>
    <p:sldId id="261" r:id="rId20"/>
    <p:sldId id="268" r:id="rId21"/>
    <p:sldId id="269" r:id="rId22"/>
    <p:sldId id="270" r:id="rId23"/>
    <p:sldId id="281" r:id="rId24"/>
    <p:sldId id="282" r:id="rId25"/>
    <p:sldId id="271" r:id="rId26"/>
    <p:sldId id="283" r:id="rId27"/>
    <p:sldId id="277" r:id="rId28"/>
    <p:sldId id="284" r:id="rId29"/>
    <p:sldId id="285" r:id="rId30"/>
    <p:sldId id="286" r:id="rId31"/>
    <p:sldId id="273" r:id="rId32"/>
    <p:sldId id="280" r:id="rId33"/>
    <p:sldId id="279" r:id="rId34"/>
    <p:sldId id="274" r:id="rId35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538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8D0364-0E7D-4955-9752-6C224C01CB7B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4AD72A-6A58-49D1-BBDF-58EE91192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593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663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932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155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431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4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557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486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585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748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670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386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AF12C6-0A68-C742-9449-97143354E867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270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statistics.laerd.com/statistical-guides/hypothesis-testing.php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Analysis of </a:t>
            </a:r>
            <a:r>
              <a:rPr lang="en-GB" smtClean="0"/>
              <a:t>Variance  </a:t>
            </a:r>
            <a:br>
              <a:rPr lang="en-GB" smtClean="0"/>
            </a:br>
            <a:r>
              <a:rPr lang="en-GB" smtClean="0"/>
              <a:t>(</a:t>
            </a:r>
            <a:r>
              <a:rPr lang="en-GB" dirty="0" smtClean="0"/>
              <a:t>with </a:t>
            </a:r>
            <a:r>
              <a:rPr lang="en-GB" smtClean="0"/>
              <a:t>worked examples and data)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January 31</a:t>
            </a:r>
            <a:r>
              <a:rPr lang="en-GB" baseline="30000" dirty="0" smtClean="0"/>
              <a:t>st</a:t>
            </a:r>
            <a:r>
              <a:rPr lang="en-GB" dirty="0" smtClean="0"/>
              <a:t> 2023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830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ANOVA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Independent ANOVA – 3 or more separate groups</a:t>
            </a:r>
          </a:p>
          <a:p>
            <a:endParaRPr lang="en-GB" dirty="0"/>
          </a:p>
          <a:p>
            <a:r>
              <a:rPr lang="en-GB" dirty="0" smtClean="0"/>
              <a:t>Repeated measures ANOVA – One groups tested on several (more than 2) occasions.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183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both?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Independent ANOVA – 3 or more separate groups</a:t>
            </a:r>
          </a:p>
          <a:p>
            <a:endParaRPr lang="en-GB" dirty="0"/>
          </a:p>
          <a:p>
            <a:r>
              <a:rPr lang="en-GB" dirty="0"/>
              <a:t>Repeated measures ANOVA – One groups tested on several (more than 2) occasions.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4717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33596"/>
            <a:ext cx="7772400" cy="1470025"/>
          </a:xfrm>
        </p:spPr>
        <p:txBody>
          <a:bodyPr/>
          <a:lstStyle/>
          <a:p>
            <a:r>
              <a:rPr lang="en-US" dirty="0" smtClean="0"/>
              <a:t>One Way Analysis of Variance </a:t>
            </a:r>
            <a:br>
              <a:rPr lang="en-US" dirty="0" smtClean="0"/>
            </a:br>
            <a:r>
              <a:rPr lang="en-US" dirty="0" smtClean="0"/>
              <a:t>ANOVA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8907" y="2103620"/>
            <a:ext cx="8751923" cy="4754380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Compares 3 of more sets of data – time for Illinois agility test of different sports players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A test of differences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US" sz="4000" b="1" dirty="0" smtClean="0">
                <a:solidFill>
                  <a:srgbClr val="0070C0"/>
                </a:solidFill>
              </a:rPr>
              <a:t>Team  23 </a:t>
            </a:r>
            <a:r>
              <a:rPr lang="en-US" sz="4000" b="1" dirty="0">
                <a:solidFill>
                  <a:srgbClr val="0070C0"/>
                </a:solidFill>
              </a:rPr>
              <a:t>23</a:t>
            </a:r>
            <a:r>
              <a:rPr lang="en-US" sz="4000" b="1" dirty="0" smtClean="0">
                <a:solidFill>
                  <a:srgbClr val="0070C0"/>
                </a:solidFill>
              </a:rPr>
              <a:t> </a:t>
            </a:r>
            <a:r>
              <a:rPr lang="en-US" sz="4000" b="1" dirty="0">
                <a:solidFill>
                  <a:srgbClr val="0070C0"/>
                </a:solidFill>
              </a:rPr>
              <a:t>31</a:t>
            </a:r>
            <a:r>
              <a:rPr lang="en-US" sz="4000" b="1" dirty="0" smtClean="0">
                <a:solidFill>
                  <a:srgbClr val="0070C0"/>
                </a:solidFill>
              </a:rPr>
              <a:t> </a:t>
            </a:r>
            <a:r>
              <a:rPr lang="en-US" sz="4000" b="1" dirty="0">
                <a:solidFill>
                  <a:srgbClr val="0070C0"/>
                </a:solidFill>
              </a:rPr>
              <a:t>24</a:t>
            </a:r>
            <a:r>
              <a:rPr lang="en-US" sz="4000" b="1" dirty="0" smtClean="0">
                <a:solidFill>
                  <a:srgbClr val="0070C0"/>
                </a:solidFill>
              </a:rPr>
              <a:t> </a:t>
            </a:r>
            <a:r>
              <a:rPr lang="en-US" sz="4000" b="1" dirty="0">
                <a:solidFill>
                  <a:srgbClr val="0070C0"/>
                </a:solidFill>
              </a:rPr>
              <a:t>24</a:t>
            </a:r>
            <a:r>
              <a:rPr lang="en-US" sz="4000" b="1" dirty="0" smtClean="0">
                <a:solidFill>
                  <a:srgbClr val="0070C0"/>
                </a:solidFill>
              </a:rPr>
              <a:t> 21 22 22 24</a:t>
            </a:r>
          </a:p>
          <a:p>
            <a:r>
              <a:rPr lang="en-US" sz="4000" b="1" dirty="0" err="1" smtClean="0">
                <a:solidFill>
                  <a:srgbClr val="00B050"/>
                </a:solidFill>
              </a:rPr>
              <a:t>Indiv</a:t>
            </a:r>
            <a:r>
              <a:rPr lang="en-US" sz="4000" b="1" dirty="0" smtClean="0">
                <a:solidFill>
                  <a:srgbClr val="00B050"/>
                </a:solidFill>
              </a:rPr>
              <a:t>   29 </a:t>
            </a:r>
            <a:r>
              <a:rPr lang="en-US" sz="4000" b="1" dirty="0">
                <a:solidFill>
                  <a:srgbClr val="00B050"/>
                </a:solidFill>
              </a:rPr>
              <a:t>34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21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25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36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25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21</a:t>
            </a:r>
            <a:r>
              <a:rPr lang="en-US" sz="4000" b="1" dirty="0" smtClean="0">
                <a:solidFill>
                  <a:srgbClr val="00B050"/>
                </a:solidFill>
              </a:rPr>
              <a:t> 35 27</a:t>
            </a:r>
          </a:p>
          <a:p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None   33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28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25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34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31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26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32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33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30 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100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Can I use multiple t-tests?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047" y="1417638"/>
            <a:ext cx="8617906" cy="5099948"/>
          </a:xfrm>
        </p:spPr>
        <p:txBody>
          <a:bodyPr>
            <a:no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No - because statistics generally determine probabilities they are always subject to errors.</a:t>
            </a:r>
            <a:endParaRPr lang="en-US" sz="2400" dirty="0"/>
          </a:p>
          <a:p>
            <a:r>
              <a:rPr lang="en-US" sz="2400" dirty="0">
                <a:solidFill>
                  <a:srgbClr val="00B0F0"/>
                </a:solidFill>
              </a:rPr>
              <a:t>Every time you conduct a t-test there is a chance that you will make a Type 1 error. This error is usually 5</a:t>
            </a:r>
            <a:r>
              <a:rPr lang="en-US" sz="2400" dirty="0" smtClean="0">
                <a:solidFill>
                  <a:srgbClr val="00B0F0"/>
                </a:solidFill>
              </a:rPr>
              <a:t>%. </a:t>
            </a:r>
          </a:p>
          <a:p>
            <a:pPr lvl="1"/>
            <a:r>
              <a:rPr lang="en-GB" sz="2000" dirty="0" smtClean="0"/>
              <a:t>Type 1 error – rejection of true null hypothesis – false positive (a drug </a:t>
            </a:r>
            <a:r>
              <a:rPr lang="en-GB" sz="2000" b="1" dirty="0" smtClean="0"/>
              <a:t>isn’t</a:t>
            </a:r>
            <a:r>
              <a:rPr lang="en-GB" sz="2000" dirty="0" smtClean="0"/>
              <a:t> effective but incorrectly decide that </a:t>
            </a:r>
            <a:r>
              <a:rPr lang="en-GB" sz="2000" b="1" dirty="0" smtClean="0"/>
              <a:t>it is</a:t>
            </a:r>
            <a:r>
              <a:rPr lang="en-GB" sz="2000" dirty="0" smtClean="0"/>
              <a:t>)</a:t>
            </a:r>
          </a:p>
          <a:p>
            <a:pPr lvl="1"/>
            <a:r>
              <a:rPr lang="en-GB" sz="2000" dirty="0" smtClean="0"/>
              <a:t>Type 2 error – fail to reject false null hypothesis – e.g. a drug </a:t>
            </a:r>
            <a:r>
              <a:rPr lang="en-GB" sz="2000" b="1" dirty="0" smtClean="0"/>
              <a:t>is</a:t>
            </a:r>
            <a:r>
              <a:rPr lang="en-GB" sz="2000" dirty="0" smtClean="0"/>
              <a:t> effective but incorrectly decide that </a:t>
            </a:r>
            <a:r>
              <a:rPr lang="en-GB" sz="2000" b="1" dirty="0" smtClean="0"/>
              <a:t>it isn't</a:t>
            </a:r>
            <a:r>
              <a:rPr lang="en-GB" sz="2000" dirty="0" smtClean="0"/>
              <a:t>. </a:t>
            </a:r>
            <a:endParaRPr lang="en-US" sz="2000" dirty="0"/>
          </a:p>
          <a:p>
            <a:r>
              <a:rPr lang="en-US" sz="2400" dirty="0" smtClean="0">
                <a:solidFill>
                  <a:srgbClr val="FF0000"/>
                </a:solidFill>
              </a:rPr>
              <a:t>Therefore</a:t>
            </a:r>
            <a:r>
              <a:rPr lang="en-US" sz="2400" dirty="0">
                <a:solidFill>
                  <a:srgbClr val="FF0000"/>
                </a:solidFill>
              </a:rPr>
              <a:t>, by running two t-tests on the same data you will have increased your chance of "making a mistake" to 10%. Three t-tests would be 15% and so on. These are unacceptable errors. </a:t>
            </a:r>
            <a:endParaRPr lang="en-US" sz="2400" dirty="0" smtClean="0"/>
          </a:p>
          <a:p>
            <a:r>
              <a:rPr lang="en-US" sz="2400" dirty="0" smtClean="0">
                <a:solidFill>
                  <a:srgbClr val="00B050"/>
                </a:solidFill>
              </a:rPr>
              <a:t>An </a:t>
            </a:r>
            <a:r>
              <a:rPr lang="en-US" sz="2400" dirty="0">
                <a:solidFill>
                  <a:srgbClr val="00B050"/>
                </a:solidFill>
              </a:rPr>
              <a:t>ANOVA controls for these errors so that the Type 1 error remains at 5% and you can be more confident that any significant result you find is not just down to chance. See our guide </a:t>
            </a:r>
            <a:r>
              <a:rPr lang="en-US" sz="2400" dirty="0" smtClean="0">
                <a:solidFill>
                  <a:srgbClr val="00B050"/>
                </a:solidFill>
              </a:rPr>
              <a:t>on</a:t>
            </a:r>
            <a:r>
              <a:rPr lang="en-US" sz="2400" dirty="0" smtClean="0">
                <a:solidFill>
                  <a:srgbClr val="00B050"/>
                </a:solidFill>
                <a:hlinkClick r:id="rId2"/>
              </a:rPr>
              <a:t>.</a:t>
            </a:r>
            <a:endParaRPr 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740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851"/>
            <a:ext cx="8229600" cy="602184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Errors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27967"/>
            <a:ext cx="8229600" cy="5227315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A </a:t>
            </a:r>
            <a:r>
              <a:rPr lang="en-US" b="1" u="sng" dirty="0">
                <a:solidFill>
                  <a:srgbClr val="FF0000"/>
                </a:solidFill>
              </a:rPr>
              <a:t>type I error</a:t>
            </a:r>
            <a:r>
              <a:rPr lang="en-US" u="sng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is when you reject </a:t>
            </a:r>
            <a:r>
              <a:rPr lang="en-US" dirty="0">
                <a:solidFill>
                  <a:srgbClr val="FF0000"/>
                </a:solidFill>
              </a:rPr>
              <a:t>the </a:t>
            </a:r>
            <a:r>
              <a:rPr lang="en-US" i="1" dirty="0">
                <a:solidFill>
                  <a:srgbClr val="FF0000"/>
                </a:solidFill>
              </a:rPr>
              <a:t>null</a:t>
            </a:r>
            <a:r>
              <a:rPr lang="en-US" dirty="0">
                <a:solidFill>
                  <a:srgbClr val="FF0000"/>
                </a:solidFill>
              </a:rPr>
              <a:t> hypothesis when it is in fact </a:t>
            </a:r>
            <a:r>
              <a:rPr lang="en-US" dirty="0" smtClean="0">
                <a:solidFill>
                  <a:srgbClr val="FF0000"/>
                </a:solidFill>
              </a:rPr>
              <a:t>true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e.g. would be when the statistical test identifies an improvement in VO2 max when none had occurred. Therefore you would conclude, wrongly that the training </a:t>
            </a:r>
            <a:r>
              <a:rPr lang="en-US" dirty="0" err="1" smtClean="0"/>
              <a:t>programme</a:t>
            </a:r>
            <a:r>
              <a:rPr lang="en-US" dirty="0" smtClean="0"/>
              <a:t> has an impact aerobic capacity, when in fact it doesn’t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>
                <a:solidFill>
                  <a:srgbClr val="FF0000"/>
                </a:solidFill>
              </a:rPr>
              <a:t>A </a:t>
            </a:r>
            <a:r>
              <a:rPr lang="en-US" b="1" u="sng" dirty="0">
                <a:solidFill>
                  <a:srgbClr val="FF0000"/>
                </a:solidFill>
              </a:rPr>
              <a:t>type II </a:t>
            </a:r>
            <a:r>
              <a:rPr lang="en-US" b="1" u="sng" dirty="0" smtClean="0">
                <a:solidFill>
                  <a:srgbClr val="FF0000"/>
                </a:solidFill>
              </a:rPr>
              <a:t>error</a:t>
            </a:r>
            <a:r>
              <a:rPr lang="en-US" u="sng" dirty="0" smtClean="0">
                <a:solidFill>
                  <a:srgbClr val="FF0000"/>
                </a:solidFill>
              </a:rPr>
              <a:t> </a:t>
            </a:r>
            <a:r>
              <a:rPr lang="en-US" dirty="0">
                <a:solidFill>
                  <a:srgbClr val="FF0000"/>
                </a:solidFill>
              </a:rPr>
              <a:t>is the failure to reject a false null </a:t>
            </a:r>
            <a:r>
              <a:rPr lang="en-US" dirty="0" smtClean="0">
                <a:solidFill>
                  <a:srgbClr val="FF0000"/>
                </a:solidFill>
              </a:rPr>
              <a:t>hypothesis.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e.g. would </a:t>
            </a:r>
            <a:r>
              <a:rPr lang="en-US" dirty="0"/>
              <a:t>be </a:t>
            </a:r>
            <a:r>
              <a:rPr lang="en-US" dirty="0" smtClean="0"/>
              <a:t>when the statistical test fails </a:t>
            </a:r>
            <a:r>
              <a:rPr lang="en-US" dirty="0"/>
              <a:t>to detect </a:t>
            </a:r>
            <a:r>
              <a:rPr lang="en-US" dirty="0" smtClean="0"/>
              <a:t>an improvement in VO2 max when one had occurred. Therefore you would conclude, wrongly that the training </a:t>
            </a:r>
            <a:r>
              <a:rPr lang="en-US" dirty="0" err="1" smtClean="0"/>
              <a:t>programme</a:t>
            </a:r>
            <a:r>
              <a:rPr lang="en-US" dirty="0" smtClean="0"/>
              <a:t> has no impact, when in fact it does.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726510" y="815990"/>
            <a:ext cx="7590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</a:rPr>
              <a:t>Remember statistics are concerned with probabilities</a:t>
            </a:r>
            <a:endParaRPr lang="en-GB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695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Limitations of the ANOVA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ANOVA will tell you whether there is but not where the differences </a:t>
            </a:r>
            <a:r>
              <a:rPr lang="en-GB" dirty="0" smtClean="0">
                <a:latin typeface="Arial" charset="0"/>
                <a:cs typeface="Arial" charset="0"/>
              </a:rPr>
              <a:t>are.</a:t>
            </a:r>
          </a:p>
          <a:p>
            <a:pPr>
              <a:lnSpc>
                <a:spcPct val="80000"/>
              </a:lnSpc>
            </a:pPr>
            <a:endParaRPr lang="en-GB" dirty="0">
              <a:latin typeface="Arial" charset="0"/>
              <a:cs typeface="Arial" charset="0"/>
            </a:endParaRPr>
          </a:p>
          <a:p>
            <a:pPr>
              <a:lnSpc>
                <a:spcPct val="80000"/>
              </a:lnSpc>
            </a:pPr>
            <a:r>
              <a:rPr lang="en-GB" dirty="0" smtClean="0">
                <a:latin typeface="Arial" charset="0"/>
                <a:cs typeface="Arial" charset="0"/>
              </a:rPr>
              <a:t>To locate which groups vary you need to use a </a:t>
            </a:r>
            <a:r>
              <a:rPr lang="en-GB" b="1" i="1" dirty="0" smtClean="0">
                <a:latin typeface="Arial" charset="0"/>
                <a:cs typeface="Arial" charset="0"/>
              </a:rPr>
              <a:t>Post Hoc test</a:t>
            </a:r>
            <a:r>
              <a:rPr lang="en-GB" dirty="0" smtClean="0">
                <a:latin typeface="Arial" charset="0"/>
                <a:cs typeface="Arial" charset="0"/>
              </a:rPr>
              <a:t>.</a:t>
            </a:r>
          </a:p>
          <a:p>
            <a:pPr>
              <a:lnSpc>
                <a:spcPct val="80000"/>
              </a:lnSpc>
            </a:pPr>
            <a:endParaRPr lang="en-GB" dirty="0">
              <a:latin typeface="Arial" charset="0"/>
              <a:cs typeface="Arial" charset="0"/>
            </a:endParaRPr>
          </a:p>
          <a:p>
            <a:pPr>
              <a:lnSpc>
                <a:spcPct val="80000"/>
              </a:lnSpc>
            </a:pPr>
            <a:r>
              <a:rPr lang="en-GB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Normally </a:t>
            </a:r>
            <a:r>
              <a:rPr lang="en-GB" dirty="0" err="1" smtClean="0">
                <a:solidFill>
                  <a:srgbClr val="0070C0"/>
                </a:solidFill>
                <a:latin typeface="Arial" charset="0"/>
                <a:cs typeface="Arial" charset="0"/>
              </a:rPr>
              <a:t>Tukey</a:t>
            </a:r>
            <a:r>
              <a:rPr lang="en-GB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 or </a:t>
            </a:r>
            <a:r>
              <a:rPr lang="en-GB" dirty="0" err="1" smtClean="0">
                <a:solidFill>
                  <a:srgbClr val="0070C0"/>
                </a:solidFill>
                <a:latin typeface="Arial" charset="0"/>
                <a:cs typeface="Arial" charset="0"/>
              </a:rPr>
              <a:t>Scheffe’s</a:t>
            </a:r>
            <a:r>
              <a:rPr lang="en-GB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 (more conservative)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07372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Inputting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 smtClean="0"/>
              <a:t>Set up the variable view columns</a:t>
            </a:r>
          </a:p>
          <a:p>
            <a:pPr marL="0" indent="0">
              <a:buNone/>
            </a:pPr>
            <a:r>
              <a:rPr lang="en-US" dirty="0" smtClean="0"/>
              <a:t>Column 1 – group</a:t>
            </a:r>
          </a:p>
          <a:p>
            <a:pPr marL="0" indent="0">
              <a:buNone/>
            </a:pPr>
            <a:r>
              <a:rPr lang="en-US" dirty="0" smtClean="0"/>
              <a:t>Column 2 – time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You must convert your group titles to numbers </a:t>
            </a:r>
          </a:p>
          <a:p>
            <a:pPr marL="0" indent="0">
              <a:buNone/>
            </a:pPr>
            <a:r>
              <a:rPr lang="en-US" dirty="0" smtClean="0"/>
              <a:t>so;</a:t>
            </a:r>
          </a:p>
          <a:p>
            <a:pPr marL="0" indent="0">
              <a:buNone/>
            </a:pPr>
            <a:r>
              <a:rPr lang="en-US" dirty="0" smtClean="0"/>
              <a:t> 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Firstly groups an then in the values box 1=team; 2=</a:t>
            </a:r>
            <a:r>
              <a:rPr lang="en-US" dirty="0" err="1" smtClean="0"/>
              <a:t>indiv</a:t>
            </a:r>
            <a:r>
              <a:rPr lang="en-US" dirty="0" smtClean="0"/>
              <a:t>; 3 =none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Return to data view.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64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0918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Under the group column insert 1 for group 1 and then the time for that person in the time column. The second person in the column is 1 then their time, the third is 1 then their time etc.</a:t>
            </a:r>
          </a:p>
          <a:p>
            <a:endParaRPr lang="en-US" dirty="0"/>
          </a:p>
          <a:p>
            <a:r>
              <a:rPr lang="en-US" dirty="0" smtClean="0"/>
              <a:t>When you reach the second group of data then it is 2 under the group and their time in the time column etc.  </a:t>
            </a:r>
          </a:p>
          <a:p>
            <a:endParaRPr lang="en-US" dirty="0"/>
          </a:p>
          <a:p>
            <a:r>
              <a:rPr lang="en-US" dirty="0" smtClean="0"/>
              <a:t>You data is ready to </a:t>
            </a:r>
            <a:r>
              <a:rPr lang="en-US" dirty="0" err="1" smtClean="0"/>
              <a:t>analyse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95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7918" y="252412"/>
            <a:ext cx="2771775" cy="635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4595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18493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Compare means</a:t>
            </a:r>
          </a:p>
          <a:p>
            <a:r>
              <a:rPr lang="en-US" dirty="0" smtClean="0"/>
              <a:t>One way ANOVA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Factor is the group</a:t>
            </a:r>
          </a:p>
          <a:p>
            <a:pPr marL="0" indent="0">
              <a:buNone/>
            </a:pPr>
            <a:r>
              <a:rPr lang="en-US" dirty="0" smtClean="0"/>
              <a:t>Dependent is the time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As time is dependent on the person and the person is in a group.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4881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8107" y="176212"/>
            <a:ext cx="7258050" cy="6505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685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Post Hoc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Under options click </a:t>
            </a:r>
            <a:r>
              <a:rPr lang="en-US" dirty="0" err="1" smtClean="0"/>
              <a:t>descriptives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Under post hoc click </a:t>
            </a:r>
            <a:r>
              <a:rPr lang="en-US" dirty="0" err="1" smtClean="0"/>
              <a:t>Tukey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3238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5862" y="614362"/>
            <a:ext cx="6772275" cy="562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109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212" y="274638"/>
            <a:ext cx="7302138" cy="606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4863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SPSS Output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086" y="1452562"/>
            <a:ext cx="7837713" cy="4909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3391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Hoc Analysis - </a:t>
            </a:r>
            <a:r>
              <a:rPr lang="en-GB" dirty="0" err="1" smtClean="0"/>
              <a:t>Tukey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772" y="1814512"/>
            <a:ext cx="7903028" cy="4390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6508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Writing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A one-way ANOVA was used to test for </a:t>
            </a:r>
            <a:r>
              <a:rPr lang="en-US" dirty="0" smtClean="0"/>
              <a:t>differences in  agility score using the </a:t>
            </a:r>
            <a:r>
              <a:rPr lang="en-US" dirty="0" err="1" smtClean="0"/>
              <a:t>illinois</a:t>
            </a:r>
            <a:r>
              <a:rPr lang="en-US" dirty="0" smtClean="0"/>
              <a:t> test. There were significant differences between the groups significantly </a:t>
            </a:r>
            <a:r>
              <a:rPr lang="en-US" dirty="0"/>
              <a:t>across the three </a:t>
            </a:r>
            <a:r>
              <a:rPr lang="en-US" dirty="0" smtClean="0"/>
              <a:t>group (</a:t>
            </a:r>
            <a:r>
              <a:rPr lang="en-US" i="1" dirty="0" smtClean="0">
                <a:solidFill>
                  <a:srgbClr val="FF0000"/>
                </a:solidFill>
              </a:rPr>
              <a:t>F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>
                <a:solidFill>
                  <a:srgbClr val="FF0000"/>
                </a:solidFill>
              </a:rPr>
              <a:t>(2, </a:t>
            </a:r>
            <a:r>
              <a:rPr lang="en-US" dirty="0" smtClean="0">
                <a:solidFill>
                  <a:srgbClr val="FF0000"/>
                </a:solidFill>
              </a:rPr>
              <a:t>24) </a:t>
            </a:r>
            <a:r>
              <a:rPr lang="en-US" dirty="0">
                <a:solidFill>
                  <a:srgbClr val="FF0000"/>
                </a:solidFill>
              </a:rPr>
              <a:t>= </a:t>
            </a:r>
            <a:r>
              <a:rPr lang="en-US" dirty="0" smtClean="0">
                <a:solidFill>
                  <a:srgbClr val="FF0000"/>
                </a:solidFill>
              </a:rPr>
              <a:t>5.45, </a:t>
            </a:r>
            <a:r>
              <a:rPr lang="en-US" i="1" dirty="0">
                <a:solidFill>
                  <a:srgbClr val="FF0000"/>
                </a:solidFill>
              </a:rPr>
              <a:t>p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&lt;0.05) </a:t>
            </a:r>
          </a:p>
          <a:p>
            <a:endParaRPr lang="en-US" dirty="0"/>
          </a:p>
          <a:p>
            <a:r>
              <a:rPr lang="en-US" dirty="0"/>
              <a:t>Tukey post-hoc of the data indicated that there was </a:t>
            </a:r>
            <a:r>
              <a:rPr lang="en-US" dirty="0" smtClean="0"/>
              <a:t>a significant </a:t>
            </a:r>
            <a:r>
              <a:rPr lang="en-US" dirty="0"/>
              <a:t>difference between team </a:t>
            </a:r>
            <a:r>
              <a:rPr lang="en-US" dirty="0" smtClean="0"/>
              <a:t>and those in the ‘none’ groups. 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Tukey post-hoc of the data indicated that there was no statistical difference between team and individual sports.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015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ANOVA with repeated Measures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2462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Used when the same groups are tested on 3 or more occasions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4566498"/>
              </p:ext>
            </p:extLst>
          </p:nvPr>
        </p:nvGraphicFramePr>
        <p:xfrm>
          <a:off x="1765277" y="2315498"/>
          <a:ext cx="6105243" cy="4557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50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50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50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3449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Astrand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Cooper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Metamax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34.5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35.6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32.7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35.7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35.8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33.4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54.9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55.1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53.1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67.1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66.8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64.2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28.5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28.5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28.5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34.5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35.7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33.2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62.1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63.2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58.7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58912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Set Up Variable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Row 1 – VO2_1		name=</a:t>
            </a:r>
            <a:r>
              <a:rPr lang="en-US" dirty="0" err="1" smtClean="0"/>
              <a:t>Astrand</a:t>
            </a:r>
            <a:endParaRPr lang="en-US" dirty="0" smtClean="0"/>
          </a:p>
          <a:p>
            <a:r>
              <a:rPr lang="en-US" dirty="0" smtClean="0"/>
              <a:t>Row 2 – VO2_2		name=Cooper</a:t>
            </a:r>
          </a:p>
          <a:p>
            <a:r>
              <a:rPr lang="en-US" dirty="0" smtClean="0"/>
              <a:t>Row 3 – VO2_3		name=</a:t>
            </a:r>
            <a:r>
              <a:rPr lang="en-US" dirty="0" err="1"/>
              <a:t>M</a:t>
            </a:r>
            <a:r>
              <a:rPr lang="en-US" dirty="0" err="1" smtClean="0"/>
              <a:t>etamax</a:t>
            </a:r>
            <a:endParaRPr lang="en-US" dirty="0" smtClean="0"/>
          </a:p>
          <a:p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Data view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Copy data across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8773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General Linear model</a:t>
            </a:r>
          </a:p>
          <a:p>
            <a:r>
              <a:rPr lang="en-US" dirty="0" smtClean="0"/>
              <a:t>Repeated measures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7764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Repeated Measure </a:t>
            </a:r>
            <a:r>
              <a:rPr lang="en-US" dirty="0"/>
              <a:t>D</a:t>
            </a:r>
            <a:r>
              <a:rPr lang="en-US" dirty="0" smtClean="0"/>
              <a:t>efine factors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Within subject name = VO2</a:t>
            </a:r>
          </a:p>
          <a:p>
            <a:endParaRPr lang="en-US" dirty="0"/>
          </a:p>
          <a:p>
            <a:r>
              <a:rPr lang="en-US" dirty="0" smtClean="0"/>
              <a:t>Number of levels = 3</a:t>
            </a:r>
          </a:p>
          <a:p>
            <a:endParaRPr lang="en-US" dirty="0"/>
          </a:p>
          <a:p>
            <a:r>
              <a:rPr lang="en-US" dirty="0" smtClean="0"/>
              <a:t>Click add</a:t>
            </a:r>
          </a:p>
          <a:p>
            <a:r>
              <a:rPr lang="en-US" dirty="0" smtClean="0"/>
              <a:t>Click define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9271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675" y="647700"/>
            <a:ext cx="7486650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8764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1497" y="705394"/>
            <a:ext cx="4114528" cy="5019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3631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Within Subjects Variable Box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Click across</a:t>
            </a:r>
          </a:p>
          <a:p>
            <a:endParaRPr lang="en-US" dirty="0"/>
          </a:p>
          <a:p>
            <a:r>
              <a:rPr lang="en-US" dirty="0" err="1" smtClean="0"/>
              <a:t>Astrand</a:t>
            </a:r>
            <a:r>
              <a:rPr lang="en-US" dirty="0" smtClean="0"/>
              <a:t> to 1</a:t>
            </a:r>
          </a:p>
          <a:p>
            <a:r>
              <a:rPr lang="en-US" dirty="0" smtClean="0"/>
              <a:t>Cooper to 2</a:t>
            </a:r>
          </a:p>
          <a:p>
            <a:r>
              <a:rPr lang="en-US" dirty="0" err="1" smtClean="0"/>
              <a:t>Metamax</a:t>
            </a:r>
            <a:r>
              <a:rPr lang="en-US" dirty="0" smtClean="0"/>
              <a:t> to 3</a:t>
            </a:r>
          </a:p>
        </p:txBody>
      </p:sp>
    </p:spTree>
    <p:extLst>
      <p:ext uri="{BB962C8B-B14F-4D97-AF65-F5344CB8AC3E}">
        <p14:creationId xmlns:p14="http://schemas.microsoft.com/office/powerpoint/2010/main" val="20447787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3223" y="548640"/>
            <a:ext cx="6492239" cy="531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7981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Move VO2 and overall </a:t>
            </a:r>
            <a:r>
              <a:rPr lang="en-GB" dirty="0" smtClean="0"/>
              <a:t>– Display means for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Click</a:t>
            </a:r>
          </a:p>
          <a:p>
            <a:pPr lvl="1"/>
            <a:r>
              <a:rPr lang="en-GB" dirty="0" smtClean="0"/>
              <a:t>Compare main effect</a:t>
            </a:r>
          </a:p>
          <a:p>
            <a:pPr lvl="1"/>
            <a:r>
              <a:rPr lang="en-GB" dirty="0" smtClean="0"/>
              <a:t>Descriptive statistics</a:t>
            </a:r>
          </a:p>
          <a:p>
            <a:pPr lvl="1"/>
            <a:r>
              <a:rPr lang="en-GB" dirty="0" smtClean="0"/>
              <a:t>Estimates of effect size</a:t>
            </a:r>
          </a:p>
          <a:p>
            <a:pPr lvl="1"/>
            <a:r>
              <a:rPr lang="en-GB" dirty="0" smtClean="0"/>
              <a:t>Homogeneity tests</a:t>
            </a:r>
          </a:p>
          <a:p>
            <a:pPr marL="457200" lvl="1" indent="0">
              <a:buNone/>
            </a:pPr>
            <a:r>
              <a:rPr lang="en-GB" dirty="0" smtClean="0"/>
              <a:t>(this will provide post hoc analysis)</a:t>
            </a:r>
          </a:p>
          <a:p>
            <a:pPr marL="457200" lvl="1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continue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996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7097" y="523875"/>
            <a:ext cx="6492239" cy="581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156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580924"/>
            <a:ext cx="7038975" cy="17430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74638"/>
            <a:ext cx="3400425" cy="14859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" y="3504702"/>
            <a:ext cx="6905625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9915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0966"/>
            <a:ext cx="8229600" cy="1143000"/>
          </a:xfrm>
        </p:spPr>
        <p:txBody>
          <a:bodyPr/>
          <a:lstStyle/>
          <a:p>
            <a:r>
              <a:rPr lang="en-GB" dirty="0" smtClean="0"/>
              <a:t>Post Hoc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3480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sz="1600" dirty="0" smtClean="0"/>
              <a:t>1 - </a:t>
            </a:r>
            <a:r>
              <a:rPr lang="en-GB" sz="1600" dirty="0" err="1" smtClean="0"/>
              <a:t>Astrand</a:t>
            </a:r>
            <a:endParaRPr lang="en-GB" sz="1600" dirty="0" smtClean="0"/>
          </a:p>
          <a:p>
            <a:r>
              <a:rPr lang="en-GB" sz="1600" dirty="0" smtClean="0"/>
              <a:t>2 - Cooper</a:t>
            </a:r>
          </a:p>
          <a:p>
            <a:r>
              <a:rPr lang="en-GB" sz="1600" dirty="0" smtClean="0"/>
              <a:t>3 - </a:t>
            </a:r>
            <a:r>
              <a:rPr lang="en-GB" sz="1600" dirty="0" err="1" smtClean="0"/>
              <a:t>Metamax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526" y="1067732"/>
            <a:ext cx="6675120" cy="3830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1195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Output Information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606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sz="3000" dirty="0" smtClean="0">
                <a:solidFill>
                  <a:srgbClr val="00B0F0"/>
                </a:solidFill>
              </a:rPr>
              <a:t>Descriptive statistics</a:t>
            </a:r>
            <a:endParaRPr lang="en-US" sz="3000" dirty="0">
              <a:solidFill>
                <a:srgbClr val="00B0F0"/>
              </a:solidFill>
            </a:endParaRPr>
          </a:p>
          <a:p>
            <a:r>
              <a:rPr lang="en-US" sz="3000" dirty="0" err="1" smtClean="0">
                <a:solidFill>
                  <a:srgbClr val="7030A0"/>
                </a:solidFill>
              </a:rPr>
              <a:t>Mauchly’s</a:t>
            </a:r>
            <a:r>
              <a:rPr lang="en-US" sz="3000" dirty="0" smtClean="0">
                <a:solidFill>
                  <a:srgbClr val="7030A0"/>
                </a:solidFill>
              </a:rPr>
              <a:t> test of </a:t>
            </a:r>
            <a:r>
              <a:rPr lang="en-US" sz="3000" dirty="0" err="1" smtClean="0">
                <a:solidFill>
                  <a:srgbClr val="7030A0"/>
                </a:solidFill>
              </a:rPr>
              <a:t>sphericity</a:t>
            </a:r>
            <a:endParaRPr lang="en-US" sz="3000" dirty="0" smtClean="0">
              <a:solidFill>
                <a:srgbClr val="7030A0"/>
              </a:solidFill>
            </a:endParaRPr>
          </a:p>
          <a:p>
            <a:r>
              <a:rPr lang="en-US" sz="3000" dirty="0" smtClean="0">
                <a:solidFill>
                  <a:srgbClr val="FF0000"/>
                </a:solidFill>
              </a:rPr>
              <a:t>Measure : Measure 1 (test of within subjects effects)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Information required in on Measure 1 and you read the first line (</a:t>
            </a:r>
            <a:r>
              <a:rPr lang="en-US" dirty="0" err="1"/>
              <a:t>S</a:t>
            </a:r>
            <a:r>
              <a:rPr lang="en-US" dirty="0" err="1" smtClean="0"/>
              <a:t>phericity</a:t>
            </a:r>
            <a:r>
              <a:rPr lang="en-US" dirty="0" smtClean="0"/>
              <a:t> assumed if the </a:t>
            </a:r>
            <a:r>
              <a:rPr lang="en-US" dirty="0" err="1" smtClean="0"/>
              <a:t>Mauchly</a:t>
            </a:r>
            <a:r>
              <a:rPr lang="en-US" dirty="0" smtClean="0"/>
              <a:t> test is greater than 0.05 – if not use one of the other Epsilon values) – consider the significance.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6360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SPSS output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9460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Hoc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40078"/>
            <a:ext cx="8229600" cy="56367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You require the table titles Pairwise Comparisons</a:t>
            </a: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3236525"/>
              </p:ext>
            </p:extLst>
          </p:nvPr>
        </p:nvGraphicFramePr>
        <p:xfrm>
          <a:off x="926924" y="1828800"/>
          <a:ext cx="7265098" cy="479746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95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7952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952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8794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795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7952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7952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12760"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Pairwise Comparisons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2760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Measure:MEASURE_1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0876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(I) vo2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(J) vo2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Mean Difference (I-J)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Std. Error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Sig.</a:t>
                      </a:r>
                      <a:r>
                        <a:rPr lang="en-GB" sz="1100" baseline="30000">
                          <a:effectLst/>
                        </a:rPr>
                        <a:t>a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95% Confidence Interval for Difference</a:t>
                      </a:r>
                      <a:r>
                        <a:rPr lang="en-GB" sz="1100" baseline="30000">
                          <a:effectLst/>
                        </a:rPr>
                        <a:t>a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2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Lower Bound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Upper Bound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276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2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-.486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.236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.086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-1.064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.093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2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3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1.929</a:t>
                      </a:r>
                      <a:r>
                        <a:rPr lang="en-GB" sz="2000" baseline="30000" dirty="0">
                          <a:effectLst/>
                        </a:rPr>
                        <a:t>*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.420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.004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.902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2.955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276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.486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.236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.086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-.093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1.064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2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2.414</a:t>
                      </a:r>
                      <a:r>
                        <a:rPr lang="en-GB" sz="2000" baseline="30000">
                          <a:effectLst/>
                        </a:rPr>
                        <a:t>*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.503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.003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1.183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3.645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276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-1.929</a:t>
                      </a:r>
                      <a:r>
                        <a:rPr lang="en-GB" sz="2000" baseline="30000">
                          <a:effectLst/>
                        </a:rPr>
                        <a:t>*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.420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.004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-2.955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-.902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2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-2.414</a:t>
                      </a:r>
                      <a:r>
                        <a:rPr lang="en-GB" sz="2000" baseline="30000">
                          <a:effectLst/>
                        </a:rPr>
                        <a:t>*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.503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.003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-3.645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-1.183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2760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Based on estimated marginal means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008991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a. </a:t>
                      </a:r>
                      <a:r>
                        <a:rPr lang="en-GB" sz="1400" dirty="0">
                          <a:effectLst/>
                        </a:rPr>
                        <a:t>Adjustment for multiple comparisons: Least Significant Difference (equivalent to no adjustments).</a:t>
                      </a:r>
                      <a:endParaRPr lang="en-GB" sz="20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*. The mean difference is significant at the .05 level</a:t>
                      </a:r>
                      <a:r>
                        <a:rPr lang="en-GB" sz="900" dirty="0">
                          <a:effectLst/>
                        </a:rPr>
                        <a:t>.</a:t>
                      </a:r>
                      <a:endParaRPr lang="en-GB" sz="11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398052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Reporting this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02708"/>
            <a:ext cx="8229600" cy="5123144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F(</a:t>
            </a:r>
            <a:r>
              <a:rPr lang="en-US" dirty="0" err="1" smtClean="0"/>
              <a:t>d.f</a:t>
            </a:r>
            <a:r>
              <a:rPr lang="en-US" dirty="0" smtClean="0"/>
              <a:t>, </a:t>
            </a:r>
            <a:r>
              <a:rPr lang="en-US" dirty="0" err="1" smtClean="0"/>
              <a:t>d.f.error</a:t>
            </a:r>
            <a:r>
              <a:rPr lang="en-US" dirty="0" smtClean="0"/>
              <a:t>)=value, p&lt;0.05 or 0.01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This tells if a difference exists.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Report the data for pairwise comparisons to determine where the differences occur.</a:t>
            </a:r>
          </a:p>
          <a:p>
            <a:pPr marL="0" indent="0">
              <a:buNone/>
            </a:pPr>
            <a:r>
              <a:rPr lang="en-US" dirty="0" err="1" smtClean="0"/>
              <a:t>i.e</a:t>
            </a:r>
            <a:r>
              <a:rPr lang="en-US" dirty="0" smtClean="0"/>
              <a:t> 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00B0F0"/>
                </a:solidFill>
              </a:rPr>
              <a:t>There is a difference (F(2,12)=20.17, P&lt;0.01) in VO2 score using different methods of assessment. These difference occur between </a:t>
            </a:r>
            <a:r>
              <a:rPr lang="en-US" b="1" dirty="0" err="1" smtClean="0">
                <a:solidFill>
                  <a:srgbClr val="00B0F0"/>
                </a:solidFill>
              </a:rPr>
              <a:t>Astrand</a:t>
            </a:r>
            <a:r>
              <a:rPr lang="en-US" b="1" dirty="0" smtClean="0">
                <a:solidFill>
                  <a:srgbClr val="00B0F0"/>
                </a:solidFill>
              </a:rPr>
              <a:t> and meta max(P&lt;0.01) as well as between Cooper and </a:t>
            </a:r>
            <a:r>
              <a:rPr lang="en-US" b="1" dirty="0" err="1" smtClean="0">
                <a:solidFill>
                  <a:srgbClr val="00B0F0"/>
                </a:solidFill>
              </a:rPr>
              <a:t>Metamax</a:t>
            </a:r>
            <a:r>
              <a:rPr lang="en-US" b="1" dirty="0" smtClean="0">
                <a:solidFill>
                  <a:srgbClr val="00B0F0"/>
                </a:solidFill>
              </a:rPr>
              <a:t> (p&lt;0.01).</a:t>
            </a:r>
            <a:endParaRPr lang="en-US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4807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475</TotalTime>
  <Words>1148</Words>
  <Application>Microsoft Office PowerPoint</Application>
  <PresentationFormat>On-screen Show (4:3)</PresentationFormat>
  <Paragraphs>219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Times New Roman</vt:lpstr>
      <vt:lpstr>Office Theme</vt:lpstr>
      <vt:lpstr>Analysis of Variance   (with worked examples and data) </vt:lpstr>
      <vt:lpstr>Types of ANOVA</vt:lpstr>
      <vt:lpstr>Examples of both?</vt:lpstr>
      <vt:lpstr>One Way Analysis of Variance  ANOVA</vt:lpstr>
      <vt:lpstr>Can I use multiple t-tests?</vt:lpstr>
      <vt:lpstr>Errors</vt:lpstr>
      <vt:lpstr>Limitations of the ANOVA</vt:lpstr>
      <vt:lpstr>Inputting the Data</vt:lpstr>
      <vt:lpstr>Data view</vt:lpstr>
      <vt:lpstr>PowerPoint Presentation</vt:lpstr>
      <vt:lpstr>Conducting the Test</vt:lpstr>
      <vt:lpstr>PowerPoint Presentation</vt:lpstr>
      <vt:lpstr>Post Hoc</vt:lpstr>
      <vt:lpstr>PowerPoint Presentation</vt:lpstr>
      <vt:lpstr>PowerPoint Presentation</vt:lpstr>
      <vt:lpstr>SPSS Output</vt:lpstr>
      <vt:lpstr>Post Hoc Analysis - Tukey</vt:lpstr>
      <vt:lpstr>Writing the data</vt:lpstr>
      <vt:lpstr>ANOVA with repeated Measures</vt:lpstr>
      <vt:lpstr>Set Up Variable View</vt:lpstr>
      <vt:lpstr>Conducting the Test</vt:lpstr>
      <vt:lpstr>Repeated Measure Define factors</vt:lpstr>
      <vt:lpstr>PowerPoint Presentation</vt:lpstr>
      <vt:lpstr>PowerPoint Presentation</vt:lpstr>
      <vt:lpstr>Within Subjects Variable Box</vt:lpstr>
      <vt:lpstr>PowerPoint Presentation</vt:lpstr>
      <vt:lpstr>Options</vt:lpstr>
      <vt:lpstr>PowerPoint Presentation</vt:lpstr>
      <vt:lpstr>PowerPoint Presentation</vt:lpstr>
      <vt:lpstr>Post Hoc Analysis</vt:lpstr>
      <vt:lpstr>Output Information </vt:lpstr>
      <vt:lpstr>SPSS output data</vt:lpstr>
      <vt:lpstr>Post Hoc Analysis</vt:lpstr>
      <vt:lpstr>Reporting this data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Variance  ANOVA</dc:title>
  <dc:creator>SHOE2</dc:creator>
  <cp:lastModifiedBy>Administrator</cp:lastModifiedBy>
  <cp:revision>37</cp:revision>
  <cp:lastPrinted>2019-11-28T17:04:17Z</cp:lastPrinted>
  <dcterms:created xsi:type="dcterms:W3CDTF">2013-11-18T20:11:24Z</dcterms:created>
  <dcterms:modified xsi:type="dcterms:W3CDTF">2023-01-30T20:53:33Z</dcterms:modified>
</cp:coreProperties>
</file>