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6"/>
  </p:notesMasterIdLst>
  <p:sldIdLst>
    <p:sldId id="256" r:id="rId2"/>
    <p:sldId id="294" r:id="rId3"/>
    <p:sldId id="341" r:id="rId4"/>
    <p:sldId id="304" r:id="rId5"/>
    <p:sldId id="307" r:id="rId6"/>
    <p:sldId id="333" r:id="rId7"/>
    <p:sldId id="334" r:id="rId8"/>
    <p:sldId id="335" r:id="rId9"/>
    <p:sldId id="336" r:id="rId10"/>
    <p:sldId id="337" r:id="rId11"/>
    <p:sldId id="342" r:id="rId12"/>
    <p:sldId id="338" r:id="rId13"/>
    <p:sldId id="339" r:id="rId14"/>
    <p:sldId id="340" r:id="rId15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6"/>
    <p:restoredTop sz="93240"/>
  </p:normalViewPr>
  <p:slideViewPr>
    <p:cSldViewPr>
      <p:cViewPr varScale="1">
        <p:scale>
          <a:sx n="66" d="100"/>
          <a:sy n="66" d="100"/>
        </p:scale>
        <p:origin x="75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03/12/2017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1498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312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3774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353731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70977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12123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70583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31767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96329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96330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121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5.tiff"/><Relationship Id="rId5" Type="http://schemas.openxmlformats.org/officeDocument/2006/relationships/image" Target="../media/image6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7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8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9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0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2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err="1" smtClean="0">
                <a:ea typeface="ＭＳ Ｐゴシック" charset="-128"/>
              </a:rPr>
              <a:t>AnatPhys</a:t>
            </a:r>
            <a:r>
              <a:rPr lang="en-GB" altLang="en-US" sz="4800" dirty="0" smtClean="0">
                <a:ea typeface="ＭＳ Ｐゴシック" charset="-128"/>
              </a:rPr>
              <a:t> Kinesiology</a:t>
            </a:r>
            <a:r>
              <a:rPr lang="en-GB" altLang="en-US" sz="4800" dirty="0" smtClean="0">
                <a:ea typeface="ＭＳ Ｐゴシック" charset="-128"/>
              </a:rPr>
              <a:t/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</a:t>
            </a:r>
            <a:r>
              <a:rPr lang="en-GB" altLang="en-US" sz="4800" dirty="0" smtClean="0">
                <a:ea typeface="ＭＳ Ｐゴシック" charset="-128"/>
              </a:rPr>
              <a:t>– Ankle MMTs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</a:t>
            </a:r>
            <a:r>
              <a:rPr lang="mr-IN" dirty="0" smtClean="0"/>
              <a:t>–</a:t>
            </a:r>
            <a:r>
              <a:rPr lang="en-GB" dirty="0" smtClean="0"/>
              <a:t> AROM/ PROM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7819" y="1397039"/>
            <a:ext cx="3040388" cy="4408510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US" dirty="0" smtClean="0"/>
              <a:t>Plantar Flexion (</a:t>
            </a:r>
            <a:r>
              <a:rPr lang="en-US" dirty="0" err="1" smtClean="0"/>
              <a:t>Talocrural</a:t>
            </a:r>
            <a:r>
              <a:rPr lang="en-US" dirty="0" smtClean="0"/>
              <a:t>) </a:t>
            </a:r>
            <a:endParaRPr lang="en-US" dirty="0"/>
          </a:p>
          <a:p>
            <a:pPr lvl="1"/>
            <a:r>
              <a:rPr lang="en-US" dirty="0" smtClean="0"/>
              <a:t>0 </a:t>
            </a:r>
            <a:r>
              <a:rPr lang="en-US" dirty="0"/>
              <a:t>to </a:t>
            </a:r>
            <a:r>
              <a:rPr lang="en-US" dirty="0" smtClean="0"/>
              <a:t>30</a:t>
            </a:r>
            <a:r>
              <a:rPr lang="en-US" baseline="30000" dirty="0" smtClean="0"/>
              <a:t>0</a:t>
            </a:r>
            <a:r>
              <a:rPr lang="en-US" dirty="0" smtClean="0"/>
              <a:t> </a:t>
            </a:r>
            <a:endParaRPr lang="en-US" dirty="0"/>
          </a:p>
          <a:p>
            <a:r>
              <a:rPr lang="en-US" dirty="0" err="1" smtClean="0"/>
              <a:t>Dorsi</a:t>
            </a:r>
            <a:r>
              <a:rPr lang="en-US" dirty="0" smtClean="0"/>
              <a:t> Flexion (</a:t>
            </a:r>
            <a:r>
              <a:rPr lang="en-US" dirty="0" err="1" smtClean="0"/>
              <a:t>Talocrural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0 </a:t>
            </a:r>
            <a:r>
              <a:rPr lang="en-US" dirty="0"/>
              <a:t>to </a:t>
            </a:r>
            <a:r>
              <a:rPr lang="en-US" dirty="0" smtClean="0"/>
              <a:t>15</a:t>
            </a:r>
            <a:r>
              <a:rPr lang="en-US" baseline="30000" dirty="0" smtClean="0"/>
              <a:t>-</a:t>
            </a:r>
            <a:r>
              <a:rPr lang="en-US" dirty="0" smtClean="0"/>
              <a:t> </a:t>
            </a:r>
            <a:endParaRPr lang="en-US" dirty="0"/>
          </a:p>
          <a:p>
            <a:r>
              <a:rPr lang="en-US" dirty="0"/>
              <a:t>Inversion (</a:t>
            </a:r>
            <a:r>
              <a:rPr lang="en-US" dirty="0" err="1"/>
              <a:t>MidTarsal</a:t>
            </a:r>
            <a:r>
              <a:rPr lang="en-US" dirty="0"/>
              <a:t>/</a:t>
            </a:r>
            <a:r>
              <a:rPr lang="en-US" dirty="0" err="1"/>
              <a:t>SubTalar</a:t>
            </a:r>
            <a:r>
              <a:rPr lang="en-US" dirty="0"/>
              <a:t>)</a:t>
            </a:r>
          </a:p>
          <a:p>
            <a:pPr lvl="1"/>
            <a:r>
              <a:rPr lang="es-ES_tradnl" dirty="0" smtClean="0">
                <a:latin typeface="+mj-lt"/>
              </a:rPr>
              <a:t>10-20</a:t>
            </a:r>
            <a:r>
              <a:rPr lang="es-ES_tradnl" baseline="30000" dirty="0" smtClean="0">
                <a:latin typeface="+mj-lt"/>
              </a:rPr>
              <a:t>0</a:t>
            </a:r>
            <a:endParaRPr lang="es-ES_tradnl" dirty="0" smtClean="0">
              <a:latin typeface="+mj-lt"/>
            </a:endParaRPr>
          </a:p>
          <a:p>
            <a:r>
              <a:rPr lang="es-ES_tradnl" dirty="0" err="1" smtClean="0"/>
              <a:t>Eversion</a:t>
            </a:r>
            <a:r>
              <a:rPr lang="es-ES_tradnl" dirty="0" smtClean="0"/>
              <a:t> </a:t>
            </a:r>
            <a:r>
              <a:rPr lang="en-US" dirty="0"/>
              <a:t>(</a:t>
            </a:r>
            <a:r>
              <a:rPr lang="en-US" dirty="0" err="1"/>
              <a:t>MidTarsal</a:t>
            </a:r>
            <a:r>
              <a:rPr lang="en-US" dirty="0"/>
              <a:t>/</a:t>
            </a:r>
            <a:r>
              <a:rPr lang="en-US" dirty="0" err="1"/>
              <a:t>SubTalar</a:t>
            </a:r>
            <a:r>
              <a:rPr lang="en-US" dirty="0" smtClean="0"/>
              <a:t>)</a:t>
            </a:r>
            <a:endParaRPr lang="es-ES_tradnl" dirty="0"/>
          </a:p>
          <a:p>
            <a:pPr lvl="1"/>
            <a:r>
              <a:rPr lang="es-ES_tradnl" dirty="0" smtClean="0">
                <a:latin typeface="+mj-lt"/>
              </a:rPr>
              <a:t>20-30</a:t>
            </a:r>
            <a:r>
              <a:rPr lang="es-ES_tradnl" baseline="30000" dirty="0" smtClean="0">
                <a:latin typeface="+mj-lt"/>
              </a:rPr>
              <a:t>0</a:t>
            </a:r>
            <a:endParaRPr lang="en-GB" dirty="0">
              <a:latin typeface="+mj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To know the Manual Muscle Tests for the foot and ankle region</a:t>
            </a:r>
          </a:p>
          <a:p>
            <a:r>
              <a:rPr lang="en-GB" dirty="0" smtClean="0"/>
              <a:t>Perform and demonstrate these tests on fellow teammates </a:t>
            </a:r>
          </a:p>
        </p:txBody>
      </p:sp>
    </p:spTree>
    <p:extLst>
      <p:ext uri="{BB962C8B-B14F-4D97-AF65-F5344CB8AC3E}">
        <p14:creationId xmlns:p14="http://schemas.microsoft.com/office/powerpoint/2010/main" val="2126230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 (7+2)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5337182" cy="50405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Tibialis Anterior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Extensor </a:t>
            </a:r>
            <a:r>
              <a:rPr lang="en-GB" altLang="en-US" sz="2400" dirty="0" err="1" smtClean="0"/>
              <a:t>Digitorum</a:t>
            </a:r>
            <a:endParaRPr lang="en-GB" altLang="en-US" sz="2400" dirty="0" smtClean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Extensor </a:t>
            </a:r>
            <a:r>
              <a:rPr lang="en-GB" altLang="en-US" sz="2400" dirty="0" err="1" smtClean="0"/>
              <a:t>Hallucis</a:t>
            </a:r>
            <a:r>
              <a:rPr lang="en-GB" altLang="en-US" sz="2400" dirty="0" smtClean="0"/>
              <a:t> Longus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The </a:t>
            </a:r>
            <a:r>
              <a:rPr lang="en-GB" altLang="en-US" sz="2400" dirty="0" err="1" smtClean="0"/>
              <a:t>Peroneals</a:t>
            </a:r>
            <a:r>
              <a:rPr lang="en-GB" altLang="en-US" sz="2400" dirty="0" smtClean="0"/>
              <a:t> (as a group)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Tibialis Posterior 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Flexor </a:t>
            </a:r>
            <a:r>
              <a:rPr lang="en-GB" altLang="en-US" sz="2400" dirty="0" err="1" smtClean="0"/>
              <a:t>Digitorum</a:t>
            </a:r>
            <a:endParaRPr lang="en-GB" altLang="en-US" sz="2400" dirty="0" smtClean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Flexor </a:t>
            </a:r>
            <a:r>
              <a:rPr lang="en-GB" altLang="en-US" sz="2400" dirty="0" err="1" smtClean="0"/>
              <a:t>Hallucis</a:t>
            </a:r>
            <a:r>
              <a:rPr lang="en-GB" altLang="en-US" sz="2400" dirty="0" smtClean="0"/>
              <a:t> Longus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Soleus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Gastrocnemius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5135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Anterior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err="1" smtClean="0"/>
              <a:t>Tibialis</a:t>
            </a:r>
            <a:r>
              <a:rPr lang="en-GB" altLang="en-US" sz="2400" b="1" dirty="0" smtClean="0"/>
              <a:t> Anterior</a:t>
            </a:r>
          </a:p>
          <a:p>
            <a:r>
              <a:rPr lang="en-GB" altLang="en-US" sz="2200" dirty="0" smtClean="0"/>
              <a:t>O</a:t>
            </a:r>
            <a:r>
              <a:rPr lang="en-GB" altLang="en-US" sz="2200" dirty="0"/>
              <a:t>: </a:t>
            </a:r>
            <a:r>
              <a:rPr lang="en-GB" sz="2400" dirty="0"/>
              <a:t>Upper 2/3rds lateral surface tibia </a:t>
            </a:r>
            <a:r>
              <a:rPr lang="en-GB" sz="2400" dirty="0" smtClean="0"/>
              <a:t>and </a:t>
            </a:r>
            <a:r>
              <a:rPr lang="en-GB" sz="2400" dirty="0" err="1" smtClean="0"/>
              <a:t>Interosseus</a:t>
            </a:r>
            <a:r>
              <a:rPr lang="en-GB" sz="2400" dirty="0" smtClean="0"/>
              <a:t> membrane</a:t>
            </a:r>
            <a:endParaRPr lang="en-GB" sz="2400" dirty="0"/>
          </a:p>
          <a:p>
            <a:r>
              <a:rPr lang="en-GB" altLang="en-US" sz="2400" dirty="0" smtClean="0"/>
              <a:t>I</a:t>
            </a:r>
            <a:r>
              <a:rPr lang="en-GB" altLang="en-US" sz="2400" dirty="0"/>
              <a:t>: </a:t>
            </a:r>
            <a:r>
              <a:rPr lang="en-GB" sz="2400" dirty="0"/>
              <a:t>Medial side of medial cuneiform and </a:t>
            </a:r>
            <a:r>
              <a:rPr lang="en-GB" sz="2400" dirty="0" smtClean="0"/>
              <a:t>base of </a:t>
            </a:r>
            <a:r>
              <a:rPr lang="en-GB" sz="2400" dirty="0"/>
              <a:t>1st </a:t>
            </a:r>
            <a:r>
              <a:rPr lang="en-GB" sz="2400" dirty="0" smtClean="0"/>
              <a:t>MT</a:t>
            </a:r>
            <a:endParaRPr lang="en-GB" sz="2400" dirty="0"/>
          </a:p>
          <a:p>
            <a:r>
              <a:rPr lang="en-GB" altLang="en-US" sz="2400" dirty="0" smtClean="0"/>
              <a:t>A</a:t>
            </a:r>
            <a:r>
              <a:rPr lang="en-GB" altLang="en-US" sz="2400" dirty="0"/>
              <a:t>: </a:t>
            </a:r>
            <a:r>
              <a:rPr lang="en-GB" sz="2400" dirty="0" err="1"/>
              <a:t>Dorsiflexor</a:t>
            </a:r>
            <a:r>
              <a:rPr lang="en-GB" sz="2400" dirty="0"/>
              <a:t> and inverter of foot</a:t>
            </a:r>
            <a:endParaRPr lang="en-GB" alt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3162" y="1211034"/>
            <a:ext cx="4437112" cy="4437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9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Anterior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smtClean="0"/>
              <a:t>Extensor </a:t>
            </a:r>
            <a:r>
              <a:rPr lang="en-GB" altLang="en-US" sz="2400" b="1" dirty="0" err="1" smtClean="0"/>
              <a:t>Hallucis</a:t>
            </a:r>
            <a:r>
              <a:rPr lang="en-GB" altLang="en-US" sz="2400" b="1" dirty="0" smtClean="0"/>
              <a:t> </a:t>
            </a:r>
            <a:r>
              <a:rPr lang="en-GB" altLang="en-US" sz="2400" b="1" dirty="0" err="1" smtClean="0"/>
              <a:t>Longus</a:t>
            </a:r>
            <a:endParaRPr lang="en-GB" altLang="en-US" sz="2400" b="1" dirty="0" smtClean="0"/>
          </a:p>
          <a:p>
            <a:r>
              <a:rPr lang="en-GB" altLang="en-US" sz="2200" dirty="0" smtClean="0"/>
              <a:t>O</a:t>
            </a:r>
            <a:r>
              <a:rPr lang="en-GB" altLang="en-US" sz="2200" dirty="0"/>
              <a:t>: </a:t>
            </a:r>
            <a:r>
              <a:rPr lang="en-GB" sz="2400" dirty="0"/>
              <a:t>Middle </a:t>
            </a:r>
            <a:r>
              <a:rPr lang="en-GB" sz="2400" baseline="30000" dirty="0" smtClean="0"/>
              <a:t>¼</a:t>
            </a:r>
            <a:r>
              <a:rPr lang="en-GB" sz="2400" dirty="0" smtClean="0"/>
              <a:t> Anterior </a:t>
            </a:r>
            <a:r>
              <a:rPr lang="en-GB" sz="2400" dirty="0"/>
              <a:t>surface </a:t>
            </a:r>
            <a:r>
              <a:rPr lang="en-GB" sz="2400" dirty="0" smtClean="0"/>
              <a:t>of FIBULA </a:t>
            </a:r>
            <a:r>
              <a:rPr lang="en-GB" sz="2400" dirty="0"/>
              <a:t>and </a:t>
            </a:r>
            <a:r>
              <a:rPr lang="en-GB" sz="2400" dirty="0" err="1"/>
              <a:t>Interosseus</a:t>
            </a:r>
            <a:r>
              <a:rPr lang="en-GB" sz="2400" dirty="0"/>
              <a:t> membrane</a:t>
            </a:r>
          </a:p>
          <a:p>
            <a:r>
              <a:rPr lang="en-GB" altLang="en-US" sz="2400" dirty="0" smtClean="0"/>
              <a:t>I</a:t>
            </a:r>
            <a:r>
              <a:rPr lang="en-GB" altLang="en-US" sz="2400" dirty="0"/>
              <a:t>: </a:t>
            </a:r>
            <a:r>
              <a:rPr lang="en-GB" sz="2400" dirty="0"/>
              <a:t>Base dorsal surface distal </a:t>
            </a:r>
            <a:r>
              <a:rPr lang="en-GB" sz="2400" dirty="0" smtClean="0"/>
              <a:t>phalanx of </a:t>
            </a:r>
            <a:r>
              <a:rPr lang="en-GB" sz="2400" dirty="0"/>
              <a:t>Hallux</a:t>
            </a:r>
          </a:p>
          <a:p>
            <a:r>
              <a:rPr lang="en-GB" altLang="en-US" sz="2400" dirty="0" smtClean="0"/>
              <a:t>A</a:t>
            </a:r>
            <a:r>
              <a:rPr lang="en-GB" altLang="en-US" sz="2400" dirty="0"/>
              <a:t>: </a:t>
            </a:r>
            <a:r>
              <a:rPr lang="en-GB" sz="2400" dirty="0" err="1"/>
              <a:t>Dorsiflexor</a:t>
            </a:r>
            <a:r>
              <a:rPr lang="en-GB" sz="2400" dirty="0"/>
              <a:t> of Hallux </a:t>
            </a:r>
            <a:r>
              <a:rPr lang="en-GB" sz="2400" dirty="0" smtClean="0"/>
              <a:t>and </a:t>
            </a:r>
            <a:r>
              <a:rPr lang="en-GB" sz="2400" dirty="0" err="1" smtClean="0"/>
              <a:t>talocrural</a:t>
            </a:r>
            <a:r>
              <a:rPr lang="en-GB" sz="2400" dirty="0" smtClean="0"/>
              <a:t> </a:t>
            </a:r>
            <a:r>
              <a:rPr lang="en-GB" sz="2400" dirty="0"/>
              <a:t>joint</a:t>
            </a:r>
            <a:endParaRPr lang="en-GB" alt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7904" y="1092275"/>
            <a:ext cx="5157192" cy="4713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486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Anterior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smtClean="0"/>
              <a:t>Extensor </a:t>
            </a:r>
            <a:r>
              <a:rPr lang="en-GB" altLang="en-US" sz="2400" b="1" dirty="0" err="1" smtClean="0"/>
              <a:t>Digitorum</a:t>
            </a:r>
            <a:r>
              <a:rPr lang="en-GB" altLang="en-US" sz="2400" b="1" dirty="0" smtClean="0"/>
              <a:t> </a:t>
            </a:r>
            <a:r>
              <a:rPr lang="en-GB" altLang="en-US" sz="2400" b="1" dirty="0" err="1" smtClean="0"/>
              <a:t>Longus</a:t>
            </a:r>
            <a:endParaRPr lang="en-GB" altLang="en-US" sz="2400" b="1" dirty="0" smtClean="0"/>
          </a:p>
          <a:p>
            <a:r>
              <a:rPr lang="en-GB" altLang="en-US" sz="2200" dirty="0" smtClean="0"/>
              <a:t>O</a:t>
            </a:r>
            <a:r>
              <a:rPr lang="en-GB" altLang="en-US" sz="2200" dirty="0"/>
              <a:t>: </a:t>
            </a:r>
            <a:r>
              <a:rPr lang="en-GB" sz="2400" dirty="0"/>
              <a:t>Upper 2/3rds ant surface fibula, </a:t>
            </a:r>
            <a:r>
              <a:rPr lang="en-GB" sz="2400" dirty="0" smtClean="0"/>
              <a:t>interosseous membrane </a:t>
            </a:r>
            <a:r>
              <a:rPr lang="en-GB" sz="2400" dirty="0"/>
              <a:t>and lateral </a:t>
            </a:r>
            <a:r>
              <a:rPr lang="en-GB" sz="2400" dirty="0" err="1"/>
              <a:t>tibial</a:t>
            </a:r>
            <a:r>
              <a:rPr lang="en-GB" sz="2400" dirty="0"/>
              <a:t> condyle</a:t>
            </a:r>
          </a:p>
          <a:p>
            <a:r>
              <a:rPr lang="en-GB" altLang="en-US" sz="2400" dirty="0" smtClean="0"/>
              <a:t>I</a:t>
            </a:r>
            <a:r>
              <a:rPr lang="en-GB" altLang="en-US" sz="2400" dirty="0"/>
              <a:t>: </a:t>
            </a:r>
            <a:r>
              <a:rPr lang="en-GB" sz="2400" dirty="0"/>
              <a:t>Distal and middle phalanx of lateral 4 toes </a:t>
            </a:r>
            <a:r>
              <a:rPr lang="en-GB" sz="2400" dirty="0" smtClean="0"/>
              <a:t>on dorsal surface</a:t>
            </a:r>
          </a:p>
          <a:p>
            <a:r>
              <a:rPr lang="en-GB" altLang="en-US" sz="2400" dirty="0" smtClean="0"/>
              <a:t>A</a:t>
            </a:r>
            <a:r>
              <a:rPr lang="en-GB" altLang="en-US" sz="2400" dirty="0"/>
              <a:t>: </a:t>
            </a:r>
            <a:r>
              <a:rPr lang="en-GB" sz="2400" dirty="0" err="1"/>
              <a:t>Dorsiflexes</a:t>
            </a:r>
            <a:r>
              <a:rPr lang="en-GB" sz="2400" dirty="0"/>
              <a:t> in turn, </a:t>
            </a:r>
            <a:r>
              <a:rPr lang="en-GB" sz="2400" dirty="0" err="1"/>
              <a:t>interphlangeal</a:t>
            </a:r>
            <a:r>
              <a:rPr lang="en-GB" sz="2400" dirty="0"/>
              <a:t> </a:t>
            </a:r>
            <a:r>
              <a:rPr lang="en-GB" sz="2400" dirty="0" smtClean="0"/>
              <a:t>and metatarsophalangeal </a:t>
            </a:r>
            <a:r>
              <a:rPr lang="en-GB" sz="2400" dirty="0"/>
              <a:t>joints</a:t>
            </a:r>
            <a:endParaRPr lang="en-GB" alt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888" y="1092275"/>
            <a:ext cx="5580112" cy="471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53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Lateral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96544" cy="52023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sz="1400" b="1" dirty="0" smtClean="0"/>
              <a:t>Peroneus </a:t>
            </a:r>
            <a:r>
              <a:rPr lang="en-GB" sz="1400" b="1" dirty="0" err="1"/>
              <a:t>longus</a:t>
            </a:r>
            <a:endParaRPr lang="en-GB" sz="1400" b="1" dirty="0"/>
          </a:p>
          <a:p>
            <a:r>
              <a:rPr lang="en-GB" sz="1400" dirty="0" smtClean="0"/>
              <a:t>O: Upper </a:t>
            </a:r>
            <a:r>
              <a:rPr lang="en-GB" sz="1400" dirty="0"/>
              <a:t>2/3rds lateral surface </a:t>
            </a:r>
            <a:r>
              <a:rPr lang="en-GB" sz="1400" dirty="0" smtClean="0"/>
              <a:t>to head </a:t>
            </a:r>
            <a:r>
              <a:rPr lang="en-GB" sz="1400" dirty="0"/>
              <a:t>of </a:t>
            </a:r>
            <a:r>
              <a:rPr lang="en-GB" sz="1400" dirty="0" smtClean="0"/>
              <a:t>fibula </a:t>
            </a:r>
          </a:p>
          <a:p>
            <a:r>
              <a:rPr lang="en-GB" sz="1400" dirty="0" smtClean="0"/>
              <a:t>I: Plantar </a:t>
            </a:r>
            <a:r>
              <a:rPr lang="en-GB" sz="1400" dirty="0"/>
              <a:t>surface of </a:t>
            </a:r>
            <a:r>
              <a:rPr lang="en-GB" sz="1400" dirty="0" smtClean="0"/>
              <a:t>medial cuneiform </a:t>
            </a:r>
            <a:r>
              <a:rPr lang="en-GB" sz="1400" dirty="0"/>
              <a:t>and base of 1st MT</a:t>
            </a:r>
          </a:p>
          <a:p>
            <a:r>
              <a:rPr lang="en-GB" sz="1400" dirty="0" smtClean="0"/>
              <a:t>A: </a:t>
            </a:r>
            <a:r>
              <a:rPr lang="en-GB" sz="1400" dirty="0" err="1" smtClean="0"/>
              <a:t>Everts</a:t>
            </a:r>
            <a:r>
              <a:rPr lang="en-GB" sz="1400" dirty="0" smtClean="0"/>
              <a:t> </a:t>
            </a:r>
            <a:r>
              <a:rPr lang="en-GB" sz="1400" dirty="0"/>
              <a:t>and </a:t>
            </a:r>
            <a:r>
              <a:rPr lang="en-GB" sz="1400" dirty="0" err="1"/>
              <a:t>plantarflexes</a:t>
            </a:r>
            <a:r>
              <a:rPr lang="en-GB" sz="1400" dirty="0"/>
              <a:t> </a:t>
            </a:r>
            <a:r>
              <a:rPr lang="en-GB" sz="1400" dirty="0" smtClean="0"/>
              <a:t>the foot</a:t>
            </a:r>
            <a:r>
              <a:rPr lang="en-GB" sz="1400" dirty="0"/>
              <a:t>.</a:t>
            </a:r>
          </a:p>
          <a:p>
            <a:r>
              <a:rPr lang="en-GB" sz="1400" b="1" dirty="0"/>
              <a:t>Peroneus </a:t>
            </a:r>
            <a:r>
              <a:rPr lang="en-GB" sz="1400" b="1" dirty="0" err="1"/>
              <a:t>tertius</a:t>
            </a:r>
            <a:endParaRPr lang="en-GB" sz="1400" b="1" dirty="0"/>
          </a:p>
          <a:p>
            <a:r>
              <a:rPr lang="en-GB" sz="1400" dirty="0"/>
              <a:t>lower . anterior surface of </a:t>
            </a:r>
            <a:r>
              <a:rPr lang="en-GB" sz="1400" dirty="0" smtClean="0"/>
              <a:t>fib to </a:t>
            </a:r>
            <a:r>
              <a:rPr lang="en-GB" sz="1400" dirty="0"/>
              <a:t>dorsal aspect of base of </a:t>
            </a:r>
            <a:r>
              <a:rPr lang="en-GB" sz="1400" dirty="0" smtClean="0"/>
              <a:t>5</a:t>
            </a:r>
            <a:r>
              <a:rPr lang="en-GB" sz="1400" baseline="30000" dirty="0" smtClean="0"/>
              <a:t>th</a:t>
            </a:r>
            <a:r>
              <a:rPr lang="en-GB" sz="1400" dirty="0" smtClean="0"/>
              <a:t> MT</a:t>
            </a:r>
            <a:r>
              <a:rPr lang="en-GB" sz="1400" dirty="0"/>
              <a:t>. Same action but </a:t>
            </a:r>
            <a:r>
              <a:rPr lang="en-GB" sz="1400" dirty="0" smtClean="0"/>
              <a:t>not always </a:t>
            </a:r>
            <a:r>
              <a:rPr lang="en-GB" sz="1400" dirty="0"/>
              <a:t>present (absent </a:t>
            </a:r>
            <a:r>
              <a:rPr lang="en-GB" sz="1400" dirty="0" smtClean="0"/>
              <a:t>5-17% white </a:t>
            </a:r>
            <a:r>
              <a:rPr lang="en-GB" sz="1400" dirty="0"/>
              <a:t>population)</a:t>
            </a:r>
          </a:p>
          <a:p>
            <a:r>
              <a:rPr lang="en-GB" sz="1400" b="1" dirty="0"/>
              <a:t>Peroneus brevis</a:t>
            </a:r>
          </a:p>
          <a:p>
            <a:r>
              <a:rPr lang="en-GB" sz="1400" dirty="0" smtClean="0"/>
              <a:t>O:</a:t>
            </a:r>
            <a:r>
              <a:rPr lang="en-GB" sz="1400" dirty="0"/>
              <a:t> </a:t>
            </a:r>
            <a:r>
              <a:rPr lang="en-GB" sz="1400" dirty="0" smtClean="0"/>
              <a:t>Lower </a:t>
            </a:r>
            <a:r>
              <a:rPr lang="en-GB" sz="1400" dirty="0"/>
              <a:t>2/3rds lateral surface of fibula</a:t>
            </a:r>
          </a:p>
          <a:p>
            <a:r>
              <a:rPr lang="en-GB" sz="1400" dirty="0" smtClean="0"/>
              <a:t>I:</a:t>
            </a:r>
            <a:r>
              <a:rPr lang="en-GB" sz="1400" dirty="0"/>
              <a:t> </a:t>
            </a:r>
            <a:r>
              <a:rPr lang="en-GB" sz="1400" dirty="0" smtClean="0"/>
              <a:t>Tubercle </a:t>
            </a:r>
            <a:r>
              <a:rPr lang="en-GB" sz="1400" dirty="0"/>
              <a:t>on lateral base of 5th MT</a:t>
            </a:r>
          </a:p>
          <a:p>
            <a:r>
              <a:rPr lang="en-GB" sz="1400" dirty="0" err="1" smtClean="0"/>
              <a:t>A:Everts</a:t>
            </a:r>
            <a:r>
              <a:rPr lang="en-GB" sz="1400" dirty="0" smtClean="0"/>
              <a:t> </a:t>
            </a:r>
            <a:r>
              <a:rPr lang="en-GB" sz="1400" dirty="0"/>
              <a:t>and plantar flexes </a:t>
            </a:r>
            <a:r>
              <a:rPr lang="en-GB" sz="1400" dirty="0" err="1"/>
              <a:t>foot</a:t>
            </a:r>
            <a:r>
              <a:rPr lang="en-GB" sz="1400" dirty="0" err="1" smtClean="0"/>
              <a:t>ateral</a:t>
            </a:r>
            <a:r>
              <a:rPr lang="en-GB" sz="1400" dirty="0" smtClean="0"/>
              <a:t> </a:t>
            </a:r>
            <a:r>
              <a:rPr lang="en-GB" sz="1400" dirty="0"/>
              <a:t>4 toes </a:t>
            </a:r>
            <a:r>
              <a:rPr lang="en-GB" sz="1400" dirty="0" smtClean="0"/>
              <a:t>on dorsal surface  </a:t>
            </a:r>
            <a:r>
              <a:rPr lang="en-GB" sz="1400" dirty="0" err="1" smtClean="0"/>
              <a:t>Dorsiflexes</a:t>
            </a:r>
            <a:r>
              <a:rPr lang="en-GB" sz="1400" dirty="0" smtClean="0"/>
              <a:t> </a:t>
            </a:r>
            <a:r>
              <a:rPr lang="en-GB" sz="1400" dirty="0"/>
              <a:t>in turn, </a:t>
            </a:r>
            <a:r>
              <a:rPr lang="en-GB" sz="1400" dirty="0" err="1"/>
              <a:t>interphlangeal</a:t>
            </a:r>
            <a:r>
              <a:rPr lang="en-GB" sz="1400" dirty="0"/>
              <a:t> </a:t>
            </a:r>
            <a:r>
              <a:rPr lang="en-GB" sz="1400" dirty="0" smtClean="0"/>
              <a:t>and metatarsophalangeal </a:t>
            </a:r>
            <a:r>
              <a:rPr lang="en-GB" sz="1400" dirty="0"/>
              <a:t>joints</a:t>
            </a:r>
            <a:endParaRPr lang="en-GB" altLang="en-US" sz="14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6056" y="572919"/>
            <a:ext cx="3212976" cy="321297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2120" y="1884222"/>
            <a:ext cx="3312368" cy="3861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779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Deep posterior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96544" cy="273630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sz="1800" b="1" dirty="0" err="1"/>
              <a:t>Tibialis</a:t>
            </a:r>
            <a:r>
              <a:rPr lang="en-GB" sz="1800" b="1" dirty="0"/>
              <a:t> </a:t>
            </a:r>
            <a:r>
              <a:rPr lang="en-GB" sz="1800" b="1" dirty="0" smtClean="0"/>
              <a:t>posterior</a:t>
            </a:r>
          </a:p>
          <a:p>
            <a:r>
              <a:rPr lang="en-GB" sz="1800" dirty="0" smtClean="0"/>
              <a:t>O: </a:t>
            </a:r>
            <a:r>
              <a:rPr lang="en-GB" sz="1800" dirty="0"/>
              <a:t>Upper part of the </a:t>
            </a:r>
            <a:r>
              <a:rPr lang="en-GB" sz="1800" dirty="0" smtClean="0"/>
              <a:t>posterior surface </a:t>
            </a:r>
            <a:r>
              <a:rPr lang="en-GB" sz="1800" dirty="0"/>
              <a:t>of tibia, </a:t>
            </a:r>
            <a:r>
              <a:rPr lang="en-GB" sz="1800" dirty="0" smtClean="0"/>
              <a:t>posterior surface </a:t>
            </a:r>
            <a:r>
              <a:rPr lang="en-GB" sz="1800" dirty="0"/>
              <a:t>of fibula </a:t>
            </a:r>
            <a:r>
              <a:rPr lang="en-GB" sz="1800" dirty="0" smtClean="0"/>
              <a:t>and </a:t>
            </a:r>
            <a:r>
              <a:rPr lang="en-GB" sz="1800" dirty="0" err="1" smtClean="0"/>
              <a:t>Interosseus</a:t>
            </a:r>
            <a:r>
              <a:rPr lang="en-GB" sz="1800" dirty="0" smtClean="0"/>
              <a:t> </a:t>
            </a:r>
            <a:r>
              <a:rPr lang="en-GB" sz="1800" dirty="0" err="1"/>
              <a:t>membrane</a:t>
            </a:r>
            <a:r>
              <a:rPr lang="en-GB" sz="1800" dirty="0" err="1" smtClean="0"/>
              <a:t>I</a:t>
            </a:r>
            <a:r>
              <a:rPr lang="en-GB" sz="1800" dirty="0" smtClean="0"/>
              <a:t>: Plantar </a:t>
            </a:r>
            <a:r>
              <a:rPr lang="en-GB" sz="1800" dirty="0"/>
              <a:t>surface of </a:t>
            </a:r>
            <a:r>
              <a:rPr lang="en-GB" sz="1800" dirty="0" smtClean="0"/>
              <a:t>medial cuneiform </a:t>
            </a:r>
            <a:r>
              <a:rPr lang="en-GB" sz="1800" dirty="0"/>
              <a:t>and base of 1st </a:t>
            </a:r>
            <a:r>
              <a:rPr lang="en-GB" sz="1800" dirty="0" smtClean="0"/>
              <a:t>MT</a:t>
            </a:r>
          </a:p>
          <a:p>
            <a:r>
              <a:rPr lang="en-GB" sz="1800" dirty="0"/>
              <a:t>Navicular tuberosity, </a:t>
            </a:r>
            <a:r>
              <a:rPr lang="en-GB" sz="1800" dirty="0" smtClean="0"/>
              <a:t>medial cuneiform</a:t>
            </a:r>
            <a:r>
              <a:rPr lang="en-GB" sz="1800" dirty="0"/>
              <a:t>, with expansions </a:t>
            </a:r>
            <a:r>
              <a:rPr lang="en-GB" sz="1800" dirty="0" smtClean="0"/>
              <a:t>to all </a:t>
            </a:r>
            <a:r>
              <a:rPr lang="en-GB" sz="1800" dirty="0"/>
              <a:t>tarsal bones except talus</a:t>
            </a:r>
          </a:p>
          <a:p>
            <a:r>
              <a:rPr lang="en-GB" sz="1800" dirty="0" smtClean="0"/>
              <a:t>A: </a:t>
            </a:r>
            <a:r>
              <a:rPr lang="en-GB" sz="1800" dirty="0"/>
              <a:t>Inverts and </a:t>
            </a:r>
            <a:r>
              <a:rPr lang="en-GB" sz="1800" dirty="0" err="1"/>
              <a:t>plantarflexes</a:t>
            </a:r>
            <a:r>
              <a:rPr lang="en-GB" sz="1800" dirty="0"/>
              <a:t> </a:t>
            </a:r>
            <a:r>
              <a:rPr lang="en-GB" sz="1800" dirty="0" smtClean="0"/>
              <a:t>the foot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5196" y="936389"/>
            <a:ext cx="4869160" cy="486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374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Deep posterior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96544" cy="2736304"/>
          </a:xfrm>
        </p:spPr>
        <p:txBody>
          <a:bodyPr>
            <a:noAutofit/>
          </a:bodyPr>
          <a:lstStyle/>
          <a:p>
            <a:r>
              <a:rPr lang="en-GB" sz="1800" b="1" dirty="0"/>
              <a:t>Flexor </a:t>
            </a:r>
            <a:r>
              <a:rPr lang="en-GB" sz="1800" b="1" dirty="0" err="1"/>
              <a:t>digitorum</a:t>
            </a:r>
            <a:r>
              <a:rPr lang="en-GB" sz="1800" b="1" dirty="0"/>
              <a:t> </a:t>
            </a:r>
            <a:r>
              <a:rPr lang="en-GB" sz="1800" b="1" dirty="0" err="1"/>
              <a:t>longus</a:t>
            </a:r>
            <a:endParaRPr lang="en-GB" sz="1800" b="1" dirty="0"/>
          </a:p>
          <a:p>
            <a:r>
              <a:rPr lang="en-GB" sz="1800" dirty="0" smtClean="0"/>
              <a:t>Origin: Medial </a:t>
            </a:r>
            <a:r>
              <a:rPr lang="en-GB" sz="1800" dirty="0"/>
              <a:t>part of </a:t>
            </a:r>
            <a:r>
              <a:rPr lang="en-GB" sz="1800" dirty="0" smtClean="0"/>
              <a:t>posterior surface </a:t>
            </a:r>
            <a:r>
              <a:rPr lang="en-GB" sz="1800" dirty="0"/>
              <a:t>of tibia</a:t>
            </a:r>
          </a:p>
          <a:p>
            <a:r>
              <a:rPr lang="en-GB" sz="1800" dirty="0" smtClean="0"/>
              <a:t>Insertion: Plantar </a:t>
            </a:r>
            <a:r>
              <a:rPr lang="en-GB" sz="1800" dirty="0"/>
              <a:t>surface base of </a:t>
            </a:r>
            <a:r>
              <a:rPr lang="en-GB" sz="1800" dirty="0" smtClean="0"/>
              <a:t>distal phalanx </a:t>
            </a:r>
            <a:r>
              <a:rPr lang="en-GB" sz="1800" dirty="0"/>
              <a:t>of lateral 4 </a:t>
            </a:r>
            <a:r>
              <a:rPr lang="en-GB" sz="1800" dirty="0" smtClean="0"/>
              <a:t>toes </a:t>
            </a:r>
          </a:p>
          <a:p>
            <a:r>
              <a:rPr lang="en-GB" sz="1800" dirty="0" smtClean="0"/>
              <a:t>Action: </a:t>
            </a:r>
            <a:r>
              <a:rPr lang="en-GB" sz="1800" dirty="0" err="1" smtClean="0"/>
              <a:t>Plantarflexes</a:t>
            </a:r>
            <a:r>
              <a:rPr lang="en-GB" sz="1800" dirty="0" smtClean="0"/>
              <a:t> </a:t>
            </a:r>
            <a:r>
              <a:rPr lang="en-GB" sz="1800" dirty="0"/>
              <a:t>distal, </a:t>
            </a:r>
            <a:r>
              <a:rPr lang="en-GB" sz="1800" dirty="0" smtClean="0"/>
              <a:t>proximal Interphalangeal joints, metatarsophalangeal joints and </a:t>
            </a:r>
            <a:r>
              <a:rPr lang="en-GB" sz="1800" dirty="0"/>
              <a:t>the </a:t>
            </a:r>
            <a:r>
              <a:rPr lang="en-GB" sz="1800" dirty="0" err="1"/>
              <a:t>Talocrural</a:t>
            </a:r>
            <a:r>
              <a:rPr lang="en-GB" sz="1800" dirty="0"/>
              <a:t> joint</a:t>
            </a:r>
            <a:endParaRPr lang="en-GB" sz="18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6833" y="1256035"/>
            <a:ext cx="5013176" cy="4417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243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Deep posterior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96544" cy="2736304"/>
          </a:xfrm>
        </p:spPr>
        <p:txBody>
          <a:bodyPr>
            <a:noAutofit/>
          </a:bodyPr>
          <a:lstStyle/>
          <a:p>
            <a:r>
              <a:rPr lang="en-GB" sz="1800" b="1" dirty="0"/>
              <a:t>Flexor </a:t>
            </a:r>
            <a:r>
              <a:rPr lang="en-GB" sz="1800" b="1" dirty="0" err="1" smtClean="0"/>
              <a:t>hallucis</a:t>
            </a:r>
            <a:r>
              <a:rPr lang="en-GB" sz="1800" b="1" dirty="0" smtClean="0"/>
              <a:t> </a:t>
            </a:r>
            <a:r>
              <a:rPr lang="en-GB" sz="1800" b="1" dirty="0"/>
              <a:t>longus</a:t>
            </a:r>
          </a:p>
          <a:p>
            <a:r>
              <a:rPr lang="en-GB" sz="1800" dirty="0" smtClean="0"/>
              <a:t>Origin: Lower 2/3rds of the posterior surface of the fibula</a:t>
            </a:r>
            <a:endParaRPr lang="en-GB" sz="1800" dirty="0"/>
          </a:p>
          <a:p>
            <a:r>
              <a:rPr lang="en-GB" sz="1800" dirty="0" smtClean="0"/>
              <a:t>Insertion: Plantar </a:t>
            </a:r>
            <a:r>
              <a:rPr lang="en-GB" sz="1800" dirty="0"/>
              <a:t>surface base of </a:t>
            </a:r>
            <a:r>
              <a:rPr lang="en-GB" sz="1800" dirty="0" smtClean="0"/>
              <a:t>distal hallux </a:t>
            </a:r>
          </a:p>
          <a:p>
            <a:r>
              <a:rPr lang="en-GB" sz="1800" dirty="0" smtClean="0"/>
              <a:t>Action: </a:t>
            </a:r>
            <a:r>
              <a:rPr lang="en-GB" sz="1800" dirty="0" err="1" smtClean="0"/>
              <a:t>Plantarflexes</a:t>
            </a:r>
            <a:r>
              <a:rPr lang="en-GB" sz="1800" dirty="0" smtClean="0"/>
              <a:t> </a:t>
            </a:r>
            <a:r>
              <a:rPr lang="en-GB" sz="1800" dirty="0"/>
              <a:t>distal, </a:t>
            </a:r>
            <a:r>
              <a:rPr lang="en-GB" sz="1800" dirty="0" smtClean="0"/>
              <a:t>proximal 1</a:t>
            </a:r>
            <a:r>
              <a:rPr lang="en-GB" sz="1800" baseline="30000" dirty="0" smtClean="0"/>
              <a:t>st</a:t>
            </a:r>
            <a:r>
              <a:rPr lang="en-GB" sz="1800" dirty="0" smtClean="0"/>
              <a:t> Interphalangeal joint, metatarsophalangeal joint and </a:t>
            </a:r>
            <a:r>
              <a:rPr lang="en-GB" sz="1800" dirty="0"/>
              <a:t>the </a:t>
            </a:r>
            <a:r>
              <a:rPr lang="en-GB" sz="1800" dirty="0" err="1"/>
              <a:t>Talocrural</a:t>
            </a:r>
            <a:r>
              <a:rPr lang="en-GB" sz="1800" dirty="0"/>
              <a:t> joint</a:t>
            </a:r>
            <a:endParaRPr lang="en-GB" sz="18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4133" y="1253565"/>
            <a:ext cx="4437112" cy="4437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6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dirty="0"/>
              <a:t>Superficial posterior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96544" cy="2736304"/>
          </a:xfrm>
        </p:spPr>
        <p:txBody>
          <a:bodyPr>
            <a:noAutofit/>
          </a:bodyPr>
          <a:lstStyle/>
          <a:p>
            <a:r>
              <a:rPr lang="en-GB" sz="1800" b="1" dirty="0" smtClean="0"/>
              <a:t>Soleus</a:t>
            </a:r>
          </a:p>
          <a:p>
            <a:r>
              <a:rPr lang="en-GB" sz="1800" dirty="0" smtClean="0"/>
              <a:t>Origin: </a:t>
            </a:r>
            <a:r>
              <a:rPr lang="en-GB" sz="1800" dirty="0" err="1"/>
              <a:t>Soleal</a:t>
            </a:r>
            <a:r>
              <a:rPr lang="en-GB" sz="1800" dirty="0"/>
              <a:t> line on posterior surface </a:t>
            </a:r>
            <a:r>
              <a:rPr lang="en-GB" sz="1800" dirty="0" smtClean="0"/>
              <a:t>of tibia</a:t>
            </a:r>
            <a:r>
              <a:rPr lang="en-GB" sz="1800" dirty="0"/>
              <a:t>, upper 1/3rd of </a:t>
            </a:r>
            <a:r>
              <a:rPr lang="en-GB" sz="1800" dirty="0" smtClean="0"/>
              <a:t>posterior surface </a:t>
            </a:r>
            <a:r>
              <a:rPr lang="en-GB" sz="1800" dirty="0"/>
              <a:t>of </a:t>
            </a:r>
            <a:r>
              <a:rPr lang="en-GB" sz="1800" dirty="0" smtClean="0"/>
              <a:t>fibula</a:t>
            </a:r>
          </a:p>
          <a:p>
            <a:r>
              <a:rPr lang="en-GB" sz="1800" dirty="0" smtClean="0"/>
              <a:t>Insertion: </a:t>
            </a:r>
            <a:r>
              <a:rPr lang="en-GB" sz="1800" dirty="0"/>
              <a:t>Via </a:t>
            </a:r>
            <a:r>
              <a:rPr lang="en-GB" sz="1800" dirty="0" err="1"/>
              <a:t>achilles</a:t>
            </a:r>
            <a:r>
              <a:rPr lang="en-GB" sz="1800" dirty="0"/>
              <a:t> tendon to </a:t>
            </a:r>
            <a:r>
              <a:rPr lang="en-GB" sz="1800" dirty="0" smtClean="0"/>
              <a:t>posterior surface </a:t>
            </a:r>
            <a:r>
              <a:rPr lang="en-GB" sz="1800" dirty="0"/>
              <a:t>of </a:t>
            </a:r>
            <a:r>
              <a:rPr lang="en-GB" sz="1800" dirty="0" err="1" smtClean="0"/>
              <a:t>calcaneous</a:t>
            </a:r>
            <a:endParaRPr lang="en-GB" sz="1800" dirty="0" smtClean="0"/>
          </a:p>
          <a:p>
            <a:r>
              <a:rPr lang="en-GB" sz="1800" dirty="0" smtClean="0"/>
              <a:t>Action: </a:t>
            </a:r>
            <a:r>
              <a:rPr lang="en-GB" sz="1800" dirty="0" err="1"/>
              <a:t>Plantarflexes</a:t>
            </a:r>
            <a:r>
              <a:rPr lang="en-GB" sz="1800" dirty="0"/>
              <a:t> the foot</a:t>
            </a:r>
            <a:endParaRPr lang="en-GB" sz="18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9912" y="1340768"/>
            <a:ext cx="4725144" cy="4725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66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5337182" cy="3600400"/>
          </a:xfrm>
        </p:spPr>
        <p:txBody>
          <a:bodyPr>
            <a:noAutofit/>
          </a:bodyPr>
          <a:lstStyle/>
          <a:p>
            <a:r>
              <a:rPr lang="en-GB" sz="1800" b="1" dirty="0" err="1" smtClean="0"/>
              <a:t>Plantaris</a:t>
            </a:r>
            <a:endParaRPr lang="en-GB" sz="1800" b="1" dirty="0" smtClean="0"/>
          </a:p>
          <a:p>
            <a:r>
              <a:rPr lang="en-GB" sz="1800" dirty="0" smtClean="0"/>
              <a:t>Origin: </a:t>
            </a:r>
            <a:r>
              <a:rPr lang="en-GB" sz="1800" dirty="0"/>
              <a:t>Lateral </a:t>
            </a:r>
            <a:r>
              <a:rPr lang="en-GB" sz="1800" dirty="0" smtClean="0"/>
              <a:t>supracondylar ridge </a:t>
            </a:r>
            <a:r>
              <a:rPr lang="en-GB" sz="1800" dirty="0"/>
              <a:t>of femur </a:t>
            </a:r>
            <a:r>
              <a:rPr lang="en-GB" sz="1800" dirty="0" smtClean="0"/>
              <a:t>above lateral </a:t>
            </a:r>
            <a:r>
              <a:rPr lang="en-GB" sz="1800" dirty="0"/>
              <a:t>head of </a:t>
            </a:r>
            <a:r>
              <a:rPr lang="en-GB" sz="1800" dirty="0" err="1" smtClean="0"/>
              <a:t>gastroc</a:t>
            </a:r>
            <a:r>
              <a:rPr lang="en-GB" sz="1800" dirty="0"/>
              <a:t> </a:t>
            </a:r>
            <a:r>
              <a:rPr lang="en-GB" sz="1800" dirty="0" smtClean="0"/>
              <a:t>(and </a:t>
            </a:r>
            <a:r>
              <a:rPr lang="en-GB" sz="1800" dirty="0"/>
              <a:t>posterior </a:t>
            </a:r>
            <a:r>
              <a:rPr lang="en-GB" sz="1800" dirty="0" smtClean="0"/>
              <a:t>oblique ligament </a:t>
            </a:r>
            <a:r>
              <a:rPr lang="en-GB" sz="1800" dirty="0"/>
              <a:t>of </a:t>
            </a:r>
            <a:r>
              <a:rPr lang="en-GB" sz="1800" dirty="0" smtClean="0"/>
              <a:t>knee).</a:t>
            </a:r>
          </a:p>
          <a:p>
            <a:r>
              <a:rPr lang="en-GB" sz="1800" dirty="0" smtClean="0"/>
              <a:t>Insertion: </a:t>
            </a:r>
            <a:r>
              <a:rPr lang="en-GB" sz="1800" dirty="0"/>
              <a:t>Via </a:t>
            </a:r>
            <a:r>
              <a:rPr lang="en-GB" sz="1800" dirty="0" err="1"/>
              <a:t>achilles</a:t>
            </a:r>
            <a:r>
              <a:rPr lang="en-GB" sz="1800" dirty="0"/>
              <a:t> tendon to </a:t>
            </a:r>
            <a:r>
              <a:rPr lang="en-GB" sz="1800" dirty="0" smtClean="0"/>
              <a:t>posterior surface </a:t>
            </a:r>
            <a:r>
              <a:rPr lang="en-GB" sz="1800" dirty="0"/>
              <a:t>of </a:t>
            </a:r>
            <a:r>
              <a:rPr lang="en-GB" sz="1800" dirty="0" smtClean="0"/>
              <a:t>calcaneus</a:t>
            </a:r>
          </a:p>
          <a:p>
            <a:r>
              <a:rPr lang="en-GB" sz="1800" dirty="0" smtClean="0"/>
              <a:t>Action: </a:t>
            </a:r>
            <a:r>
              <a:rPr lang="en-GB" sz="1800" dirty="0" err="1"/>
              <a:t>Plantarflexes</a:t>
            </a:r>
            <a:r>
              <a:rPr lang="en-GB" sz="1800" dirty="0"/>
              <a:t> foot </a:t>
            </a:r>
            <a:r>
              <a:rPr lang="en-GB" sz="1800" dirty="0" smtClean="0"/>
              <a:t>and flexes </a:t>
            </a:r>
            <a:r>
              <a:rPr lang="en-GB" sz="1800" dirty="0"/>
              <a:t>knee</a:t>
            </a:r>
          </a:p>
          <a:p>
            <a:r>
              <a:rPr lang="en-GB" sz="1800" dirty="0"/>
              <a:t>• Check RROM DF </a:t>
            </a:r>
            <a:endParaRPr lang="en-GB" sz="18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572251" y="364704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  <a:p>
            <a:r>
              <a:rPr lang="en-GB" dirty="0"/>
              <a:t>Superficial posterior compartment</a:t>
            </a:r>
            <a:endParaRPr lang="en-GB" alt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6734" y="1340768"/>
            <a:ext cx="1803149" cy="419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2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  <a:p>
            <a:r>
              <a:rPr lang="en-GB" dirty="0"/>
              <a:t>Superficial posterior compartment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5337182" cy="3600400"/>
          </a:xfrm>
        </p:spPr>
        <p:txBody>
          <a:bodyPr>
            <a:noAutofit/>
          </a:bodyPr>
          <a:lstStyle/>
          <a:p>
            <a:r>
              <a:rPr lang="en-GB" sz="1800" b="1" dirty="0" smtClean="0"/>
              <a:t>Gastrocnemius</a:t>
            </a:r>
          </a:p>
          <a:p>
            <a:r>
              <a:rPr lang="en-GB" sz="1800" dirty="0" smtClean="0"/>
              <a:t>Origin</a:t>
            </a:r>
          </a:p>
          <a:p>
            <a:pPr lvl="1"/>
            <a:r>
              <a:rPr lang="en-GB" sz="1600" dirty="0" smtClean="0"/>
              <a:t>Medial head</a:t>
            </a:r>
          </a:p>
          <a:p>
            <a:pPr lvl="2"/>
            <a:r>
              <a:rPr lang="en-GB" sz="1600" dirty="0" smtClean="0"/>
              <a:t>Medial </a:t>
            </a:r>
            <a:r>
              <a:rPr lang="en-GB" sz="1600" dirty="0"/>
              <a:t>supracondylar </a:t>
            </a:r>
            <a:r>
              <a:rPr lang="en-GB" sz="1600" dirty="0" smtClean="0"/>
              <a:t>ridge and </a:t>
            </a:r>
            <a:r>
              <a:rPr lang="en-GB" sz="1600" dirty="0"/>
              <a:t>adductor tubercle </a:t>
            </a:r>
            <a:r>
              <a:rPr lang="en-GB" sz="1600" dirty="0" smtClean="0"/>
              <a:t>of femur</a:t>
            </a:r>
            <a:endParaRPr lang="en-GB" sz="1600" dirty="0"/>
          </a:p>
          <a:p>
            <a:pPr lvl="1"/>
            <a:r>
              <a:rPr lang="en-GB" sz="1600" dirty="0" smtClean="0"/>
              <a:t>Lateral head</a:t>
            </a:r>
          </a:p>
          <a:p>
            <a:pPr lvl="2"/>
            <a:r>
              <a:rPr lang="en-GB" sz="1600" dirty="0" smtClean="0"/>
              <a:t>Outer </a:t>
            </a:r>
            <a:r>
              <a:rPr lang="en-GB" sz="1600" dirty="0"/>
              <a:t>surface </a:t>
            </a:r>
            <a:r>
              <a:rPr lang="en-GB" sz="1600" dirty="0" smtClean="0"/>
              <a:t>lateral </a:t>
            </a:r>
            <a:r>
              <a:rPr lang="en-GB" sz="1800" dirty="0" smtClean="0"/>
              <a:t>condyle </a:t>
            </a:r>
            <a:r>
              <a:rPr lang="en-GB" sz="1800" dirty="0"/>
              <a:t>of </a:t>
            </a:r>
            <a:r>
              <a:rPr lang="en-GB" sz="1800" dirty="0" smtClean="0"/>
              <a:t>femur</a:t>
            </a:r>
            <a:endParaRPr lang="en-GB" sz="1800" dirty="0"/>
          </a:p>
          <a:p>
            <a:r>
              <a:rPr lang="en-GB" sz="2200" dirty="0" smtClean="0"/>
              <a:t>Insertion</a:t>
            </a:r>
          </a:p>
          <a:p>
            <a:pPr lvl="1"/>
            <a:r>
              <a:rPr lang="en-GB" sz="1600" dirty="0" smtClean="0"/>
              <a:t>Via </a:t>
            </a:r>
            <a:r>
              <a:rPr lang="en-GB" sz="1600" dirty="0"/>
              <a:t>Achilles tendon </a:t>
            </a:r>
            <a:r>
              <a:rPr lang="en-GB" sz="1600" dirty="0" smtClean="0"/>
              <a:t>to </a:t>
            </a:r>
            <a:r>
              <a:rPr lang="en-GB" sz="1600" dirty="0" err="1" smtClean="0"/>
              <a:t>calcaneous</a:t>
            </a:r>
            <a:endParaRPr lang="en-GB" sz="1600" dirty="0"/>
          </a:p>
          <a:p>
            <a:r>
              <a:rPr lang="en-GB" dirty="0" smtClean="0"/>
              <a:t>Action</a:t>
            </a:r>
          </a:p>
          <a:p>
            <a:pPr lvl="1"/>
            <a:r>
              <a:rPr lang="en-GB" sz="1600" dirty="0" err="1" smtClean="0"/>
              <a:t>Plantarflexion</a:t>
            </a:r>
            <a:r>
              <a:rPr lang="en-GB" sz="1600" dirty="0" smtClean="0"/>
              <a:t> </a:t>
            </a:r>
            <a:r>
              <a:rPr lang="en-GB" sz="1600" dirty="0"/>
              <a:t>of ankle </a:t>
            </a:r>
            <a:r>
              <a:rPr lang="en-GB" sz="1600" dirty="0" smtClean="0"/>
              <a:t>and assists </a:t>
            </a:r>
            <a:r>
              <a:rPr lang="en-GB" sz="1600" dirty="0"/>
              <a:t>knee flexion</a:t>
            </a:r>
            <a:endParaRPr lang="en-GB" sz="16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6734" y="1340767"/>
            <a:ext cx="1549474" cy="403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841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2934</TotalTime>
  <Words>560</Words>
  <Application>Microsoft Macintosh PowerPoint</Application>
  <PresentationFormat>On-screen Show (4:3)</PresentationFormat>
  <Paragraphs>102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Calibri</vt:lpstr>
      <vt:lpstr>Century Schoolbook</vt:lpstr>
      <vt:lpstr>Mangal</vt:lpstr>
      <vt:lpstr>ＭＳ Ｐゴシック</vt:lpstr>
      <vt:lpstr>Wingdings 2</vt:lpstr>
      <vt:lpstr>Arial</vt:lpstr>
      <vt:lpstr>View</vt:lpstr>
      <vt:lpstr>AnatPhys Kinesiology Practical – Ankle MMTs</vt:lpstr>
      <vt:lpstr>Recap – AROM/ PROM</vt:lpstr>
      <vt:lpstr>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87</cp:revision>
  <cp:lastPrinted>2016-10-24T07:25:31Z</cp:lastPrinted>
  <dcterms:created xsi:type="dcterms:W3CDTF">2016-09-15T12:23:08Z</dcterms:created>
  <dcterms:modified xsi:type="dcterms:W3CDTF">2017-12-03T22:54:49Z</dcterms:modified>
</cp:coreProperties>
</file>