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74"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A98320-679E-B6EA-19EF-BBEAFE477654}" v="65" dt="2026-07-13T01:25:18.7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fiz Muhammad Faisal (2435220)" userId="S::2435220@student.uwtsd.ac.uk::c8c0ddc5-1c42-4d12-98d7-025a00d498c6" providerId="AD" clId="Web-{D5A98320-679E-B6EA-19EF-BBEAFE477654}"/>
    <pc:docChg chg="mod addSld delSld modSld sldOrd addMainMaster delMainMaster">
      <pc:chgData name="Hafiz Muhammad Faisal (2435220)" userId="S::2435220@student.uwtsd.ac.uk::c8c0ddc5-1c42-4d12-98d7-025a00d498c6" providerId="AD" clId="Web-{D5A98320-679E-B6EA-19EF-BBEAFE477654}" dt="2026-07-13T01:23:48.489" v="61" actId="20577"/>
      <pc:docMkLst>
        <pc:docMk/>
      </pc:docMkLst>
      <pc:sldChg chg="del">
        <pc:chgData name="Hafiz Muhammad Faisal (2435220)" userId="S::2435220@student.uwtsd.ac.uk::c8c0ddc5-1c42-4d12-98d7-025a00d498c6" providerId="AD" clId="Web-{D5A98320-679E-B6EA-19EF-BBEAFE477654}" dt="2026-07-13T01:14:36.871" v="1"/>
        <pc:sldMkLst>
          <pc:docMk/>
          <pc:sldMk cId="109857222" sldId="256"/>
        </pc:sldMkLst>
      </pc:sldChg>
      <pc:sldChg chg="modSp add mod modClrScheme chgLayout">
        <pc:chgData name="Hafiz Muhammad Faisal (2435220)" userId="S::2435220@student.uwtsd.ac.uk::c8c0ddc5-1c42-4d12-98d7-025a00d498c6" providerId="AD" clId="Web-{D5A98320-679E-B6EA-19EF-BBEAFE477654}" dt="2026-07-13T01:14:44.278" v="2"/>
        <pc:sldMkLst>
          <pc:docMk/>
          <pc:sldMk cId="4111790653" sldId="257"/>
        </pc:sldMkLst>
        <pc:spChg chg="mod ord">
          <ac:chgData name="Hafiz Muhammad Faisal (2435220)" userId="S::2435220@student.uwtsd.ac.uk::c8c0ddc5-1c42-4d12-98d7-025a00d498c6" providerId="AD" clId="Web-{D5A98320-679E-B6EA-19EF-BBEAFE477654}" dt="2026-07-13T01:14:44.278" v="2"/>
          <ac:spMkLst>
            <pc:docMk/>
            <pc:sldMk cId="4111790653" sldId="257"/>
            <ac:spMk id="2" creationId="{00000000-0000-0000-0000-000000000000}"/>
          </ac:spMkLst>
        </pc:spChg>
      </pc:sldChg>
      <pc:sldChg chg="add">
        <pc:chgData name="Hafiz Muhammad Faisal (2435220)" userId="S::2435220@student.uwtsd.ac.uk::c8c0ddc5-1c42-4d12-98d7-025a00d498c6" providerId="AD" clId="Web-{D5A98320-679E-B6EA-19EF-BBEAFE477654}" dt="2026-07-13T01:16:53.314" v="40"/>
        <pc:sldMkLst>
          <pc:docMk/>
          <pc:sldMk cId="1898722283" sldId="258"/>
        </pc:sldMkLst>
      </pc:sldChg>
      <pc:sldChg chg="new del">
        <pc:chgData name="Hafiz Muhammad Faisal (2435220)" userId="S::2435220@student.uwtsd.ac.uk::c8c0ddc5-1c42-4d12-98d7-025a00d498c6" providerId="AD" clId="Web-{D5A98320-679E-B6EA-19EF-BBEAFE477654}" dt="2026-07-13T01:15:41.077" v="20"/>
        <pc:sldMkLst>
          <pc:docMk/>
          <pc:sldMk cId="2125073932" sldId="258"/>
        </pc:sldMkLst>
      </pc:sldChg>
      <pc:sldChg chg="new del">
        <pc:chgData name="Hafiz Muhammad Faisal (2435220)" userId="S::2435220@student.uwtsd.ac.uk::c8c0ddc5-1c42-4d12-98d7-025a00d498c6" providerId="AD" clId="Web-{D5A98320-679E-B6EA-19EF-BBEAFE477654}" dt="2026-07-13T01:15:42.858" v="21"/>
        <pc:sldMkLst>
          <pc:docMk/>
          <pc:sldMk cId="1768515313" sldId="259"/>
        </pc:sldMkLst>
      </pc:sldChg>
      <pc:sldChg chg="add">
        <pc:chgData name="Hafiz Muhammad Faisal (2435220)" userId="S::2435220@student.uwtsd.ac.uk::c8c0ddc5-1c42-4d12-98d7-025a00d498c6" providerId="AD" clId="Web-{D5A98320-679E-B6EA-19EF-BBEAFE477654}" dt="2026-07-13T01:18:54.163" v="45"/>
        <pc:sldMkLst>
          <pc:docMk/>
          <pc:sldMk cId="3091724266" sldId="259"/>
        </pc:sldMkLst>
      </pc:sldChg>
      <pc:sldChg chg="new del">
        <pc:chgData name="Hafiz Muhammad Faisal (2435220)" userId="S::2435220@student.uwtsd.ac.uk::c8c0ddc5-1c42-4d12-98d7-025a00d498c6" providerId="AD" clId="Web-{D5A98320-679E-B6EA-19EF-BBEAFE477654}" dt="2026-07-13T01:15:44.890" v="22"/>
        <pc:sldMkLst>
          <pc:docMk/>
          <pc:sldMk cId="155805179" sldId="260"/>
        </pc:sldMkLst>
      </pc:sldChg>
      <pc:sldChg chg="add">
        <pc:chgData name="Hafiz Muhammad Faisal (2435220)" userId="S::2435220@student.uwtsd.ac.uk::c8c0ddc5-1c42-4d12-98d7-025a00d498c6" providerId="AD" clId="Web-{D5A98320-679E-B6EA-19EF-BBEAFE477654}" dt="2026-07-13T01:19:06.851" v="46"/>
        <pc:sldMkLst>
          <pc:docMk/>
          <pc:sldMk cId="4224490485" sldId="260"/>
        </pc:sldMkLst>
      </pc:sldChg>
      <pc:sldChg chg="new del">
        <pc:chgData name="Hafiz Muhammad Faisal (2435220)" userId="S::2435220@student.uwtsd.ac.uk::c8c0ddc5-1c42-4d12-98d7-025a00d498c6" providerId="AD" clId="Web-{D5A98320-679E-B6EA-19EF-BBEAFE477654}" dt="2026-07-13T01:15:45.609" v="23"/>
        <pc:sldMkLst>
          <pc:docMk/>
          <pc:sldMk cId="3503148354" sldId="261"/>
        </pc:sldMkLst>
      </pc:sldChg>
      <pc:sldChg chg="add ord">
        <pc:chgData name="Hafiz Muhammad Faisal (2435220)" userId="S::2435220@student.uwtsd.ac.uk::c8c0ddc5-1c42-4d12-98d7-025a00d498c6" providerId="AD" clId="Web-{D5A98320-679E-B6EA-19EF-BBEAFE477654}" dt="2026-07-13T01:20:29.495" v="49"/>
        <pc:sldMkLst>
          <pc:docMk/>
          <pc:sldMk cId="3606697724" sldId="261"/>
        </pc:sldMkLst>
      </pc:sldChg>
      <pc:sldChg chg="add">
        <pc:chgData name="Hafiz Muhammad Faisal (2435220)" userId="S::2435220@student.uwtsd.ac.uk::c8c0ddc5-1c42-4d12-98d7-025a00d498c6" providerId="AD" clId="Web-{D5A98320-679E-B6EA-19EF-BBEAFE477654}" dt="2026-07-13T01:20:04.838" v="47"/>
        <pc:sldMkLst>
          <pc:docMk/>
          <pc:sldMk cId="1163158030" sldId="262"/>
        </pc:sldMkLst>
      </pc:sldChg>
      <pc:sldChg chg="new del">
        <pc:chgData name="Hafiz Muhammad Faisal (2435220)" userId="S::2435220@student.uwtsd.ac.uk::c8c0ddc5-1c42-4d12-98d7-025a00d498c6" providerId="AD" clId="Web-{D5A98320-679E-B6EA-19EF-BBEAFE477654}" dt="2026-07-13T01:15:46.343" v="24"/>
        <pc:sldMkLst>
          <pc:docMk/>
          <pc:sldMk cId="2074768873" sldId="262"/>
        </pc:sldMkLst>
      </pc:sldChg>
      <pc:sldChg chg="new del">
        <pc:chgData name="Hafiz Muhammad Faisal (2435220)" userId="S::2435220@student.uwtsd.ac.uk::c8c0ddc5-1c42-4d12-98d7-025a00d498c6" providerId="AD" clId="Web-{D5A98320-679E-B6EA-19EF-BBEAFE477654}" dt="2026-07-13T01:15:46.968" v="25"/>
        <pc:sldMkLst>
          <pc:docMk/>
          <pc:sldMk cId="1564649374" sldId="263"/>
        </pc:sldMkLst>
      </pc:sldChg>
      <pc:sldChg chg="add">
        <pc:chgData name="Hafiz Muhammad Faisal (2435220)" userId="S::2435220@student.uwtsd.ac.uk::c8c0ddc5-1c42-4d12-98d7-025a00d498c6" providerId="AD" clId="Web-{D5A98320-679E-B6EA-19EF-BBEAFE477654}" dt="2026-07-13T01:20:48.106" v="50"/>
        <pc:sldMkLst>
          <pc:docMk/>
          <pc:sldMk cId="3509447709" sldId="263"/>
        </pc:sldMkLst>
      </pc:sldChg>
      <pc:sldChg chg="new del">
        <pc:chgData name="Hafiz Muhammad Faisal (2435220)" userId="S::2435220@student.uwtsd.ac.uk::c8c0ddc5-1c42-4d12-98d7-025a00d498c6" providerId="AD" clId="Web-{D5A98320-679E-B6EA-19EF-BBEAFE477654}" dt="2026-07-13T01:15:47.562" v="26"/>
        <pc:sldMkLst>
          <pc:docMk/>
          <pc:sldMk cId="373744624" sldId="264"/>
        </pc:sldMkLst>
      </pc:sldChg>
      <pc:sldChg chg="add">
        <pc:chgData name="Hafiz Muhammad Faisal (2435220)" userId="S::2435220@student.uwtsd.ac.uk::c8c0ddc5-1c42-4d12-98d7-025a00d498c6" providerId="AD" clId="Web-{D5A98320-679E-B6EA-19EF-BBEAFE477654}" dt="2026-07-13T01:21:02.122" v="51"/>
        <pc:sldMkLst>
          <pc:docMk/>
          <pc:sldMk cId="2555037575" sldId="264"/>
        </pc:sldMkLst>
      </pc:sldChg>
      <pc:sldChg chg="add">
        <pc:chgData name="Hafiz Muhammad Faisal (2435220)" userId="S::2435220@student.uwtsd.ac.uk::c8c0ddc5-1c42-4d12-98d7-025a00d498c6" providerId="AD" clId="Web-{D5A98320-679E-B6EA-19EF-BBEAFE477654}" dt="2026-07-13T01:21:14.529" v="52"/>
        <pc:sldMkLst>
          <pc:docMk/>
          <pc:sldMk cId="1501809694" sldId="265"/>
        </pc:sldMkLst>
      </pc:sldChg>
      <pc:sldChg chg="new del">
        <pc:chgData name="Hafiz Muhammad Faisal (2435220)" userId="S::2435220@student.uwtsd.ac.uk::c8c0ddc5-1c42-4d12-98d7-025a00d498c6" providerId="AD" clId="Web-{D5A98320-679E-B6EA-19EF-BBEAFE477654}" dt="2026-07-13T01:15:47.968" v="27"/>
        <pc:sldMkLst>
          <pc:docMk/>
          <pc:sldMk cId="1932800272" sldId="265"/>
        </pc:sldMkLst>
      </pc:sldChg>
      <pc:sldChg chg="add">
        <pc:chgData name="Hafiz Muhammad Faisal (2435220)" userId="S::2435220@student.uwtsd.ac.uk::c8c0ddc5-1c42-4d12-98d7-025a00d498c6" providerId="AD" clId="Web-{D5A98320-679E-B6EA-19EF-BBEAFE477654}" dt="2026-07-13T01:21:49.187" v="53"/>
        <pc:sldMkLst>
          <pc:docMk/>
          <pc:sldMk cId="3112568130" sldId="266"/>
        </pc:sldMkLst>
      </pc:sldChg>
      <pc:sldChg chg="new del">
        <pc:chgData name="Hafiz Muhammad Faisal (2435220)" userId="S::2435220@student.uwtsd.ac.uk::c8c0ddc5-1c42-4d12-98d7-025a00d498c6" providerId="AD" clId="Web-{D5A98320-679E-B6EA-19EF-BBEAFE477654}" dt="2026-07-13T01:15:48.515" v="28"/>
        <pc:sldMkLst>
          <pc:docMk/>
          <pc:sldMk cId="3595311295" sldId="266"/>
        </pc:sldMkLst>
      </pc:sldChg>
      <pc:sldChg chg="add">
        <pc:chgData name="Hafiz Muhammad Faisal (2435220)" userId="S::2435220@student.uwtsd.ac.uk::c8c0ddc5-1c42-4d12-98d7-025a00d498c6" providerId="AD" clId="Web-{D5A98320-679E-B6EA-19EF-BBEAFE477654}" dt="2026-07-13T01:22:16.266" v="54"/>
        <pc:sldMkLst>
          <pc:docMk/>
          <pc:sldMk cId="220721972" sldId="267"/>
        </pc:sldMkLst>
      </pc:sldChg>
      <pc:sldChg chg="new del">
        <pc:chgData name="Hafiz Muhammad Faisal (2435220)" userId="S::2435220@student.uwtsd.ac.uk::c8c0ddc5-1c42-4d12-98d7-025a00d498c6" providerId="AD" clId="Web-{D5A98320-679E-B6EA-19EF-BBEAFE477654}" dt="2026-07-13T01:15:48.906" v="29"/>
        <pc:sldMkLst>
          <pc:docMk/>
          <pc:sldMk cId="615163408" sldId="267"/>
        </pc:sldMkLst>
      </pc:sldChg>
      <pc:sldChg chg="new del">
        <pc:chgData name="Hafiz Muhammad Faisal (2435220)" userId="S::2435220@student.uwtsd.ac.uk::c8c0ddc5-1c42-4d12-98d7-025a00d498c6" providerId="AD" clId="Web-{D5A98320-679E-B6EA-19EF-BBEAFE477654}" dt="2026-07-13T01:15:49.281" v="30"/>
        <pc:sldMkLst>
          <pc:docMk/>
          <pc:sldMk cId="266234211" sldId="268"/>
        </pc:sldMkLst>
      </pc:sldChg>
      <pc:sldChg chg="add">
        <pc:chgData name="Hafiz Muhammad Faisal (2435220)" userId="S::2435220@student.uwtsd.ac.uk::c8c0ddc5-1c42-4d12-98d7-025a00d498c6" providerId="AD" clId="Web-{D5A98320-679E-B6EA-19EF-BBEAFE477654}" dt="2026-07-13T01:22:23.360" v="55"/>
        <pc:sldMkLst>
          <pc:docMk/>
          <pc:sldMk cId="2582559095" sldId="268"/>
        </pc:sldMkLst>
      </pc:sldChg>
      <pc:sldChg chg="new del">
        <pc:chgData name="Hafiz Muhammad Faisal (2435220)" userId="S::2435220@student.uwtsd.ac.uk::c8c0ddc5-1c42-4d12-98d7-025a00d498c6" providerId="AD" clId="Web-{D5A98320-679E-B6EA-19EF-BBEAFE477654}" dt="2026-07-13T01:15:49.624" v="31"/>
        <pc:sldMkLst>
          <pc:docMk/>
          <pc:sldMk cId="367719757" sldId="269"/>
        </pc:sldMkLst>
      </pc:sldChg>
      <pc:sldChg chg="add">
        <pc:chgData name="Hafiz Muhammad Faisal (2435220)" userId="S::2435220@student.uwtsd.ac.uk::c8c0ddc5-1c42-4d12-98d7-025a00d498c6" providerId="AD" clId="Web-{D5A98320-679E-B6EA-19EF-BBEAFE477654}" dt="2026-07-13T01:22:39.517" v="56"/>
        <pc:sldMkLst>
          <pc:docMk/>
          <pc:sldMk cId="2433704307" sldId="269"/>
        </pc:sldMkLst>
      </pc:sldChg>
      <pc:sldChg chg="add">
        <pc:chgData name="Hafiz Muhammad Faisal (2435220)" userId="S::2435220@student.uwtsd.ac.uk::c8c0ddc5-1c42-4d12-98d7-025a00d498c6" providerId="AD" clId="Web-{D5A98320-679E-B6EA-19EF-BBEAFE477654}" dt="2026-07-13T01:22:52.455" v="57"/>
        <pc:sldMkLst>
          <pc:docMk/>
          <pc:sldMk cId="1435463793" sldId="270"/>
        </pc:sldMkLst>
      </pc:sldChg>
      <pc:sldChg chg="new del">
        <pc:chgData name="Hafiz Muhammad Faisal (2435220)" userId="S::2435220@student.uwtsd.ac.uk::c8c0ddc5-1c42-4d12-98d7-025a00d498c6" providerId="AD" clId="Web-{D5A98320-679E-B6EA-19EF-BBEAFE477654}" dt="2026-07-13T01:15:50.577" v="32"/>
        <pc:sldMkLst>
          <pc:docMk/>
          <pc:sldMk cId="4039977497" sldId="270"/>
        </pc:sldMkLst>
      </pc:sldChg>
      <pc:sldChg chg="add">
        <pc:chgData name="Hafiz Muhammad Faisal (2435220)" userId="S::2435220@student.uwtsd.ac.uk::c8c0ddc5-1c42-4d12-98d7-025a00d498c6" providerId="AD" clId="Web-{D5A98320-679E-B6EA-19EF-BBEAFE477654}" dt="2026-07-13T01:23:04.940" v="58"/>
        <pc:sldMkLst>
          <pc:docMk/>
          <pc:sldMk cId="1748190928" sldId="271"/>
        </pc:sldMkLst>
      </pc:sldChg>
      <pc:sldChg chg="new del">
        <pc:chgData name="Hafiz Muhammad Faisal (2435220)" userId="S::2435220@student.uwtsd.ac.uk::c8c0ddc5-1c42-4d12-98d7-025a00d498c6" providerId="AD" clId="Web-{D5A98320-679E-B6EA-19EF-BBEAFE477654}" dt="2026-07-13T01:15:51.484" v="33"/>
        <pc:sldMkLst>
          <pc:docMk/>
          <pc:sldMk cId="2434613928" sldId="271"/>
        </pc:sldMkLst>
      </pc:sldChg>
      <pc:sldChg chg="add">
        <pc:chgData name="Hafiz Muhammad Faisal (2435220)" userId="S::2435220@student.uwtsd.ac.uk::c8c0ddc5-1c42-4d12-98d7-025a00d498c6" providerId="AD" clId="Web-{D5A98320-679E-B6EA-19EF-BBEAFE477654}" dt="2026-07-13T01:23:17.831" v="59"/>
        <pc:sldMkLst>
          <pc:docMk/>
          <pc:sldMk cId="438857872" sldId="272"/>
        </pc:sldMkLst>
      </pc:sldChg>
      <pc:sldChg chg="new del">
        <pc:chgData name="Hafiz Muhammad Faisal (2435220)" userId="S::2435220@student.uwtsd.ac.uk::c8c0ddc5-1c42-4d12-98d7-025a00d498c6" providerId="AD" clId="Web-{D5A98320-679E-B6EA-19EF-BBEAFE477654}" dt="2026-07-13T01:15:52.124" v="34"/>
        <pc:sldMkLst>
          <pc:docMk/>
          <pc:sldMk cId="2965649302" sldId="272"/>
        </pc:sldMkLst>
      </pc:sldChg>
      <pc:sldChg chg="new del">
        <pc:chgData name="Hafiz Muhammad Faisal (2435220)" userId="S::2435220@student.uwtsd.ac.uk::c8c0ddc5-1c42-4d12-98d7-025a00d498c6" providerId="AD" clId="Web-{D5A98320-679E-B6EA-19EF-BBEAFE477654}" dt="2026-07-13T01:15:52.749" v="35"/>
        <pc:sldMkLst>
          <pc:docMk/>
          <pc:sldMk cId="2613763166" sldId="273"/>
        </pc:sldMkLst>
      </pc:sldChg>
      <pc:sldChg chg="add del">
        <pc:chgData name="Hafiz Muhammad Faisal (2435220)" userId="S::2435220@student.uwtsd.ac.uk::c8c0ddc5-1c42-4d12-98d7-025a00d498c6" providerId="AD" clId="Web-{D5A98320-679E-B6EA-19EF-BBEAFE477654}" dt="2026-07-13T01:18:43.038" v="44"/>
        <pc:sldMkLst>
          <pc:docMk/>
          <pc:sldMk cId="3468026140" sldId="273"/>
        </pc:sldMkLst>
      </pc:sldChg>
      <pc:sldChg chg="modSp add">
        <pc:chgData name="Hafiz Muhammad Faisal (2435220)" userId="S::2435220@student.uwtsd.ac.uk::c8c0ddc5-1c42-4d12-98d7-025a00d498c6" providerId="AD" clId="Web-{D5A98320-679E-B6EA-19EF-BBEAFE477654}" dt="2026-07-13T01:23:48.489" v="61" actId="20577"/>
        <pc:sldMkLst>
          <pc:docMk/>
          <pc:sldMk cId="2939909729" sldId="274"/>
        </pc:sldMkLst>
        <pc:spChg chg="mod">
          <ac:chgData name="Hafiz Muhammad Faisal (2435220)" userId="S::2435220@student.uwtsd.ac.uk::c8c0ddc5-1c42-4d12-98d7-025a00d498c6" providerId="AD" clId="Web-{D5A98320-679E-B6EA-19EF-BBEAFE477654}" dt="2026-07-13T01:23:48.489" v="61" actId="20577"/>
          <ac:spMkLst>
            <pc:docMk/>
            <pc:sldMk cId="2939909729" sldId="274"/>
            <ac:spMk id="4" creationId="{AE210556-0796-496F-8387-0D1BAA2FA31B}"/>
          </ac:spMkLst>
        </pc:spChg>
      </pc:sldChg>
      <pc:sldChg chg="add del">
        <pc:chgData name="Hafiz Muhammad Faisal (2435220)" userId="S::2435220@student.uwtsd.ac.uk::c8c0ddc5-1c42-4d12-98d7-025a00d498c6" providerId="AD" clId="Web-{D5A98320-679E-B6EA-19EF-BBEAFE477654}" dt="2026-07-13T01:16:41.470" v="38"/>
        <pc:sldMkLst>
          <pc:docMk/>
          <pc:sldMk cId="199603053" sldId="275"/>
        </pc:sldMkLst>
      </pc:sldChg>
      <pc:sldMasterChg chg="del delSldLayout">
        <pc:chgData name="Hafiz Muhammad Faisal (2435220)" userId="S::2435220@student.uwtsd.ac.uk::c8c0ddc5-1c42-4d12-98d7-025a00d498c6" providerId="AD" clId="Web-{D5A98320-679E-B6EA-19EF-BBEAFE477654}" dt="2026-07-13T01:14:44.278" v="2"/>
        <pc:sldMasterMkLst>
          <pc:docMk/>
          <pc:sldMasterMk cId="2460954070" sldId="2147483660"/>
        </pc:sldMasterMkLst>
        <pc:sldLayoutChg chg="del">
          <pc:chgData name="Hafiz Muhammad Faisal (2435220)" userId="S::2435220@student.uwtsd.ac.uk::c8c0ddc5-1c42-4d12-98d7-025a00d498c6" providerId="AD" clId="Web-{D5A98320-679E-B6EA-19EF-BBEAFE477654}" dt="2026-07-13T01:14:44.278" v="2"/>
          <pc:sldLayoutMkLst>
            <pc:docMk/>
            <pc:sldMasterMk cId="2460954070" sldId="2147483660"/>
            <pc:sldLayoutMk cId="2385387890" sldId="2147483661"/>
          </pc:sldLayoutMkLst>
        </pc:sldLayoutChg>
        <pc:sldLayoutChg chg="del">
          <pc:chgData name="Hafiz Muhammad Faisal (2435220)" userId="S::2435220@student.uwtsd.ac.uk::c8c0ddc5-1c42-4d12-98d7-025a00d498c6" providerId="AD" clId="Web-{D5A98320-679E-B6EA-19EF-BBEAFE477654}" dt="2026-07-13T01:14:44.278" v="2"/>
          <pc:sldLayoutMkLst>
            <pc:docMk/>
            <pc:sldMasterMk cId="2460954070" sldId="2147483660"/>
            <pc:sldLayoutMk cId="949138452" sldId="2147483662"/>
          </pc:sldLayoutMkLst>
        </pc:sldLayoutChg>
        <pc:sldLayoutChg chg="del">
          <pc:chgData name="Hafiz Muhammad Faisal (2435220)" userId="S::2435220@student.uwtsd.ac.uk::c8c0ddc5-1c42-4d12-98d7-025a00d498c6" providerId="AD" clId="Web-{D5A98320-679E-B6EA-19EF-BBEAFE477654}" dt="2026-07-13T01:14:44.278" v="2"/>
          <pc:sldLayoutMkLst>
            <pc:docMk/>
            <pc:sldMasterMk cId="2460954070" sldId="2147483660"/>
            <pc:sldLayoutMk cId="2591524520" sldId="2147483663"/>
          </pc:sldLayoutMkLst>
        </pc:sldLayoutChg>
        <pc:sldLayoutChg chg="del">
          <pc:chgData name="Hafiz Muhammad Faisal (2435220)" userId="S::2435220@student.uwtsd.ac.uk::c8c0ddc5-1c42-4d12-98d7-025a00d498c6" providerId="AD" clId="Web-{D5A98320-679E-B6EA-19EF-BBEAFE477654}" dt="2026-07-13T01:14:44.278" v="2"/>
          <pc:sldLayoutMkLst>
            <pc:docMk/>
            <pc:sldMasterMk cId="2460954070" sldId="2147483660"/>
            <pc:sldLayoutMk cId="1203092039" sldId="2147483664"/>
          </pc:sldLayoutMkLst>
        </pc:sldLayoutChg>
        <pc:sldLayoutChg chg="del">
          <pc:chgData name="Hafiz Muhammad Faisal (2435220)" userId="S::2435220@student.uwtsd.ac.uk::c8c0ddc5-1c42-4d12-98d7-025a00d498c6" providerId="AD" clId="Web-{D5A98320-679E-B6EA-19EF-BBEAFE477654}" dt="2026-07-13T01:14:44.278" v="2"/>
          <pc:sldLayoutMkLst>
            <pc:docMk/>
            <pc:sldMasterMk cId="2460954070" sldId="2147483660"/>
            <pc:sldLayoutMk cId="3733172339" sldId="2147483665"/>
          </pc:sldLayoutMkLst>
        </pc:sldLayoutChg>
        <pc:sldLayoutChg chg="del">
          <pc:chgData name="Hafiz Muhammad Faisal (2435220)" userId="S::2435220@student.uwtsd.ac.uk::c8c0ddc5-1c42-4d12-98d7-025a00d498c6" providerId="AD" clId="Web-{D5A98320-679E-B6EA-19EF-BBEAFE477654}" dt="2026-07-13T01:14:44.278" v="2"/>
          <pc:sldLayoutMkLst>
            <pc:docMk/>
            <pc:sldMasterMk cId="2460954070" sldId="2147483660"/>
            <pc:sldLayoutMk cId="3210312558" sldId="2147483666"/>
          </pc:sldLayoutMkLst>
        </pc:sldLayoutChg>
        <pc:sldLayoutChg chg="del">
          <pc:chgData name="Hafiz Muhammad Faisal (2435220)" userId="S::2435220@student.uwtsd.ac.uk::c8c0ddc5-1c42-4d12-98d7-025a00d498c6" providerId="AD" clId="Web-{D5A98320-679E-B6EA-19EF-BBEAFE477654}" dt="2026-07-13T01:14:44.278" v="2"/>
          <pc:sldLayoutMkLst>
            <pc:docMk/>
            <pc:sldMasterMk cId="2460954070" sldId="2147483660"/>
            <pc:sldLayoutMk cId="3146388984" sldId="2147483667"/>
          </pc:sldLayoutMkLst>
        </pc:sldLayoutChg>
        <pc:sldLayoutChg chg="del">
          <pc:chgData name="Hafiz Muhammad Faisal (2435220)" userId="S::2435220@student.uwtsd.ac.uk::c8c0ddc5-1c42-4d12-98d7-025a00d498c6" providerId="AD" clId="Web-{D5A98320-679E-B6EA-19EF-BBEAFE477654}" dt="2026-07-13T01:14:44.278" v="2"/>
          <pc:sldLayoutMkLst>
            <pc:docMk/>
            <pc:sldMasterMk cId="2460954070" sldId="2147483660"/>
            <pc:sldLayoutMk cId="3171841454" sldId="2147483668"/>
          </pc:sldLayoutMkLst>
        </pc:sldLayoutChg>
        <pc:sldLayoutChg chg="del">
          <pc:chgData name="Hafiz Muhammad Faisal (2435220)" userId="S::2435220@student.uwtsd.ac.uk::c8c0ddc5-1c42-4d12-98d7-025a00d498c6" providerId="AD" clId="Web-{D5A98320-679E-B6EA-19EF-BBEAFE477654}" dt="2026-07-13T01:14:44.278" v="2"/>
          <pc:sldLayoutMkLst>
            <pc:docMk/>
            <pc:sldMasterMk cId="2460954070" sldId="2147483660"/>
            <pc:sldLayoutMk cId="1718958274" sldId="2147483669"/>
          </pc:sldLayoutMkLst>
        </pc:sldLayoutChg>
        <pc:sldLayoutChg chg="del">
          <pc:chgData name="Hafiz Muhammad Faisal (2435220)" userId="S::2435220@student.uwtsd.ac.uk::c8c0ddc5-1c42-4d12-98d7-025a00d498c6" providerId="AD" clId="Web-{D5A98320-679E-B6EA-19EF-BBEAFE477654}" dt="2026-07-13T01:14:44.278" v="2"/>
          <pc:sldLayoutMkLst>
            <pc:docMk/>
            <pc:sldMasterMk cId="2460954070" sldId="2147483660"/>
            <pc:sldLayoutMk cId="2202905451" sldId="2147483670"/>
          </pc:sldLayoutMkLst>
        </pc:sldLayoutChg>
        <pc:sldLayoutChg chg="del">
          <pc:chgData name="Hafiz Muhammad Faisal (2435220)" userId="S::2435220@student.uwtsd.ac.uk::c8c0ddc5-1c42-4d12-98d7-025a00d498c6" providerId="AD" clId="Web-{D5A98320-679E-B6EA-19EF-BBEAFE477654}" dt="2026-07-13T01:14:44.278" v="2"/>
          <pc:sldLayoutMkLst>
            <pc:docMk/>
            <pc:sldMasterMk cId="2460954070" sldId="2147483660"/>
            <pc:sldLayoutMk cId="3479445657" sldId="2147483671"/>
          </pc:sldLayoutMkLst>
        </pc:sldLayoutChg>
      </pc:sldMasterChg>
      <pc:sldMasterChg chg="add addSldLayout modSldLayout">
        <pc:chgData name="Hafiz Muhammad Faisal (2435220)" userId="S::2435220@student.uwtsd.ac.uk::c8c0ddc5-1c42-4d12-98d7-025a00d498c6" providerId="AD" clId="Web-{D5A98320-679E-B6EA-19EF-BBEAFE477654}" dt="2026-07-13T01:14:44.278" v="2"/>
        <pc:sldMasterMkLst>
          <pc:docMk/>
          <pc:sldMasterMk cId="2091842596" sldId="2147483672"/>
        </pc:sldMasterMkLst>
        <pc:sldLayoutChg chg="add mod replId">
          <pc:chgData name="Hafiz Muhammad Faisal (2435220)" userId="S::2435220@student.uwtsd.ac.uk::c8c0ddc5-1c42-4d12-98d7-025a00d498c6" providerId="AD" clId="Web-{D5A98320-679E-B6EA-19EF-BBEAFE477654}" dt="2026-07-13T01:14:44.278" v="2"/>
          <pc:sldLayoutMkLst>
            <pc:docMk/>
            <pc:sldMasterMk cId="2091842596" sldId="2147483672"/>
            <pc:sldLayoutMk cId="346060050" sldId="2147483673"/>
          </pc:sldLayoutMkLst>
        </pc:sldLayoutChg>
        <pc:sldLayoutChg chg="add mod replId">
          <pc:chgData name="Hafiz Muhammad Faisal (2435220)" userId="S::2435220@student.uwtsd.ac.uk::c8c0ddc5-1c42-4d12-98d7-025a00d498c6" providerId="AD" clId="Web-{D5A98320-679E-B6EA-19EF-BBEAFE477654}" dt="2026-07-13T01:14:44.278" v="2"/>
          <pc:sldLayoutMkLst>
            <pc:docMk/>
            <pc:sldMasterMk cId="2091842596" sldId="2147483672"/>
            <pc:sldLayoutMk cId="785944758" sldId="2147483674"/>
          </pc:sldLayoutMkLst>
        </pc:sldLayoutChg>
        <pc:sldLayoutChg chg="add mod replId">
          <pc:chgData name="Hafiz Muhammad Faisal (2435220)" userId="S::2435220@student.uwtsd.ac.uk::c8c0ddc5-1c42-4d12-98d7-025a00d498c6" providerId="AD" clId="Web-{D5A98320-679E-B6EA-19EF-BBEAFE477654}" dt="2026-07-13T01:14:44.278" v="2"/>
          <pc:sldLayoutMkLst>
            <pc:docMk/>
            <pc:sldMasterMk cId="2091842596" sldId="2147483672"/>
            <pc:sldLayoutMk cId="3826040032" sldId="2147483675"/>
          </pc:sldLayoutMkLst>
        </pc:sldLayoutChg>
        <pc:sldLayoutChg chg="add mod replId">
          <pc:chgData name="Hafiz Muhammad Faisal (2435220)" userId="S::2435220@student.uwtsd.ac.uk::c8c0ddc5-1c42-4d12-98d7-025a00d498c6" providerId="AD" clId="Web-{D5A98320-679E-B6EA-19EF-BBEAFE477654}" dt="2026-07-13T01:14:44.278" v="2"/>
          <pc:sldLayoutMkLst>
            <pc:docMk/>
            <pc:sldMasterMk cId="2091842596" sldId="2147483672"/>
            <pc:sldLayoutMk cId="2158077365" sldId="2147483676"/>
          </pc:sldLayoutMkLst>
        </pc:sldLayoutChg>
        <pc:sldLayoutChg chg="add mod replId">
          <pc:chgData name="Hafiz Muhammad Faisal (2435220)" userId="S::2435220@student.uwtsd.ac.uk::c8c0ddc5-1c42-4d12-98d7-025a00d498c6" providerId="AD" clId="Web-{D5A98320-679E-B6EA-19EF-BBEAFE477654}" dt="2026-07-13T01:14:44.278" v="2"/>
          <pc:sldLayoutMkLst>
            <pc:docMk/>
            <pc:sldMasterMk cId="2091842596" sldId="2147483672"/>
            <pc:sldLayoutMk cId="3331207316" sldId="2147483677"/>
          </pc:sldLayoutMkLst>
        </pc:sldLayoutChg>
        <pc:sldLayoutChg chg="add mod replId">
          <pc:chgData name="Hafiz Muhammad Faisal (2435220)" userId="S::2435220@student.uwtsd.ac.uk::c8c0ddc5-1c42-4d12-98d7-025a00d498c6" providerId="AD" clId="Web-{D5A98320-679E-B6EA-19EF-BBEAFE477654}" dt="2026-07-13T01:14:44.278" v="2"/>
          <pc:sldLayoutMkLst>
            <pc:docMk/>
            <pc:sldMasterMk cId="2091842596" sldId="2147483672"/>
            <pc:sldLayoutMk cId="3531305418" sldId="2147483678"/>
          </pc:sldLayoutMkLst>
        </pc:sldLayoutChg>
        <pc:sldLayoutChg chg="add mod replId">
          <pc:chgData name="Hafiz Muhammad Faisal (2435220)" userId="S::2435220@student.uwtsd.ac.uk::c8c0ddc5-1c42-4d12-98d7-025a00d498c6" providerId="AD" clId="Web-{D5A98320-679E-B6EA-19EF-BBEAFE477654}" dt="2026-07-13T01:14:44.278" v="2"/>
          <pc:sldLayoutMkLst>
            <pc:docMk/>
            <pc:sldMasterMk cId="2091842596" sldId="2147483672"/>
            <pc:sldLayoutMk cId="362164810" sldId="2147483679"/>
          </pc:sldLayoutMkLst>
        </pc:sldLayoutChg>
        <pc:sldLayoutChg chg="add mod replId">
          <pc:chgData name="Hafiz Muhammad Faisal (2435220)" userId="S::2435220@student.uwtsd.ac.uk::c8c0ddc5-1c42-4d12-98d7-025a00d498c6" providerId="AD" clId="Web-{D5A98320-679E-B6EA-19EF-BBEAFE477654}" dt="2026-07-13T01:14:44.278" v="2"/>
          <pc:sldLayoutMkLst>
            <pc:docMk/>
            <pc:sldMasterMk cId="2091842596" sldId="2147483672"/>
            <pc:sldLayoutMk cId="1667756263" sldId="2147483680"/>
          </pc:sldLayoutMkLst>
        </pc:sldLayoutChg>
        <pc:sldLayoutChg chg="add mod replId">
          <pc:chgData name="Hafiz Muhammad Faisal (2435220)" userId="S::2435220@student.uwtsd.ac.uk::c8c0ddc5-1c42-4d12-98d7-025a00d498c6" providerId="AD" clId="Web-{D5A98320-679E-B6EA-19EF-BBEAFE477654}" dt="2026-07-13T01:14:44.278" v="2"/>
          <pc:sldLayoutMkLst>
            <pc:docMk/>
            <pc:sldMasterMk cId="2091842596" sldId="2147483672"/>
            <pc:sldLayoutMk cId="3051443354" sldId="2147483681"/>
          </pc:sldLayoutMkLst>
        </pc:sldLayoutChg>
        <pc:sldLayoutChg chg="add mod replId">
          <pc:chgData name="Hafiz Muhammad Faisal (2435220)" userId="S::2435220@student.uwtsd.ac.uk::c8c0ddc5-1c42-4d12-98d7-025a00d498c6" providerId="AD" clId="Web-{D5A98320-679E-B6EA-19EF-BBEAFE477654}" dt="2026-07-13T01:14:44.278" v="2"/>
          <pc:sldLayoutMkLst>
            <pc:docMk/>
            <pc:sldMasterMk cId="2091842596" sldId="2147483672"/>
            <pc:sldLayoutMk cId="1133364164" sldId="2147483682"/>
          </pc:sldLayoutMkLst>
        </pc:sldLayoutChg>
        <pc:sldLayoutChg chg="add mod replId">
          <pc:chgData name="Hafiz Muhammad Faisal (2435220)" userId="S::2435220@student.uwtsd.ac.uk::c8c0ddc5-1c42-4d12-98d7-025a00d498c6" providerId="AD" clId="Web-{D5A98320-679E-B6EA-19EF-BBEAFE477654}" dt="2026-07-13T01:14:44.278" v="2"/>
          <pc:sldLayoutMkLst>
            <pc:docMk/>
            <pc:sldMasterMk cId="2091842596" sldId="2147483672"/>
            <pc:sldLayoutMk cId="2643263421" sldId="2147483683"/>
          </pc:sldLayoutMkLst>
        </pc:sldLayoutChg>
        <pc:sldLayoutChg chg="add mod replId">
          <pc:chgData name="Hafiz Muhammad Faisal (2435220)" userId="S::2435220@student.uwtsd.ac.uk::c8c0ddc5-1c42-4d12-98d7-025a00d498c6" providerId="AD" clId="Web-{D5A98320-679E-B6EA-19EF-BBEAFE477654}" dt="2026-07-13T01:14:44.278" v="2"/>
          <pc:sldLayoutMkLst>
            <pc:docMk/>
            <pc:sldMasterMk cId="2091842596" sldId="2147483672"/>
            <pc:sldLayoutMk cId="2294636416" sldId="2147483684"/>
          </pc:sldLayoutMkLst>
        </pc:sldLayoutChg>
        <pc:sldLayoutChg chg="add mod replId">
          <pc:chgData name="Hafiz Muhammad Faisal (2435220)" userId="S::2435220@student.uwtsd.ac.uk::c8c0ddc5-1c42-4d12-98d7-025a00d498c6" providerId="AD" clId="Web-{D5A98320-679E-B6EA-19EF-BBEAFE477654}" dt="2026-07-13T01:14:44.278" v="2"/>
          <pc:sldLayoutMkLst>
            <pc:docMk/>
            <pc:sldMasterMk cId="2091842596" sldId="2147483672"/>
            <pc:sldLayoutMk cId="1748494380" sldId="2147483685"/>
          </pc:sldLayoutMkLst>
        </pc:sldLayoutChg>
        <pc:sldLayoutChg chg="add mod replId">
          <pc:chgData name="Hafiz Muhammad Faisal (2435220)" userId="S::2435220@student.uwtsd.ac.uk::c8c0ddc5-1c42-4d12-98d7-025a00d498c6" providerId="AD" clId="Web-{D5A98320-679E-B6EA-19EF-BBEAFE477654}" dt="2026-07-13T01:14:44.278" v="2"/>
          <pc:sldLayoutMkLst>
            <pc:docMk/>
            <pc:sldMasterMk cId="2091842596" sldId="2147483672"/>
            <pc:sldLayoutMk cId="2099955425" sldId="2147483686"/>
          </pc:sldLayoutMkLst>
        </pc:sldLayoutChg>
        <pc:sldLayoutChg chg="add mod replId">
          <pc:chgData name="Hafiz Muhammad Faisal (2435220)" userId="S::2435220@student.uwtsd.ac.uk::c8c0ddc5-1c42-4d12-98d7-025a00d498c6" providerId="AD" clId="Web-{D5A98320-679E-B6EA-19EF-BBEAFE477654}" dt="2026-07-13T01:14:44.278" v="2"/>
          <pc:sldLayoutMkLst>
            <pc:docMk/>
            <pc:sldMasterMk cId="2091842596" sldId="2147483672"/>
            <pc:sldLayoutMk cId="1549984222" sldId="2147483687"/>
          </pc:sldLayoutMkLst>
        </pc:sldLayoutChg>
        <pc:sldLayoutChg chg="add mod replId">
          <pc:chgData name="Hafiz Muhammad Faisal (2435220)" userId="S::2435220@student.uwtsd.ac.uk::c8c0ddc5-1c42-4d12-98d7-025a00d498c6" providerId="AD" clId="Web-{D5A98320-679E-B6EA-19EF-BBEAFE477654}" dt="2026-07-13T01:14:44.278" v="2"/>
          <pc:sldLayoutMkLst>
            <pc:docMk/>
            <pc:sldMasterMk cId="2091842596" sldId="2147483672"/>
            <pc:sldLayoutMk cId="415539484" sldId="2147483688"/>
          </pc:sldLayoutMkLst>
        </pc:sldLayoutChg>
        <pc:sldLayoutChg chg="add mod replId">
          <pc:chgData name="Hafiz Muhammad Faisal (2435220)" userId="S::2435220@student.uwtsd.ac.uk::c8c0ddc5-1c42-4d12-98d7-025a00d498c6" providerId="AD" clId="Web-{D5A98320-679E-B6EA-19EF-BBEAFE477654}" dt="2026-07-13T01:14:44.278" v="2"/>
          <pc:sldLayoutMkLst>
            <pc:docMk/>
            <pc:sldMasterMk cId="2091842596" sldId="2147483672"/>
            <pc:sldLayoutMk cId="4159396453" sldId="2147483689"/>
          </pc:sldLayoutMkLst>
        </pc:sldLayoutChg>
      </pc:sldMasterChg>
    </pc:docChg>
  </pc:docChgLst>
</pc:chgInfo>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7/12/2026</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60600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647F38-B617-4D2F-AE0A-013F0C4D2C57}" type="datetimeFigureOut">
              <a:rPr lang="en-US" dirty="0"/>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extLst>
      <p:ext uri="{BB962C8B-B14F-4D97-AF65-F5344CB8AC3E}">
        <p14:creationId xmlns:p14="http://schemas.microsoft.com/office/powerpoint/2010/main" val="7859447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26040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7/12/2026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21580773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312073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313054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2164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67756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514433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33364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432634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946364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484943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999554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499842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55394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593964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7/12/2026</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9184259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kornferry.com/?utm_source=copilot.com" TargetMode="External"/><Relationship Id="rId2" Type="http://schemas.openxmlformats.org/officeDocument/2006/relationships/hyperlink" Target="https://www.costa.co.uk/?utm_source=copilo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03714" y="1013505"/>
            <a:ext cx="7133772" cy="4136571"/>
          </a:xfrm>
        </p:spPr>
        <p:txBody>
          <a:bodyPr>
            <a:normAutofit/>
          </a:bodyPr>
          <a:lstStyle/>
          <a:p>
            <a:r>
              <a:rPr lang="en-GB" sz="2200" b="1" dirty="0">
                <a:latin typeface="Arial"/>
                <a:ea typeface="+mj-lt"/>
                <a:cs typeface="Arial"/>
              </a:rPr>
              <a:t>Recruitment &amp; Selection During Organisational </a:t>
            </a:r>
            <a:br>
              <a:rPr lang="en-GB" sz="2200" b="1" dirty="0">
                <a:latin typeface="Arial"/>
                <a:ea typeface="+mj-lt"/>
                <a:cs typeface="Arial"/>
              </a:rPr>
            </a:br>
            <a:r>
              <a:rPr lang="en-GB" sz="2200" b="1" dirty="0">
                <a:latin typeface="Arial"/>
                <a:ea typeface="+mj-lt"/>
                <a:cs typeface="Arial"/>
              </a:rPr>
              <a:t>Transformation</a:t>
            </a:r>
            <a:r>
              <a:rPr lang="en-GB" sz="2200" dirty="0">
                <a:latin typeface="Arial"/>
                <a:ea typeface="+mj-lt"/>
                <a:cs typeface="Arial"/>
              </a:rPr>
              <a:t> </a:t>
            </a:r>
            <a:r>
              <a:rPr lang="en-GB" sz="2200" b="1" dirty="0">
                <a:latin typeface="Arial"/>
                <a:ea typeface="+mj-lt"/>
                <a:cs typeface="Arial"/>
              </a:rPr>
              <a:t>Costa Coffee (UK)</a:t>
            </a:r>
            <a:r>
              <a:rPr lang="en-GB" sz="2200" dirty="0">
                <a:latin typeface="Arial"/>
                <a:ea typeface="+mj-lt"/>
                <a:cs typeface="Arial"/>
              </a:rPr>
              <a:t> </a:t>
            </a:r>
            <a:br>
              <a:rPr lang="en-GB" sz="2200" dirty="0">
                <a:latin typeface="Arial"/>
                <a:ea typeface="+mj-lt"/>
                <a:cs typeface="Arial"/>
              </a:rPr>
            </a:br>
            <a:br>
              <a:rPr lang="en-GB" sz="2200" dirty="0">
                <a:latin typeface="Arial"/>
                <a:ea typeface="+mj-lt"/>
                <a:cs typeface="Arial"/>
              </a:rPr>
            </a:br>
            <a:br>
              <a:rPr lang="en-GB" sz="2200" dirty="0">
                <a:latin typeface="Arial"/>
                <a:ea typeface="+mj-lt"/>
                <a:cs typeface="Arial"/>
              </a:rPr>
            </a:br>
            <a:r>
              <a:rPr lang="en-GB" sz="2200" b="1" dirty="0">
                <a:latin typeface="Arial"/>
                <a:ea typeface="+mj-lt"/>
                <a:cs typeface="Arial"/>
              </a:rPr>
              <a:t>Your Name : </a:t>
            </a:r>
            <a:r>
              <a:rPr lang="en-GB" sz="2200" dirty="0">
                <a:latin typeface="Arial"/>
                <a:ea typeface="+mj-lt"/>
                <a:cs typeface="Arial"/>
              </a:rPr>
              <a:t>Hafiz Muhammad Faisal</a:t>
            </a:r>
            <a:br>
              <a:rPr lang="en-GB" sz="2200" dirty="0">
                <a:latin typeface="Arial"/>
                <a:ea typeface="+mj-lt"/>
                <a:cs typeface="Arial"/>
              </a:rPr>
            </a:br>
            <a:r>
              <a:rPr lang="en-GB" sz="2200" b="1" dirty="0">
                <a:latin typeface="Arial"/>
                <a:ea typeface="+mj-lt"/>
                <a:cs typeface="Arial"/>
              </a:rPr>
              <a:t> Student Number : </a:t>
            </a:r>
            <a:r>
              <a:rPr lang="en-GB" sz="2200" dirty="0">
                <a:latin typeface="Arial"/>
                <a:ea typeface="+mj-lt"/>
                <a:cs typeface="Arial"/>
              </a:rPr>
              <a:t>2435220</a:t>
            </a:r>
            <a:br>
              <a:rPr lang="en-GB" sz="2200" b="1" dirty="0">
                <a:latin typeface="Arial"/>
                <a:ea typeface="+mj-lt"/>
                <a:cs typeface="Arial"/>
              </a:rPr>
            </a:br>
            <a:r>
              <a:rPr lang="en-GB" sz="2200" b="1" dirty="0">
                <a:latin typeface="Arial"/>
                <a:ea typeface="+mj-lt"/>
                <a:cs typeface="Arial"/>
              </a:rPr>
              <a:t>Module Code : </a:t>
            </a:r>
            <a:r>
              <a:rPr lang="en-GB" sz="2200" dirty="0">
                <a:latin typeface="Garamond"/>
                <a:ea typeface="+mj-lt"/>
                <a:cs typeface="Arial"/>
              </a:rPr>
              <a:t>LCLM5002</a:t>
            </a:r>
            <a:br>
              <a:rPr lang="en-GB" sz="2200" b="1" dirty="0">
                <a:latin typeface="Arial"/>
                <a:ea typeface="+mj-lt"/>
                <a:cs typeface="Arial"/>
              </a:rPr>
            </a:br>
            <a:r>
              <a:rPr lang="en-GB" sz="2200" b="1" dirty="0">
                <a:latin typeface="Arial"/>
                <a:ea typeface="+mj-lt"/>
                <a:cs typeface="Arial"/>
              </a:rPr>
              <a:t>Lecturer Name : </a:t>
            </a:r>
            <a:r>
              <a:rPr lang="en-GB" sz="2200" dirty="0">
                <a:latin typeface="Arial"/>
                <a:ea typeface="+mj-lt"/>
                <a:cs typeface="Arial"/>
              </a:rPr>
              <a:t>Sukh </a:t>
            </a:r>
            <a:r>
              <a:rPr lang="en-GB" sz="2200" dirty="0" err="1">
                <a:latin typeface="Arial"/>
                <a:ea typeface="+mj-lt"/>
                <a:cs typeface="Arial"/>
              </a:rPr>
              <a:t>preet</a:t>
            </a:r>
            <a:r>
              <a:rPr lang="en-GB" sz="2200" dirty="0">
                <a:latin typeface="Arial"/>
                <a:ea typeface="+mj-lt"/>
                <a:cs typeface="Arial"/>
              </a:rPr>
              <a:t> Grewal</a:t>
            </a:r>
            <a:endParaRPr lang="en-GB" sz="2200" dirty="0">
              <a:latin typeface="Garamond"/>
              <a:cs typeface="Arial"/>
            </a:endParaRPr>
          </a:p>
        </p:txBody>
      </p:sp>
    </p:spTree>
    <p:extLst>
      <p:ext uri="{BB962C8B-B14F-4D97-AF65-F5344CB8AC3E}">
        <p14:creationId xmlns:p14="http://schemas.microsoft.com/office/powerpoint/2010/main" val="41117906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E210556-0796-496F-8387-0D1BAA2FA31B}"/>
              </a:ext>
            </a:extLst>
          </p:cNvPr>
          <p:cNvSpPr txBox="1"/>
          <p:nvPr/>
        </p:nvSpPr>
        <p:spPr>
          <a:xfrm>
            <a:off x="881270" y="1030357"/>
            <a:ext cx="6096000"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 Table of Contents</a:t>
            </a:r>
            <a:endParaRPr lang="en-US" dirty="0"/>
          </a:p>
          <a:p>
            <a:pPr marL="285750" indent="-285750">
              <a:buFont typeface="Arial"/>
              <a:buChar char="•"/>
            </a:pPr>
            <a:r>
              <a:rPr lang="en-US">
                <a:ea typeface="+mn-lt"/>
                <a:cs typeface="+mn-lt"/>
              </a:rPr>
              <a:t>Introduction to Costa Coffee</a:t>
            </a:r>
          </a:p>
          <a:p>
            <a:pPr marL="285750" indent="-285750">
              <a:buFont typeface="Arial"/>
              <a:buChar char="•"/>
            </a:pPr>
            <a:r>
              <a:rPr lang="en-US">
                <a:ea typeface="+mn-lt"/>
                <a:cs typeface="+mn-lt"/>
              </a:rPr>
              <a:t>Nature of Transformation</a:t>
            </a:r>
          </a:p>
          <a:p>
            <a:pPr marL="285750" indent="-285750">
              <a:buFont typeface="Arial"/>
              <a:buChar char="•"/>
            </a:pPr>
            <a:r>
              <a:rPr lang="en-US">
                <a:ea typeface="+mn-lt"/>
                <a:cs typeface="+mn-lt"/>
              </a:rPr>
              <a:t>Recruitment Process Overview</a:t>
            </a:r>
          </a:p>
          <a:p>
            <a:pPr marL="285750" indent="-285750">
              <a:buFont typeface="Arial"/>
              <a:buChar char="•"/>
            </a:pPr>
            <a:r>
              <a:rPr lang="en-US">
                <a:ea typeface="+mn-lt"/>
                <a:cs typeface="+mn-lt"/>
              </a:rPr>
              <a:t>Job Analysis</a:t>
            </a:r>
          </a:p>
          <a:p>
            <a:pPr marL="285750" indent="-285750">
              <a:buFont typeface="Arial"/>
              <a:buChar char="•"/>
            </a:pPr>
            <a:r>
              <a:rPr lang="en-US">
                <a:ea typeface="+mn-lt"/>
                <a:cs typeface="+mn-lt"/>
              </a:rPr>
              <a:t>Job Description</a:t>
            </a:r>
          </a:p>
          <a:p>
            <a:pPr marL="285750" indent="-285750">
              <a:buFont typeface="Arial"/>
              <a:buChar char="•"/>
            </a:pPr>
            <a:r>
              <a:rPr lang="en-US">
                <a:ea typeface="+mn-lt"/>
                <a:cs typeface="+mn-lt"/>
              </a:rPr>
              <a:t>Person Specification</a:t>
            </a:r>
          </a:p>
          <a:p>
            <a:pPr marL="285750" indent="-285750">
              <a:buFont typeface="Arial"/>
              <a:buChar char="•"/>
            </a:pPr>
            <a:r>
              <a:rPr lang="en-US">
                <a:ea typeface="+mn-lt"/>
                <a:cs typeface="+mn-lt"/>
              </a:rPr>
              <a:t>Advertisement Platforms</a:t>
            </a:r>
          </a:p>
          <a:p>
            <a:pPr marL="285750" indent="-285750">
              <a:buFont typeface="Arial"/>
              <a:buChar char="•"/>
            </a:pPr>
            <a:r>
              <a:rPr lang="en-US">
                <a:ea typeface="+mn-lt"/>
                <a:cs typeface="+mn-lt"/>
              </a:rPr>
              <a:t>Interview Types</a:t>
            </a:r>
          </a:p>
          <a:p>
            <a:pPr marL="285750" indent="-285750">
              <a:buFont typeface="Arial"/>
              <a:buChar char="•"/>
            </a:pPr>
            <a:r>
              <a:rPr lang="en-US">
                <a:ea typeface="+mn-lt"/>
                <a:cs typeface="+mn-lt"/>
              </a:rPr>
              <a:t>Questioning Techniques</a:t>
            </a:r>
          </a:p>
          <a:p>
            <a:pPr marL="285750" indent="-285750">
              <a:buFont typeface="Arial"/>
              <a:buChar char="•"/>
            </a:pPr>
            <a:r>
              <a:rPr lang="en-US">
                <a:ea typeface="+mn-lt"/>
                <a:cs typeface="+mn-lt"/>
              </a:rPr>
              <a:t>Face‑to‑Face vs Virtual Interviews</a:t>
            </a:r>
          </a:p>
          <a:p>
            <a:pPr marL="285750" indent="-285750">
              <a:buFont typeface="Arial"/>
              <a:buChar char="•"/>
            </a:pPr>
            <a:r>
              <a:rPr lang="en-US">
                <a:ea typeface="+mn-lt"/>
                <a:cs typeface="+mn-lt"/>
              </a:rPr>
              <a:t>Recommendations</a:t>
            </a:r>
          </a:p>
          <a:p>
            <a:pPr marL="285750" indent="-285750">
              <a:buFont typeface="Arial"/>
              <a:buChar char="•"/>
            </a:pPr>
            <a:r>
              <a:rPr lang="en-US">
                <a:ea typeface="+mn-lt"/>
                <a:cs typeface="+mn-lt"/>
              </a:rPr>
              <a:t>Conclusion</a:t>
            </a:r>
          </a:p>
          <a:p>
            <a:pPr marL="285750" indent="-285750">
              <a:buFont typeface="Arial"/>
              <a:buChar char="•"/>
            </a:pPr>
            <a:r>
              <a:rPr lang="en-US">
                <a:ea typeface="+mn-lt"/>
                <a:cs typeface="+mn-lt"/>
              </a:rPr>
              <a:t>References</a:t>
            </a:r>
          </a:p>
          <a:p>
            <a:endParaRPr lang="en-US" b="1" dirty="0"/>
          </a:p>
          <a:p>
            <a:pPr algn="ctr"/>
            <a:endParaRPr lang="en-GB"/>
          </a:p>
        </p:txBody>
      </p:sp>
    </p:spTree>
    <p:extLst>
      <p:ext uri="{BB962C8B-B14F-4D97-AF65-F5344CB8AC3E}">
        <p14:creationId xmlns:p14="http://schemas.microsoft.com/office/powerpoint/2010/main" val="29399097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E6222-CF3A-5F52-E214-B87DEB622A5E}"/>
              </a:ext>
            </a:extLst>
          </p:cNvPr>
          <p:cNvSpPr>
            <a:spLocks noGrp="1"/>
          </p:cNvSpPr>
          <p:nvPr>
            <p:ph type="title"/>
          </p:nvPr>
        </p:nvSpPr>
        <p:spPr/>
        <p:txBody>
          <a:bodyPr/>
          <a:lstStyle/>
          <a:p>
            <a:r>
              <a:rPr lang="en-GB">
                <a:ea typeface="+mj-lt"/>
                <a:cs typeface="+mj-lt"/>
              </a:rPr>
              <a:t>Introduction: Costa Coffee &amp; Transformation</a:t>
            </a:r>
            <a:endParaRPr lang="en-US"/>
          </a:p>
        </p:txBody>
      </p:sp>
      <p:sp>
        <p:nvSpPr>
          <p:cNvPr id="3" name="Content Placeholder 2">
            <a:extLst>
              <a:ext uri="{FF2B5EF4-FFF2-40B4-BE49-F238E27FC236}">
                <a16:creationId xmlns:a16="http://schemas.microsoft.com/office/drawing/2014/main" id="{13333C5F-2EDD-F9C3-2813-64AF3D0D1391}"/>
              </a:ext>
            </a:extLst>
          </p:cNvPr>
          <p:cNvSpPr>
            <a:spLocks noGrp="1"/>
          </p:cNvSpPr>
          <p:nvPr>
            <p:ph idx="1"/>
          </p:nvPr>
        </p:nvSpPr>
        <p:spPr/>
        <p:txBody>
          <a:bodyPr vert="horz" lIns="91440" tIns="45720" rIns="91440" bIns="45720" rtlCol="0" anchor="t">
            <a:normAutofit/>
          </a:bodyPr>
          <a:lstStyle/>
          <a:p>
            <a:r>
              <a:rPr lang="en-GB">
                <a:ea typeface="+mn-lt"/>
                <a:cs typeface="+mn-lt"/>
              </a:rPr>
              <a:t>Costa Coffee is undergoing a </a:t>
            </a:r>
            <a:r>
              <a:rPr lang="en-GB" b="1">
                <a:ea typeface="+mn-lt"/>
                <a:cs typeface="+mn-lt"/>
              </a:rPr>
              <a:t>digital and operational transformation</a:t>
            </a:r>
            <a:r>
              <a:rPr lang="en-GB">
                <a:ea typeface="+mn-lt"/>
                <a:cs typeface="+mn-lt"/>
              </a:rPr>
              <a:t>, focusing on:</a:t>
            </a:r>
            <a:endParaRPr lang="en-GB"/>
          </a:p>
          <a:p>
            <a:r>
              <a:rPr lang="en-GB">
                <a:ea typeface="+mn-lt"/>
                <a:cs typeface="+mn-lt"/>
              </a:rPr>
              <a:t>Expanding mobile ordering and delivery systems</a:t>
            </a:r>
            <a:endParaRPr lang="en-GB"/>
          </a:p>
          <a:p>
            <a:r>
              <a:rPr lang="en-GB">
                <a:ea typeface="+mn-lt"/>
                <a:cs typeface="+mn-lt"/>
              </a:rPr>
              <a:t>Automating store operations</a:t>
            </a:r>
            <a:endParaRPr lang="en-GB"/>
          </a:p>
          <a:p>
            <a:r>
              <a:rPr lang="en-GB">
                <a:ea typeface="+mn-lt"/>
                <a:cs typeface="+mn-lt"/>
              </a:rPr>
              <a:t>Enhancing customer experience through data analytics</a:t>
            </a:r>
            <a:endParaRPr lang="en-GB"/>
          </a:p>
          <a:p>
            <a:r>
              <a:rPr lang="en-GB">
                <a:ea typeface="+mn-lt"/>
                <a:cs typeface="+mn-lt"/>
              </a:rPr>
              <a:t>These changes require new roles such as </a:t>
            </a:r>
            <a:r>
              <a:rPr lang="en-GB" b="1">
                <a:ea typeface="+mn-lt"/>
                <a:cs typeface="+mn-lt"/>
              </a:rPr>
              <a:t>Digital Specialist</a:t>
            </a:r>
            <a:r>
              <a:rPr lang="en-GB">
                <a:ea typeface="+mn-lt"/>
                <a:cs typeface="+mn-lt"/>
              </a:rPr>
              <a:t>, </a:t>
            </a:r>
            <a:r>
              <a:rPr lang="en-GB" b="1">
                <a:ea typeface="+mn-lt"/>
                <a:cs typeface="+mn-lt"/>
              </a:rPr>
              <a:t>Change Manager</a:t>
            </a:r>
            <a:r>
              <a:rPr lang="en-GB">
                <a:ea typeface="+mn-lt"/>
                <a:cs typeface="+mn-lt"/>
              </a:rPr>
              <a:t>, and </a:t>
            </a:r>
            <a:r>
              <a:rPr lang="en-GB" b="1">
                <a:ea typeface="+mn-lt"/>
                <a:cs typeface="+mn-lt"/>
              </a:rPr>
              <a:t>Operations Manager</a:t>
            </a:r>
            <a:r>
              <a:rPr lang="en-GB">
                <a:ea typeface="+mn-lt"/>
                <a:cs typeface="+mn-lt"/>
              </a:rPr>
              <a:t> to support innovation and efficiency. </a:t>
            </a:r>
            <a:r>
              <a:rPr lang="en-GB" i="1">
                <a:ea typeface="+mn-lt"/>
                <a:cs typeface="+mn-lt"/>
              </a:rPr>
              <a:t>(Costa Coffee, 2023; Johnson et al., 2020)</a:t>
            </a:r>
            <a:endParaRPr lang="en-GB"/>
          </a:p>
          <a:p>
            <a:endParaRPr lang="en-GB" dirty="0"/>
          </a:p>
        </p:txBody>
      </p:sp>
      <p:sp>
        <p:nvSpPr>
          <p:cNvPr id="4" name="Date Placeholder 3">
            <a:extLst>
              <a:ext uri="{FF2B5EF4-FFF2-40B4-BE49-F238E27FC236}">
                <a16:creationId xmlns:a16="http://schemas.microsoft.com/office/drawing/2014/main" id="{0852520C-04F9-277C-545E-34167F2EF363}"/>
              </a:ext>
            </a:extLst>
          </p:cNvPr>
          <p:cNvSpPr>
            <a:spLocks noGrp="1"/>
          </p:cNvSpPr>
          <p:nvPr>
            <p:ph type="dt" sz="half" idx="10"/>
          </p:nvPr>
        </p:nvSpPr>
        <p:spPr/>
        <p:txBody>
          <a:bodyPr/>
          <a:lstStyle/>
          <a:p>
            <a:fld id="{B83B9415-0FCC-43C6-B1D3-C4BA9548EF95}" type="datetime1">
              <a:t>7/12/2026</a:t>
            </a:fld>
            <a:endParaRPr lang="en-US" dirty="0"/>
          </a:p>
        </p:txBody>
      </p:sp>
      <p:sp>
        <p:nvSpPr>
          <p:cNvPr id="5" name="Footer Placeholder 4">
            <a:extLst>
              <a:ext uri="{FF2B5EF4-FFF2-40B4-BE49-F238E27FC236}">
                <a16:creationId xmlns:a16="http://schemas.microsoft.com/office/drawing/2014/main" id="{D8898C4C-C402-9622-CDE0-32E66D25BF6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51ECA48-BCBF-8DEC-6494-39184EA75EB1}"/>
              </a:ext>
            </a:extLst>
          </p:cNvPr>
          <p:cNvSpPr>
            <a:spLocks noGrp="1"/>
          </p:cNvSpPr>
          <p:nvPr>
            <p:ph type="sldNum" sz="quarter" idx="12"/>
          </p:nvPr>
        </p:nvSpPr>
        <p:spPr/>
        <p:txBody>
          <a:bodyPr/>
          <a:lstStyle/>
          <a:p>
            <a:fld id="{5E4DE196-8A13-4FF7-A07E-102851959EAB}" type="slidenum">
              <a:rPr lang="en-US" dirty="0"/>
              <a:t>3</a:t>
            </a:fld>
            <a:endParaRPr lang="en-US" dirty="0"/>
          </a:p>
        </p:txBody>
      </p:sp>
    </p:spTree>
    <p:extLst>
      <p:ext uri="{BB962C8B-B14F-4D97-AF65-F5344CB8AC3E}">
        <p14:creationId xmlns:p14="http://schemas.microsoft.com/office/powerpoint/2010/main" val="18987222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87DC6-224E-0253-41A4-1FBD40EA3DF5}"/>
              </a:ext>
            </a:extLst>
          </p:cNvPr>
          <p:cNvSpPr>
            <a:spLocks noGrp="1"/>
          </p:cNvSpPr>
          <p:nvPr>
            <p:ph type="title"/>
          </p:nvPr>
        </p:nvSpPr>
        <p:spPr/>
        <p:txBody>
          <a:bodyPr/>
          <a:lstStyle/>
          <a:p>
            <a:r>
              <a:rPr lang="en-GB">
                <a:ea typeface="+mj-lt"/>
                <a:cs typeface="+mj-lt"/>
              </a:rPr>
              <a:t>Recruitment Process Overview</a:t>
            </a:r>
            <a:endParaRPr lang="en-US"/>
          </a:p>
        </p:txBody>
      </p:sp>
      <p:sp>
        <p:nvSpPr>
          <p:cNvPr id="3" name="Content Placeholder 2">
            <a:extLst>
              <a:ext uri="{FF2B5EF4-FFF2-40B4-BE49-F238E27FC236}">
                <a16:creationId xmlns:a16="http://schemas.microsoft.com/office/drawing/2014/main" id="{79D54C84-D37D-2C90-4D67-F8C77E503215}"/>
              </a:ext>
            </a:extLst>
          </p:cNvPr>
          <p:cNvSpPr>
            <a:spLocks noGrp="1"/>
          </p:cNvSpPr>
          <p:nvPr>
            <p:ph idx="1"/>
          </p:nvPr>
        </p:nvSpPr>
        <p:spPr/>
        <p:txBody>
          <a:bodyPr>
            <a:normAutofit fontScale="62500" lnSpcReduction="20000"/>
          </a:bodyPr>
          <a:lstStyle/>
          <a:p>
            <a:r>
              <a:rPr lang="en-GB">
                <a:ea typeface="+mn-lt"/>
                <a:cs typeface="+mn-lt"/>
              </a:rPr>
              <a:t>Recruiting “the right candidate at the right time” involves a structured process:</a:t>
            </a:r>
            <a:endParaRPr lang="en-GB"/>
          </a:p>
          <a:p>
            <a:r>
              <a:rPr lang="en-GB">
                <a:ea typeface="+mn-lt"/>
                <a:cs typeface="+mn-lt"/>
              </a:rPr>
              <a:t>Workforce planning</a:t>
            </a:r>
            <a:endParaRPr lang="en-GB"/>
          </a:p>
          <a:p>
            <a:r>
              <a:rPr lang="en-GB">
                <a:ea typeface="+mn-lt"/>
                <a:cs typeface="+mn-lt"/>
              </a:rPr>
              <a:t>Job analysis</a:t>
            </a:r>
            <a:endParaRPr lang="en-GB"/>
          </a:p>
          <a:p>
            <a:r>
              <a:rPr lang="en-GB">
                <a:ea typeface="+mn-lt"/>
                <a:cs typeface="+mn-lt"/>
              </a:rPr>
              <a:t>Job description</a:t>
            </a:r>
            <a:endParaRPr lang="en-GB"/>
          </a:p>
          <a:p>
            <a:r>
              <a:rPr lang="en-GB">
                <a:ea typeface="+mn-lt"/>
                <a:cs typeface="+mn-lt"/>
              </a:rPr>
              <a:t>Person specification</a:t>
            </a:r>
            <a:endParaRPr lang="en-GB"/>
          </a:p>
          <a:p>
            <a:r>
              <a:rPr lang="en-GB">
                <a:ea typeface="+mn-lt"/>
                <a:cs typeface="+mn-lt"/>
              </a:rPr>
              <a:t>Advertising</a:t>
            </a:r>
            <a:endParaRPr lang="en-GB"/>
          </a:p>
          <a:p>
            <a:r>
              <a:rPr lang="en-GB">
                <a:ea typeface="+mn-lt"/>
                <a:cs typeface="+mn-lt"/>
              </a:rPr>
              <a:t>Shortlisting</a:t>
            </a:r>
            <a:endParaRPr lang="en-GB"/>
          </a:p>
          <a:p>
            <a:r>
              <a:rPr lang="en-GB">
                <a:ea typeface="+mn-lt"/>
                <a:cs typeface="+mn-lt"/>
              </a:rPr>
              <a:t>Interviewing</a:t>
            </a:r>
            <a:endParaRPr lang="en-GB"/>
          </a:p>
          <a:p>
            <a:r>
              <a:rPr lang="en-GB">
                <a:ea typeface="+mn-lt"/>
                <a:cs typeface="+mn-lt"/>
              </a:rPr>
              <a:t>Selection &amp; onboarding</a:t>
            </a:r>
            <a:endParaRPr lang="en-GB"/>
          </a:p>
          <a:p>
            <a:r>
              <a:rPr lang="en-GB">
                <a:ea typeface="+mn-lt"/>
                <a:cs typeface="+mn-lt"/>
              </a:rPr>
              <a:t>A systematic approach ensures fairness and alignment with transformation goals. </a:t>
            </a:r>
            <a:r>
              <a:rPr lang="en-GB" i="1">
                <a:ea typeface="+mn-lt"/>
                <a:cs typeface="+mn-lt"/>
              </a:rPr>
              <a:t>(Armstrong &amp; Taylor, 2020)</a:t>
            </a:r>
            <a:endParaRPr lang="en-GB"/>
          </a:p>
          <a:p>
            <a:pPr>
              <a:buSzPct val="114999"/>
            </a:pPr>
            <a:endParaRPr lang="en-GB" dirty="0"/>
          </a:p>
        </p:txBody>
      </p:sp>
      <p:sp>
        <p:nvSpPr>
          <p:cNvPr id="4" name="Date Placeholder 3">
            <a:extLst>
              <a:ext uri="{FF2B5EF4-FFF2-40B4-BE49-F238E27FC236}">
                <a16:creationId xmlns:a16="http://schemas.microsoft.com/office/drawing/2014/main" id="{05AE03B4-8F4D-8990-E723-9ACD383E66FF}"/>
              </a:ext>
            </a:extLst>
          </p:cNvPr>
          <p:cNvSpPr>
            <a:spLocks noGrp="1"/>
          </p:cNvSpPr>
          <p:nvPr>
            <p:ph type="dt" sz="half" idx="10"/>
          </p:nvPr>
        </p:nvSpPr>
        <p:spPr/>
        <p:txBody>
          <a:bodyPr/>
          <a:lstStyle/>
          <a:p>
            <a:fld id="{420D4D02-5CAA-414F-B331-7EDB31BE4AAF}" type="datetime1">
              <a:t>7/12/2026</a:t>
            </a:fld>
            <a:endParaRPr lang="en-US" dirty="0"/>
          </a:p>
        </p:txBody>
      </p:sp>
      <p:sp>
        <p:nvSpPr>
          <p:cNvPr id="5" name="Footer Placeholder 4">
            <a:extLst>
              <a:ext uri="{FF2B5EF4-FFF2-40B4-BE49-F238E27FC236}">
                <a16:creationId xmlns:a16="http://schemas.microsoft.com/office/drawing/2014/main" id="{21BF7238-166D-A3F2-095A-B01913EDFD35}"/>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1B2FB91D-C939-E86E-495C-4F926EF05028}"/>
              </a:ext>
            </a:extLst>
          </p:cNvPr>
          <p:cNvSpPr>
            <a:spLocks noGrp="1"/>
          </p:cNvSpPr>
          <p:nvPr>
            <p:ph type="sldNum" sz="quarter" idx="12"/>
          </p:nvPr>
        </p:nvSpPr>
        <p:spPr/>
        <p:txBody>
          <a:bodyPr/>
          <a:lstStyle/>
          <a:p>
            <a:fld id="{5E4DE196-8A13-4FF7-A07E-102851959EAB}" type="slidenum">
              <a:rPr lang="en-US" dirty="0"/>
              <a:t>4</a:t>
            </a:fld>
            <a:endParaRPr lang="en-US" dirty="0"/>
          </a:p>
        </p:txBody>
      </p:sp>
    </p:spTree>
    <p:extLst>
      <p:ext uri="{BB962C8B-B14F-4D97-AF65-F5344CB8AC3E}">
        <p14:creationId xmlns:p14="http://schemas.microsoft.com/office/powerpoint/2010/main" val="30917242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499B2-8C76-754E-34B3-497E0B922078}"/>
              </a:ext>
            </a:extLst>
          </p:cNvPr>
          <p:cNvSpPr>
            <a:spLocks noGrp="1"/>
          </p:cNvSpPr>
          <p:nvPr>
            <p:ph type="title"/>
          </p:nvPr>
        </p:nvSpPr>
        <p:spPr/>
        <p:txBody>
          <a:bodyPr/>
          <a:lstStyle/>
          <a:p>
            <a:r>
              <a:rPr lang="en-GB">
                <a:ea typeface="+mj-lt"/>
                <a:cs typeface="+mj-lt"/>
              </a:rPr>
              <a:t>Job Analysis</a:t>
            </a:r>
            <a:endParaRPr lang="en-US"/>
          </a:p>
        </p:txBody>
      </p:sp>
      <p:sp>
        <p:nvSpPr>
          <p:cNvPr id="3" name="Content Placeholder 2">
            <a:extLst>
              <a:ext uri="{FF2B5EF4-FFF2-40B4-BE49-F238E27FC236}">
                <a16:creationId xmlns:a16="http://schemas.microsoft.com/office/drawing/2014/main" id="{93529A77-7094-8C7E-B55F-15A90281F0ED}"/>
              </a:ext>
            </a:extLst>
          </p:cNvPr>
          <p:cNvSpPr>
            <a:spLocks noGrp="1"/>
          </p:cNvSpPr>
          <p:nvPr>
            <p:ph idx="1"/>
          </p:nvPr>
        </p:nvSpPr>
        <p:spPr/>
        <p:txBody>
          <a:bodyPr>
            <a:normAutofit fontScale="92500" lnSpcReduction="20000"/>
          </a:bodyPr>
          <a:lstStyle/>
          <a:p>
            <a:r>
              <a:rPr lang="en-GB">
                <a:ea typeface="+mn-lt"/>
                <a:cs typeface="+mn-lt"/>
              </a:rPr>
              <a:t>Job analysis identifies the tasks, responsibilities, and skills needed for transformation‑related roles.</a:t>
            </a:r>
            <a:endParaRPr lang="en-GB"/>
          </a:p>
          <a:p>
            <a:pPr>
              <a:buSzPct val="114999"/>
            </a:pPr>
            <a:r>
              <a:rPr lang="en-GB" b="1">
                <a:ea typeface="+mn-lt"/>
                <a:cs typeface="+mn-lt"/>
              </a:rPr>
              <a:t>Methods used:</a:t>
            </a:r>
            <a:endParaRPr lang="en-GB"/>
          </a:p>
          <a:p>
            <a:pPr>
              <a:buSzPct val="114999"/>
            </a:pPr>
            <a:r>
              <a:rPr lang="en-GB">
                <a:ea typeface="+mn-lt"/>
                <a:cs typeface="+mn-lt"/>
              </a:rPr>
              <a:t>Interviews with store managers</a:t>
            </a:r>
            <a:endParaRPr lang="en-GB"/>
          </a:p>
          <a:p>
            <a:pPr>
              <a:buSzPct val="114999"/>
            </a:pPr>
            <a:r>
              <a:rPr lang="en-GB">
                <a:ea typeface="+mn-lt"/>
                <a:cs typeface="+mn-lt"/>
              </a:rPr>
              <a:t>Reviewing existing job documentation</a:t>
            </a:r>
            <a:endParaRPr lang="en-GB"/>
          </a:p>
          <a:p>
            <a:pPr>
              <a:buSzPct val="114999"/>
            </a:pPr>
            <a:r>
              <a:rPr lang="en-GB">
                <a:ea typeface="+mn-lt"/>
                <a:cs typeface="+mn-lt"/>
              </a:rPr>
              <a:t>Observing digital operations</a:t>
            </a:r>
            <a:endParaRPr lang="en-GB"/>
          </a:p>
          <a:p>
            <a:pPr>
              <a:buSzPct val="114999"/>
            </a:pPr>
            <a:r>
              <a:rPr lang="en-GB">
                <a:ea typeface="+mn-lt"/>
                <a:cs typeface="+mn-lt"/>
              </a:rPr>
              <a:t>Analysing transformation needs</a:t>
            </a:r>
            <a:endParaRPr lang="en-GB"/>
          </a:p>
          <a:p>
            <a:pPr>
              <a:buSzPct val="114999"/>
            </a:pPr>
            <a:r>
              <a:rPr lang="en-GB">
                <a:ea typeface="+mn-lt"/>
                <a:cs typeface="+mn-lt"/>
              </a:rPr>
              <a:t>It forms the foundation for valid recruitment decisions. </a:t>
            </a:r>
            <a:r>
              <a:rPr lang="en-GB" i="1">
                <a:ea typeface="+mn-lt"/>
                <a:cs typeface="+mn-lt"/>
              </a:rPr>
              <a:t>(Brannick et al., 2007)</a:t>
            </a:r>
            <a:endParaRPr lang="en-GB"/>
          </a:p>
          <a:p>
            <a:pPr>
              <a:buSzPct val="114999"/>
            </a:pPr>
            <a:endParaRPr lang="en-GB" dirty="0"/>
          </a:p>
        </p:txBody>
      </p:sp>
      <p:sp>
        <p:nvSpPr>
          <p:cNvPr id="4" name="Date Placeholder 3">
            <a:extLst>
              <a:ext uri="{FF2B5EF4-FFF2-40B4-BE49-F238E27FC236}">
                <a16:creationId xmlns:a16="http://schemas.microsoft.com/office/drawing/2014/main" id="{68391874-538F-289A-500B-5ECAD0116A6C}"/>
              </a:ext>
            </a:extLst>
          </p:cNvPr>
          <p:cNvSpPr>
            <a:spLocks noGrp="1"/>
          </p:cNvSpPr>
          <p:nvPr>
            <p:ph type="dt" sz="half" idx="10"/>
          </p:nvPr>
        </p:nvSpPr>
        <p:spPr/>
        <p:txBody>
          <a:bodyPr/>
          <a:lstStyle/>
          <a:p>
            <a:fld id="{4296255B-CC9F-45D8-8840-F92A3FE28AAB}" type="datetime1">
              <a:t>7/12/2026</a:t>
            </a:fld>
            <a:endParaRPr lang="en-US" dirty="0"/>
          </a:p>
        </p:txBody>
      </p:sp>
      <p:sp>
        <p:nvSpPr>
          <p:cNvPr id="5" name="Footer Placeholder 4">
            <a:extLst>
              <a:ext uri="{FF2B5EF4-FFF2-40B4-BE49-F238E27FC236}">
                <a16:creationId xmlns:a16="http://schemas.microsoft.com/office/drawing/2014/main" id="{66C714F2-0142-491D-5341-C7FAD88F8E48}"/>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A7A1E8F-0078-546B-B3F5-4729C27DF9A8}"/>
              </a:ext>
            </a:extLst>
          </p:cNvPr>
          <p:cNvSpPr>
            <a:spLocks noGrp="1"/>
          </p:cNvSpPr>
          <p:nvPr>
            <p:ph type="sldNum" sz="quarter" idx="12"/>
          </p:nvPr>
        </p:nvSpPr>
        <p:spPr/>
        <p:txBody>
          <a:bodyPr/>
          <a:lstStyle/>
          <a:p>
            <a:fld id="{5E4DE196-8A13-4FF7-A07E-102851959EAB}" type="slidenum">
              <a:rPr lang="en-US" dirty="0"/>
              <a:t>5</a:t>
            </a:fld>
            <a:endParaRPr lang="en-US" dirty="0"/>
          </a:p>
        </p:txBody>
      </p:sp>
    </p:spTree>
    <p:extLst>
      <p:ext uri="{BB962C8B-B14F-4D97-AF65-F5344CB8AC3E}">
        <p14:creationId xmlns:p14="http://schemas.microsoft.com/office/powerpoint/2010/main" val="42244904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51F4E-DD96-1BA4-94A1-D8478523CF26}"/>
              </a:ext>
            </a:extLst>
          </p:cNvPr>
          <p:cNvSpPr>
            <a:spLocks noGrp="1"/>
          </p:cNvSpPr>
          <p:nvPr>
            <p:ph type="title"/>
          </p:nvPr>
        </p:nvSpPr>
        <p:spPr/>
        <p:txBody>
          <a:bodyPr/>
          <a:lstStyle/>
          <a:p>
            <a:r>
              <a:rPr lang="en-GB">
                <a:ea typeface="+mj-lt"/>
                <a:cs typeface="+mj-lt"/>
              </a:rPr>
              <a:t>Job Description</a:t>
            </a:r>
            <a:endParaRPr lang="en-US"/>
          </a:p>
        </p:txBody>
      </p:sp>
      <p:sp>
        <p:nvSpPr>
          <p:cNvPr id="3" name="Content Placeholder 2">
            <a:extLst>
              <a:ext uri="{FF2B5EF4-FFF2-40B4-BE49-F238E27FC236}">
                <a16:creationId xmlns:a16="http://schemas.microsoft.com/office/drawing/2014/main" id="{300FEA99-39FA-3CD3-2641-6BFC6DE7EBFB}"/>
              </a:ext>
            </a:extLst>
          </p:cNvPr>
          <p:cNvSpPr>
            <a:spLocks noGrp="1"/>
          </p:cNvSpPr>
          <p:nvPr>
            <p:ph idx="1"/>
          </p:nvPr>
        </p:nvSpPr>
        <p:spPr/>
        <p:txBody>
          <a:bodyPr>
            <a:normAutofit fontScale="92500" lnSpcReduction="10000"/>
          </a:bodyPr>
          <a:lstStyle/>
          <a:p>
            <a:r>
              <a:rPr lang="en-GB">
                <a:ea typeface="+mn-lt"/>
                <a:cs typeface="+mn-lt"/>
              </a:rPr>
              <a:t>A job description for Costa’s transformation roles includes:</a:t>
            </a:r>
            <a:endParaRPr lang="en-GB"/>
          </a:p>
          <a:p>
            <a:pPr>
              <a:buSzPct val="114999"/>
            </a:pPr>
            <a:r>
              <a:rPr lang="en-GB">
                <a:ea typeface="+mn-lt"/>
                <a:cs typeface="+mn-lt"/>
              </a:rPr>
              <a:t>Role title (e.g., Digital Operations Manager)</a:t>
            </a:r>
            <a:endParaRPr lang="en-GB"/>
          </a:p>
          <a:p>
            <a:pPr>
              <a:buSzPct val="114999"/>
            </a:pPr>
            <a:r>
              <a:rPr lang="en-GB">
                <a:ea typeface="+mn-lt"/>
                <a:cs typeface="+mn-lt"/>
              </a:rPr>
              <a:t>Key duties (e.g., managing digital ordering systems)</a:t>
            </a:r>
            <a:endParaRPr lang="en-GB"/>
          </a:p>
          <a:p>
            <a:pPr>
              <a:buSzPct val="114999"/>
            </a:pPr>
            <a:r>
              <a:rPr lang="en-GB">
                <a:ea typeface="+mn-lt"/>
                <a:cs typeface="+mn-lt"/>
              </a:rPr>
              <a:t>Reporting lines</a:t>
            </a:r>
            <a:endParaRPr lang="en-GB"/>
          </a:p>
          <a:p>
            <a:pPr>
              <a:buSzPct val="114999"/>
            </a:pPr>
            <a:r>
              <a:rPr lang="en-GB">
                <a:ea typeface="+mn-lt"/>
                <a:cs typeface="+mn-lt"/>
              </a:rPr>
              <a:t>KPIs linked to transformation</a:t>
            </a:r>
            <a:endParaRPr lang="en-GB"/>
          </a:p>
          <a:p>
            <a:pPr>
              <a:buSzPct val="114999"/>
            </a:pPr>
            <a:r>
              <a:rPr lang="en-GB">
                <a:ea typeface="+mn-lt"/>
                <a:cs typeface="+mn-lt"/>
              </a:rPr>
              <a:t>Responsibilities related to digital tools and change initiatives</a:t>
            </a:r>
            <a:endParaRPr lang="en-GB"/>
          </a:p>
          <a:p>
            <a:pPr>
              <a:buSzPct val="114999"/>
            </a:pPr>
            <a:r>
              <a:rPr lang="en-GB">
                <a:ea typeface="+mn-lt"/>
                <a:cs typeface="+mn-lt"/>
              </a:rPr>
              <a:t>Clear job descriptions support accurate candidate assessment. </a:t>
            </a:r>
            <a:r>
              <a:rPr lang="en-GB" i="1">
                <a:ea typeface="+mn-lt"/>
                <a:cs typeface="+mn-lt"/>
              </a:rPr>
              <a:t>(Foot &amp; Hook, 2019)</a:t>
            </a:r>
            <a:endParaRPr lang="en-GB"/>
          </a:p>
          <a:p>
            <a:pPr>
              <a:buSzPct val="114999"/>
            </a:pPr>
            <a:endParaRPr lang="en-GB" dirty="0"/>
          </a:p>
        </p:txBody>
      </p:sp>
      <p:sp>
        <p:nvSpPr>
          <p:cNvPr id="4" name="Date Placeholder 3">
            <a:extLst>
              <a:ext uri="{FF2B5EF4-FFF2-40B4-BE49-F238E27FC236}">
                <a16:creationId xmlns:a16="http://schemas.microsoft.com/office/drawing/2014/main" id="{5E0E1012-399A-4FC5-74D8-B8E6906CF5F2}"/>
              </a:ext>
            </a:extLst>
          </p:cNvPr>
          <p:cNvSpPr>
            <a:spLocks noGrp="1"/>
          </p:cNvSpPr>
          <p:nvPr>
            <p:ph type="dt" sz="half" idx="10"/>
          </p:nvPr>
        </p:nvSpPr>
        <p:spPr/>
        <p:txBody>
          <a:bodyPr/>
          <a:lstStyle/>
          <a:p>
            <a:fld id="{BA14DC96-B10D-46BD-803E-A4F82FDB010E}" type="datetime1">
              <a:t>7/12/2026</a:t>
            </a:fld>
            <a:endParaRPr lang="en-US" dirty="0"/>
          </a:p>
        </p:txBody>
      </p:sp>
      <p:sp>
        <p:nvSpPr>
          <p:cNvPr id="5" name="Footer Placeholder 4">
            <a:extLst>
              <a:ext uri="{FF2B5EF4-FFF2-40B4-BE49-F238E27FC236}">
                <a16:creationId xmlns:a16="http://schemas.microsoft.com/office/drawing/2014/main" id="{100C0C3B-E57B-9939-F32E-67D8166347FF}"/>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2220DF1-16AA-004C-5F7C-68827DA57C5C}"/>
              </a:ext>
            </a:extLst>
          </p:cNvPr>
          <p:cNvSpPr>
            <a:spLocks noGrp="1"/>
          </p:cNvSpPr>
          <p:nvPr>
            <p:ph type="sldNum" sz="quarter" idx="12"/>
          </p:nvPr>
        </p:nvSpPr>
        <p:spPr/>
        <p:txBody>
          <a:bodyPr/>
          <a:lstStyle/>
          <a:p>
            <a:fld id="{5E4DE196-8A13-4FF7-A07E-102851959EAB}" type="slidenum">
              <a:rPr lang="en-US" dirty="0"/>
              <a:t>6</a:t>
            </a:fld>
            <a:endParaRPr lang="en-US" dirty="0"/>
          </a:p>
        </p:txBody>
      </p:sp>
    </p:spTree>
    <p:extLst>
      <p:ext uri="{BB962C8B-B14F-4D97-AF65-F5344CB8AC3E}">
        <p14:creationId xmlns:p14="http://schemas.microsoft.com/office/powerpoint/2010/main" val="36066977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1D5BD-997F-E2D5-AE60-673D316AC972}"/>
              </a:ext>
            </a:extLst>
          </p:cNvPr>
          <p:cNvSpPr>
            <a:spLocks noGrp="1"/>
          </p:cNvSpPr>
          <p:nvPr>
            <p:ph type="title"/>
          </p:nvPr>
        </p:nvSpPr>
        <p:spPr/>
        <p:txBody>
          <a:bodyPr/>
          <a:lstStyle/>
          <a:p>
            <a:r>
              <a:rPr lang="en-GB">
                <a:ea typeface="+mj-lt"/>
                <a:cs typeface="+mj-lt"/>
              </a:rPr>
              <a:t>Person Specification</a:t>
            </a:r>
            <a:endParaRPr lang="en-US"/>
          </a:p>
        </p:txBody>
      </p:sp>
      <p:sp>
        <p:nvSpPr>
          <p:cNvPr id="3" name="Content Placeholder 2">
            <a:extLst>
              <a:ext uri="{FF2B5EF4-FFF2-40B4-BE49-F238E27FC236}">
                <a16:creationId xmlns:a16="http://schemas.microsoft.com/office/drawing/2014/main" id="{4BF05C20-4E4B-61C7-771E-926E50E9DF7B}"/>
              </a:ext>
            </a:extLst>
          </p:cNvPr>
          <p:cNvSpPr>
            <a:spLocks noGrp="1"/>
          </p:cNvSpPr>
          <p:nvPr>
            <p:ph idx="1"/>
          </p:nvPr>
        </p:nvSpPr>
        <p:spPr/>
        <p:txBody>
          <a:bodyPr>
            <a:normAutofit lnSpcReduction="10000"/>
          </a:bodyPr>
          <a:lstStyle/>
          <a:p>
            <a:r>
              <a:rPr lang="en-GB" dirty="0">
                <a:ea typeface="+mn-lt"/>
                <a:cs typeface="+mn-lt"/>
              </a:rPr>
              <a:t>Person specification outlines the ideal candidate’s:</a:t>
            </a:r>
            <a:endParaRPr lang="en-GB" dirty="0"/>
          </a:p>
          <a:p>
            <a:pPr>
              <a:buSzPct val="114999"/>
            </a:pPr>
            <a:r>
              <a:rPr lang="en-GB">
                <a:ea typeface="+mn-lt"/>
                <a:cs typeface="+mn-lt"/>
              </a:rPr>
              <a:t>Technical skills (digital systems, analytics)</a:t>
            </a:r>
            <a:endParaRPr lang="en-GB"/>
          </a:p>
          <a:p>
            <a:pPr>
              <a:buSzPct val="114999"/>
            </a:pPr>
            <a:r>
              <a:rPr lang="en-GB">
                <a:ea typeface="+mn-lt"/>
                <a:cs typeface="+mn-lt"/>
              </a:rPr>
              <a:t>Soft skills (communication, adaptability)</a:t>
            </a:r>
            <a:endParaRPr lang="en-GB"/>
          </a:p>
          <a:p>
            <a:pPr>
              <a:buSzPct val="114999"/>
            </a:pPr>
            <a:r>
              <a:rPr lang="en-GB">
                <a:ea typeface="+mn-lt"/>
                <a:cs typeface="+mn-lt"/>
              </a:rPr>
              <a:t>Experience (change management, retail operations)</a:t>
            </a:r>
            <a:endParaRPr lang="en-GB"/>
          </a:p>
          <a:p>
            <a:pPr>
              <a:buSzPct val="114999"/>
            </a:pPr>
            <a:r>
              <a:rPr lang="en-GB">
                <a:ea typeface="+mn-lt"/>
                <a:cs typeface="+mn-lt"/>
              </a:rPr>
              <a:t>Behavioural competencies (problem‑solving, leadership)</a:t>
            </a:r>
            <a:endParaRPr lang="en-GB"/>
          </a:p>
          <a:p>
            <a:pPr>
              <a:buSzPct val="114999"/>
            </a:pPr>
            <a:r>
              <a:rPr lang="en-GB">
                <a:ea typeface="+mn-lt"/>
                <a:cs typeface="+mn-lt"/>
              </a:rPr>
              <a:t>Ensures alignment with Costa’s transformation goals. </a:t>
            </a:r>
            <a:r>
              <a:rPr lang="en-GB" i="1">
                <a:ea typeface="+mn-lt"/>
                <a:cs typeface="+mn-lt"/>
              </a:rPr>
              <a:t>(Lussier &amp; Hendon, 2019)</a:t>
            </a:r>
            <a:endParaRPr lang="en-GB"/>
          </a:p>
          <a:p>
            <a:pPr>
              <a:buSzPct val="114999"/>
            </a:pPr>
            <a:endParaRPr lang="en-GB" dirty="0"/>
          </a:p>
        </p:txBody>
      </p:sp>
      <p:sp>
        <p:nvSpPr>
          <p:cNvPr id="4" name="Date Placeholder 3">
            <a:extLst>
              <a:ext uri="{FF2B5EF4-FFF2-40B4-BE49-F238E27FC236}">
                <a16:creationId xmlns:a16="http://schemas.microsoft.com/office/drawing/2014/main" id="{EE7F427D-955D-F36D-7F84-2BBA7D2C2EF9}"/>
              </a:ext>
            </a:extLst>
          </p:cNvPr>
          <p:cNvSpPr>
            <a:spLocks noGrp="1"/>
          </p:cNvSpPr>
          <p:nvPr>
            <p:ph type="dt" sz="half" idx="10"/>
          </p:nvPr>
        </p:nvSpPr>
        <p:spPr/>
        <p:txBody>
          <a:bodyPr/>
          <a:lstStyle/>
          <a:p>
            <a:fld id="{8A067F27-614E-48D3-BC4C-315877A6326C}" type="datetime1">
              <a:t>7/12/2026</a:t>
            </a:fld>
            <a:endParaRPr lang="en-US" dirty="0"/>
          </a:p>
        </p:txBody>
      </p:sp>
      <p:sp>
        <p:nvSpPr>
          <p:cNvPr id="5" name="Footer Placeholder 4">
            <a:extLst>
              <a:ext uri="{FF2B5EF4-FFF2-40B4-BE49-F238E27FC236}">
                <a16:creationId xmlns:a16="http://schemas.microsoft.com/office/drawing/2014/main" id="{5B825182-EC5A-3C9D-E030-DA454F616B8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8CA3FBC-B5C3-EA95-1818-57DE1F344308}"/>
              </a:ext>
            </a:extLst>
          </p:cNvPr>
          <p:cNvSpPr>
            <a:spLocks noGrp="1"/>
          </p:cNvSpPr>
          <p:nvPr>
            <p:ph type="sldNum" sz="quarter" idx="12"/>
          </p:nvPr>
        </p:nvSpPr>
        <p:spPr/>
        <p:txBody>
          <a:bodyPr/>
          <a:lstStyle/>
          <a:p>
            <a:fld id="{5E4DE196-8A13-4FF7-A07E-102851959EAB}" type="slidenum">
              <a:rPr lang="en-US" dirty="0"/>
              <a:t>7</a:t>
            </a:fld>
            <a:endParaRPr lang="en-US" dirty="0"/>
          </a:p>
        </p:txBody>
      </p:sp>
    </p:spTree>
    <p:extLst>
      <p:ext uri="{BB962C8B-B14F-4D97-AF65-F5344CB8AC3E}">
        <p14:creationId xmlns:p14="http://schemas.microsoft.com/office/powerpoint/2010/main" val="11631580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40A0F-2A95-BD37-A6B0-20F523451C3A}"/>
              </a:ext>
            </a:extLst>
          </p:cNvPr>
          <p:cNvSpPr>
            <a:spLocks noGrp="1"/>
          </p:cNvSpPr>
          <p:nvPr>
            <p:ph type="title"/>
          </p:nvPr>
        </p:nvSpPr>
        <p:spPr/>
        <p:txBody>
          <a:bodyPr/>
          <a:lstStyle/>
          <a:p>
            <a:r>
              <a:rPr lang="en-GB">
                <a:ea typeface="+mj-lt"/>
                <a:cs typeface="+mj-lt"/>
              </a:rPr>
              <a:t>Advertisement Platforms</a:t>
            </a:r>
            <a:endParaRPr lang="en-US"/>
          </a:p>
        </p:txBody>
      </p:sp>
      <p:sp>
        <p:nvSpPr>
          <p:cNvPr id="3" name="Content Placeholder 2">
            <a:extLst>
              <a:ext uri="{FF2B5EF4-FFF2-40B4-BE49-F238E27FC236}">
                <a16:creationId xmlns:a16="http://schemas.microsoft.com/office/drawing/2014/main" id="{1E8D3799-8806-CC99-ACD8-4B88E1130E4F}"/>
              </a:ext>
            </a:extLst>
          </p:cNvPr>
          <p:cNvSpPr>
            <a:spLocks noGrp="1"/>
          </p:cNvSpPr>
          <p:nvPr>
            <p:ph idx="1"/>
          </p:nvPr>
        </p:nvSpPr>
        <p:spPr/>
        <p:txBody>
          <a:bodyPr>
            <a:normAutofit fontScale="92500" lnSpcReduction="20000"/>
          </a:bodyPr>
          <a:lstStyle/>
          <a:p>
            <a:r>
              <a:rPr lang="en-GB">
                <a:ea typeface="+mn-lt"/>
                <a:cs typeface="+mn-lt"/>
              </a:rPr>
              <a:t>Costa Coffee can advertise roles on:</a:t>
            </a:r>
            <a:endParaRPr lang="en-GB"/>
          </a:p>
          <a:p>
            <a:pPr>
              <a:buSzPct val="114999"/>
            </a:pPr>
            <a:r>
              <a:rPr lang="en-GB">
                <a:ea typeface="+mn-lt"/>
                <a:cs typeface="+mn-lt"/>
              </a:rPr>
              <a:t>LinkedIn</a:t>
            </a:r>
            <a:endParaRPr lang="en-GB"/>
          </a:p>
          <a:p>
            <a:pPr>
              <a:buSzPct val="114999"/>
            </a:pPr>
            <a:r>
              <a:rPr lang="en-GB">
                <a:ea typeface="+mn-lt"/>
                <a:cs typeface="+mn-lt"/>
              </a:rPr>
              <a:t>Indeed</a:t>
            </a:r>
            <a:endParaRPr lang="en-GB"/>
          </a:p>
          <a:p>
            <a:pPr>
              <a:buSzPct val="114999"/>
            </a:pPr>
            <a:r>
              <a:rPr lang="en-GB">
                <a:ea typeface="+mn-lt"/>
                <a:cs typeface="+mn-lt"/>
              </a:rPr>
              <a:t>Costa Careers website</a:t>
            </a:r>
            <a:endParaRPr lang="en-GB"/>
          </a:p>
          <a:p>
            <a:pPr>
              <a:buSzPct val="114999"/>
            </a:pPr>
            <a:r>
              <a:rPr lang="en-GB">
                <a:ea typeface="+mn-lt"/>
                <a:cs typeface="+mn-lt"/>
              </a:rPr>
              <a:t>Reed</a:t>
            </a:r>
            <a:endParaRPr lang="en-GB"/>
          </a:p>
          <a:p>
            <a:pPr>
              <a:buSzPct val="114999"/>
            </a:pPr>
            <a:r>
              <a:rPr lang="en-GB">
                <a:ea typeface="+mn-lt"/>
                <a:cs typeface="+mn-lt"/>
              </a:rPr>
              <a:t>Internal recruitment channels</a:t>
            </a:r>
            <a:endParaRPr lang="en-GB"/>
          </a:p>
          <a:p>
            <a:pPr>
              <a:buSzPct val="114999"/>
            </a:pPr>
            <a:r>
              <a:rPr lang="en-GB">
                <a:ea typeface="+mn-lt"/>
                <a:cs typeface="+mn-lt"/>
              </a:rPr>
              <a:t>These platforms attract digital‑skilled candidates and ensure wide reach. </a:t>
            </a:r>
            <a:r>
              <a:rPr lang="en-GB" i="1">
                <a:ea typeface="+mn-lt"/>
                <a:cs typeface="+mn-lt"/>
              </a:rPr>
              <a:t>(CIPD, 2023)</a:t>
            </a:r>
            <a:endParaRPr lang="en-GB"/>
          </a:p>
          <a:p>
            <a:pPr>
              <a:buSzPct val="114999"/>
            </a:pPr>
            <a:endParaRPr lang="en-GB" dirty="0"/>
          </a:p>
        </p:txBody>
      </p:sp>
      <p:sp>
        <p:nvSpPr>
          <p:cNvPr id="4" name="Date Placeholder 3">
            <a:extLst>
              <a:ext uri="{FF2B5EF4-FFF2-40B4-BE49-F238E27FC236}">
                <a16:creationId xmlns:a16="http://schemas.microsoft.com/office/drawing/2014/main" id="{0C628CD5-7392-4F6C-3B4F-1CFC0F0489B3}"/>
              </a:ext>
            </a:extLst>
          </p:cNvPr>
          <p:cNvSpPr>
            <a:spLocks noGrp="1"/>
          </p:cNvSpPr>
          <p:nvPr>
            <p:ph type="dt" sz="half" idx="10"/>
          </p:nvPr>
        </p:nvSpPr>
        <p:spPr/>
        <p:txBody>
          <a:bodyPr/>
          <a:lstStyle/>
          <a:p>
            <a:fld id="{886FC683-088F-4C5B-9D96-F74262BBCF41}" type="datetime1">
              <a:t>7/12/2026</a:t>
            </a:fld>
            <a:endParaRPr lang="en-US" dirty="0"/>
          </a:p>
        </p:txBody>
      </p:sp>
      <p:sp>
        <p:nvSpPr>
          <p:cNvPr id="5" name="Footer Placeholder 4">
            <a:extLst>
              <a:ext uri="{FF2B5EF4-FFF2-40B4-BE49-F238E27FC236}">
                <a16:creationId xmlns:a16="http://schemas.microsoft.com/office/drawing/2014/main" id="{928AF8AD-6BE6-7A3D-1161-96A4330BDE6B}"/>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7874685-E0BC-4A16-4267-2E1569BE32B1}"/>
              </a:ext>
            </a:extLst>
          </p:cNvPr>
          <p:cNvSpPr>
            <a:spLocks noGrp="1"/>
          </p:cNvSpPr>
          <p:nvPr>
            <p:ph type="sldNum" sz="quarter" idx="12"/>
          </p:nvPr>
        </p:nvSpPr>
        <p:spPr/>
        <p:txBody>
          <a:bodyPr/>
          <a:lstStyle/>
          <a:p>
            <a:fld id="{5E4DE196-8A13-4FF7-A07E-102851959EAB}" type="slidenum">
              <a:rPr lang="en-US" dirty="0"/>
              <a:t>8</a:t>
            </a:fld>
            <a:endParaRPr lang="en-US" dirty="0"/>
          </a:p>
        </p:txBody>
      </p:sp>
    </p:spTree>
    <p:extLst>
      <p:ext uri="{BB962C8B-B14F-4D97-AF65-F5344CB8AC3E}">
        <p14:creationId xmlns:p14="http://schemas.microsoft.com/office/powerpoint/2010/main" val="35094477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ED2D6-FEC8-F9C4-7E9C-A4C0F04F6658}"/>
              </a:ext>
            </a:extLst>
          </p:cNvPr>
          <p:cNvSpPr>
            <a:spLocks noGrp="1"/>
          </p:cNvSpPr>
          <p:nvPr>
            <p:ph type="title"/>
          </p:nvPr>
        </p:nvSpPr>
        <p:spPr>
          <a:xfrm>
            <a:off x="1295402" y="982132"/>
            <a:ext cx="9601196" cy="1303867"/>
          </a:xfrm>
        </p:spPr>
        <p:txBody>
          <a:bodyPr>
            <a:normAutofit/>
          </a:bodyPr>
          <a:lstStyle/>
          <a:p>
            <a:r>
              <a:rPr lang="en-GB">
                <a:solidFill>
                  <a:srgbClr val="262626"/>
                </a:solidFill>
                <a:ea typeface="+mj-lt"/>
                <a:cs typeface="+mj-lt"/>
              </a:rPr>
              <a:t>Interview Types</a:t>
            </a:r>
            <a:endParaRPr lang="en-US">
              <a:solidFill>
                <a:srgbClr val="262626"/>
              </a:solidFill>
            </a:endParaRPr>
          </a:p>
        </p:txBody>
      </p:sp>
      <p:sp>
        <p:nvSpPr>
          <p:cNvPr id="5" name="Footer Placeholder 4">
            <a:extLst>
              <a:ext uri="{FF2B5EF4-FFF2-40B4-BE49-F238E27FC236}">
                <a16:creationId xmlns:a16="http://schemas.microsoft.com/office/drawing/2014/main" id="{17A0155D-C92A-F17D-58E3-BA9A2B01B383}"/>
              </a:ext>
            </a:extLst>
          </p:cNvPr>
          <p:cNvSpPr>
            <a:spLocks noGrp="1"/>
          </p:cNvSpPr>
          <p:nvPr>
            <p:ph type="ftr" sz="quarter" idx="11"/>
          </p:nvPr>
        </p:nvSpPr>
        <p:spPr>
          <a:xfrm>
            <a:off x="1295401" y="5969000"/>
            <a:ext cx="7305900" cy="279400"/>
          </a:xfrm>
        </p:spPr>
        <p:txBody>
          <a:bodyPr>
            <a:normAutofit/>
          </a:bodyPr>
          <a:lstStyle/>
          <a:p>
            <a:pPr>
              <a:lnSpc>
                <a:spcPct val="90000"/>
              </a:lnSpc>
              <a:spcAft>
                <a:spcPts val="600"/>
              </a:spcAft>
            </a:pPr>
            <a:r>
              <a:rPr lang="en-US" sz="400">
                <a:solidFill>
                  <a:srgbClr val="000000"/>
                </a:solidFill>
              </a:rPr>
              <a:t>
              </a:t>
            </a:r>
          </a:p>
        </p:txBody>
      </p:sp>
      <p:sp>
        <p:nvSpPr>
          <p:cNvPr id="4" name="Date Placeholder 3">
            <a:extLst>
              <a:ext uri="{FF2B5EF4-FFF2-40B4-BE49-F238E27FC236}">
                <a16:creationId xmlns:a16="http://schemas.microsoft.com/office/drawing/2014/main" id="{D6DCFFEA-F530-D2F0-54E9-81258E4F47DD}"/>
              </a:ext>
            </a:extLst>
          </p:cNvPr>
          <p:cNvSpPr>
            <a:spLocks noGrp="1"/>
          </p:cNvSpPr>
          <p:nvPr>
            <p:ph type="dt" sz="half" idx="10"/>
          </p:nvPr>
        </p:nvSpPr>
        <p:spPr>
          <a:xfrm>
            <a:off x="8677501" y="5969000"/>
            <a:ext cx="1600200" cy="279400"/>
          </a:xfrm>
        </p:spPr>
        <p:txBody>
          <a:bodyPr>
            <a:normAutofit/>
          </a:bodyPr>
          <a:lstStyle/>
          <a:p>
            <a:pPr>
              <a:spcAft>
                <a:spcPts val="600"/>
              </a:spcAft>
            </a:pPr>
            <a:fld id="{35A60DC5-C81D-4DAA-864E-BDCF71229D8E}" type="datetime1">
              <a:rPr lang="en-US">
                <a:solidFill>
                  <a:srgbClr val="000000"/>
                </a:solidFill>
              </a:rPr>
              <a:pPr>
                <a:spcAft>
                  <a:spcPts val="600"/>
                </a:spcAft>
              </a:pPr>
              <a:t>7/12/2026</a:t>
            </a:fld>
            <a:endParaRPr lang="en-US">
              <a:solidFill>
                <a:srgbClr val="000000"/>
              </a:solidFill>
            </a:endParaRPr>
          </a:p>
        </p:txBody>
      </p:sp>
      <p:sp>
        <p:nvSpPr>
          <p:cNvPr id="6" name="Slide Number Placeholder 5">
            <a:extLst>
              <a:ext uri="{FF2B5EF4-FFF2-40B4-BE49-F238E27FC236}">
                <a16:creationId xmlns:a16="http://schemas.microsoft.com/office/drawing/2014/main" id="{BE414DE1-A154-BBB1-F810-FE2AF2FFF0D0}"/>
              </a:ext>
            </a:extLst>
          </p:cNvPr>
          <p:cNvSpPr>
            <a:spLocks noGrp="1"/>
          </p:cNvSpPr>
          <p:nvPr>
            <p:ph type="sldNum" sz="quarter" idx="12"/>
          </p:nvPr>
        </p:nvSpPr>
        <p:spPr>
          <a:xfrm>
            <a:off x="10353901" y="5969000"/>
            <a:ext cx="542697" cy="279400"/>
          </a:xfrm>
        </p:spPr>
        <p:txBody>
          <a:bodyPr>
            <a:normAutofit/>
          </a:bodyPr>
          <a:lstStyle/>
          <a:p>
            <a:pPr>
              <a:spcAft>
                <a:spcPts val="600"/>
              </a:spcAft>
            </a:pPr>
            <a:fld id="{5E4DE196-8A13-4FF7-A07E-102851959EAB}" type="slidenum">
              <a:rPr lang="en-US">
                <a:solidFill>
                  <a:srgbClr val="000000"/>
                </a:solidFill>
              </a:rPr>
              <a:pPr>
                <a:spcAft>
                  <a:spcPts val="600"/>
                </a:spcAft>
              </a:pPr>
              <a:t>9</a:t>
            </a:fld>
            <a:endParaRPr lang="en-US">
              <a:solidFill>
                <a:srgbClr val="000000"/>
              </a:solidFill>
            </a:endParaRPr>
          </a:p>
        </p:txBody>
      </p:sp>
      <p:graphicFrame>
        <p:nvGraphicFramePr>
          <p:cNvPr id="8" name="Content Placeholder 7">
            <a:extLst>
              <a:ext uri="{FF2B5EF4-FFF2-40B4-BE49-F238E27FC236}">
                <a16:creationId xmlns:a16="http://schemas.microsoft.com/office/drawing/2014/main" id="{0C098173-A31B-5769-43A9-81566242AB61}"/>
              </a:ext>
            </a:extLst>
          </p:cNvPr>
          <p:cNvGraphicFramePr>
            <a:graphicFrameLocks noGrp="1"/>
          </p:cNvGraphicFramePr>
          <p:nvPr>
            <p:ph idx="1"/>
          </p:nvPr>
        </p:nvGraphicFramePr>
        <p:xfrm>
          <a:off x="1295400" y="2993674"/>
          <a:ext cx="9601200" cy="2432304"/>
        </p:xfrm>
        <a:graphic>
          <a:graphicData uri="http://schemas.openxmlformats.org/drawingml/2006/table">
            <a:tbl>
              <a:tblPr bandRow="1">
                <a:tableStyleId>{5C22544A-7EE6-4342-B048-85BDC9FD1C3A}</a:tableStyleId>
              </a:tblPr>
              <a:tblGrid>
                <a:gridCol w="2400300">
                  <a:extLst>
                    <a:ext uri="{9D8B030D-6E8A-4147-A177-3AD203B41FA5}">
                      <a16:colId xmlns:a16="http://schemas.microsoft.com/office/drawing/2014/main" val="3670274657"/>
                    </a:ext>
                  </a:extLst>
                </a:gridCol>
                <a:gridCol w="2400300">
                  <a:extLst>
                    <a:ext uri="{9D8B030D-6E8A-4147-A177-3AD203B41FA5}">
                      <a16:colId xmlns:a16="http://schemas.microsoft.com/office/drawing/2014/main" val="83623075"/>
                    </a:ext>
                  </a:extLst>
                </a:gridCol>
                <a:gridCol w="2400300">
                  <a:extLst>
                    <a:ext uri="{9D8B030D-6E8A-4147-A177-3AD203B41FA5}">
                      <a16:colId xmlns:a16="http://schemas.microsoft.com/office/drawing/2014/main" val="2749960037"/>
                    </a:ext>
                  </a:extLst>
                </a:gridCol>
                <a:gridCol w="2400300">
                  <a:extLst>
                    <a:ext uri="{9D8B030D-6E8A-4147-A177-3AD203B41FA5}">
                      <a16:colId xmlns:a16="http://schemas.microsoft.com/office/drawing/2014/main" val="3462463196"/>
                    </a:ext>
                  </a:extLst>
                </a:gridCol>
              </a:tblGrid>
              <a:tr h="402336">
                <a:tc>
                  <a:txBody>
                    <a:bodyPr/>
                    <a:lstStyle/>
                    <a:p>
                      <a:pPr>
                        <a:buNone/>
                      </a:pPr>
                      <a:r>
                        <a:rPr lang="en-GB" sz="1800"/>
                        <a:t>Type</a:t>
                      </a:r>
                    </a:p>
                  </a:txBody>
                  <a:tcPr anchor="ctr">
                    <a:lnL>
                      <a:noFill/>
                    </a:lnL>
                    <a:lnR>
                      <a:noFill/>
                    </a:lnR>
                    <a:lnT>
                      <a:noFill/>
                    </a:lnT>
                    <a:lnB>
                      <a:noFill/>
                    </a:lnB>
                    <a:noFill/>
                  </a:tcPr>
                </a:tc>
                <a:tc>
                  <a:txBody>
                    <a:bodyPr/>
                    <a:lstStyle/>
                    <a:p>
                      <a:pPr>
                        <a:buNone/>
                      </a:pPr>
                      <a:r>
                        <a:rPr lang="en-GB" sz="1800"/>
                        <a:t>Description</a:t>
                      </a:r>
                    </a:p>
                  </a:txBody>
                  <a:tcPr anchor="ctr">
                    <a:lnL>
                      <a:noFill/>
                    </a:lnL>
                    <a:lnR>
                      <a:noFill/>
                    </a:lnR>
                    <a:lnT>
                      <a:noFill/>
                    </a:lnT>
                    <a:lnB>
                      <a:noFill/>
                    </a:lnB>
                    <a:noFill/>
                  </a:tcPr>
                </a:tc>
                <a:tc>
                  <a:txBody>
                    <a:bodyPr/>
                    <a:lstStyle/>
                    <a:p>
                      <a:pPr>
                        <a:buNone/>
                      </a:pPr>
                      <a:r>
                        <a:rPr lang="en-GB" sz="1800"/>
                        <a:t>Advantages</a:t>
                      </a:r>
                    </a:p>
                  </a:txBody>
                  <a:tcPr anchor="ctr">
                    <a:lnL>
                      <a:noFill/>
                    </a:lnL>
                    <a:lnR>
                      <a:noFill/>
                    </a:lnR>
                    <a:lnT>
                      <a:noFill/>
                    </a:lnT>
                    <a:lnB>
                      <a:noFill/>
                    </a:lnB>
                    <a:noFill/>
                  </a:tcPr>
                </a:tc>
                <a:tc>
                  <a:txBody>
                    <a:bodyPr/>
                    <a:lstStyle/>
                    <a:p>
                      <a:pPr>
                        <a:buNone/>
                      </a:pPr>
                      <a:r>
                        <a:rPr lang="en-GB" sz="1800"/>
                        <a:t>Disadvantages</a:t>
                      </a:r>
                    </a:p>
                  </a:txBody>
                  <a:tcPr anchor="ctr">
                    <a:lnL>
                      <a:noFill/>
                    </a:lnL>
                    <a:lnR>
                      <a:noFill/>
                    </a:lnR>
                    <a:lnT>
                      <a:noFill/>
                    </a:lnT>
                    <a:lnB>
                      <a:noFill/>
                    </a:lnB>
                    <a:noFill/>
                  </a:tcPr>
                </a:tc>
                <a:extLst>
                  <a:ext uri="{0D108BD9-81ED-4DB2-BD59-A6C34878D82A}">
                    <a16:rowId xmlns:a16="http://schemas.microsoft.com/office/drawing/2014/main" val="2901963511"/>
                  </a:ext>
                </a:extLst>
              </a:tr>
              <a:tr h="676656">
                <a:tc>
                  <a:txBody>
                    <a:bodyPr/>
                    <a:lstStyle/>
                    <a:p>
                      <a:pPr>
                        <a:buNone/>
                      </a:pPr>
                      <a:r>
                        <a:rPr lang="en-GB" sz="1800" b="1"/>
                        <a:t>Structured</a:t>
                      </a:r>
                      <a:endParaRPr lang="en-GB" sz="1800"/>
                    </a:p>
                  </a:txBody>
                  <a:tcPr anchor="ctr">
                    <a:lnL>
                      <a:noFill/>
                    </a:lnL>
                    <a:lnR>
                      <a:noFill/>
                    </a:lnR>
                    <a:lnT>
                      <a:noFill/>
                    </a:lnT>
                    <a:lnB>
                      <a:noFill/>
                    </a:lnB>
                    <a:noFill/>
                  </a:tcPr>
                </a:tc>
                <a:tc>
                  <a:txBody>
                    <a:bodyPr/>
                    <a:lstStyle/>
                    <a:p>
                      <a:pPr>
                        <a:buNone/>
                      </a:pPr>
                      <a:r>
                        <a:rPr lang="en-GB" sz="1800"/>
                        <a:t>Predetermined questions, formal</a:t>
                      </a:r>
                    </a:p>
                  </a:txBody>
                  <a:tcPr anchor="ctr">
                    <a:lnL>
                      <a:noFill/>
                    </a:lnL>
                    <a:lnR>
                      <a:noFill/>
                    </a:lnR>
                    <a:lnT>
                      <a:noFill/>
                    </a:lnT>
                    <a:lnB>
                      <a:noFill/>
                    </a:lnB>
                    <a:noFill/>
                  </a:tcPr>
                </a:tc>
                <a:tc>
                  <a:txBody>
                    <a:bodyPr/>
                    <a:lstStyle/>
                    <a:p>
                      <a:pPr>
                        <a:buNone/>
                      </a:pPr>
                      <a:r>
                        <a:rPr lang="en-GB" sz="1800"/>
                        <a:t>Consistency, fairness</a:t>
                      </a:r>
                    </a:p>
                  </a:txBody>
                  <a:tcPr anchor="ctr">
                    <a:lnL>
                      <a:noFill/>
                    </a:lnL>
                    <a:lnR>
                      <a:noFill/>
                    </a:lnR>
                    <a:lnT>
                      <a:noFill/>
                    </a:lnT>
                    <a:lnB>
                      <a:noFill/>
                    </a:lnB>
                    <a:noFill/>
                  </a:tcPr>
                </a:tc>
                <a:tc>
                  <a:txBody>
                    <a:bodyPr/>
                    <a:lstStyle/>
                    <a:p>
                      <a:pPr>
                        <a:buNone/>
                      </a:pPr>
                      <a:r>
                        <a:rPr lang="en-GB" sz="1800"/>
                        <a:t>Limited flexibility</a:t>
                      </a:r>
                    </a:p>
                  </a:txBody>
                  <a:tcPr anchor="ctr">
                    <a:lnL>
                      <a:noFill/>
                    </a:lnL>
                    <a:lnR>
                      <a:noFill/>
                    </a:lnR>
                    <a:lnT>
                      <a:noFill/>
                    </a:lnT>
                    <a:lnB>
                      <a:noFill/>
                    </a:lnB>
                    <a:noFill/>
                  </a:tcPr>
                </a:tc>
                <a:extLst>
                  <a:ext uri="{0D108BD9-81ED-4DB2-BD59-A6C34878D82A}">
                    <a16:rowId xmlns:a16="http://schemas.microsoft.com/office/drawing/2014/main" val="2395745576"/>
                  </a:ext>
                </a:extLst>
              </a:tr>
              <a:tr h="676656">
                <a:tc>
                  <a:txBody>
                    <a:bodyPr/>
                    <a:lstStyle/>
                    <a:p>
                      <a:pPr>
                        <a:buNone/>
                      </a:pPr>
                      <a:r>
                        <a:rPr lang="en-GB" sz="1800" b="1"/>
                        <a:t>Semi‑Structured</a:t>
                      </a:r>
                      <a:endParaRPr lang="en-GB" sz="1800"/>
                    </a:p>
                  </a:txBody>
                  <a:tcPr anchor="ctr">
                    <a:lnL>
                      <a:noFill/>
                    </a:lnL>
                    <a:lnR>
                      <a:noFill/>
                    </a:lnR>
                    <a:lnT>
                      <a:noFill/>
                    </a:lnT>
                    <a:lnB>
                      <a:noFill/>
                    </a:lnB>
                    <a:noFill/>
                  </a:tcPr>
                </a:tc>
                <a:tc>
                  <a:txBody>
                    <a:bodyPr/>
                    <a:lstStyle/>
                    <a:p>
                      <a:pPr>
                        <a:buNone/>
                      </a:pPr>
                      <a:r>
                        <a:rPr lang="en-GB" sz="1800"/>
                        <a:t>Mix of fixed and open questions</a:t>
                      </a:r>
                    </a:p>
                  </a:txBody>
                  <a:tcPr anchor="ctr">
                    <a:lnL>
                      <a:noFill/>
                    </a:lnL>
                    <a:lnR>
                      <a:noFill/>
                    </a:lnR>
                    <a:lnT>
                      <a:noFill/>
                    </a:lnT>
                    <a:lnB>
                      <a:noFill/>
                    </a:lnB>
                    <a:noFill/>
                  </a:tcPr>
                </a:tc>
                <a:tc>
                  <a:txBody>
                    <a:bodyPr/>
                    <a:lstStyle/>
                    <a:p>
                      <a:pPr>
                        <a:buNone/>
                      </a:pPr>
                      <a:r>
                        <a:rPr lang="en-GB" sz="1800"/>
                        <a:t>Deeper insights</a:t>
                      </a:r>
                    </a:p>
                  </a:txBody>
                  <a:tcPr anchor="ctr">
                    <a:lnL>
                      <a:noFill/>
                    </a:lnL>
                    <a:lnR>
                      <a:noFill/>
                    </a:lnR>
                    <a:lnT>
                      <a:noFill/>
                    </a:lnT>
                    <a:lnB>
                      <a:noFill/>
                    </a:lnB>
                    <a:noFill/>
                  </a:tcPr>
                </a:tc>
                <a:tc>
                  <a:txBody>
                    <a:bodyPr/>
                    <a:lstStyle/>
                    <a:p>
                      <a:pPr>
                        <a:buNone/>
                      </a:pPr>
                      <a:r>
                        <a:rPr lang="en-GB" sz="1800"/>
                        <a:t>Harder to analyse</a:t>
                      </a:r>
                    </a:p>
                  </a:txBody>
                  <a:tcPr anchor="ctr">
                    <a:lnL>
                      <a:noFill/>
                    </a:lnL>
                    <a:lnR>
                      <a:noFill/>
                    </a:lnR>
                    <a:lnT>
                      <a:noFill/>
                    </a:lnT>
                    <a:lnB>
                      <a:noFill/>
                    </a:lnB>
                    <a:noFill/>
                  </a:tcPr>
                </a:tc>
                <a:extLst>
                  <a:ext uri="{0D108BD9-81ED-4DB2-BD59-A6C34878D82A}">
                    <a16:rowId xmlns:a16="http://schemas.microsoft.com/office/drawing/2014/main" val="2928185340"/>
                  </a:ext>
                </a:extLst>
              </a:tr>
              <a:tr h="676656">
                <a:tc>
                  <a:txBody>
                    <a:bodyPr/>
                    <a:lstStyle/>
                    <a:p>
                      <a:pPr>
                        <a:buNone/>
                      </a:pPr>
                      <a:r>
                        <a:rPr lang="en-GB" sz="1800" b="1"/>
                        <a:t>Unstructured</a:t>
                      </a:r>
                      <a:endParaRPr lang="en-GB" sz="1800"/>
                    </a:p>
                  </a:txBody>
                  <a:tcPr anchor="ctr">
                    <a:lnL>
                      <a:noFill/>
                    </a:lnL>
                    <a:lnR>
                      <a:noFill/>
                    </a:lnR>
                    <a:lnT>
                      <a:noFill/>
                    </a:lnT>
                    <a:lnB>
                      <a:noFill/>
                    </a:lnB>
                    <a:noFill/>
                  </a:tcPr>
                </a:tc>
                <a:tc>
                  <a:txBody>
                    <a:bodyPr/>
                    <a:lstStyle/>
                    <a:p>
                      <a:pPr>
                        <a:buNone/>
                      </a:pPr>
                      <a:r>
                        <a:rPr lang="en-GB" sz="1800"/>
                        <a:t>Conversational, flexible</a:t>
                      </a:r>
                    </a:p>
                  </a:txBody>
                  <a:tcPr anchor="ctr">
                    <a:lnL>
                      <a:noFill/>
                    </a:lnL>
                    <a:lnR>
                      <a:noFill/>
                    </a:lnR>
                    <a:lnT>
                      <a:noFill/>
                    </a:lnT>
                    <a:lnB>
                      <a:noFill/>
                    </a:lnB>
                    <a:noFill/>
                  </a:tcPr>
                </a:tc>
                <a:tc>
                  <a:txBody>
                    <a:bodyPr/>
                    <a:lstStyle/>
                    <a:p>
                      <a:pPr>
                        <a:buNone/>
                      </a:pPr>
                      <a:r>
                        <a:rPr lang="en-GB" sz="1800"/>
                        <a:t>Builds rapport</a:t>
                      </a:r>
                    </a:p>
                  </a:txBody>
                  <a:tcPr anchor="ctr">
                    <a:lnL>
                      <a:noFill/>
                    </a:lnL>
                    <a:lnR>
                      <a:noFill/>
                    </a:lnR>
                    <a:lnT>
                      <a:noFill/>
                    </a:lnT>
                    <a:lnB>
                      <a:noFill/>
                    </a:lnB>
                    <a:noFill/>
                  </a:tcPr>
                </a:tc>
                <a:tc>
                  <a:txBody>
                    <a:bodyPr/>
                    <a:lstStyle/>
                    <a:p>
                      <a:pPr>
                        <a:buNone/>
                      </a:pPr>
                      <a:r>
                        <a:rPr lang="en-GB" sz="1800"/>
                        <a:t>Risk of bias</a:t>
                      </a:r>
                    </a:p>
                  </a:txBody>
                  <a:tcPr anchor="ctr">
                    <a:lnL>
                      <a:noFill/>
                    </a:lnL>
                    <a:lnR>
                      <a:noFill/>
                    </a:lnR>
                    <a:lnT>
                      <a:noFill/>
                    </a:lnT>
                    <a:lnB>
                      <a:noFill/>
                    </a:lnB>
                    <a:noFill/>
                  </a:tcPr>
                </a:tc>
                <a:extLst>
                  <a:ext uri="{0D108BD9-81ED-4DB2-BD59-A6C34878D82A}">
                    <a16:rowId xmlns:a16="http://schemas.microsoft.com/office/drawing/2014/main" val="3823267593"/>
                  </a:ext>
                </a:extLst>
              </a:tr>
            </a:tbl>
          </a:graphicData>
        </a:graphic>
      </p:graphicFrame>
    </p:spTree>
    <p:extLst>
      <p:ext uri="{BB962C8B-B14F-4D97-AF65-F5344CB8AC3E}">
        <p14:creationId xmlns:p14="http://schemas.microsoft.com/office/powerpoint/2010/main" val="25550375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6F59D-F81E-578A-CC15-38D846B94238}"/>
              </a:ext>
            </a:extLst>
          </p:cNvPr>
          <p:cNvSpPr>
            <a:spLocks noGrp="1"/>
          </p:cNvSpPr>
          <p:nvPr>
            <p:ph type="title"/>
          </p:nvPr>
        </p:nvSpPr>
        <p:spPr/>
        <p:txBody>
          <a:bodyPr/>
          <a:lstStyle/>
          <a:p>
            <a:r>
              <a:rPr lang="en-GB"/>
              <a:t>Structured Interview</a:t>
            </a:r>
          </a:p>
        </p:txBody>
      </p:sp>
      <p:sp>
        <p:nvSpPr>
          <p:cNvPr id="3" name="Content Placeholder 2">
            <a:extLst>
              <a:ext uri="{FF2B5EF4-FFF2-40B4-BE49-F238E27FC236}">
                <a16:creationId xmlns:a16="http://schemas.microsoft.com/office/drawing/2014/main" id="{6FF4A3F1-68E5-8DEC-4045-607B8D8C2B96}"/>
              </a:ext>
            </a:extLst>
          </p:cNvPr>
          <p:cNvSpPr>
            <a:spLocks noGrp="1"/>
          </p:cNvSpPr>
          <p:nvPr>
            <p:ph idx="1"/>
          </p:nvPr>
        </p:nvSpPr>
        <p:spPr/>
        <p:txBody>
          <a:bodyPr/>
          <a:lstStyle/>
          <a:p>
            <a:r>
              <a:rPr lang="en-GB" b="1">
                <a:ea typeface="+mn-lt"/>
                <a:cs typeface="+mn-lt"/>
              </a:rPr>
              <a:t>Purpose:</a:t>
            </a:r>
            <a:r>
              <a:rPr lang="en-GB">
                <a:ea typeface="+mn-lt"/>
                <a:cs typeface="+mn-lt"/>
              </a:rPr>
              <a:t> To ensure fairness and consistency. </a:t>
            </a:r>
            <a:r>
              <a:rPr lang="en-GB" b="1">
                <a:ea typeface="+mn-lt"/>
                <a:cs typeface="+mn-lt"/>
              </a:rPr>
              <a:t>Sample Questions:</a:t>
            </a:r>
            <a:endParaRPr lang="en-GB"/>
          </a:p>
          <a:p>
            <a:pPr>
              <a:buSzPct val="114999"/>
            </a:pPr>
            <a:r>
              <a:rPr lang="en-GB">
                <a:ea typeface="+mn-lt"/>
                <a:cs typeface="+mn-lt"/>
              </a:rPr>
              <a:t>What attracted you to Costa’s transformation initiative?</a:t>
            </a:r>
            <a:endParaRPr lang="en-GB"/>
          </a:p>
          <a:p>
            <a:pPr>
              <a:buSzPct val="114999"/>
            </a:pPr>
            <a:r>
              <a:rPr lang="en-GB">
                <a:ea typeface="+mn-lt"/>
                <a:cs typeface="+mn-lt"/>
              </a:rPr>
              <a:t>How do you handle tight deadlines?</a:t>
            </a:r>
            <a:endParaRPr lang="en-GB"/>
          </a:p>
          <a:p>
            <a:pPr>
              <a:buSzPct val="114999"/>
            </a:pPr>
            <a:r>
              <a:rPr lang="en-GB">
                <a:ea typeface="+mn-lt"/>
                <a:cs typeface="+mn-lt"/>
              </a:rPr>
              <a:t>What digital tools have you used to improve efficiency?</a:t>
            </a:r>
            <a:endParaRPr lang="en-GB"/>
          </a:p>
          <a:p>
            <a:pPr>
              <a:buSzPct val="114999"/>
            </a:pPr>
            <a:r>
              <a:rPr lang="en-GB">
                <a:ea typeface="+mn-lt"/>
                <a:cs typeface="+mn-lt"/>
              </a:rPr>
              <a:t>Structured interviews are ideal for assessing technical and managerial roles. </a:t>
            </a:r>
            <a:r>
              <a:rPr lang="en-GB" i="1">
                <a:ea typeface="+mn-lt"/>
                <a:cs typeface="+mn-lt"/>
              </a:rPr>
              <a:t>(Campion et al., 1997)</a:t>
            </a:r>
            <a:endParaRPr lang="en-GB"/>
          </a:p>
          <a:p>
            <a:pPr>
              <a:buSzPct val="114999"/>
            </a:pPr>
            <a:endParaRPr lang="en-GB" dirty="0"/>
          </a:p>
        </p:txBody>
      </p:sp>
      <p:sp>
        <p:nvSpPr>
          <p:cNvPr id="4" name="Date Placeholder 3">
            <a:extLst>
              <a:ext uri="{FF2B5EF4-FFF2-40B4-BE49-F238E27FC236}">
                <a16:creationId xmlns:a16="http://schemas.microsoft.com/office/drawing/2014/main" id="{403BA7E1-9FE4-0C39-7CE4-D2E4FF7CDD33}"/>
              </a:ext>
            </a:extLst>
          </p:cNvPr>
          <p:cNvSpPr>
            <a:spLocks noGrp="1"/>
          </p:cNvSpPr>
          <p:nvPr>
            <p:ph type="dt" sz="half" idx="10"/>
          </p:nvPr>
        </p:nvSpPr>
        <p:spPr/>
        <p:txBody>
          <a:bodyPr/>
          <a:lstStyle/>
          <a:p>
            <a:fld id="{E95A82FC-EDE9-4620-85A3-2BEE467CB34D}" type="datetime1">
              <a:t>7/12/2026</a:t>
            </a:fld>
            <a:endParaRPr lang="en-US" dirty="0"/>
          </a:p>
        </p:txBody>
      </p:sp>
      <p:sp>
        <p:nvSpPr>
          <p:cNvPr id="5" name="Footer Placeholder 4">
            <a:extLst>
              <a:ext uri="{FF2B5EF4-FFF2-40B4-BE49-F238E27FC236}">
                <a16:creationId xmlns:a16="http://schemas.microsoft.com/office/drawing/2014/main" id="{DA60F0E1-E5EF-E985-3AA4-35335FEAC55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A3E5A5B-B887-1AB9-688B-1E9C3F91FEED}"/>
              </a:ext>
            </a:extLst>
          </p:cNvPr>
          <p:cNvSpPr>
            <a:spLocks noGrp="1"/>
          </p:cNvSpPr>
          <p:nvPr>
            <p:ph type="sldNum" sz="quarter" idx="12"/>
          </p:nvPr>
        </p:nvSpPr>
        <p:spPr/>
        <p:txBody>
          <a:bodyPr/>
          <a:lstStyle/>
          <a:p>
            <a:fld id="{5E4DE196-8A13-4FF7-A07E-102851959EAB}" type="slidenum">
              <a:rPr lang="en-US" dirty="0"/>
              <a:t>10</a:t>
            </a:fld>
            <a:endParaRPr lang="en-US" dirty="0"/>
          </a:p>
        </p:txBody>
      </p:sp>
    </p:spTree>
    <p:extLst>
      <p:ext uri="{BB962C8B-B14F-4D97-AF65-F5344CB8AC3E}">
        <p14:creationId xmlns:p14="http://schemas.microsoft.com/office/powerpoint/2010/main" val="15018096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759DF-D62E-4B3B-336E-D9EDE58693B3}"/>
              </a:ext>
            </a:extLst>
          </p:cNvPr>
          <p:cNvSpPr>
            <a:spLocks noGrp="1"/>
          </p:cNvSpPr>
          <p:nvPr>
            <p:ph type="title"/>
          </p:nvPr>
        </p:nvSpPr>
        <p:spPr/>
        <p:txBody>
          <a:bodyPr/>
          <a:lstStyle/>
          <a:p>
            <a:r>
              <a:rPr lang="en-GB">
                <a:ea typeface="+mj-lt"/>
                <a:cs typeface="+mj-lt"/>
              </a:rPr>
              <a:t>Semi‑Structured Interview</a:t>
            </a:r>
            <a:endParaRPr lang="en-US"/>
          </a:p>
        </p:txBody>
      </p:sp>
      <p:sp>
        <p:nvSpPr>
          <p:cNvPr id="3" name="Content Placeholder 2">
            <a:extLst>
              <a:ext uri="{FF2B5EF4-FFF2-40B4-BE49-F238E27FC236}">
                <a16:creationId xmlns:a16="http://schemas.microsoft.com/office/drawing/2014/main" id="{4F891CF9-86A6-D480-707B-3D456C035DA2}"/>
              </a:ext>
            </a:extLst>
          </p:cNvPr>
          <p:cNvSpPr>
            <a:spLocks noGrp="1"/>
          </p:cNvSpPr>
          <p:nvPr>
            <p:ph idx="1"/>
          </p:nvPr>
        </p:nvSpPr>
        <p:spPr/>
        <p:txBody>
          <a:bodyPr/>
          <a:lstStyle/>
          <a:p>
            <a:r>
              <a:rPr lang="en-GB" b="1">
                <a:ea typeface="+mn-lt"/>
                <a:cs typeface="+mn-lt"/>
              </a:rPr>
              <a:t>Purpose:</a:t>
            </a:r>
            <a:r>
              <a:rPr lang="en-GB">
                <a:ea typeface="+mn-lt"/>
                <a:cs typeface="+mn-lt"/>
              </a:rPr>
              <a:t> To balance structure with flexibility. </a:t>
            </a:r>
            <a:r>
              <a:rPr lang="en-GB" b="1">
                <a:ea typeface="+mn-lt"/>
                <a:cs typeface="+mn-lt"/>
              </a:rPr>
              <a:t>Sample Questions:</a:t>
            </a:r>
            <a:endParaRPr lang="en-GB"/>
          </a:p>
          <a:p>
            <a:pPr>
              <a:buSzPct val="114999"/>
            </a:pPr>
            <a:r>
              <a:rPr lang="en-GB">
                <a:ea typeface="+mn-lt"/>
                <a:cs typeface="+mn-lt"/>
              </a:rPr>
              <a:t>Tell me about a time you adapted to a new system.</a:t>
            </a:r>
            <a:endParaRPr lang="en-GB"/>
          </a:p>
          <a:p>
            <a:pPr>
              <a:buSzPct val="114999"/>
            </a:pPr>
            <a:r>
              <a:rPr lang="en-GB">
                <a:ea typeface="+mn-lt"/>
                <a:cs typeface="+mn-lt"/>
              </a:rPr>
              <a:t>How do you balance customer experience with efficiency?</a:t>
            </a:r>
            <a:endParaRPr lang="en-GB"/>
          </a:p>
          <a:p>
            <a:pPr>
              <a:buSzPct val="114999"/>
            </a:pPr>
            <a:r>
              <a:rPr lang="en-GB">
                <a:ea typeface="+mn-lt"/>
                <a:cs typeface="+mn-lt"/>
              </a:rPr>
              <a:t>How do you handle resistance to change?</a:t>
            </a:r>
            <a:endParaRPr lang="en-GB"/>
          </a:p>
          <a:p>
            <a:pPr>
              <a:buSzPct val="114999"/>
            </a:pPr>
            <a:r>
              <a:rPr lang="en-GB">
                <a:ea typeface="+mn-lt"/>
                <a:cs typeface="+mn-lt"/>
              </a:rPr>
              <a:t>Encourages deeper insights while maintaining focus. </a:t>
            </a:r>
            <a:r>
              <a:rPr lang="en-GB" i="1">
                <a:ea typeface="+mn-lt"/>
                <a:cs typeface="+mn-lt"/>
              </a:rPr>
              <a:t>(Foot &amp; Hook, 2019; Lussier &amp; Hendon, 2019)</a:t>
            </a:r>
            <a:endParaRPr lang="en-GB"/>
          </a:p>
          <a:p>
            <a:pPr>
              <a:buSzPct val="114999"/>
            </a:pPr>
            <a:endParaRPr lang="en-GB" dirty="0"/>
          </a:p>
        </p:txBody>
      </p:sp>
      <p:sp>
        <p:nvSpPr>
          <p:cNvPr id="4" name="Date Placeholder 3">
            <a:extLst>
              <a:ext uri="{FF2B5EF4-FFF2-40B4-BE49-F238E27FC236}">
                <a16:creationId xmlns:a16="http://schemas.microsoft.com/office/drawing/2014/main" id="{B7DC694C-C27D-FA73-210A-4C0C5E5039EC}"/>
              </a:ext>
            </a:extLst>
          </p:cNvPr>
          <p:cNvSpPr>
            <a:spLocks noGrp="1"/>
          </p:cNvSpPr>
          <p:nvPr>
            <p:ph type="dt" sz="half" idx="10"/>
          </p:nvPr>
        </p:nvSpPr>
        <p:spPr/>
        <p:txBody>
          <a:bodyPr/>
          <a:lstStyle/>
          <a:p>
            <a:fld id="{E117FC05-EF22-484C-B2A5-DFAC00DAE4ED}" type="datetime1">
              <a:t>7/12/2026</a:t>
            </a:fld>
            <a:endParaRPr lang="en-US" dirty="0"/>
          </a:p>
        </p:txBody>
      </p:sp>
      <p:sp>
        <p:nvSpPr>
          <p:cNvPr id="5" name="Footer Placeholder 4">
            <a:extLst>
              <a:ext uri="{FF2B5EF4-FFF2-40B4-BE49-F238E27FC236}">
                <a16:creationId xmlns:a16="http://schemas.microsoft.com/office/drawing/2014/main" id="{95EE95FC-4EB0-860C-0A13-FA06F422C8B5}"/>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53D0E0D-7A53-121A-BBFB-CCBF7D254329}"/>
              </a:ext>
            </a:extLst>
          </p:cNvPr>
          <p:cNvSpPr>
            <a:spLocks noGrp="1"/>
          </p:cNvSpPr>
          <p:nvPr>
            <p:ph type="sldNum" sz="quarter" idx="12"/>
          </p:nvPr>
        </p:nvSpPr>
        <p:spPr/>
        <p:txBody>
          <a:bodyPr/>
          <a:lstStyle/>
          <a:p>
            <a:fld id="{5E4DE196-8A13-4FF7-A07E-102851959EAB}" type="slidenum">
              <a:rPr lang="en-US" dirty="0"/>
              <a:t>11</a:t>
            </a:fld>
            <a:endParaRPr lang="en-US" dirty="0"/>
          </a:p>
        </p:txBody>
      </p:sp>
    </p:spTree>
    <p:extLst>
      <p:ext uri="{BB962C8B-B14F-4D97-AF65-F5344CB8AC3E}">
        <p14:creationId xmlns:p14="http://schemas.microsoft.com/office/powerpoint/2010/main" val="31125681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BE675-63CE-1BD2-BA68-1AB184314FE8}"/>
              </a:ext>
            </a:extLst>
          </p:cNvPr>
          <p:cNvSpPr>
            <a:spLocks noGrp="1"/>
          </p:cNvSpPr>
          <p:nvPr>
            <p:ph type="title"/>
          </p:nvPr>
        </p:nvSpPr>
        <p:spPr/>
        <p:txBody>
          <a:bodyPr/>
          <a:lstStyle/>
          <a:p>
            <a:r>
              <a:rPr lang="en-GB">
                <a:ea typeface="+mj-lt"/>
                <a:cs typeface="+mj-lt"/>
              </a:rPr>
              <a:t>Unstructured Interview</a:t>
            </a:r>
            <a:endParaRPr lang="en-US"/>
          </a:p>
        </p:txBody>
      </p:sp>
      <p:sp>
        <p:nvSpPr>
          <p:cNvPr id="3" name="Content Placeholder 2">
            <a:extLst>
              <a:ext uri="{FF2B5EF4-FFF2-40B4-BE49-F238E27FC236}">
                <a16:creationId xmlns:a16="http://schemas.microsoft.com/office/drawing/2014/main" id="{57008EF1-C5B9-6A79-432B-F22B27221A60}"/>
              </a:ext>
            </a:extLst>
          </p:cNvPr>
          <p:cNvSpPr>
            <a:spLocks noGrp="1"/>
          </p:cNvSpPr>
          <p:nvPr>
            <p:ph idx="1"/>
          </p:nvPr>
        </p:nvSpPr>
        <p:spPr/>
        <p:txBody>
          <a:bodyPr/>
          <a:lstStyle/>
          <a:p>
            <a:r>
              <a:rPr lang="en-GB" b="1">
                <a:ea typeface="+mn-lt"/>
                <a:cs typeface="+mn-lt"/>
              </a:rPr>
              <a:t>Purpose:</a:t>
            </a:r>
            <a:r>
              <a:rPr lang="en-GB">
                <a:ea typeface="+mn-lt"/>
                <a:cs typeface="+mn-lt"/>
              </a:rPr>
              <a:t> To explore personality and cultural fit. </a:t>
            </a:r>
            <a:r>
              <a:rPr lang="en-GB" b="1">
                <a:ea typeface="+mn-lt"/>
                <a:cs typeface="+mn-lt"/>
              </a:rPr>
              <a:t>Sample Questions:</a:t>
            </a:r>
            <a:endParaRPr lang="en-GB">
              <a:ea typeface="+mn-lt"/>
              <a:cs typeface="+mn-lt"/>
            </a:endParaRPr>
          </a:p>
          <a:p>
            <a:pPr>
              <a:buSzPct val="114999"/>
            </a:pPr>
            <a:r>
              <a:rPr lang="en-GB">
                <a:ea typeface="+mn-lt"/>
                <a:cs typeface="+mn-lt"/>
              </a:rPr>
              <a:t>What does transformation mean to you?</a:t>
            </a:r>
          </a:p>
          <a:p>
            <a:pPr>
              <a:buSzPct val="114999"/>
            </a:pPr>
            <a:r>
              <a:rPr lang="en-GB">
                <a:ea typeface="+mn-lt"/>
                <a:cs typeface="+mn-lt"/>
              </a:rPr>
              <a:t>How do you see Costa adapting to digital trends?</a:t>
            </a:r>
          </a:p>
          <a:p>
            <a:pPr>
              <a:buSzPct val="114999"/>
            </a:pPr>
            <a:r>
              <a:rPr lang="en-GB">
                <a:ea typeface="+mn-lt"/>
                <a:cs typeface="+mn-lt"/>
              </a:rPr>
              <a:t>What inspires you about working in the coffee industry?</a:t>
            </a:r>
          </a:p>
          <a:p>
            <a:pPr>
              <a:buSzPct val="114999"/>
            </a:pPr>
            <a:r>
              <a:rPr lang="en-GB">
                <a:ea typeface="+mn-lt"/>
                <a:cs typeface="+mn-lt"/>
              </a:rPr>
              <a:t>Helps assess creativity and adaptability. </a:t>
            </a:r>
            <a:r>
              <a:rPr lang="en-GB" i="1">
                <a:ea typeface="+mn-lt"/>
                <a:cs typeface="+mn-lt"/>
              </a:rPr>
              <a:t>(Brannick et al., 2007; Chapman &amp; Rowe, 2002)</a:t>
            </a:r>
            <a:endParaRPr lang="en-GB">
              <a:ea typeface="+mn-lt"/>
              <a:cs typeface="+mn-lt"/>
            </a:endParaRPr>
          </a:p>
          <a:p>
            <a:pPr>
              <a:buSzPct val="114999"/>
            </a:pPr>
            <a:endParaRPr lang="en-GB" dirty="0"/>
          </a:p>
        </p:txBody>
      </p:sp>
      <p:sp>
        <p:nvSpPr>
          <p:cNvPr id="4" name="Date Placeholder 3">
            <a:extLst>
              <a:ext uri="{FF2B5EF4-FFF2-40B4-BE49-F238E27FC236}">
                <a16:creationId xmlns:a16="http://schemas.microsoft.com/office/drawing/2014/main" id="{925C6BE2-FD70-FDC3-352A-B3ED9AA9EC05}"/>
              </a:ext>
            </a:extLst>
          </p:cNvPr>
          <p:cNvSpPr>
            <a:spLocks noGrp="1"/>
          </p:cNvSpPr>
          <p:nvPr>
            <p:ph type="dt" sz="half" idx="10"/>
          </p:nvPr>
        </p:nvSpPr>
        <p:spPr/>
        <p:txBody>
          <a:bodyPr/>
          <a:lstStyle/>
          <a:p>
            <a:fld id="{3167F56A-FACE-480C-ACC0-E03E37488549}" type="datetime1">
              <a:t>7/12/2026</a:t>
            </a:fld>
            <a:endParaRPr lang="en-US" dirty="0"/>
          </a:p>
        </p:txBody>
      </p:sp>
      <p:sp>
        <p:nvSpPr>
          <p:cNvPr id="5" name="Footer Placeholder 4">
            <a:extLst>
              <a:ext uri="{FF2B5EF4-FFF2-40B4-BE49-F238E27FC236}">
                <a16:creationId xmlns:a16="http://schemas.microsoft.com/office/drawing/2014/main" id="{CE239B06-1C92-98E9-F864-CC1C09ED67A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5AB9D07B-2151-7116-F9B6-05A51F1FB7AA}"/>
              </a:ext>
            </a:extLst>
          </p:cNvPr>
          <p:cNvSpPr>
            <a:spLocks noGrp="1"/>
          </p:cNvSpPr>
          <p:nvPr>
            <p:ph type="sldNum" sz="quarter" idx="12"/>
          </p:nvPr>
        </p:nvSpPr>
        <p:spPr/>
        <p:txBody>
          <a:bodyPr/>
          <a:lstStyle/>
          <a:p>
            <a:fld id="{5E4DE196-8A13-4FF7-A07E-102851959EAB}" type="slidenum">
              <a:rPr lang="en-US" dirty="0"/>
              <a:t>12</a:t>
            </a:fld>
            <a:endParaRPr lang="en-US" dirty="0"/>
          </a:p>
        </p:txBody>
      </p:sp>
    </p:spTree>
    <p:extLst>
      <p:ext uri="{BB962C8B-B14F-4D97-AF65-F5344CB8AC3E}">
        <p14:creationId xmlns:p14="http://schemas.microsoft.com/office/powerpoint/2010/main" val="2207219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B20CA-EA5A-EF26-71DD-26F59579D64F}"/>
              </a:ext>
            </a:extLst>
          </p:cNvPr>
          <p:cNvSpPr>
            <a:spLocks noGrp="1"/>
          </p:cNvSpPr>
          <p:nvPr>
            <p:ph type="title"/>
          </p:nvPr>
        </p:nvSpPr>
        <p:spPr/>
        <p:txBody>
          <a:bodyPr/>
          <a:lstStyle/>
          <a:p>
            <a:r>
              <a:rPr lang="en-GB">
                <a:ea typeface="+mj-lt"/>
                <a:cs typeface="+mj-lt"/>
              </a:rPr>
              <a:t>Questioning Techniques</a:t>
            </a:r>
            <a:endParaRPr lang="en-US"/>
          </a:p>
        </p:txBody>
      </p:sp>
      <p:sp>
        <p:nvSpPr>
          <p:cNvPr id="3" name="Content Placeholder 2">
            <a:extLst>
              <a:ext uri="{FF2B5EF4-FFF2-40B4-BE49-F238E27FC236}">
                <a16:creationId xmlns:a16="http://schemas.microsoft.com/office/drawing/2014/main" id="{9B633D94-D2DD-0A9C-C2B0-A54D7AFBB710}"/>
              </a:ext>
            </a:extLst>
          </p:cNvPr>
          <p:cNvSpPr>
            <a:spLocks noGrp="1"/>
          </p:cNvSpPr>
          <p:nvPr>
            <p:ph idx="1"/>
          </p:nvPr>
        </p:nvSpPr>
        <p:spPr/>
        <p:txBody>
          <a:bodyPr/>
          <a:lstStyle/>
          <a:p>
            <a:r>
              <a:rPr lang="en-GB">
                <a:ea typeface="+mn-lt"/>
                <a:cs typeface="+mn-lt"/>
              </a:rPr>
              <a:t>Costa can use a mix of questioning styles:</a:t>
            </a:r>
            <a:endParaRPr lang="en-GB"/>
          </a:p>
          <a:p>
            <a:pPr>
              <a:buSzPct val="114999"/>
            </a:pPr>
            <a:r>
              <a:rPr lang="en-GB" b="1">
                <a:ea typeface="+mn-lt"/>
                <a:cs typeface="+mn-lt"/>
              </a:rPr>
              <a:t>Open:</a:t>
            </a:r>
            <a:r>
              <a:rPr lang="en-GB">
                <a:ea typeface="+mn-lt"/>
                <a:cs typeface="+mn-lt"/>
              </a:rPr>
              <a:t> “Can you tell me about your experience with digital tools?”</a:t>
            </a:r>
            <a:endParaRPr lang="en-GB"/>
          </a:p>
          <a:p>
            <a:pPr>
              <a:buSzPct val="114999"/>
            </a:pPr>
            <a:r>
              <a:rPr lang="en-GB" b="1">
                <a:ea typeface="+mn-lt"/>
                <a:cs typeface="+mn-lt"/>
              </a:rPr>
              <a:t>Closed:</a:t>
            </a:r>
            <a:r>
              <a:rPr lang="en-GB">
                <a:ea typeface="+mn-lt"/>
                <a:cs typeface="+mn-lt"/>
              </a:rPr>
              <a:t> “Have you led a change project before?”</a:t>
            </a:r>
            <a:endParaRPr lang="en-GB"/>
          </a:p>
          <a:p>
            <a:pPr>
              <a:buSzPct val="114999"/>
            </a:pPr>
            <a:r>
              <a:rPr lang="en-GB" b="1">
                <a:ea typeface="+mn-lt"/>
                <a:cs typeface="+mn-lt"/>
              </a:rPr>
              <a:t>Probing:</a:t>
            </a:r>
            <a:r>
              <a:rPr lang="en-GB">
                <a:ea typeface="+mn-lt"/>
                <a:cs typeface="+mn-lt"/>
              </a:rPr>
              <a:t> “What steps did you take after identifying resistance?”</a:t>
            </a:r>
            <a:endParaRPr lang="en-GB"/>
          </a:p>
          <a:p>
            <a:pPr>
              <a:buSzPct val="114999"/>
            </a:pPr>
            <a:r>
              <a:rPr lang="en-GB" b="1">
                <a:ea typeface="+mn-lt"/>
                <a:cs typeface="+mn-lt"/>
              </a:rPr>
              <a:t>Socratic:</a:t>
            </a:r>
            <a:r>
              <a:rPr lang="en-GB">
                <a:ea typeface="+mn-lt"/>
                <a:cs typeface="+mn-lt"/>
              </a:rPr>
              <a:t> “Why do you think that approach worked best?”</a:t>
            </a:r>
            <a:endParaRPr lang="en-GB"/>
          </a:p>
          <a:p>
            <a:pPr>
              <a:buSzPct val="114999"/>
            </a:pPr>
            <a:r>
              <a:rPr lang="en-GB">
                <a:ea typeface="+mn-lt"/>
                <a:cs typeface="+mn-lt"/>
              </a:rPr>
              <a:t>These techniques reveal depth and reasoning. </a:t>
            </a:r>
            <a:r>
              <a:rPr lang="en-GB" i="1">
                <a:ea typeface="+mn-lt"/>
                <a:cs typeface="+mn-lt"/>
              </a:rPr>
              <a:t>(Lussier &amp; Hendon, 2019)</a:t>
            </a:r>
            <a:endParaRPr lang="en-GB"/>
          </a:p>
          <a:p>
            <a:pPr>
              <a:buSzPct val="114999"/>
            </a:pPr>
            <a:endParaRPr lang="en-GB" dirty="0"/>
          </a:p>
        </p:txBody>
      </p:sp>
      <p:sp>
        <p:nvSpPr>
          <p:cNvPr id="4" name="Date Placeholder 3">
            <a:extLst>
              <a:ext uri="{FF2B5EF4-FFF2-40B4-BE49-F238E27FC236}">
                <a16:creationId xmlns:a16="http://schemas.microsoft.com/office/drawing/2014/main" id="{BE0D06A7-B02E-14CF-1F0B-CAC907BC5668}"/>
              </a:ext>
            </a:extLst>
          </p:cNvPr>
          <p:cNvSpPr>
            <a:spLocks noGrp="1"/>
          </p:cNvSpPr>
          <p:nvPr>
            <p:ph type="dt" sz="half" idx="10"/>
          </p:nvPr>
        </p:nvSpPr>
        <p:spPr/>
        <p:txBody>
          <a:bodyPr/>
          <a:lstStyle/>
          <a:p>
            <a:fld id="{EE30CD1A-6F7C-4239-BF9A-3378B57151C9}" type="datetime1">
              <a:t>7/12/2026</a:t>
            </a:fld>
            <a:endParaRPr lang="en-US" dirty="0"/>
          </a:p>
        </p:txBody>
      </p:sp>
      <p:sp>
        <p:nvSpPr>
          <p:cNvPr id="5" name="Footer Placeholder 4">
            <a:extLst>
              <a:ext uri="{FF2B5EF4-FFF2-40B4-BE49-F238E27FC236}">
                <a16:creationId xmlns:a16="http://schemas.microsoft.com/office/drawing/2014/main" id="{0395A56B-ADEC-3488-AD9F-B075562DB61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B8AC4B4-A7BF-B2A4-0B4A-A8DD49595182}"/>
              </a:ext>
            </a:extLst>
          </p:cNvPr>
          <p:cNvSpPr>
            <a:spLocks noGrp="1"/>
          </p:cNvSpPr>
          <p:nvPr>
            <p:ph type="sldNum" sz="quarter" idx="12"/>
          </p:nvPr>
        </p:nvSpPr>
        <p:spPr/>
        <p:txBody>
          <a:bodyPr/>
          <a:lstStyle/>
          <a:p>
            <a:fld id="{5E4DE196-8A13-4FF7-A07E-102851959EAB}" type="slidenum">
              <a:rPr lang="en-US" dirty="0"/>
              <a:t>13</a:t>
            </a:fld>
            <a:endParaRPr lang="en-US" dirty="0"/>
          </a:p>
        </p:txBody>
      </p:sp>
    </p:spTree>
    <p:extLst>
      <p:ext uri="{BB962C8B-B14F-4D97-AF65-F5344CB8AC3E}">
        <p14:creationId xmlns:p14="http://schemas.microsoft.com/office/powerpoint/2010/main" val="25825590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074A6-4DDE-47A9-0BB2-0B9CDCE3C582}"/>
              </a:ext>
            </a:extLst>
          </p:cNvPr>
          <p:cNvSpPr>
            <a:spLocks noGrp="1"/>
          </p:cNvSpPr>
          <p:nvPr>
            <p:ph type="title"/>
          </p:nvPr>
        </p:nvSpPr>
        <p:spPr>
          <a:xfrm>
            <a:off x="1295402" y="982132"/>
            <a:ext cx="9601196" cy="1303867"/>
          </a:xfrm>
        </p:spPr>
        <p:txBody>
          <a:bodyPr>
            <a:normAutofit/>
          </a:bodyPr>
          <a:lstStyle/>
          <a:p>
            <a:r>
              <a:rPr lang="en-GB">
                <a:solidFill>
                  <a:srgbClr val="262626"/>
                </a:solidFill>
                <a:ea typeface="+mj-lt"/>
                <a:cs typeface="+mj-lt"/>
              </a:rPr>
              <a:t>Face‑to‑Face vs Virtual Interviews</a:t>
            </a:r>
            <a:endParaRPr lang="en-US">
              <a:solidFill>
                <a:srgbClr val="262626"/>
              </a:solidFill>
            </a:endParaRPr>
          </a:p>
        </p:txBody>
      </p:sp>
      <p:sp>
        <p:nvSpPr>
          <p:cNvPr id="5" name="Footer Placeholder 4">
            <a:extLst>
              <a:ext uri="{FF2B5EF4-FFF2-40B4-BE49-F238E27FC236}">
                <a16:creationId xmlns:a16="http://schemas.microsoft.com/office/drawing/2014/main" id="{F04F9B53-CF4F-27BE-03AC-4A44172C49FB}"/>
              </a:ext>
            </a:extLst>
          </p:cNvPr>
          <p:cNvSpPr>
            <a:spLocks noGrp="1"/>
          </p:cNvSpPr>
          <p:nvPr>
            <p:ph type="ftr" sz="quarter" idx="11"/>
          </p:nvPr>
        </p:nvSpPr>
        <p:spPr>
          <a:xfrm>
            <a:off x="1295401" y="5969000"/>
            <a:ext cx="7305900" cy="279400"/>
          </a:xfrm>
        </p:spPr>
        <p:txBody>
          <a:bodyPr>
            <a:normAutofit/>
          </a:bodyPr>
          <a:lstStyle/>
          <a:p>
            <a:pPr>
              <a:lnSpc>
                <a:spcPct val="90000"/>
              </a:lnSpc>
              <a:spcAft>
                <a:spcPts val="600"/>
              </a:spcAft>
            </a:pPr>
            <a:r>
              <a:rPr lang="en-US" sz="400">
                <a:solidFill>
                  <a:srgbClr val="000000"/>
                </a:solidFill>
              </a:rPr>
              <a:t>
              </a:t>
            </a:r>
          </a:p>
        </p:txBody>
      </p:sp>
      <p:sp>
        <p:nvSpPr>
          <p:cNvPr id="4" name="Date Placeholder 3">
            <a:extLst>
              <a:ext uri="{FF2B5EF4-FFF2-40B4-BE49-F238E27FC236}">
                <a16:creationId xmlns:a16="http://schemas.microsoft.com/office/drawing/2014/main" id="{4D04933F-3CE0-2695-81DC-9CFF09E3A76D}"/>
              </a:ext>
            </a:extLst>
          </p:cNvPr>
          <p:cNvSpPr>
            <a:spLocks noGrp="1"/>
          </p:cNvSpPr>
          <p:nvPr>
            <p:ph type="dt" sz="half" idx="10"/>
          </p:nvPr>
        </p:nvSpPr>
        <p:spPr>
          <a:xfrm>
            <a:off x="8677501" y="5969000"/>
            <a:ext cx="1600200" cy="279400"/>
          </a:xfrm>
        </p:spPr>
        <p:txBody>
          <a:bodyPr>
            <a:normAutofit/>
          </a:bodyPr>
          <a:lstStyle/>
          <a:p>
            <a:pPr>
              <a:spcAft>
                <a:spcPts val="600"/>
              </a:spcAft>
            </a:pPr>
            <a:fld id="{EB8B6BE0-C28F-4E19-A721-7D513E650235}" type="datetime1">
              <a:rPr lang="en-US">
                <a:solidFill>
                  <a:srgbClr val="000000"/>
                </a:solidFill>
              </a:rPr>
              <a:pPr>
                <a:spcAft>
                  <a:spcPts val="600"/>
                </a:spcAft>
              </a:pPr>
              <a:t>7/12/2026</a:t>
            </a:fld>
            <a:endParaRPr lang="en-US">
              <a:solidFill>
                <a:srgbClr val="000000"/>
              </a:solidFill>
            </a:endParaRPr>
          </a:p>
        </p:txBody>
      </p:sp>
      <p:sp>
        <p:nvSpPr>
          <p:cNvPr id="6" name="Slide Number Placeholder 5">
            <a:extLst>
              <a:ext uri="{FF2B5EF4-FFF2-40B4-BE49-F238E27FC236}">
                <a16:creationId xmlns:a16="http://schemas.microsoft.com/office/drawing/2014/main" id="{64FF42F7-B134-7A6B-264F-C28FE3516227}"/>
              </a:ext>
            </a:extLst>
          </p:cNvPr>
          <p:cNvSpPr>
            <a:spLocks noGrp="1"/>
          </p:cNvSpPr>
          <p:nvPr>
            <p:ph type="sldNum" sz="quarter" idx="12"/>
          </p:nvPr>
        </p:nvSpPr>
        <p:spPr>
          <a:xfrm>
            <a:off x="10353901" y="5969000"/>
            <a:ext cx="542697" cy="279400"/>
          </a:xfrm>
        </p:spPr>
        <p:txBody>
          <a:bodyPr>
            <a:normAutofit/>
          </a:bodyPr>
          <a:lstStyle/>
          <a:p>
            <a:pPr>
              <a:spcAft>
                <a:spcPts val="600"/>
              </a:spcAft>
            </a:pPr>
            <a:fld id="{5E4DE196-8A13-4FF7-A07E-102851959EAB}" type="slidenum">
              <a:rPr lang="en-US">
                <a:solidFill>
                  <a:srgbClr val="000000"/>
                </a:solidFill>
              </a:rPr>
              <a:pPr>
                <a:spcAft>
                  <a:spcPts val="600"/>
                </a:spcAft>
              </a:pPr>
              <a:t>14</a:t>
            </a:fld>
            <a:endParaRPr lang="en-US">
              <a:solidFill>
                <a:srgbClr val="000000"/>
              </a:solidFill>
            </a:endParaRPr>
          </a:p>
        </p:txBody>
      </p:sp>
      <p:graphicFrame>
        <p:nvGraphicFramePr>
          <p:cNvPr id="8" name="Content Placeholder 7">
            <a:extLst>
              <a:ext uri="{FF2B5EF4-FFF2-40B4-BE49-F238E27FC236}">
                <a16:creationId xmlns:a16="http://schemas.microsoft.com/office/drawing/2014/main" id="{CFF18306-8109-0CEA-2EAA-9C47CE4B8A98}"/>
              </a:ext>
            </a:extLst>
          </p:cNvPr>
          <p:cNvGraphicFramePr>
            <a:graphicFrameLocks noGrp="1"/>
          </p:cNvGraphicFramePr>
          <p:nvPr>
            <p:ph idx="1"/>
          </p:nvPr>
        </p:nvGraphicFramePr>
        <p:xfrm>
          <a:off x="2028039" y="2772384"/>
          <a:ext cx="8135920" cy="2874886"/>
        </p:xfrm>
        <a:graphic>
          <a:graphicData uri="http://schemas.openxmlformats.org/drawingml/2006/table">
            <a:tbl>
              <a:tblPr bandRow="1">
                <a:tableStyleId>{5C22544A-7EE6-4342-B048-85BDC9FD1C3A}</a:tableStyleId>
              </a:tblPr>
              <a:tblGrid>
                <a:gridCol w="1769651">
                  <a:extLst>
                    <a:ext uri="{9D8B030D-6E8A-4147-A177-3AD203B41FA5}">
                      <a16:colId xmlns:a16="http://schemas.microsoft.com/office/drawing/2014/main" val="4138813961"/>
                    </a:ext>
                  </a:extLst>
                </a:gridCol>
                <a:gridCol w="2919604">
                  <a:extLst>
                    <a:ext uri="{9D8B030D-6E8A-4147-A177-3AD203B41FA5}">
                      <a16:colId xmlns:a16="http://schemas.microsoft.com/office/drawing/2014/main" val="3019808214"/>
                    </a:ext>
                  </a:extLst>
                </a:gridCol>
                <a:gridCol w="3446665">
                  <a:extLst>
                    <a:ext uri="{9D8B030D-6E8A-4147-A177-3AD203B41FA5}">
                      <a16:colId xmlns:a16="http://schemas.microsoft.com/office/drawing/2014/main" val="2733700744"/>
                    </a:ext>
                  </a:extLst>
                </a:gridCol>
              </a:tblGrid>
              <a:tr h="505980">
                <a:tc>
                  <a:txBody>
                    <a:bodyPr/>
                    <a:lstStyle/>
                    <a:p>
                      <a:pPr>
                        <a:buNone/>
                      </a:pPr>
                      <a:r>
                        <a:rPr lang="en-GB" sz="2300"/>
                        <a:t>Aspect</a:t>
                      </a:r>
                    </a:p>
                  </a:txBody>
                  <a:tcPr marL="114995" marR="114995" marT="57498" marB="57498" anchor="ctr">
                    <a:lnL>
                      <a:noFill/>
                    </a:lnL>
                    <a:lnR>
                      <a:noFill/>
                    </a:lnR>
                    <a:lnT>
                      <a:noFill/>
                    </a:lnT>
                    <a:lnB>
                      <a:noFill/>
                    </a:lnB>
                    <a:noFill/>
                  </a:tcPr>
                </a:tc>
                <a:tc>
                  <a:txBody>
                    <a:bodyPr/>
                    <a:lstStyle/>
                    <a:p>
                      <a:pPr>
                        <a:buNone/>
                      </a:pPr>
                      <a:r>
                        <a:rPr lang="en-GB" sz="2300"/>
                        <a:t>Face‑to‑Face</a:t>
                      </a:r>
                    </a:p>
                  </a:txBody>
                  <a:tcPr marL="114995" marR="114995" marT="57498" marB="57498" anchor="ctr">
                    <a:lnL>
                      <a:noFill/>
                    </a:lnL>
                    <a:lnR>
                      <a:noFill/>
                    </a:lnR>
                    <a:lnT>
                      <a:noFill/>
                    </a:lnT>
                    <a:lnB>
                      <a:noFill/>
                    </a:lnB>
                    <a:noFill/>
                  </a:tcPr>
                </a:tc>
                <a:tc>
                  <a:txBody>
                    <a:bodyPr/>
                    <a:lstStyle/>
                    <a:p>
                      <a:pPr>
                        <a:buNone/>
                      </a:pPr>
                      <a:r>
                        <a:rPr lang="en-GB" sz="2300"/>
                        <a:t>Virtual</a:t>
                      </a:r>
                    </a:p>
                  </a:txBody>
                  <a:tcPr marL="114995" marR="114995" marT="57498" marB="57498" anchor="ctr">
                    <a:lnL>
                      <a:noFill/>
                    </a:lnL>
                    <a:lnR>
                      <a:noFill/>
                    </a:lnR>
                    <a:lnT>
                      <a:noFill/>
                    </a:lnT>
                    <a:lnB>
                      <a:noFill/>
                    </a:lnB>
                    <a:noFill/>
                  </a:tcPr>
                </a:tc>
                <a:extLst>
                  <a:ext uri="{0D108BD9-81ED-4DB2-BD59-A6C34878D82A}">
                    <a16:rowId xmlns:a16="http://schemas.microsoft.com/office/drawing/2014/main" val="3988935610"/>
                  </a:ext>
                </a:extLst>
              </a:tr>
              <a:tr h="850966">
                <a:tc>
                  <a:txBody>
                    <a:bodyPr/>
                    <a:lstStyle/>
                    <a:p>
                      <a:pPr>
                        <a:buNone/>
                      </a:pPr>
                      <a:r>
                        <a:rPr lang="en-GB" sz="2300" b="1"/>
                        <a:t>Rapport</a:t>
                      </a:r>
                      <a:endParaRPr lang="en-GB" sz="2300"/>
                    </a:p>
                  </a:txBody>
                  <a:tcPr marL="114995" marR="114995" marT="57498" marB="57498" anchor="ctr">
                    <a:lnL>
                      <a:noFill/>
                    </a:lnL>
                    <a:lnR>
                      <a:noFill/>
                    </a:lnR>
                    <a:lnT>
                      <a:noFill/>
                    </a:lnT>
                    <a:lnB>
                      <a:noFill/>
                    </a:lnB>
                    <a:noFill/>
                  </a:tcPr>
                </a:tc>
                <a:tc>
                  <a:txBody>
                    <a:bodyPr/>
                    <a:lstStyle/>
                    <a:p>
                      <a:pPr>
                        <a:buNone/>
                      </a:pPr>
                      <a:r>
                        <a:rPr lang="en-GB" sz="2300"/>
                        <a:t>Stronger personal connection</a:t>
                      </a:r>
                    </a:p>
                  </a:txBody>
                  <a:tcPr marL="114995" marR="114995" marT="57498" marB="57498" anchor="ctr">
                    <a:lnL>
                      <a:noFill/>
                    </a:lnL>
                    <a:lnR>
                      <a:noFill/>
                    </a:lnR>
                    <a:lnT>
                      <a:noFill/>
                    </a:lnT>
                    <a:lnB>
                      <a:noFill/>
                    </a:lnB>
                    <a:noFill/>
                  </a:tcPr>
                </a:tc>
                <a:tc>
                  <a:txBody>
                    <a:bodyPr/>
                    <a:lstStyle/>
                    <a:p>
                      <a:pPr>
                        <a:buNone/>
                      </a:pPr>
                      <a:r>
                        <a:rPr lang="en-GB" sz="2300"/>
                        <a:t>Limited non‑verbal cues</a:t>
                      </a:r>
                    </a:p>
                  </a:txBody>
                  <a:tcPr marL="114995" marR="114995" marT="57498" marB="57498" anchor="ctr">
                    <a:lnL>
                      <a:noFill/>
                    </a:lnL>
                    <a:lnR>
                      <a:noFill/>
                    </a:lnR>
                    <a:lnT>
                      <a:noFill/>
                    </a:lnT>
                    <a:lnB>
                      <a:noFill/>
                    </a:lnB>
                    <a:noFill/>
                  </a:tcPr>
                </a:tc>
                <a:extLst>
                  <a:ext uri="{0D108BD9-81ED-4DB2-BD59-A6C34878D82A}">
                    <a16:rowId xmlns:a16="http://schemas.microsoft.com/office/drawing/2014/main" val="1134525360"/>
                  </a:ext>
                </a:extLst>
              </a:tr>
              <a:tr h="505980">
                <a:tc>
                  <a:txBody>
                    <a:bodyPr/>
                    <a:lstStyle/>
                    <a:p>
                      <a:pPr>
                        <a:buNone/>
                      </a:pPr>
                      <a:r>
                        <a:rPr lang="en-GB" sz="2300" b="1"/>
                        <a:t>Cost</a:t>
                      </a:r>
                      <a:endParaRPr lang="en-GB" sz="2300"/>
                    </a:p>
                  </a:txBody>
                  <a:tcPr marL="114995" marR="114995" marT="57498" marB="57498" anchor="ctr">
                    <a:lnL>
                      <a:noFill/>
                    </a:lnL>
                    <a:lnR>
                      <a:noFill/>
                    </a:lnR>
                    <a:lnT>
                      <a:noFill/>
                    </a:lnT>
                    <a:lnB>
                      <a:noFill/>
                    </a:lnB>
                    <a:noFill/>
                  </a:tcPr>
                </a:tc>
                <a:tc>
                  <a:txBody>
                    <a:bodyPr/>
                    <a:lstStyle/>
                    <a:p>
                      <a:pPr>
                        <a:buNone/>
                      </a:pPr>
                      <a:r>
                        <a:rPr lang="en-GB" sz="2300"/>
                        <a:t>Higher (travel, time)</a:t>
                      </a:r>
                    </a:p>
                  </a:txBody>
                  <a:tcPr marL="114995" marR="114995" marT="57498" marB="57498" anchor="ctr">
                    <a:lnL>
                      <a:noFill/>
                    </a:lnL>
                    <a:lnR>
                      <a:noFill/>
                    </a:lnR>
                    <a:lnT>
                      <a:noFill/>
                    </a:lnT>
                    <a:lnB>
                      <a:noFill/>
                    </a:lnB>
                    <a:noFill/>
                  </a:tcPr>
                </a:tc>
                <a:tc>
                  <a:txBody>
                    <a:bodyPr/>
                    <a:lstStyle/>
                    <a:p>
                      <a:pPr>
                        <a:buNone/>
                      </a:pPr>
                      <a:r>
                        <a:rPr lang="en-GB" sz="2300"/>
                        <a:t>Lower</a:t>
                      </a:r>
                    </a:p>
                  </a:txBody>
                  <a:tcPr marL="114995" marR="114995" marT="57498" marB="57498" anchor="ctr">
                    <a:lnL>
                      <a:noFill/>
                    </a:lnL>
                    <a:lnR>
                      <a:noFill/>
                    </a:lnR>
                    <a:lnT>
                      <a:noFill/>
                    </a:lnT>
                    <a:lnB>
                      <a:noFill/>
                    </a:lnB>
                    <a:noFill/>
                  </a:tcPr>
                </a:tc>
                <a:extLst>
                  <a:ext uri="{0D108BD9-81ED-4DB2-BD59-A6C34878D82A}">
                    <a16:rowId xmlns:a16="http://schemas.microsoft.com/office/drawing/2014/main" val="3599108898"/>
                  </a:ext>
                </a:extLst>
              </a:tr>
              <a:tr h="505980">
                <a:tc>
                  <a:txBody>
                    <a:bodyPr/>
                    <a:lstStyle/>
                    <a:p>
                      <a:pPr>
                        <a:buNone/>
                      </a:pPr>
                      <a:r>
                        <a:rPr lang="en-GB" sz="2300" b="1"/>
                        <a:t>Reach</a:t>
                      </a:r>
                      <a:endParaRPr lang="en-GB" sz="2300"/>
                    </a:p>
                  </a:txBody>
                  <a:tcPr marL="114995" marR="114995" marT="57498" marB="57498" anchor="ctr">
                    <a:lnL>
                      <a:noFill/>
                    </a:lnL>
                    <a:lnR>
                      <a:noFill/>
                    </a:lnR>
                    <a:lnT>
                      <a:noFill/>
                    </a:lnT>
                    <a:lnB>
                      <a:noFill/>
                    </a:lnB>
                    <a:noFill/>
                  </a:tcPr>
                </a:tc>
                <a:tc>
                  <a:txBody>
                    <a:bodyPr/>
                    <a:lstStyle/>
                    <a:p>
                      <a:pPr>
                        <a:buNone/>
                      </a:pPr>
                      <a:r>
                        <a:rPr lang="en-GB" sz="2300"/>
                        <a:t>Local candidates</a:t>
                      </a:r>
                    </a:p>
                  </a:txBody>
                  <a:tcPr marL="114995" marR="114995" marT="57498" marB="57498" anchor="ctr">
                    <a:lnL>
                      <a:noFill/>
                    </a:lnL>
                    <a:lnR>
                      <a:noFill/>
                    </a:lnR>
                    <a:lnT>
                      <a:noFill/>
                    </a:lnT>
                    <a:lnB>
                      <a:noFill/>
                    </a:lnB>
                    <a:noFill/>
                  </a:tcPr>
                </a:tc>
                <a:tc>
                  <a:txBody>
                    <a:bodyPr/>
                    <a:lstStyle/>
                    <a:p>
                      <a:pPr>
                        <a:buNone/>
                      </a:pPr>
                      <a:r>
                        <a:rPr lang="en-GB" sz="2300"/>
                        <a:t>Global talent pool</a:t>
                      </a:r>
                    </a:p>
                  </a:txBody>
                  <a:tcPr marL="114995" marR="114995" marT="57498" marB="57498" anchor="ctr">
                    <a:lnL>
                      <a:noFill/>
                    </a:lnL>
                    <a:lnR>
                      <a:noFill/>
                    </a:lnR>
                    <a:lnT>
                      <a:noFill/>
                    </a:lnT>
                    <a:lnB>
                      <a:noFill/>
                    </a:lnB>
                    <a:noFill/>
                  </a:tcPr>
                </a:tc>
                <a:extLst>
                  <a:ext uri="{0D108BD9-81ED-4DB2-BD59-A6C34878D82A}">
                    <a16:rowId xmlns:a16="http://schemas.microsoft.com/office/drawing/2014/main" val="3968805493"/>
                  </a:ext>
                </a:extLst>
              </a:tr>
              <a:tr h="505980">
                <a:tc>
                  <a:txBody>
                    <a:bodyPr/>
                    <a:lstStyle/>
                    <a:p>
                      <a:pPr>
                        <a:buNone/>
                      </a:pPr>
                      <a:r>
                        <a:rPr lang="en-GB" sz="2300" b="1"/>
                        <a:t>Suitability</a:t>
                      </a:r>
                      <a:endParaRPr lang="en-GB" sz="2300"/>
                    </a:p>
                  </a:txBody>
                  <a:tcPr marL="114995" marR="114995" marT="57498" marB="57498" anchor="ctr">
                    <a:lnL>
                      <a:noFill/>
                    </a:lnL>
                    <a:lnR>
                      <a:noFill/>
                    </a:lnR>
                    <a:lnT>
                      <a:noFill/>
                    </a:lnT>
                    <a:lnB>
                      <a:noFill/>
                    </a:lnB>
                    <a:noFill/>
                  </a:tcPr>
                </a:tc>
                <a:tc>
                  <a:txBody>
                    <a:bodyPr/>
                    <a:lstStyle/>
                    <a:p>
                      <a:pPr>
                        <a:buNone/>
                      </a:pPr>
                      <a:r>
                        <a:rPr lang="en-GB" sz="2300"/>
                        <a:t>Senior roles</a:t>
                      </a:r>
                    </a:p>
                  </a:txBody>
                  <a:tcPr marL="114995" marR="114995" marT="57498" marB="57498" anchor="ctr">
                    <a:lnL>
                      <a:noFill/>
                    </a:lnL>
                    <a:lnR>
                      <a:noFill/>
                    </a:lnR>
                    <a:lnT>
                      <a:noFill/>
                    </a:lnT>
                    <a:lnB>
                      <a:noFill/>
                    </a:lnB>
                    <a:noFill/>
                  </a:tcPr>
                </a:tc>
                <a:tc>
                  <a:txBody>
                    <a:bodyPr/>
                    <a:lstStyle/>
                    <a:p>
                      <a:pPr>
                        <a:buNone/>
                      </a:pPr>
                      <a:r>
                        <a:rPr lang="en-GB" sz="2300"/>
                        <a:t>Digital or remote roles</a:t>
                      </a:r>
                    </a:p>
                  </a:txBody>
                  <a:tcPr marL="114995" marR="114995" marT="57498" marB="57498" anchor="ctr">
                    <a:lnL>
                      <a:noFill/>
                    </a:lnL>
                    <a:lnR>
                      <a:noFill/>
                    </a:lnR>
                    <a:lnT>
                      <a:noFill/>
                    </a:lnT>
                    <a:lnB>
                      <a:noFill/>
                    </a:lnB>
                    <a:noFill/>
                  </a:tcPr>
                </a:tc>
                <a:extLst>
                  <a:ext uri="{0D108BD9-81ED-4DB2-BD59-A6C34878D82A}">
                    <a16:rowId xmlns:a16="http://schemas.microsoft.com/office/drawing/2014/main" val="2733766044"/>
                  </a:ext>
                </a:extLst>
              </a:tr>
            </a:tbl>
          </a:graphicData>
        </a:graphic>
      </p:graphicFrame>
    </p:spTree>
    <p:extLst>
      <p:ext uri="{BB962C8B-B14F-4D97-AF65-F5344CB8AC3E}">
        <p14:creationId xmlns:p14="http://schemas.microsoft.com/office/powerpoint/2010/main" val="24337043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81BDC-C102-F4FE-6C24-90507FB55B30}"/>
              </a:ext>
            </a:extLst>
          </p:cNvPr>
          <p:cNvSpPr>
            <a:spLocks noGrp="1"/>
          </p:cNvSpPr>
          <p:nvPr>
            <p:ph type="title"/>
          </p:nvPr>
        </p:nvSpPr>
        <p:spPr/>
        <p:txBody>
          <a:bodyPr/>
          <a:lstStyle/>
          <a:p>
            <a:r>
              <a:rPr lang="en-GB">
                <a:ea typeface="+mj-lt"/>
                <a:cs typeface="+mj-lt"/>
              </a:rPr>
              <a:t>Recommendations</a:t>
            </a:r>
            <a:endParaRPr lang="en-US"/>
          </a:p>
        </p:txBody>
      </p:sp>
      <p:sp>
        <p:nvSpPr>
          <p:cNvPr id="3" name="Content Placeholder 2">
            <a:extLst>
              <a:ext uri="{FF2B5EF4-FFF2-40B4-BE49-F238E27FC236}">
                <a16:creationId xmlns:a16="http://schemas.microsoft.com/office/drawing/2014/main" id="{6D947F5A-3B79-1AD8-AEB0-F657DB0B4EE5}"/>
              </a:ext>
            </a:extLst>
          </p:cNvPr>
          <p:cNvSpPr>
            <a:spLocks noGrp="1"/>
          </p:cNvSpPr>
          <p:nvPr>
            <p:ph idx="1"/>
          </p:nvPr>
        </p:nvSpPr>
        <p:spPr/>
        <p:txBody>
          <a:bodyPr/>
          <a:lstStyle/>
          <a:p>
            <a:r>
              <a:rPr lang="en-GB">
                <a:ea typeface="+mn-lt"/>
                <a:cs typeface="+mn-lt"/>
              </a:rPr>
              <a:t>Use </a:t>
            </a:r>
            <a:r>
              <a:rPr lang="en-GB" b="1">
                <a:ea typeface="+mn-lt"/>
                <a:cs typeface="+mn-lt"/>
              </a:rPr>
              <a:t>hybrid recruitment</a:t>
            </a:r>
            <a:r>
              <a:rPr lang="en-GB">
                <a:ea typeface="+mn-lt"/>
                <a:cs typeface="+mn-lt"/>
              </a:rPr>
              <a:t> (virtual + in‑person).</a:t>
            </a:r>
            <a:endParaRPr lang="en-GB"/>
          </a:p>
          <a:p>
            <a:pPr>
              <a:buSzPct val="114999"/>
            </a:pPr>
            <a:r>
              <a:rPr lang="en-GB">
                <a:ea typeface="+mn-lt"/>
                <a:cs typeface="+mn-lt"/>
              </a:rPr>
              <a:t>Prioritise </a:t>
            </a:r>
            <a:r>
              <a:rPr lang="en-GB" b="1">
                <a:ea typeface="+mn-lt"/>
                <a:cs typeface="+mn-lt"/>
              </a:rPr>
              <a:t>competency‑based interviews</a:t>
            </a:r>
            <a:r>
              <a:rPr lang="en-GB">
                <a:ea typeface="+mn-lt"/>
                <a:cs typeface="+mn-lt"/>
              </a:rPr>
              <a:t>.</a:t>
            </a:r>
            <a:endParaRPr lang="en-GB"/>
          </a:p>
          <a:p>
            <a:pPr>
              <a:buSzPct val="114999"/>
            </a:pPr>
            <a:r>
              <a:rPr lang="en-GB">
                <a:ea typeface="+mn-lt"/>
                <a:cs typeface="+mn-lt"/>
              </a:rPr>
              <a:t>Ensure job descriptions reflect transformation needs.</a:t>
            </a:r>
            <a:endParaRPr lang="en-GB"/>
          </a:p>
          <a:p>
            <a:pPr>
              <a:buSzPct val="114999"/>
            </a:pPr>
            <a:r>
              <a:rPr lang="en-GB">
                <a:ea typeface="+mn-lt"/>
                <a:cs typeface="+mn-lt"/>
              </a:rPr>
              <a:t>Apply </a:t>
            </a:r>
            <a:r>
              <a:rPr lang="en-GB" b="1">
                <a:ea typeface="+mn-lt"/>
                <a:cs typeface="+mn-lt"/>
              </a:rPr>
              <a:t>probing questions</a:t>
            </a:r>
            <a:r>
              <a:rPr lang="en-GB">
                <a:ea typeface="+mn-lt"/>
                <a:cs typeface="+mn-lt"/>
              </a:rPr>
              <a:t> to assess adaptability.</a:t>
            </a:r>
            <a:endParaRPr lang="en-GB"/>
          </a:p>
          <a:p>
            <a:pPr>
              <a:buSzPct val="114999"/>
            </a:pPr>
            <a:r>
              <a:rPr lang="en-GB">
                <a:ea typeface="+mn-lt"/>
                <a:cs typeface="+mn-lt"/>
              </a:rPr>
              <a:t>Maintain fairness and transparency throughout.</a:t>
            </a:r>
            <a:endParaRPr lang="en-GB"/>
          </a:p>
          <a:p>
            <a:pPr>
              <a:buSzPct val="114999"/>
            </a:pPr>
            <a:endParaRPr lang="en-GB" dirty="0"/>
          </a:p>
        </p:txBody>
      </p:sp>
      <p:sp>
        <p:nvSpPr>
          <p:cNvPr id="4" name="Date Placeholder 3">
            <a:extLst>
              <a:ext uri="{FF2B5EF4-FFF2-40B4-BE49-F238E27FC236}">
                <a16:creationId xmlns:a16="http://schemas.microsoft.com/office/drawing/2014/main" id="{9D43A534-429B-785A-54EA-E7107546F5DE}"/>
              </a:ext>
            </a:extLst>
          </p:cNvPr>
          <p:cNvSpPr>
            <a:spLocks noGrp="1"/>
          </p:cNvSpPr>
          <p:nvPr>
            <p:ph type="dt" sz="half" idx="10"/>
          </p:nvPr>
        </p:nvSpPr>
        <p:spPr/>
        <p:txBody>
          <a:bodyPr/>
          <a:lstStyle/>
          <a:p>
            <a:fld id="{BB28C01F-67A1-47D3-BC1E-2BEC8C9BDCEC}" type="datetime1">
              <a:t>7/12/2026</a:t>
            </a:fld>
            <a:endParaRPr lang="en-US" dirty="0"/>
          </a:p>
        </p:txBody>
      </p:sp>
      <p:sp>
        <p:nvSpPr>
          <p:cNvPr id="5" name="Footer Placeholder 4">
            <a:extLst>
              <a:ext uri="{FF2B5EF4-FFF2-40B4-BE49-F238E27FC236}">
                <a16:creationId xmlns:a16="http://schemas.microsoft.com/office/drawing/2014/main" id="{D9473EB4-9DCC-433A-6959-87E1C423D163}"/>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0708DA0B-B926-1A61-845F-77B37DEC24B2}"/>
              </a:ext>
            </a:extLst>
          </p:cNvPr>
          <p:cNvSpPr>
            <a:spLocks noGrp="1"/>
          </p:cNvSpPr>
          <p:nvPr>
            <p:ph type="sldNum" sz="quarter" idx="12"/>
          </p:nvPr>
        </p:nvSpPr>
        <p:spPr/>
        <p:txBody>
          <a:bodyPr/>
          <a:lstStyle/>
          <a:p>
            <a:fld id="{5E4DE196-8A13-4FF7-A07E-102851959EAB}" type="slidenum">
              <a:rPr lang="en-US" dirty="0"/>
              <a:t>15</a:t>
            </a:fld>
            <a:endParaRPr lang="en-US" dirty="0"/>
          </a:p>
        </p:txBody>
      </p:sp>
    </p:spTree>
    <p:extLst>
      <p:ext uri="{BB962C8B-B14F-4D97-AF65-F5344CB8AC3E}">
        <p14:creationId xmlns:p14="http://schemas.microsoft.com/office/powerpoint/2010/main" val="14354637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B84B2-8296-F244-E43C-F56C1B619AB3}"/>
              </a:ext>
            </a:extLst>
          </p:cNvPr>
          <p:cNvSpPr>
            <a:spLocks noGrp="1"/>
          </p:cNvSpPr>
          <p:nvPr>
            <p:ph type="title"/>
          </p:nvPr>
        </p:nvSpPr>
        <p:spPr/>
        <p:txBody>
          <a:bodyPr/>
          <a:lstStyle/>
          <a:p>
            <a:r>
              <a:rPr lang="en-GB">
                <a:ea typeface="+mj-lt"/>
                <a:cs typeface="+mj-lt"/>
              </a:rPr>
              <a:t>Conclusion</a:t>
            </a:r>
            <a:endParaRPr lang="en-US"/>
          </a:p>
        </p:txBody>
      </p:sp>
      <p:sp>
        <p:nvSpPr>
          <p:cNvPr id="3" name="Content Placeholder 2">
            <a:extLst>
              <a:ext uri="{FF2B5EF4-FFF2-40B4-BE49-F238E27FC236}">
                <a16:creationId xmlns:a16="http://schemas.microsoft.com/office/drawing/2014/main" id="{771EEEC6-8D5C-25F3-47CE-AF8BC79A8615}"/>
              </a:ext>
            </a:extLst>
          </p:cNvPr>
          <p:cNvSpPr>
            <a:spLocks noGrp="1"/>
          </p:cNvSpPr>
          <p:nvPr>
            <p:ph idx="1"/>
          </p:nvPr>
        </p:nvSpPr>
        <p:spPr/>
        <p:txBody>
          <a:bodyPr/>
          <a:lstStyle/>
          <a:p>
            <a:r>
              <a:rPr lang="en-GB">
                <a:ea typeface="+mn-lt"/>
                <a:cs typeface="+mn-lt"/>
              </a:rPr>
              <a:t>Recruitment is critical during Costa’s transformation. Structured processes ensure fairness and alignment with organisational goals. Interview types and questioning techniques must match transformation needs. Virtual and face‑to‑face interviews both offer strategic advantages.</a:t>
            </a:r>
            <a:endParaRPr lang="en-GB"/>
          </a:p>
        </p:txBody>
      </p:sp>
      <p:sp>
        <p:nvSpPr>
          <p:cNvPr id="4" name="Date Placeholder 3">
            <a:extLst>
              <a:ext uri="{FF2B5EF4-FFF2-40B4-BE49-F238E27FC236}">
                <a16:creationId xmlns:a16="http://schemas.microsoft.com/office/drawing/2014/main" id="{6683C0E0-C2FB-66E4-BDD2-76EF61F069E7}"/>
              </a:ext>
            </a:extLst>
          </p:cNvPr>
          <p:cNvSpPr>
            <a:spLocks noGrp="1"/>
          </p:cNvSpPr>
          <p:nvPr>
            <p:ph type="dt" sz="half" idx="10"/>
          </p:nvPr>
        </p:nvSpPr>
        <p:spPr/>
        <p:txBody>
          <a:bodyPr/>
          <a:lstStyle/>
          <a:p>
            <a:fld id="{E40950B3-D64D-4A11-B762-6DCB4C92F540}" type="datetime1">
              <a:t>7/12/2026</a:t>
            </a:fld>
            <a:endParaRPr lang="en-US" dirty="0"/>
          </a:p>
        </p:txBody>
      </p:sp>
      <p:sp>
        <p:nvSpPr>
          <p:cNvPr id="5" name="Footer Placeholder 4">
            <a:extLst>
              <a:ext uri="{FF2B5EF4-FFF2-40B4-BE49-F238E27FC236}">
                <a16:creationId xmlns:a16="http://schemas.microsoft.com/office/drawing/2014/main" id="{B1091717-E55B-03F7-D4E0-FC313DDBEB3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C42BFCDC-5369-B86F-AA36-14A923BFDC99}"/>
              </a:ext>
            </a:extLst>
          </p:cNvPr>
          <p:cNvSpPr>
            <a:spLocks noGrp="1"/>
          </p:cNvSpPr>
          <p:nvPr>
            <p:ph type="sldNum" sz="quarter" idx="12"/>
          </p:nvPr>
        </p:nvSpPr>
        <p:spPr/>
        <p:txBody>
          <a:bodyPr/>
          <a:lstStyle/>
          <a:p>
            <a:fld id="{5E4DE196-8A13-4FF7-A07E-102851959EAB}" type="slidenum">
              <a:rPr lang="en-US" dirty="0"/>
              <a:t>16</a:t>
            </a:fld>
            <a:endParaRPr lang="en-US" dirty="0"/>
          </a:p>
        </p:txBody>
      </p:sp>
    </p:spTree>
    <p:extLst>
      <p:ext uri="{BB962C8B-B14F-4D97-AF65-F5344CB8AC3E}">
        <p14:creationId xmlns:p14="http://schemas.microsoft.com/office/powerpoint/2010/main" val="17481909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F59FC-5BC8-BF3C-831D-7F49000EB999}"/>
              </a:ext>
            </a:extLst>
          </p:cNvPr>
          <p:cNvSpPr>
            <a:spLocks noGrp="1"/>
          </p:cNvSpPr>
          <p:nvPr>
            <p:ph type="title"/>
          </p:nvPr>
        </p:nvSpPr>
        <p:spPr/>
        <p:txBody>
          <a:bodyPr/>
          <a:lstStyle/>
          <a:p>
            <a:r>
              <a:rPr lang="en-GB">
                <a:ea typeface="+mj-lt"/>
                <a:cs typeface="+mj-lt"/>
              </a:rPr>
              <a:t>References</a:t>
            </a:r>
            <a:endParaRPr lang="en-US"/>
          </a:p>
        </p:txBody>
      </p:sp>
      <p:sp>
        <p:nvSpPr>
          <p:cNvPr id="3" name="Content Placeholder 2">
            <a:extLst>
              <a:ext uri="{FF2B5EF4-FFF2-40B4-BE49-F238E27FC236}">
                <a16:creationId xmlns:a16="http://schemas.microsoft.com/office/drawing/2014/main" id="{5EDC2F17-1BD8-CF90-874E-E8BAFD53BD24}"/>
              </a:ext>
            </a:extLst>
          </p:cNvPr>
          <p:cNvSpPr>
            <a:spLocks noGrp="1"/>
          </p:cNvSpPr>
          <p:nvPr>
            <p:ph idx="1"/>
          </p:nvPr>
        </p:nvSpPr>
        <p:spPr>
          <a:xfrm>
            <a:off x="1295401" y="2556932"/>
            <a:ext cx="9601196" cy="3710821"/>
          </a:xfrm>
        </p:spPr>
        <p:txBody>
          <a:bodyPr>
            <a:normAutofit lnSpcReduction="10000"/>
          </a:bodyPr>
          <a:lstStyle/>
          <a:p>
            <a:r>
              <a:rPr lang="en-GB" dirty="0">
                <a:ea typeface="+mn-lt"/>
                <a:cs typeface="+mn-lt"/>
              </a:rPr>
              <a:t>Armstrong, M. &amp; Taylor, S. (2020) </a:t>
            </a:r>
            <a:r>
              <a:rPr lang="en-GB" i="1" dirty="0">
                <a:ea typeface="+mn-lt"/>
                <a:cs typeface="+mn-lt"/>
              </a:rPr>
              <a:t>Armstrong’s Handbook of Human Resource Management Practice.</a:t>
            </a:r>
            <a:r>
              <a:rPr lang="en-GB" dirty="0">
                <a:ea typeface="+mn-lt"/>
                <a:cs typeface="+mn-lt"/>
              </a:rPr>
              <a:t> 15th </a:t>
            </a:r>
            <a:r>
              <a:rPr lang="en-GB" dirty="0" err="1">
                <a:ea typeface="+mn-lt"/>
                <a:cs typeface="+mn-lt"/>
              </a:rPr>
              <a:t>edn</a:t>
            </a:r>
            <a:r>
              <a:rPr lang="en-GB" dirty="0">
                <a:ea typeface="+mn-lt"/>
                <a:cs typeface="+mn-lt"/>
              </a:rPr>
              <a:t>. London: Kogan Page.</a:t>
            </a:r>
          </a:p>
          <a:p>
            <a:pPr>
              <a:buSzPct val="114999"/>
            </a:pPr>
            <a:r>
              <a:rPr lang="en-GB">
                <a:ea typeface="+mn-lt"/>
                <a:cs typeface="+mn-lt"/>
              </a:rPr>
              <a:t>Campion, M.A., Palmer, D.K. &amp; Campion, J.E. (1997) ‘A review of structure in the selection interview’, </a:t>
            </a:r>
            <a:r>
              <a:rPr lang="en-GB" i="1">
                <a:ea typeface="+mn-lt"/>
                <a:cs typeface="+mn-lt"/>
              </a:rPr>
              <a:t>Personnel Psychology</a:t>
            </a:r>
            <a:r>
              <a:rPr lang="en-GB">
                <a:ea typeface="+mn-lt"/>
                <a:cs typeface="+mn-lt"/>
              </a:rPr>
              <a:t>, 50(3), pp. 655–702.</a:t>
            </a:r>
            <a:br>
              <a:rPr lang="en-GB" dirty="0">
                <a:ea typeface="+mn-lt"/>
                <a:cs typeface="+mn-lt"/>
              </a:rPr>
            </a:br>
            <a:r>
              <a:rPr lang="en-GB">
                <a:ea typeface="+mn-lt"/>
                <a:cs typeface="+mn-lt"/>
              </a:rPr>
              <a:t>Costa Coffee (2023) </a:t>
            </a:r>
            <a:r>
              <a:rPr lang="en-GB" i="1">
                <a:ea typeface="+mn-lt"/>
                <a:cs typeface="+mn-lt"/>
              </a:rPr>
              <a:t>Annual Report 2023.</a:t>
            </a:r>
            <a:r>
              <a:rPr lang="en-GB">
                <a:ea typeface="+mn-lt"/>
                <a:cs typeface="+mn-lt"/>
              </a:rPr>
              <a:t> Available at: </a:t>
            </a:r>
            <a:r>
              <a:rPr lang="en-GB" dirty="0">
                <a:ea typeface="+mn-lt"/>
                <a:cs typeface="+mn-lt"/>
                <a:hlinkClick r:id="rId2"/>
              </a:rPr>
              <a:t>https://www.costa.co.uk</a:t>
            </a:r>
            <a:r>
              <a:rPr lang="en-GB">
                <a:ea typeface="+mn-lt"/>
                <a:cs typeface="+mn-lt"/>
              </a:rPr>
              <a:t> (Accessed: 12 July 2026).</a:t>
            </a:r>
            <a:br>
              <a:rPr lang="en-GB" dirty="0">
                <a:ea typeface="+mn-lt"/>
                <a:cs typeface="+mn-lt"/>
              </a:rPr>
            </a:br>
            <a:r>
              <a:rPr lang="en-GB">
                <a:ea typeface="+mn-lt"/>
                <a:cs typeface="+mn-lt"/>
              </a:rPr>
              <a:t>Korn Ferry (2020) </a:t>
            </a:r>
            <a:r>
              <a:rPr lang="en-GB" i="1">
                <a:ea typeface="+mn-lt"/>
                <a:cs typeface="+mn-lt"/>
              </a:rPr>
              <a:t>Competency Framework Guide.</a:t>
            </a:r>
            <a:r>
              <a:rPr lang="en-GB">
                <a:ea typeface="+mn-lt"/>
                <a:cs typeface="+mn-lt"/>
              </a:rPr>
              <a:t> Korn Ferry Leadership Solutions. Available at: </a:t>
            </a:r>
            <a:r>
              <a:rPr lang="en-GB" dirty="0">
                <a:ea typeface="+mn-lt"/>
                <a:cs typeface="+mn-lt"/>
                <a:hlinkClick r:id="rId3"/>
              </a:rPr>
              <a:t>https://www.kornferry.com</a:t>
            </a:r>
            <a:r>
              <a:rPr lang="en-GB">
                <a:ea typeface="+mn-lt"/>
                <a:cs typeface="+mn-lt"/>
              </a:rPr>
              <a:t> (Accessed: 12 July 2026).</a:t>
            </a:r>
            <a:br>
              <a:rPr lang="en-GB" dirty="0">
                <a:ea typeface="+mn-lt"/>
                <a:cs typeface="+mn-lt"/>
              </a:rPr>
            </a:br>
            <a:r>
              <a:rPr lang="en-GB">
                <a:ea typeface="+mn-lt"/>
                <a:cs typeface="+mn-lt"/>
              </a:rPr>
              <a:t>University of Wales Trinity Saint David (2026) </a:t>
            </a:r>
            <a:r>
              <a:rPr lang="en-GB" i="1">
                <a:ea typeface="+mn-lt"/>
                <a:cs typeface="+mn-lt"/>
              </a:rPr>
              <a:t>Lecture Notes: Recruitment, Interview Types and Questioning Techniques.</a:t>
            </a:r>
            <a:r>
              <a:rPr lang="en-GB">
                <a:ea typeface="+mn-lt"/>
                <a:cs typeface="+mn-lt"/>
              </a:rPr>
              <a:t> Delivered 12 July 2026.</a:t>
            </a:r>
            <a:endParaRPr lang="en-GB" dirty="0"/>
          </a:p>
        </p:txBody>
      </p:sp>
      <p:sp>
        <p:nvSpPr>
          <p:cNvPr id="4" name="Date Placeholder 3">
            <a:extLst>
              <a:ext uri="{FF2B5EF4-FFF2-40B4-BE49-F238E27FC236}">
                <a16:creationId xmlns:a16="http://schemas.microsoft.com/office/drawing/2014/main" id="{FED5D6A4-27C1-6B2D-268A-8253B47DA5A0}"/>
              </a:ext>
            </a:extLst>
          </p:cNvPr>
          <p:cNvSpPr>
            <a:spLocks noGrp="1"/>
          </p:cNvSpPr>
          <p:nvPr>
            <p:ph type="dt" sz="half" idx="10"/>
          </p:nvPr>
        </p:nvSpPr>
        <p:spPr/>
        <p:txBody>
          <a:bodyPr/>
          <a:lstStyle/>
          <a:p>
            <a:fld id="{281813F6-944C-4544-BE2E-6570F2A0443B}" type="datetime1">
              <a:t>7/12/2026</a:t>
            </a:fld>
            <a:endParaRPr lang="en-US" dirty="0"/>
          </a:p>
        </p:txBody>
      </p:sp>
      <p:sp>
        <p:nvSpPr>
          <p:cNvPr id="5" name="Footer Placeholder 4">
            <a:extLst>
              <a:ext uri="{FF2B5EF4-FFF2-40B4-BE49-F238E27FC236}">
                <a16:creationId xmlns:a16="http://schemas.microsoft.com/office/drawing/2014/main" id="{1CE989F4-A992-DEC1-49A1-185B0D4AA9B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F7B7E8E-4710-8CFB-C566-1B52C2A1704A}"/>
              </a:ext>
            </a:extLst>
          </p:cNvPr>
          <p:cNvSpPr>
            <a:spLocks noGrp="1"/>
          </p:cNvSpPr>
          <p:nvPr>
            <p:ph type="sldNum" sz="quarter" idx="12"/>
          </p:nvPr>
        </p:nvSpPr>
        <p:spPr/>
        <p:txBody>
          <a:bodyPr/>
          <a:lstStyle/>
          <a:p>
            <a:fld id="{5E4DE196-8A13-4FF7-A07E-102851959EAB}" type="slidenum">
              <a:rPr lang="en-US" dirty="0"/>
              <a:t>17</a:t>
            </a:fld>
            <a:endParaRPr lang="en-US" dirty="0"/>
          </a:p>
        </p:txBody>
      </p:sp>
    </p:spTree>
    <p:extLst>
      <p:ext uri="{BB962C8B-B14F-4D97-AF65-F5344CB8AC3E}">
        <p14:creationId xmlns:p14="http://schemas.microsoft.com/office/powerpoint/2010/main" val="43885787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Organic</vt:lpstr>
      <vt:lpstr>Recruitment &amp; Selection During Organisational  Transformation Costa Coffee (UK)    Your Name : Hafiz Muhammad Faisal  Student Number : 2435220 Module Code : LCLM5002 Lecturer Name : Sukh preet Grewal</vt:lpstr>
      <vt:lpstr>PowerPoint Presentation</vt:lpstr>
      <vt:lpstr>Introduction: Costa Coffee &amp; Transformation</vt:lpstr>
      <vt:lpstr>Recruitment Process Overview</vt:lpstr>
      <vt:lpstr>Job Analysis</vt:lpstr>
      <vt:lpstr>Job Description</vt:lpstr>
      <vt:lpstr>Person Specification</vt:lpstr>
      <vt:lpstr>Advertisement Platforms</vt:lpstr>
      <vt:lpstr>Interview Types</vt:lpstr>
      <vt:lpstr>Structured Interview</vt:lpstr>
      <vt:lpstr>Semi‑Structured Interview</vt:lpstr>
      <vt:lpstr>Unstructured Interview</vt:lpstr>
      <vt:lpstr>Questioning Techniques</vt:lpstr>
      <vt:lpstr>Face‑to‑Face vs Virtual Interviews</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36</cp:revision>
  <dcterms:created xsi:type="dcterms:W3CDTF">2026-07-13T01:14:13Z</dcterms:created>
  <dcterms:modified xsi:type="dcterms:W3CDTF">2026-07-13T01:25:19Z</dcterms:modified>
</cp:coreProperties>
</file>