
<file path=[Content_Types].xml><?xml version="1.0" encoding="utf-8"?>
<Types xmlns="http://schemas.openxmlformats.org/package/2006/content-types">
  <Default Extension="emf" ContentType="image/x-emf"/>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sldIdLst>
    <p:sldId id="261" r:id="rId5"/>
    <p:sldId id="262" r:id="rId6"/>
    <p:sldId id="263" r:id="rId7"/>
    <p:sldId id="273" r:id="rId8"/>
    <p:sldId id="275" r:id="rId9"/>
    <p:sldId id="256" r:id="rId10"/>
    <p:sldId id="257" r:id="rId11"/>
    <p:sldId id="258" r:id="rId12"/>
    <p:sldId id="260" r:id="rId13"/>
    <p:sldId id="276" r:id="rId14"/>
    <p:sldId id="259" r:id="rId15"/>
    <p:sldId id="277" r:id="rId16"/>
    <p:sldId id="268" r:id="rId17"/>
    <p:sldId id="269" r:id="rId18"/>
    <p:sldId id="270" r:id="rId19"/>
    <p:sldId id="265" r:id="rId20"/>
    <p:sldId id="266" r:id="rId21"/>
    <p:sldId id="26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1D4E85-3AB1-49B9-8EA2-56A18ED0FF90}" v="40" dt="2020-03-09T11:54:13.9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50" autoAdjust="0"/>
    <p:restoredTop sz="94660"/>
  </p:normalViewPr>
  <p:slideViewPr>
    <p:cSldViewPr snapToGrid="0">
      <p:cViewPr varScale="1">
        <p:scale>
          <a:sx n="72" d="100"/>
          <a:sy n="72" d="100"/>
        </p:scale>
        <p:origin x="7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6EF8CE-E228-4207-9A11-87D0BF4BB574}" type="datetimeFigureOut">
              <a:rPr lang="en-GB" smtClean="0"/>
              <a:t>24/03/2020</a:t>
            </a:fld>
            <a:endParaRPr lang="en-GB"/>
          </a:p>
        </p:txBody>
      </p:sp>
      <p:sp>
        <p:nvSpPr>
          <p:cNvPr id="5" name="Footer Placeholder 4"/>
          <p:cNvSpPr>
            <a:spLocks noGrp="1"/>
          </p:cNvSpPr>
          <p:nvPr>
            <p:ph type="ftr" sz="quarter" idx="11"/>
          </p:nvPr>
        </p:nvSpPr>
        <p:spPr>
          <a:xfrm>
            <a:off x="1127124" y="329307"/>
            <a:ext cx="5943668" cy="309201"/>
          </a:xfrm>
        </p:spPr>
        <p:txBody>
          <a:bodyPr/>
          <a:lstStyle/>
          <a:p>
            <a:endParaRPr lang="en-GB"/>
          </a:p>
        </p:txBody>
      </p:sp>
      <p:sp>
        <p:nvSpPr>
          <p:cNvPr id="6" name="Slide Number Placeholder 5"/>
          <p:cNvSpPr>
            <a:spLocks noGrp="1"/>
          </p:cNvSpPr>
          <p:nvPr>
            <p:ph type="sldNum" sz="quarter" idx="12"/>
          </p:nvPr>
        </p:nvSpPr>
        <p:spPr>
          <a:xfrm>
            <a:off x="9924392" y="134930"/>
            <a:ext cx="811019" cy="503578"/>
          </a:xfrm>
        </p:spPr>
        <p:txBody>
          <a:bodyPr/>
          <a:lstStyle/>
          <a:p>
            <a:fld id="{4A3D2622-213F-4725-81E4-D20035A4011D}"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30092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CE6EF8CE-E228-4207-9A11-87D0BF4BB574}" type="datetimeFigureOut">
              <a:rPr lang="en-GB" smtClean="0"/>
              <a:t>24/03/2020</a:t>
            </a:fld>
            <a:endParaRPr lang="en-GB"/>
          </a:p>
        </p:txBody>
      </p:sp>
      <p:sp>
        <p:nvSpPr>
          <p:cNvPr id="5" name="Footer Placeholder 4"/>
          <p:cNvSpPr>
            <a:spLocks noGrp="1"/>
          </p:cNvSpPr>
          <p:nvPr>
            <p:ph type="ftr" sz="quarter" idx="11"/>
          </p:nvPr>
        </p:nvSpPr>
        <p:spPr/>
        <p:txBody>
          <a:bodyPr/>
          <a:lstStyle>
            <a:lvl1pPr>
              <a:defRPr sz="1200"/>
            </a:lvl1pPr>
          </a:lstStyle>
          <a:p>
            <a:endParaRPr lang="en-GB"/>
          </a:p>
        </p:txBody>
      </p:sp>
      <p:sp>
        <p:nvSpPr>
          <p:cNvPr id="6" name="Slide Number Placeholder 5"/>
          <p:cNvSpPr>
            <a:spLocks noGrp="1"/>
          </p:cNvSpPr>
          <p:nvPr>
            <p:ph type="sldNum" sz="quarter" idx="12"/>
          </p:nvPr>
        </p:nvSpPr>
        <p:spPr/>
        <p:txBody>
          <a:bodyPr/>
          <a:lstStyle/>
          <a:p>
            <a:fld id="{4A3D2622-213F-4725-81E4-D20035A4011D}" type="slidenum">
              <a:rPr lang="en-GB" smtClean="0"/>
              <a:t>‹#›</a:t>
            </a:fld>
            <a:endParaRPr lang="en-GB"/>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24660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E6EF8CE-E228-4207-9A11-87D0BF4BB57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3D2622-213F-4725-81E4-D20035A4011D}"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877168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6EF8CE-E228-4207-9A11-87D0BF4BB574}"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3D2622-213F-4725-81E4-D20035A4011D}"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88202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6EF8CE-E228-4207-9A11-87D0BF4BB574}" type="datetimeFigureOut">
              <a:rPr lang="en-GB" smtClean="0"/>
              <a:t>24/03/2020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A3D2622-213F-4725-81E4-D20035A4011D}" type="slidenum">
              <a:rPr lang="en-GB" smtClean="0"/>
              <a:t>‹#›</a:t>
            </a:fld>
            <a:endParaRPr lang="en-GB"/>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5780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6EF8CE-E228-4207-9A11-87D0BF4BB574}" type="datetimeFigureOut">
              <a:rPr lang="en-GB" smtClean="0"/>
              <a:t>24/03/2020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A3D2622-213F-4725-81E4-D20035A4011D}" type="slidenum">
              <a:rPr lang="en-GB" smtClean="0"/>
              <a:t>‹#›</a:t>
            </a:fld>
            <a:endParaRPr lang="en-GB"/>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416801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6EF8CE-E228-4207-9A11-87D0BF4BB574}" type="datetimeFigureOut">
              <a:rPr lang="en-GB" smtClean="0"/>
              <a:t>24/03/2020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A3D2622-213F-4725-81E4-D20035A4011D}" type="slidenum">
              <a:rPr lang="en-GB" smtClean="0"/>
              <a:t>‹#›</a:t>
            </a:fld>
            <a:endParaRPr lang="en-GB"/>
          </a:p>
        </p:txBody>
      </p:sp>
    </p:spTree>
    <p:extLst>
      <p:ext uri="{BB962C8B-B14F-4D97-AF65-F5344CB8AC3E}">
        <p14:creationId xmlns:p14="http://schemas.microsoft.com/office/powerpoint/2010/main" val="306444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E6EF8CE-E228-4207-9A11-87D0BF4BB574}"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A3D2622-213F-4725-81E4-D20035A4011D}"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364918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CE6EF8CE-E228-4207-9A11-87D0BF4BB574}" type="datetimeFigureOut">
              <a:rPr lang="en-GB" smtClean="0"/>
              <a:t>24/03/2020</a:t>
            </a:fld>
            <a:endParaRPr lang="en-GB"/>
          </a:p>
        </p:txBody>
      </p:sp>
      <p:sp>
        <p:nvSpPr>
          <p:cNvPr id="6" name="Footer Placeholder 5"/>
          <p:cNvSpPr>
            <a:spLocks noGrp="1"/>
          </p:cNvSpPr>
          <p:nvPr>
            <p:ph type="ftr" sz="quarter" idx="11"/>
          </p:nvPr>
        </p:nvSpPr>
        <p:spPr>
          <a:xfrm>
            <a:off x="1125300" y="318640"/>
            <a:ext cx="4877818" cy="320931"/>
          </a:xfrm>
        </p:spPr>
        <p:txBody>
          <a:bodyPr/>
          <a:lstStyle/>
          <a:p>
            <a:endParaRPr lang="en-GB"/>
          </a:p>
        </p:txBody>
      </p:sp>
      <p:sp>
        <p:nvSpPr>
          <p:cNvPr id="7" name="Slide Number Placeholder 6"/>
          <p:cNvSpPr>
            <a:spLocks noGrp="1"/>
          </p:cNvSpPr>
          <p:nvPr>
            <p:ph type="sldNum" sz="quarter" idx="12"/>
          </p:nvPr>
        </p:nvSpPr>
        <p:spPr>
          <a:xfrm>
            <a:off x="6176794" y="137408"/>
            <a:ext cx="811019" cy="503578"/>
          </a:xfrm>
        </p:spPr>
        <p:txBody>
          <a:bodyPr/>
          <a:lstStyle/>
          <a:p>
            <a:fld id="{4A3D2622-213F-4725-81E4-D20035A4011D}" type="slidenum">
              <a:rPr lang="en-GB" smtClean="0"/>
              <a:t>‹#›</a:t>
            </a:fld>
            <a:endParaRPr lang="en-GB"/>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801093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6EF8CE-E228-4207-9A11-87D0BF4BB57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3D2622-213F-4725-81E4-D20035A4011D}" type="slidenum">
              <a:rPr lang="en-GB" smtClean="0"/>
              <a:t>‹#›</a:t>
            </a:fld>
            <a:endParaRPr lang="en-GB"/>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25719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6EF8CE-E228-4207-9A11-87D0BF4BB57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A3D2622-213F-4725-81E4-D20035A4011D}" type="slidenum">
              <a:rPr lang="en-GB" smtClean="0"/>
              <a:t>‹#›</a:t>
            </a:fld>
            <a:endParaRPr lang="en-GB"/>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3045939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E6EF8CE-E228-4207-9A11-87D0BF4BB574}" type="datetimeFigureOut">
              <a:rPr lang="en-GB" smtClean="0"/>
              <a:t>24/03/2020</a:t>
            </a:fld>
            <a:endParaRPr lang="en-GB"/>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4A3D2622-213F-4725-81E4-D20035A4011D}" type="slidenum">
              <a:rPr lang="en-GB" smtClean="0"/>
              <a:t>‹#›</a:t>
            </a:fld>
            <a:endParaRPr lang="en-GB"/>
          </a:p>
        </p:txBody>
      </p:sp>
    </p:spTree>
    <p:extLst>
      <p:ext uri="{BB962C8B-B14F-4D97-AF65-F5344CB8AC3E}">
        <p14:creationId xmlns:p14="http://schemas.microsoft.com/office/powerpoint/2010/main" val="260391243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nhs.uk/Conditions/social-anxiety/" TargetMode="External"/><Relationship Id="rId2" Type="http://schemas.openxmlformats.org/officeDocument/2006/relationships/hyperlink" Target="https://www.differencebetween.com/difference-between-therapist-and-vs-psychiatris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B2836-9052-4FDF-9711-4918B2FC26E9}"/>
              </a:ext>
            </a:extLst>
          </p:cNvPr>
          <p:cNvSpPr>
            <a:spLocks noGrp="1"/>
          </p:cNvSpPr>
          <p:nvPr>
            <p:ph type="title"/>
          </p:nvPr>
        </p:nvSpPr>
        <p:spPr/>
        <p:txBody>
          <a:bodyPr>
            <a:normAutofit/>
          </a:bodyPr>
          <a:lstStyle/>
          <a:p>
            <a:r>
              <a:rPr lang="en-GB" sz="3600" dirty="0"/>
              <a:t>                           Family C</a:t>
            </a:r>
          </a:p>
        </p:txBody>
      </p:sp>
      <p:sp>
        <p:nvSpPr>
          <p:cNvPr id="3" name="Content Placeholder 2">
            <a:extLst>
              <a:ext uri="{FF2B5EF4-FFF2-40B4-BE49-F238E27FC236}">
                <a16:creationId xmlns:a16="http://schemas.microsoft.com/office/drawing/2014/main" id="{FC5B1F39-0A9B-447F-8310-97699A3BF49C}"/>
              </a:ext>
            </a:extLst>
          </p:cNvPr>
          <p:cNvSpPr>
            <a:spLocks noGrp="1"/>
          </p:cNvSpPr>
          <p:nvPr>
            <p:ph idx="1"/>
          </p:nvPr>
        </p:nvSpPr>
        <p:spPr/>
        <p:txBody>
          <a:bodyPr/>
          <a:lstStyle/>
          <a:p>
            <a:pPr marL="0" indent="0">
              <a:buNone/>
            </a:pPr>
            <a:r>
              <a:rPr lang="en-GB" sz="3200" dirty="0"/>
              <a:t>Group members </a:t>
            </a:r>
          </a:p>
          <a:p>
            <a:pPr marL="0" indent="0">
              <a:buNone/>
            </a:pPr>
            <a:r>
              <a:rPr lang="en-GB" dirty="0"/>
              <a:t>Fizza Chohan 1807415</a:t>
            </a:r>
          </a:p>
          <a:p>
            <a:pPr marL="0" indent="0">
              <a:buNone/>
            </a:pPr>
            <a:r>
              <a:rPr lang="en-GB" dirty="0"/>
              <a:t>Rehana Bibi 1713117</a:t>
            </a:r>
          </a:p>
          <a:p>
            <a:pPr marL="0" indent="0">
              <a:buNone/>
            </a:pPr>
            <a:r>
              <a:rPr lang="en-GB" dirty="0"/>
              <a:t>Fulban Bibi 1714121</a:t>
            </a:r>
          </a:p>
          <a:p>
            <a:pPr marL="0" indent="0">
              <a:buNone/>
            </a:pPr>
            <a:r>
              <a:rPr lang="en-GB" dirty="0"/>
              <a:t>Musammat Begum 1714938</a:t>
            </a:r>
          </a:p>
          <a:p>
            <a:pPr marL="0" indent="0">
              <a:buNone/>
            </a:pPr>
            <a:r>
              <a:rPr lang="en-GB" dirty="0"/>
              <a:t>Mohammed Hussain 1809052</a:t>
            </a:r>
          </a:p>
        </p:txBody>
      </p:sp>
    </p:spTree>
    <p:extLst>
      <p:ext uri="{BB962C8B-B14F-4D97-AF65-F5344CB8AC3E}">
        <p14:creationId xmlns:p14="http://schemas.microsoft.com/office/powerpoint/2010/main" val="2105914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AB426-6BD8-461A-BDFD-AF6D8710B9BB}"/>
              </a:ext>
            </a:extLst>
          </p:cNvPr>
          <p:cNvSpPr>
            <a:spLocks noGrp="1"/>
          </p:cNvSpPr>
          <p:nvPr>
            <p:ph type="title"/>
          </p:nvPr>
        </p:nvSpPr>
        <p:spPr/>
        <p:txBody>
          <a:bodyPr/>
          <a:lstStyle/>
          <a:p>
            <a:r>
              <a:rPr lang="en-GB" dirty="0"/>
              <a:t>                         Introduction </a:t>
            </a:r>
          </a:p>
        </p:txBody>
      </p:sp>
      <p:sp>
        <p:nvSpPr>
          <p:cNvPr id="3" name="Content Placeholder 2">
            <a:extLst>
              <a:ext uri="{FF2B5EF4-FFF2-40B4-BE49-F238E27FC236}">
                <a16:creationId xmlns:a16="http://schemas.microsoft.com/office/drawing/2014/main" id="{590CA33D-32DF-4B1D-99B2-9B634CFA8D33}"/>
              </a:ext>
            </a:extLst>
          </p:cNvPr>
          <p:cNvSpPr>
            <a:spLocks noGrp="1"/>
          </p:cNvSpPr>
          <p:nvPr>
            <p:ph idx="1"/>
          </p:nvPr>
        </p:nvSpPr>
        <p:spPr/>
        <p:txBody>
          <a:bodyPr/>
          <a:lstStyle/>
          <a:p>
            <a:pPr marL="0" indent="0">
              <a:buNone/>
            </a:pPr>
            <a:r>
              <a:rPr lang="en-GB" dirty="0"/>
              <a:t>We have been given a case study to research which demonstrates the kinds of vulnerability children, young people and families can face . </a:t>
            </a:r>
          </a:p>
          <a:p>
            <a:pPr marL="0" indent="0">
              <a:buNone/>
            </a:pPr>
            <a:r>
              <a:rPr lang="en-GB" dirty="0"/>
              <a:t> </a:t>
            </a:r>
          </a:p>
          <a:p>
            <a:pPr marL="0" indent="0">
              <a:buNone/>
            </a:pPr>
            <a:r>
              <a:rPr lang="en-GB" dirty="0"/>
              <a:t>Each member of our group will be discussing different factors of the case study and going in to detail about how these factors contribute to the family involved. </a:t>
            </a:r>
          </a:p>
        </p:txBody>
      </p:sp>
    </p:spTree>
    <p:extLst>
      <p:ext uri="{BB962C8B-B14F-4D97-AF65-F5344CB8AC3E}">
        <p14:creationId xmlns:p14="http://schemas.microsoft.com/office/powerpoint/2010/main" val="81159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D9646-B3D6-4EAE-98DF-FCA55390B242}"/>
              </a:ext>
            </a:extLst>
          </p:cNvPr>
          <p:cNvSpPr>
            <a:spLocks noGrp="1"/>
          </p:cNvSpPr>
          <p:nvPr>
            <p:ph type="title"/>
          </p:nvPr>
        </p:nvSpPr>
        <p:spPr/>
        <p:txBody>
          <a:bodyPr/>
          <a:lstStyle/>
          <a:p>
            <a:r>
              <a:rPr lang="en-GB" dirty="0"/>
              <a:t>                         Vulnerability </a:t>
            </a:r>
          </a:p>
        </p:txBody>
      </p:sp>
      <p:sp>
        <p:nvSpPr>
          <p:cNvPr id="3" name="Content Placeholder 2">
            <a:extLst>
              <a:ext uri="{FF2B5EF4-FFF2-40B4-BE49-F238E27FC236}">
                <a16:creationId xmlns:a16="http://schemas.microsoft.com/office/drawing/2014/main" id="{BCF596BE-3AC5-4479-B51B-98467E43D1B1}"/>
              </a:ext>
            </a:extLst>
          </p:cNvPr>
          <p:cNvSpPr>
            <a:spLocks noGrp="1"/>
          </p:cNvSpPr>
          <p:nvPr>
            <p:ph idx="1"/>
          </p:nvPr>
        </p:nvSpPr>
        <p:spPr>
          <a:xfrm>
            <a:off x="1130270" y="1560866"/>
            <a:ext cx="9603275" cy="3294576"/>
          </a:xfrm>
        </p:spPr>
        <p:txBody>
          <a:bodyPr>
            <a:normAutofit fontScale="92500" lnSpcReduction="20000"/>
          </a:bodyPr>
          <a:lstStyle/>
          <a:p>
            <a:endParaRPr lang="en-GB" dirty="0"/>
          </a:p>
          <a:p>
            <a:endParaRPr lang="en-GB" dirty="0"/>
          </a:p>
          <a:p>
            <a:r>
              <a:rPr lang="en-GB" dirty="0"/>
              <a:t>Vulnerability is the quality of being easily hurt or attacked. Its is the state of being open to injury, or appearing if your are</a:t>
            </a:r>
          </a:p>
          <a:p>
            <a:r>
              <a:rPr lang="en-GB" dirty="0"/>
              <a:t>There are 4 main types of vulnerability which are Economic, social attitudinal and physical</a:t>
            </a:r>
          </a:p>
          <a:p>
            <a:r>
              <a:rPr lang="en-GB" dirty="0"/>
              <a:t>Children's commissioners report into childhood vulnerability estimates 2.1 million children in the UK are living vulnerable lives due to complex family circumstances .(2018)</a:t>
            </a:r>
          </a:p>
        </p:txBody>
      </p:sp>
    </p:spTree>
    <p:extLst>
      <p:ext uri="{BB962C8B-B14F-4D97-AF65-F5344CB8AC3E}">
        <p14:creationId xmlns:p14="http://schemas.microsoft.com/office/powerpoint/2010/main" val="3728339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8">
            <a:extLst>
              <a:ext uri="{FF2B5EF4-FFF2-40B4-BE49-F238E27FC236}">
                <a16:creationId xmlns:a16="http://schemas.microsoft.com/office/drawing/2014/main" id="{A9CC600D-86F3-4B9A-AD13-3908AD1ED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249961" y="1600199"/>
            <a:ext cx="3171432" cy="4297680"/>
          </a:xfrm>
        </p:spPr>
        <p:txBody>
          <a:bodyPr anchor="ctr">
            <a:normAutofit/>
          </a:bodyPr>
          <a:lstStyle/>
          <a:p>
            <a:r>
              <a:rPr lang="en-GB"/>
              <a:t>Risk factors of why the family were in a position of vulnerability </a:t>
            </a:r>
            <a:br>
              <a:rPr lang="en-GB"/>
            </a:br>
            <a:endParaRPr lang="en-GB" dirty="0"/>
          </a:p>
        </p:txBody>
      </p:sp>
      <p:pic>
        <p:nvPicPr>
          <p:cNvPr id="26" name="Picture 20">
            <a:extLst>
              <a:ext uri="{FF2B5EF4-FFF2-40B4-BE49-F238E27FC236}">
                <a16:creationId xmlns:a16="http://schemas.microsoft.com/office/drawing/2014/main" id="{3F661271-B15B-4043-B708-1BD7F1D2CB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23891" t="10889" r="38495" b="30830"/>
          <a:stretch/>
        </p:blipFill>
        <p:spPr>
          <a:xfrm rot="5400000">
            <a:off x="2509892" y="3682213"/>
            <a:ext cx="4288809" cy="142524"/>
          </a:xfrm>
          <a:prstGeom prst="rect">
            <a:avLst/>
          </a:prstGeom>
          <a:noFill/>
          <a:ln>
            <a:noFill/>
          </a:ln>
        </p:spPr>
      </p:pic>
      <p:sp>
        <p:nvSpPr>
          <p:cNvPr id="27" name="Content Placeholder 2"/>
          <p:cNvSpPr>
            <a:spLocks noGrp="1"/>
          </p:cNvSpPr>
          <p:nvPr>
            <p:ph idx="1"/>
          </p:nvPr>
        </p:nvSpPr>
        <p:spPr>
          <a:xfrm>
            <a:off x="4887200" y="1391478"/>
            <a:ext cx="6167654" cy="4506401"/>
          </a:xfrm>
        </p:spPr>
        <p:txBody>
          <a:bodyPr anchor="ctr">
            <a:normAutofit lnSpcReduction="10000"/>
          </a:bodyPr>
          <a:lstStyle/>
          <a:p>
            <a:pPr>
              <a:lnSpc>
                <a:spcPct val="110000"/>
              </a:lnSpc>
            </a:pPr>
            <a:r>
              <a:rPr lang="en-GB" sz="1600" dirty="0"/>
              <a:t>Mothers psychological health – suffered from anxiety and depression </a:t>
            </a:r>
          </a:p>
          <a:p>
            <a:pPr>
              <a:lnSpc>
                <a:spcPct val="110000"/>
              </a:lnSpc>
            </a:pPr>
            <a:endParaRPr lang="en-GB" sz="1600" dirty="0"/>
          </a:p>
          <a:p>
            <a:pPr>
              <a:lnSpc>
                <a:spcPct val="110000"/>
              </a:lnSpc>
            </a:pPr>
            <a:r>
              <a:rPr lang="en-GB" sz="1600" dirty="0"/>
              <a:t>The family consisted of a mother and her 4 children , this alone puts her in a state of vulnerability as she is a single parent</a:t>
            </a:r>
          </a:p>
          <a:p>
            <a:pPr>
              <a:lnSpc>
                <a:spcPct val="110000"/>
              </a:lnSpc>
            </a:pPr>
            <a:endParaRPr lang="en-GB" sz="1600" dirty="0"/>
          </a:p>
          <a:p>
            <a:pPr>
              <a:lnSpc>
                <a:spcPct val="110000"/>
              </a:lnSpc>
            </a:pPr>
            <a:r>
              <a:rPr lang="en-GB" sz="1600" dirty="0"/>
              <a:t>One child had behaviour issues</a:t>
            </a:r>
          </a:p>
          <a:p>
            <a:pPr marL="0" indent="0">
              <a:lnSpc>
                <a:spcPct val="110000"/>
              </a:lnSpc>
              <a:buNone/>
            </a:pPr>
            <a:endParaRPr lang="en-GB" sz="1600" dirty="0"/>
          </a:p>
          <a:p>
            <a:pPr>
              <a:lnSpc>
                <a:spcPct val="110000"/>
              </a:lnSpc>
            </a:pPr>
            <a:r>
              <a:rPr lang="en-GB" sz="1600" dirty="0"/>
              <a:t>Neglect – due to having other children to look after </a:t>
            </a:r>
          </a:p>
          <a:p>
            <a:pPr marL="0" indent="0">
              <a:lnSpc>
                <a:spcPct val="110000"/>
              </a:lnSpc>
              <a:buNone/>
            </a:pPr>
            <a:endParaRPr lang="en-GB" sz="1600" dirty="0"/>
          </a:p>
          <a:p>
            <a:pPr>
              <a:lnSpc>
                <a:spcPct val="110000"/>
              </a:lnSpc>
            </a:pPr>
            <a:r>
              <a:rPr lang="en-GB" sz="1600" dirty="0"/>
              <a:t>Condition of the home – Living environment -  Repairs that were needed within the house (housing repairs)</a:t>
            </a:r>
          </a:p>
          <a:p>
            <a:pPr>
              <a:lnSpc>
                <a:spcPct val="110000"/>
              </a:lnSpc>
            </a:pPr>
            <a:endParaRPr lang="en-GB" sz="1400" dirty="0"/>
          </a:p>
        </p:txBody>
      </p:sp>
    </p:spTree>
    <p:extLst>
      <p:ext uri="{BB962C8B-B14F-4D97-AF65-F5344CB8AC3E}">
        <p14:creationId xmlns:p14="http://schemas.microsoft.com/office/powerpoint/2010/main" val="1303134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64E83-3FD1-4F31-AB59-2008FA3DF28D}"/>
              </a:ext>
            </a:extLst>
          </p:cNvPr>
          <p:cNvSpPr>
            <a:spLocks noGrp="1"/>
          </p:cNvSpPr>
          <p:nvPr>
            <p:ph type="title"/>
          </p:nvPr>
        </p:nvSpPr>
        <p:spPr/>
        <p:txBody>
          <a:bodyPr/>
          <a:lstStyle/>
          <a:p>
            <a:r>
              <a:rPr lang="en-GB" dirty="0"/>
              <a:t>Depression and anxiety </a:t>
            </a:r>
          </a:p>
        </p:txBody>
      </p:sp>
      <p:sp>
        <p:nvSpPr>
          <p:cNvPr id="3" name="Content Placeholder 2">
            <a:extLst>
              <a:ext uri="{FF2B5EF4-FFF2-40B4-BE49-F238E27FC236}">
                <a16:creationId xmlns:a16="http://schemas.microsoft.com/office/drawing/2014/main" id="{5C2732D7-62E4-404E-851E-B72BAAEDFCF9}"/>
              </a:ext>
            </a:extLst>
          </p:cNvPr>
          <p:cNvSpPr>
            <a:spLocks noGrp="1"/>
          </p:cNvSpPr>
          <p:nvPr>
            <p:ph idx="1"/>
          </p:nvPr>
        </p:nvSpPr>
        <p:spPr/>
        <p:txBody>
          <a:bodyPr/>
          <a:lstStyle/>
          <a:p>
            <a:r>
              <a:rPr lang="en-GB" dirty="0"/>
              <a:t>In the case study we have seen a particular issue which was the mental health of the mother. The mother suffering from depression and anxiety.</a:t>
            </a:r>
          </a:p>
          <a:p>
            <a:r>
              <a:rPr lang="en-GB" dirty="0"/>
              <a:t>This can lead to loss of interest in daily activities</a:t>
            </a:r>
          </a:p>
          <a:p>
            <a:r>
              <a:rPr lang="en-GB" dirty="0"/>
              <a:t>Difficulty concentrating</a:t>
            </a:r>
          </a:p>
          <a:p>
            <a:r>
              <a:rPr lang="en-GB" dirty="0"/>
              <a:t> Feelings of worthlessness</a:t>
            </a:r>
          </a:p>
          <a:p>
            <a:r>
              <a:rPr lang="en-GB" dirty="0"/>
              <a:t>Anger agitation and irritability </a:t>
            </a:r>
          </a:p>
          <a:p>
            <a:pPr marL="0" indent="0">
              <a:buNone/>
            </a:pPr>
            <a:r>
              <a:rPr lang="en-GB" dirty="0"/>
              <a:t>                                                                                    ( www.slideshare.net)</a:t>
            </a:r>
          </a:p>
        </p:txBody>
      </p:sp>
    </p:spTree>
    <p:extLst>
      <p:ext uri="{BB962C8B-B14F-4D97-AF65-F5344CB8AC3E}">
        <p14:creationId xmlns:p14="http://schemas.microsoft.com/office/powerpoint/2010/main" val="760718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2D9B725-5B7D-42A4-9766-00DA192FB2C2}"/>
              </a:ext>
            </a:extLst>
          </p:cNvPr>
          <p:cNvSpPr>
            <a:spLocks noGrp="1"/>
          </p:cNvSpPr>
          <p:nvPr>
            <p:ph type="subTitle" idx="1"/>
          </p:nvPr>
        </p:nvSpPr>
        <p:spPr>
          <a:xfrm>
            <a:off x="558630" y="1368287"/>
            <a:ext cx="11074740" cy="4121426"/>
          </a:xfrm>
        </p:spPr>
        <p:txBody>
          <a:bodyPr vert="horz" lIns="91440" tIns="45720" rIns="91440" bIns="45720" rtlCol="0" anchor="t">
            <a:normAutofit/>
          </a:bodyPr>
          <a:lstStyle/>
          <a:p>
            <a:r>
              <a:rPr lang="en-GB" b="1" dirty="0"/>
              <a:t>                                                 </a:t>
            </a:r>
            <a:r>
              <a:rPr lang="en-GB" sz="3200" b="1" dirty="0"/>
              <a:t>Psychological health </a:t>
            </a:r>
          </a:p>
          <a:p>
            <a:pPr algn="l"/>
            <a:endParaRPr lang="en-GB" dirty="0"/>
          </a:p>
          <a:p>
            <a:r>
              <a:rPr lang="en-GB" sz="2400" dirty="0"/>
              <a:t>Psychological health or Mental health is a part of physical health. Good mental health means being able to think, feel, react in appropriate way. But when there is a problem in mental heath individual finds it difficult to think or react the way they should.</a:t>
            </a:r>
          </a:p>
          <a:p>
            <a:pPr algn="l"/>
            <a:endParaRPr lang="en-GB" dirty="0"/>
          </a:p>
        </p:txBody>
      </p:sp>
    </p:spTree>
    <p:extLst>
      <p:ext uri="{BB962C8B-B14F-4D97-AF65-F5344CB8AC3E}">
        <p14:creationId xmlns:p14="http://schemas.microsoft.com/office/powerpoint/2010/main" val="1357401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2D2F-3A8D-44BE-A140-ECA1A8967DFC}"/>
              </a:ext>
            </a:extLst>
          </p:cNvPr>
          <p:cNvSpPr>
            <a:spLocks noGrp="1"/>
          </p:cNvSpPr>
          <p:nvPr>
            <p:ph type="title"/>
          </p:nvPr>
        </p:nvSpPr>
        <p:spPr>
          <a:xfrm>
            <a:off x="1294362" y="966576"/>
            <a:ext cx="9603275" cy="1049235"/>
          </a:xfrm>
        </p:spPr>
        <p:txBody>
          <a:bodyPr/>
          <a:lstStyle/>
          <a:p>
            <a:r>
              <a:rPr lang="en-GB" b="1" dirty="0"/>
              <a:t>Common factors of mental health problem</a:t>
            </a:r>
          </a:p>
        </p:txBody>
      </p:sp>
      <p:sp>
        <p:nvSpPr>
          <p:cNvPr id="3" name="Content Placeholder 2">
            <a:extLst>
              <a:ext uri="{FF2B5EF4-FFF2-40B4-BE49-F238E27FC236}">
                <a16:creationId xmlns:a16="http://schemas.microsoft.com/office/drawing/2014/main" id="{0A5A40E6-B349-4D7D-A4CB-48B5971A6D2B}"/>
              </a:ext>
            </a:extLst>
          </p:cNvPr>
          <p:cNvSpPr>
            <a:spLocks noGrp="1"/>
          </p:cNvSpPr>
          <p:nvPr>
            <p:ph idx="1"/>
          </p:nvPr>
        </p:nvSpPr>
        <p:spPr/>
        <p:txBody>
          <a:bodyPr>
            <a:noAutofit/>
          </a:bodyPr>
          <a:lstStyle/>
          <a:p>
            <a:r>
              <a:rPr lang="en-GB" sz="1600" dirty="0"/>
              <a:t>Childhood abuse</a:t>
            </a:r>
          </a:p>
          <a:p>
            <a:r>
              <a:rPr lang="en-GB" sz="1600" dirty="0"/>
              <a:t>Loneliness</a:t>
            </a:r>
          </a:p>
          <a:p>
            <a:r>
              <a:rPr lang="en-GB" sz="1600" dirty="0"/>
              <a:t>Discrimination</a:t>
            </a:r>
          </a:p>
          <a:p>
            <a:r>
              <a:rPr lang="en-GB" sz="1600" dirty="0"/>
              <a:t>Poverty</a:t>
            </a:r>
          </a:p>
          <a:p>
            <a:r>
              <a:rPr lang="en-GB" sz="1600" dirty="0"/>
              <a:t>Stress</a:t>
            </a:r>
          </a:p>
          <a:p>
            <a:r>
              <a:rPr lang="en-GB" sz="1600" dirty="0"/>
              <a:t>Long term physical health condition</a:t>
            </a:r>
          </a:p>
          <a:p>
            <a:r>
              <a:rPr lang="en-GB" sz="1600" dirty="0"/>
              <a:t>Poor housing</a:t>
            </a:r>
          </a:p>
          <a:p>
            <a:r>
              <a:rPr lang="en-GB" sz="1600" dirty="0"/>
              <a:t>Physical injuries</a:t>
            </a:r>
          </a:p>
          <a:p>
            <a:r>
              <a:rPr lang="en-GB" sz="1600" dirty="0"/>
              <a:t>Lifestyle (for example, drug, bad diet, lack of sleep etc)</a:t>
            </a:r>
          </a:p>
        </p:txBody>
      </p:sp>
    </p:spTree>
    <p:extLst>
      <p:ext uri="{BB962C8B-B14F-4D97-AF65-F5344CB8AC3E}">
        <p14:creationId xmlns:p14="http://schemas.microsoft.com/office/powerpoint/2010/main" val="1342206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9651BA-BECF-4798-B941-0E1F8990A025}"/>
              </a:ext>
            </a:extLst>
          </p:cNvPr>
          <p:cNvSpPr>
            <a:spLocks noGrp="1"/>
          </p:cNvSpPr>
          <p:nvPr>
            <p:ph idx="1"/>
          </p:nvPr>
        </p:nvSpPr>
        <p:spPr>
          <a:xfrm>
            <a:off x="838200" y="1030494"/>
            <a:ext cx="10515600" cy="4351338"/>
          </a:xfrm>
        </p:spPr>
        <p:txBody>
          <a:bodyPr>
            <a:normAutofit/>
          </a:bodyPr>
          <a:lstStyle/>
          <a:p>
            <a:pPr marL="0" indent="0">
              <a:buNone/>
            </a:pPr>
            <a:r>
              <a:rPr lang="en-GB" dirty="0"/>
              <a:t>In the case study the reason why the mother had psychological problem was</a:t>
            </a:r>
          </a:p>
          <a:p>
            <a:r>
              <a:rPr lang="en-GB" dirty="0"/>
              <a:t>Bad behaviour of her son</a:t>
            </a:r>
          </a:p>
          <a:p>
            <a:r>
              <a:rPr lang="en-GB" dirty="0"/>
              <a:t>Poor housing</a:t>
            </a:r>
          </a:p>
          <a:p>
            <a:pPr marL="0" indent="0">
              <a:buNone/>
            </a:pPr>
            <a:endParaRPr lang="en-GB" dirty="0"/>
          </a:p>
          <a:p>
            <a:pPr marL="0" indent="0">
              <a:buNone/>
            </a:pPr>
            <a:r>
              <a:rPr lang="en-GB" dirty="0"/>
              <a:t>Also in my opinion she was a lone parent so some other reason can be:</a:t>
            </a:r>
          </a:p>
          <a:p>
            <a:r>
              <a:rPr lang="en-GB" dirty="0"/>
              <a:t>Loneliness</a:t>
            </a:r>
          </a:p>
          <a:p>
            <a:r>
              <a:rPr lang="en-GB" dirty="0"/>
              <a:t>Stress</a:t>
            </a:r>
          </a:p>
          <a:p>
            <a:r>
              <a:rPr lang="en-GB" dirty="0"/>
              <a:t>Lifestyle</a:t>
            </a:r>
          </a:p>
        </p:txBody>
      </p:sp>
    </p:spTree>
    <p:extLst>
      <p:ext uri="{BB962C8B-B14F-4D97-AF65-F5344CB8AC3E}">
        <p14:creationId xmlns:p14="http://schemas.microsoft.com/office/powerpoint/2010/main" val="2098715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B716B-C9F5-4AC1-933C-BECABA4ACDD9}"/>
              </a:ext>
            </a:extLst>
          </p:cNvPr>
          <p:cNvSpPr>
            <a:spLocks noGrp="1"/>
          </p:cNvSpPr>
          <p:nvPr>
            <p:ph type="ctrTitle"/>
          </p:nvPr>
        </p:nvSpPr>
        <p:spPr>
          <a:xfrm>
            <a:off x="1417983" y="203791"/>
            <a:ext cx="8347493" cy="1492487"/>
          </a:xfrm>
        </p:spPr>
        <p:txBody>
          <a:bodyPr>
            <a:normAutofit/>
          </a:bodyPr>
          <a:lstStyle/>
          <a:p>
            <a:r>
              <a:rPr lang="en-GB" sz="4000" dirty="0">
                <a:cs typeface="Calibri Light"/>
              </a:rPr>
              <a:t>Policies related to Mental Health</a:t>
            </a:r>
            <a:endParaRPr lang="en-GB" sz="4000" dirty="0"/>
          </a:p>
        </p:txBody>
      </p:sp>
      <p:sp>
        <p:nvSpPr>
          <p:cNvPr id="3" name="Subtitle 2">
            <a:extLst>
              <a:ext uri="{FF2B5EF4-FFF2-40B4-BE49-F238E27FC236}">
                <a16:creationId xmlns:a16="http://schemas.microsoft.com/office/drawing/2014/main" id="{60302D18-C12B-489C-B3DF-7236506387DE}"/>
              </a:ext>
            </a:extLst>
          </p:cNvPr>
          <p:cNvSpPr>
            <a:spLocks noGrp="1"/>
          </p:cNvSpPr>
          <p:nvPr>
            <p:ph type="subTitle" idx="1"/>
          </p:nvPr>
        </p:nvSpPr>
        <p:spPr>
          <a:xfrm>
            <a:off x="1046922" y="2252870"/>
            <a:ext cx="9301650" cy="3074503"/>
          </a:xfrm>
        </p:spPr>
        <p:txBody>
          <a:bodyPr vert="horz" lIns="91440" tIns="45720" rIns="91440" bIns="45720" rtlCol="0" anchor="t">
            <a:noAutofit/>
          </a:bodyPr>
          <a:lstStyle/>
          <a:p>
            <a:r>
              <a:rPr lang="en-GB" sz="1600" dirty="0">
                <a:cs typeface="Calibri"/>
              </a:rPr>
              <a:t>World Health Organisation came up with a policy that says a plan should include the concrete strategies and activities that will be implemented to tackle mental disorders.</a:t>
            </a:r>
          </a:p>
          <a:p>
            <a:endParaRPr lang="en-GB" sz="1600" dirty="0">
              <a:cs typeface="Calibri"/>
            </a:endParaRPr>
          </a:p>
          <a:p>
            <a:r>
              <a:rPr lang="en-GB" b="1" dirty="0">
                <a:cs typeface="Calibri"/>
              </a:rPr>
              <a:t>Some of their policies are</a:t>
            </a:r>
          </a:p>
          <a:p>
            <a:pPr marL="342900" indent="-342900">
              <a:buChar char="•"/>
            </a:pPr>
            <a:r>
              <a:rPr lang="en-GB" sz="1600" dirty="0">
                <a:cs typeface="Calibri"/>
              </a:rPr>
              <a:t>Empower mental health providers</a:t>
            </a:r>
          </a:p>
          <a:p>
            <a:pPr marL="342900" indent="-342900">
              <a:buChar char="•"/>
            </a:pPr>
            <a:r>
              <a:rPr lang="en-GB" sz="1600" dirty="0">
                <a:cs typeface="Calibri"/>
              </a:rPr>
              <a:t>Develop supportive organisation</a:t>
            </a:r>
          </a:p>
          <a:p>
            <a:r>
              <a:rPr lang="en-GB" sz="1600" b="1" dirty="0">
                <a:cs typeface="Calibri"/>
              </a:rPr>
              <a:t>                                                                                                                                         (WHO 2005)</a:t>
            </a:r>
          </a:p>
        </p:txBody>
      </p:sp>
    </p:spTree>
    <p:extLst>
      <p:ext uri="{BB962C8B-B14F-4D97-AF65-F5344CB8AC3E}">
        <p14:creationId xmlns:p14="http://schemas.microsoft.com/office/powerpoint/2010/main" val="13292890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                    Behaviour issues </a:t>
            </a:r>
          </a:p>
        </p:txBody>
      </p:sp>
      <p:sp>
        <p:nvSpPr>
          <p:cNvPr id="3" name="Content Placeholder 2"/>
          <p:cNvSpPr>
            <a:spLocks noGrp="1"/>
          </p:cNvSpPr>
          <p:nvPr>
            <p:ph idx="1"/>
          </p:nvPr>
        </p:nvSpPr>
        <p:spPr>
          <a:xfrm>
            <a:off x="1130270" y="2171769"/>
            <a:ext cx="9603275" cy="3367640"/>
          </a:xfrm>
        </p:spPr>
        <p:txBody>
          <a:bodyPr>
            <a:normAutofit fontScale="85000" lnSpcReduction="20000"/>
          </a:bodyPr>
          <a:lstStyle/>
          <a:p>
            <a:r>
              <a:rPr lang="en-GB" dirty="0"/>
              <a:t>All children can display bad behaviour which is absolutely normal, however if this bad behaviour is persistent it can be a cause for concern and it is very important to tackle this issue before it gets worse.</a:t>
            </a:r>
          </a:p>
          <a:p>
            <a:r>
              <a:rPr lang="en-GB" dirty="0"/>
              <a:t>Some children are not the best at expressing their feelings verbally, which results to them acting them out, for example if a child is upset, frustrated and/or angry about something they may find it difficult to talk to someone about it so they tend to display bad behaviour as a channel to express their feelings.</a:t>
            </a:r>
          </a:p>
          <a:p>
            <a:r>
              <a:rPr lang="en-GB" dirty="0"/>
              <a:t>As a parent or guardian it is important to acknowledge that if a child is displaying bad behaviour then there is a high chance that the child is feeling insecure about something.</a:t>
            </a:r>
          </a:p>
          <a:p>
            <a:pPr marL="0" indent="0">
              <a:buNone/>
            </a:pPr>
            <a:r>
              <a:rPr lang="en-GB" dirty="0"/>
              <a:t>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242829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7009" y="1228794"/>
            <a:ext cx="8461513" cy="759032"/>
          </a:xfrm>
        </p:spPr>
        <p:txBody>
          <a:bodyPr>
            <a:normAutofit/>
          </a:bodyPr>
          <a:lstStyle/>
          <a:p>
            <a:r>
              <a:rPr lang="en-GB" dirty="0"/>
              <a:t>Agencies involved to support the family </a:t>
            </a:r>
          </a:p>
        </p:txBody>
      </p:sp>
      <p:sp>
        <p:nvSpPr>
          <p:cNvPr id="3" name="Content Placeholder 2"/>
          <p:cNvSpPr>
            <a:spLocks noGrp="1"/>
          </p:cNvSpPr>
          <p:nvPr>
            <p:ph idx="1"/>
          </p:nvPr>
        </p:nvSpPr>
        <p:spPr>
          <a:xfrm>
            <a:off x="1603513" y="1987826"/>
            <a:ext cx="8607287" cy="3299791"/>
          </a:xfrm>
        </p:spPr>
        <p:txBody>
          <a:bodyPr>
            <a:normAutofit/>
          </a:bodyPr>
          <a:lstStyle/>
          <a:p>
            <a:pPr marL="0" indent="0">
              <a:buNone/>
            </a:pPr>
            <a:endParaRPr lang="en-GB" dirty="0"/>
          </a:p>
          <a:p>
            <a:r>
              <a:rPr lang="en-GB" dirty="0"/>
              <a:t>CAMHS </a:t>
            </a:r>
          </a:p>
          <a:p>
            <a:r>
              <a:rPr lang="en-GB" dirty="0"/>
              <a:t>School – education services </a:t>
            </a:r>
          </a:p>
          <a:p>
            <a:r>
              <a:rPr lang="en-GB" dirty="0"/>
              <a:t>Youth in need team</a:t>
            </a:r>
          </a:p>
          <a:p>
            <a:r>
              <a:rPr lang="en-GB" dirty="0"/>
              <a:t>Anti social behaviour team</a:t>
            </a:r>
          </a:p>
          <a:p>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48142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D8A4D-EE1D-42C7-918C-C0D3C24F6B77}"/>
              </a:ext>
            </a:extLst>
          </p:cNvPr>
          <p:cNvSpPr>
            <a:spLocks noGrp="1"/>
          </p:cNvSpPr>
          <p:nvPr>
            <p:ph type="title"/>
          </p:nvPr>
        </p:nvSpPr>
        <p:spPr/>
        <p:txBody>
          <a:bodyPr/>
          <a:lstStyle/>
          <a:p>
            <a:r>
              <a:rPr lang="en-GB" dirty="0"/>
              <a:t>Policies and Acts that support vulnerable children</a:t>
            </a:r>
          </a:p>
        </p:txBody>
      </p:sp>
      <p:sp>
        <p:nvSpPr>
          <p:cNvPr id="3" name="Content Placeholder 2">
            <a:extLst>
              <a:ext uri="{FF2B5EF4-FFF2-40B4-BE49-F238E27FC236}">
                <a16:creationId xmlns:a16="http://schemas.microsoft.com/office/drawing/2014/main" id="{F8C5DAFD-941F-4D67-90FC-2842D7F16AA5}"/>
              </a:ext>
            </a:extLst>
          </p:cNvPr>
          <p:cNvSpPr>
            <a:spLocks noGrp="1"/>
          </p:cNvSpPr>
          <p:nvPr>
            <p:ph idx="1"/>
          </p:nvPr>
        </p:nvSpPr>
        <p:spPr/>
        <p:txBody>
          <a:bodyPr/>
          <a:lstStyle/>
          <a:p>
            <a:r>
              <a:rPr lang="en-GB" dirty="0"/>
              <a:t>Children Act 1989 – The welfare of the child is paramount</a:t>
            </a:r>
          </a:p>
          <a:p>
            <a:r>
              <a:rPr lang="en-GB" dirty="0"/>
              <a:t>The Children's Act 2004 </a:t>
            </a:r>
          </a:p>
          <a:p>
            <a:r>
              <a:rPr lang="en-GB" dirty="0"/>
              <a:t>Every Child Matter policy – Staying Safe, Being healthy, enjoying and achieving, making a positive contribution, achieving economic wellbeing</a:t>
            </a:r>
          </a:p>
        </p:txBody>
      </p:sp>
    </p:spTree>
    <p:extLst>
      <p:ext uri="{BB962C8B-B14F-4D97-AF65-F5344CB8AC3E}">
        <p14:creationId xmlns:p14="http://schemas.microsoft.com/office/powerpoint/2010/main" val="649164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4731" y="3627782"/>
            <a:ext cx="9144000" cy="2387600"/>
          </a:xfrm>
        </p:spPr>
        <p:txBody>
          <a:bodyPr>
            <a:noAutofit/>
          </a:bodyPr>
          <a:lstStyle/>
          <a:p>
            <a:r>
              <a:rPr lang="en-GB" sz="2400" dirty="0">
                <a:effectLst/>
                <a:latin typeface="Calibri" panose="020F0502020204030204" pitchFamily="34" charset="0"/>
                <a:ea typeface="Calibri" panose="020F0502020204030204" pitchFamily="34" charset="0"/>
                <a:cs typeface="Times New Roman" panose="02020603050405020304" pitchFamily="18" charset="0"/>
              </a:rPr>
              <a:t>The family was referred by the youth offending team parenting division and education services. </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r>
              <a:rPr lang="en-GB" sz="2400" dirty="0">
                <a:effectLst/>
                <a:latin typeface="Calibri" panose="020F0502020204030204" pitchFamily="34" charset="0"/>
                <a:ea typeface="Calibri" panose="020F0502020204030204" pitchFamily="34" charset="0"/>
                <a:cs typeface="Times New Roman" panose="02020603050405020304" pitchFamily="18" charset="0"/>
              </a:rPr>
              <a:t>The issues that was considered in the assessment of this referral was parenting due to the mother's mental health issues. She is not able to parent properly, could be also neglecting the children at home, which is why it's affecting the children's behaviour at school. She generally lacks motivation to get things done. </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br>
              <a:rPr lang="en-GB" sz="24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sz="1800" dirty="0"/>
          </a:p>
        </p:txBody>
      </p:sp>
    </p:spTree>
    <p:extLst>
      <p:ext uri="{BB962C8B-B14F-4D97-AF65-F5344CB8AC3E}">
        <p14:creationId xmlns:p14="http://schemas.microsoft.com/office/powerpoint/2010/main" val="109857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8EC5D-07F1-B045-AE92-EEEF795C73DE}"/>
              </a:ext>
            </a:extLst>
          </p:cNvPr>
          <p:cNvSpPr>
            <a:spLocks noGrp="1"/>
          </p:cNvSpPr>
          <p:nvPr>
            <p:ph type="title"/>
          </p:nvPr>
        </p:nvSpPr>
        <p:spPr>
          <a:xfrm>
            <a:off x="1089992" y="1944583"/>
            <a:ext cx="10515600" cy="1325563"/>
          </a:xfrm>
        </p:spPr>
        <p:txBody>
          <a:bodyPr>
            <a:noAutofit/>
          </a:bodyPr>
          <a:lstStyle/>
          <a:p>
            <a:br>
              <a:rPr lang="en-GB" sz="1800" dirty="0">
                <a:latin typeface="Calibri"/>
                <a:ea typeface="Calibri" panose="020F0502020204030204" pitchFamily="34" charset="0"/>
                <a:cs typeface="Times New Roman"/>
              </a:rPr>
            </a:br>
            <a:r>
              <a:rPr lang="en-GB" sz="2400" dirty="0">
                <a:effectLst/>
                <a:latin typeface="Calibri"/>
                <a:ea typeface="Calibri" panose="020F0502020204030204" pitchFamily="34" charset="0"/>
                <a:cs typeface="Times New Roman"/>
              </a:rPr>
              <a:t>The agencies decided that they would take action to improve the children’s school attendance and behaviour, and also help to join extra-curricular activities.</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r>
              <a:rPr lang="en-GB" sz="2400" dirty="0">
                <a:effectLst/>
                <a:latin typeface="Calibri"/>
                <a:ea typeface="Calibri" panose="020F0502020204030204" pitchFamily="34" charset="0"/>
                <a:cs typeface="Times New Roman"/>
              </a:rPr>
              <a:t>Work with the Neighbourhood services to carry out house repairs.</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r>
              <a:rPr lang="en-GB" sz="2400" dirty="0">
                <a:effectLst/>
                <a:latin typeface="Calibri"/>
                <a:ea typeface="Calibri" panose="020F0502020204030204" pitchFamily="34" charset="0"/>
                <a:cs typeface="Times New Roman"/>
              </a:rPr>
              <a:t>Parenting and employment training for the mother.</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r>
              <a:rPr lang="en-GB" sz="2400" dirty="0">
                <a:effectLst/>
                <a:latin typeface="Calibri"/>
                <a:ea typeface="Calibri" panose="020F0502020204030204" pitchFamily="34" charset="0"/>
                <a:cs typeface="Times New Roman"/>
              </a:rPr>
              <a:t>Counselling to the adolescent boy for managing his anger problem.</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r>
              <a:rPr lang="en-GB" sz="2400" dirty="0">
                <a:effectLst/>
                <a:latin typeface="Calibri"/>
                <a:ea typeface="Calibri" panose="020F0502020204030204" pitchFamily="34" charset="0"/>
                <a:cs typeface="Times New Roman"/>
              </a:rPr>
              <a:t>A specific action for the mother was to take her young daughter to school every day.</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latin typeface="Calibri"/>
                <a:ea typeface="Calibri" panose="020F0502020204030204" pitchFamily="34" charset="0"/>
                <a:cs typeface="Times New Roman"/>
              </a:rPr>
              <a:t> </a:t>
            </a:r>
            <a:endParaRPr lang="en-US" sz="1800" dirty="0"/>
          </a:p>
        </p:txBody>
      </p:sp>
    </p:spTree>
    <p:extLst>
      <p:ext uri="{BB962C8B-B14F-4D97-AF65-F5344CB8AC3E}">
        <p14:creationId xmlns:p14="http://schemas.microsoft.com/office/powerpoint/2010/main" val="132484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D05A00B-07FD-4163-A4DF-BA7990D67ED8}"/>
              </a:ext>
            </a:extLst>
          </p:cNvPr>
          <p:cNvSpPr>
            <a:spLocks noGrp="1"/>
          </p:cNvSpPr>
          <p:nvPr>
            <p:ph type="body" sz="half" idx="2"/>
          </p:nvPr>
        </p:nvSpPr>
        <p:spPr>
          <a:xfrm>
            <a:off x="940904" y="915679"/>
            <a:ext cx="9216829" cy="5140563"/>
          </a:xfrm>
        </p:spPr>
        <p:txBody>
          <a:bodyPr vert="horz" lIns="91440" tIns="45720" rIns="91440" bIns="45720" rtlCol="0" anchor="t">
            <a:noAutofit/>
          </a:bodyPr>
          <a:lstStyle/>
          <a:p>
            <a:pPr marL="285750" indent="-285750">
              <a:buFont typeface="Arial" panose="020B0604020202020204" pitchFamily="34" charset="0"/>
              <a:buChar char="•"/>
            </a:pPr>
            <a:r>
              <a:rPr lang="en-GB" sz="2000" dirty="0">
                <a:latin typeface="Calibri"/>
                <a:ea typeface="Calibri" panose="020F0502020204030204" pitchFamily="34" charset="0"/>
                <a:cs typeface="Times New Roman"/>
              </a:rPr>
              <a:t>According to the children and social work act 2017 which relates to working together to safeguard children. ( childrenengland.org.uk) </a:t>
            </a:r>
          </a:p>
          <a:p>
            <a:pPr marL="285750" indent="-285750">
              <a:buFont typeface="Arial" panose="020B0604020202020204" pitchFamily="34" charset="0"/>
              <a:buChar char="•"/>
            </a:pPr>
            <a:r>
              <a:rPr lang="en-GB" sz="2000" dirty="0">
                <a:effectLst/>
                <a:latin typeface="Calibri"/>
                <a:ea typeface="Calibri" panose="020F0502020204030204" pitchFamily="34" charset="0"/>
                <a:cs typeface="Times New Roman"/>
              </a:rPr>
              <a:t>CAMHS mental health service and support for children and families living in the borough of Greenwich, they give individual support, advice, and consultation for mental health care issues. (healthwatchgreenwich.co.uk) </a:t>
            </a:r>
            <a:endParaRPr lang="en-GB" sz="2000" dirty="0">
              <a:latin typeface="Calibri"/>
              <a:ea typeface="Calibri" panose="020F0502020204030204" pitchFamily="34" charset="0"/>
              <a:cs typeface="Calibri" panose="020F0502020204030204"/>
            </a:endParaRPr>
          </a:p>
          <a:p>
            <a:pPr marL="285750" indent="-285750">
              <a:buFont typeface="Arial" panose="020B0604020202020204" pitchFamily="34" charset="0"/>
              <a:buChar char="•"/>
            </a:pPr>
            <a:r>
              <a:rPr lang="en-GB" sz="2000" dirty="0">
                <a:latin typeface="Calibri"/>
                <a:ea typeface="Calibri" panose="020F0502020204030204" pitchFamily="34" charset="0"/>
                <a:cs typeface="Times New Roman"/>
              </a:rPr>
              <a:t>They are multidisciplinary teams that consist of a variety of  professionals ranging from psychologists, social workers and nurses. </a:t>
            </a:r>
          </a:p>
          <a:p>
            <a:pPr marL="285750" indent="-285750">
              <a:buFont typeface="Arial" panose="020B0604020202020204" pitchFamily="34" charset="0"/>
              <a:buChar char="•"/>
            </a:pPr>
            <a:r>
              <a:rPr lang="en-GB" sz="2000" dirty="0">
                <a:effectLst/>
                <a:latin typeface="Calibri"/>
                <a:ea typeface="Calibri" panose="020F0502020204030204" pitchFamily="34" charset="0"/>
                <a:cs typeface="Times New Roman"/>
              </a:rPr>
              <a:t>They also help to build a better relationship with pupils in school and make them feel safer in and around school. Which will lead to higher educational achievements and this will reduce perceptions of bullying. </a:t>
            </a:r>
            <a:br>
              <a:rPr lang="en-GB" sz="2000" dirty="0">
                <a:effectLst/>
                <a:latin typeface="Calibri" panose="020F0502020204030204" pitchFamily="34" charset="0"/>
                <a:ea typeface="Calibri" panose="020F0502020204030204" pitchFamily="34" charset="0"/>
                <a:cs typeface="Times New Roman" panose="02020603050405020304" pitchFamily="18" charset="0"/>
              </a:rPr>
            </a:br>
            <a:r>
              <a:rPr lang="en-GB" sz="2000" dirty="0">
                <a:effectLst/>
                <a:latin typeface="Calibri"/>
                <a:ea typeface="Calibri" panose="020F0502020204030204" pitchFamily="34" charset="0"/>
                <a:cs typeface="Times New Roman"/>
              </a:rPr>
              <a:t>Support with discipline and behaviour will lower levels of crime act in and around school. With the right support at early stage young boys will have a positive attitude towards school. </a:t>
            </a:r>
            <a:br>
              <a:rPr lang="en-GB" sz="2000" dirty="0">
                <a:effectLst/>
                <a:latin typeface="Calibri" panose="020F0502020204030204" pitchFamily="34" charset="0"/>
                <a:ea typeface="Calibri" panose="020F0502020204030204" pitchFamily="34" charset="0"/>
                <a:cs typeface="Times New Roman" panose="02020603050405020304" pitchFamily="18" charset="0"/>
              </a:rPr>
            </a:br>
            <a:br>
              <a:rPr lang="en-GB" sz="20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latin typeface="Calibri"/>
                <a:ea typeface="Calibri" panose="020F0502020204030204" pitchFamily="34" charset="0"/>
                <a:cs typeface="Times New Roman"/>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sz="1800" dirty="0">
              <a:cs typeface="Calibri"/>
            </a:endParaRPr>
          </a:p>
        </p:txBody>
      </p:sp>
    </p:spTree>
    <p:extLst>
      <p:ext uri="{BB962C8B-B14F-4D97-AF65-F5344CB8AC3E}">
        <p14:creationId xmlns:p14="http://schemas.microsoft.com/office/powerpoint/2010/main" val="37736817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B6B37-EEA5-4E51-A1EC-C587F8C4EC65}"/>
              </a:ext>
            </a:extLst>
          </p:cNvPr>
          <p:cNvSpPr txBox="1">
            <a:spLocks noGrp="1"/>
          </p:cNvSpPr>
          <p:nvPr>
            <p:ph type="title"/>
          </p:nvPr>
        </p:nvSpPr>
        <p:spPr/>
        <p:txBody>
          <a:bodyPr/>
          <a:lstStyle/>
          <a:p>
            <a:pPr lvl="0"/>
            <a:r>
              <a:rPr lang="en-GB"/>
              <a:t>Actions taken by relevant agencies</a:t>
            </a:r>
          </a:p>
        </p:txBody>
      </p:sp>
      <p:sp>
        <p:nvSpPr>
          <p:cNvPr id="3" name="Content Placeholder 2">
            <a:extLst>
              <a:ext uri="{FF2B5EF4-FFF2-40B4-BE49-F238E27FC236}">
                <a16:creationId xmlns:a16="http://schemas.microsoft.com/office/drawing/2014/main" id="{9780C339-7C02-4626-859E-EEC60D09AF5A}"/>
              </a:ext>
            </a:extLst>
          </p:cNvPr>
          <p:cNvSpPr txBox="1">
            <a:spLocks noGrp="1"/>
          </p:cNvSpPr>
          <p:nvPr>
            <p:ph idx="1"/>
          </p:nvPr>
        </p:nvSpPr>
        <p:spPr>
          <a:xfrm>
            <a:off x="238128" y="2505071"/>
            <a:ext cx="11401425" cy="3629025"/>
          </a:xfrm>
        </p:spPr>
        <p:txBody>
          <a:bodyPr/>
          <a:lstStyle/>
          <a:p>
            <a:pPr lvl="0"/>
            <a:r>
              <a:rPr lang="en-GB" sz="2400"/>
              <a:t> The agencies involved with the family includes:</a:t>
            </a:r>
          </a:p>
          <a:p>
            <a:pPr lvl="0"/>
            <a:r>
              <a:rPr lang="en-GB" sz="2400"/>
              <a:t>The housing offices: carried out repairs in the home</a:t>
            </a:r>
          </a:p>
          <a:p>
            <a:pPr lvl="0"/>
            <a:r>
              <a:rPr lang="en-GB" sz="2400"/>
              <a:t>Children’s services: prioritised children’s education, behaviour and extracurricular activities </a:t>
            </a:r>
          </a:p>
          <a:p>
            <a:pPr lvl="0"/>
            <a:r>
              <a:rPr lang="en-GB" sz="2400"/>
              <a:t>Jobcentre: helped with employment training for the mother </a:t>
            </a:r>
          </a:p>
          <a:p>
            <a:pPr lvl="0"/>
            <a:r>
              <a:rPr lang="en-GB" sz="2400"/>
              <a:t>The family therapist </a:t>
            </a:r>
          </a:p>
          <a:p>
            <a:pPr lvl="0">
              <a:buChar char="-"/>
            </a:pPr>
            <a:endParaRPr lang="en-GB" sz="2400"/>
          </a:p>
          <a:p>
            <a:pPr marL="0" lvl="0" indent="0">
              <a:buNone/>
            </a:pPr>
            <a:endParaRPr lang="en-GB" sz="2400"/>
          </a:p>
          <a:p>
            <a:pPr marL="0" lvl="0" indent="0">
              <a:buNone/>
            </a:pPr>
            <a:endParaRPr lang="en-GB" sz="2400"/>
          </a:p>
          <a:p>
            <a:pPr marL="0" lvl="0" indent="0">
              <a:buNone/>
            </a:pPr>
            <a:endParaRPr lang="en-GB" sz="2400"/>
          </a:p>
          <a:p>
            <a:pPr marL="0" lvl="0" indent="0">
              <a:buNone/>
            </a:pPr>
            <a:endParaRPr lang="en-GB" sz="2400"/>
          </a:p>
          <a:p>
            <a:pPr marL="0" lvl="0" indent="0">
              <a:buNone/>
            </a:pPr>
            <a:endParaRPr lang="en-GB" sz="2400"/>
          </a:p>
          <a:p>
            <a:pPr marL="0" lvl="0" indent="0">
              <a:buNone/>
            </a:pPr>
            <a:endParaRPr lang="en-GB" sz="2400"/>
          </a:p>
          <a:p>
            <a:pPr marL="0" lvl="0" indent="0">
              <a:buNone/>
            </a:pPr>
            <a:endParaRPr lang="en-GB"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B57F5-4210-4260-9045-1D95E8E3EE7E}"/>
              </a:ext>
            </a:extLst>
          </p:cNvPr>
          <p:cNvSpPr txBox="1">
            <a:spLocks noGrp="1"/>
          </p:cNvSpPr>
          <p:nvPr>
            <p:ph type="title"/>
          </p:nvPr>
        </p:nvSpPr>
        <p:spPr/>
        <p:txBody>
          <a:bodyPr/>
          <a:lstStyle/>
          <a:p>
            <a:pPr lvl="0"/>
            <a:r>
              <a:rPr lang="en-GB"/>
              <a:t>My recommendations </a:t>
            </a:r>
          </a:p>
        </p:txBody>
      </p:sp>
      <p:sp>
        <p:nvSpPr>
          <p:cNvPr id="3" name="Content Placeholder 2">
            <a:extLst>
              <a:ext uri="{FF2B5EF4-FFF2-40B4-BE49-F238E27FC236}">
                <a16:creationId xmlns:a16="http://schemas.microsoft.com/office/drawing/2014/main" id="{44C8949E-C4B5-4EE6-ABE2-A4EE42072FE1}"/>
              </a:ext>
            </a:extLst>
          </p:cNvPr>
          <p:cNvSpPr txBox="1">
            <a:spLocks noGrp="1"/>
          </p:cNvSpPr>
          <p:nvPr>
            <p:ph idx="1"/>
          </p:nvPr>
        </p:nvSpPr>
        <p:spPr/>
        <p:txBody>
          <a:bodyPr/>
          <a:lstStyle/>
          <a:p>
            <a:pPr lvl="0"/>
            <a:r>
              <a:rPr lang="en-GB" sz="2200"/>
              <a:t>More focus on the mother’s mental health </a:t>
            </a:r>
          </a:p>
          <a:p>
            <a:pPr lvl="0"/>
            <a:r>
              <a:rPr lang="en-GB" sz="2200"/>
              <a:t>Get in touch with a doctor and see if medication is an option</a:t>
            </a:r>
          </a:p>
          <a:p>
            <a:pPr lvl="0"/>
            <a:r>
              <a:rPr lang="en-GB" sz="2200"/>
              <a:t>One to one with psychiatrist or the family therapist to focus on finding cause of anxiety and how to manage better</a:t>
            </a:r>
          </a:p>
          <a:p>
            <a:pPr lvl="0"/>
            <a:r>
              <a:rPr lang="en-GB" sz="2200"/>
              <a:t>If she is not up to going outside, maybe online counselling/sessions, so that it is not missed and is a routine. </a:t>
            </a:r>
          </a:p>
          <a:p>
            <a:pPr lvl="0"/>
            <a:endParaRPr lang="en-GB" sz="1700"/>
          </a:p>
          <a:p>
            <a:pPr marL="0" lvl="0" indent="0">
              <a:buNone/>
            </a:pPr>
            <a:endParaRPr lang="en-GB" sz="17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B3EF4-283B-4A53-A69F-3E1407183645}"/>
              </a:ext>
            </a:extLst>
          </p:cNvPr>
          <p:cNvSpPr txBox="1">
            <a:spLocks noGrp="1"/>
          </p:cNvSpPr>
          <p:nvPr>
            <p:ph type="title"/>
          </p:nvPr>
        </p:nvSpPr>
        <p:spPr/>
        <p:txBody>
          <a:bodyPr/>
          <a:lstStyle/>
          <a:p>
            <a:pPr lvl="0"/>
            <a:r>
              <a:rPr lang="en-GB"/>
              <a:t>References</a:t>
            </a:r>
          </a:p>
        </p:txBody>
      </p:sp>
      <p:sp>
        <p:nvSpPr>
          <p:cNvPr id="3" name="Content Placeholder 2">
            <a:extLst>
              <a:ext uri="{FF2B5EF4-FFF2-40B4-BE49-F238E27FC236}">
                <a16:creationId xmlns:a16="http://schemas.microsoft.com/office/drawing/2014/main" id="{42ECF166-F92F-49B5-B640-BD87ED1E096D}"/>
              </a:ext>
            </a:extLst>
          </p:cNvPr>
          <p:cNvSpPr txBox="1">
            <a:spLocks noGrp="1"/>
          </p:cNvSpPr>
          <p:nvPr>
            <p:ph idx="1"/>
          </p:nvPr>
        </p:nvSpPr>
        <p:spPr/>
        <p:txBody>
          <a:bodyPr>
            <a:normAutofit fontScale="92500" lnSpcReduction="10000"/>
          </a:bodyPr>
          <a:lstStyle/>
          <a:p>
            <a:pPr lvl="0"/>
            <a:r>
              <a:rPr lang="en-GB" dirty="0"/>
              <a:t>Difference Between (2018) Difference between therapist and psychiatrist. [online] Available at:  </a:t>
            </a:r>
            <a:r>
              <a:rPr lang="en-GB" dirty="0">
                <a:hlinkClick r:id="rId2"/>
              </a:rPr>
              <a:t>https://www.differencebetween.com/difference-between-therapist-and-vs-psychiatrist/</a:t>
            </a:r>
            <a:r>
              <a:rPr lang="en-GB" dirty="0"/>
              <a:t> [Accessed 28 Feb 2020]</a:t>
            </a:r>
          </a:p>
          <a:p>
            <a:pPr lvl="0"/>
            <a:r>
              <a:rPr lang="en-GB" dirty="0">
                <a:hlinkClick r:id="rId3"/>
              </a:rPr>
              <a:t>Social Anxiety (2020) Social Anxiety [online] https://www.nhs.uk/Conditions/social-anxiety/</a:t>
            </a:r>
            <a:r>
              <a:rPr lang="en-GB" dirty="0"/>
              <a:t> [Accessed 1 Mar 2020]</a:t>
            </a:r>
          </a:p>
          <a:p>
            <a:pPr lvl="0"/>
            <a:r>
              <a:rPr lang="en-GB" sz="2400" dirty="0">
                <a:latin typeface="Calibri"/>
                <a:ea typeface="Calibri" panose="020F0502020204030204" pitchFamily="34" charset="0"/>
                <a:cs typeface="Times New Roman"/>
              </a:rPr>
              <a:t>Healthwatchgreenwich.co.uk</a:t>
            </a:r>
          </a:p>
          <a:p>
            <a:pPr lvl="0"/>
            <a:r>
              <a:rPr lang="en-GB" sz="2400" dirty="0">
                <a:latin typeface="Calibri"/>
                <a:ea typeface="Calibri" panose="020F0502020204030204" pitchFamily="34" charset="0"/>
                <a:cs typeface="Times New Roman"/>
              </a:rPr>
              <a:t>childrenengland.org.uk</a:t>
            </a:r>
          </a:p>
          <a:p>
            <a:pPr lvl="0"/>
            <a:r>
              <a:rPr lang="en-GB" sz="2400" dirty="0"/>
              <a:t>www.slideshare.net)</a:t>
            </a:r>
          </a:p>
        </p:txBody>
      </p:sp>
    </p:spTree>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E97E92EE9F184B86E07AF056B201E3" ma:contentTypeVersion="7" ma:contentTypeDescription="Create a new document." ma:contentTypeScope="" ma:versionID="26315d1c685755efc6a2e353825732c9">
  <xsd:schema xmlns:xsd="http://www.w3.org/2001/XMLSchema" xmlns:xs="http://www.w3.org/2001/XMLSchema" xmlns:p="http://schemas.microsoft.com/office/2006/metadata/properties" xmlns:ns3="28bc52eb-7ba0-4738-a312-c7a8d9f935af" xmlns:ns4="3f3c24f8-7af3-4609-ad34-b92c5c0a0352" targetNamespace="http://schemas.microsoft.com/office/2006/metadata/properties" ma:root="true" ma:fieldsID="b5f244b1820d34be04640578ebbfc112" ns3:_="" ns4:_="">
    <xsd:import namespace="28bc52eb-7ba0-4738-a312-c7a8d9f935af"/>
    <xsd:import namespace="3f3c24f8-7af3-4609-ad34-b92c5c0a035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bc52eb-7ba0-4738-a312-c7a8d9f935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f3c24f8-7af3-4609-ad34-b92c5c0a035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C5CC1B-1AAB-4A96-BFC9-FFDD2F514D4B}">
  <ds:schemaRefs>
    <ds:schemaRef ds:uri="http://schemas.microsoft.com/sharepoint/v3/contenttype/forms"/>
  </ds:schemaRefs>
</ds:datastoreItem>
</file>

<file path=customXml/itemProps2.xml><?xml version="1.0" encoding="utf-8"?>
<ds:datastoreItem xmlns:ds="http://schemas.openxmlformats.org/officeDocument/2006/customXml" ds:itemID="{4AAE4860-D0FD-4C79-9E73-7797D395F8EB}">
  <ds:schemaRefs>
    <ds:schemaRef ds:uri="http://purl.org/dc/terms/"/>
    <ds:schemaRef ds:uri="http://purl.org/dc/dcmitype/"/>
    <ds:schemaRef ds:uri="http://schemas.microsoft.com/office/2006/documentManagement/types"/>
    <ds:schemaRef ds:uri="http://purl.org/dc/elements/1.1/"/>
    <ds:schemaRef ds:uri="28bc52eb-7ba0-4738-a312-c7a8d9f935af"/>
    <ds:schemaRef ds:uri="http://schemas.microsoft.com/office/infopath/2007/PartnerControls"/>
    <ds:schemaRef ds:uri="http://schemas.openxmlformats.org/package/2006/metadata/core-properties"/>
    <ds:schemaRef ds:uri="3f3c24f8-7af3-4609-ad34-b92c5c0a0352"/>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C5356612-AC31-4A6B-8449-8FD8720EA0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8bc52eb-7ba0-4738-a312-c7a8d9f935af"/>
    <ds:schemaRef ds:uri="3f3c24f8-7af3-4609-ad34-b92c5c0a03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1181</Words>
  <Application>Microsoft Office PowerPoint</Application>
  <PresentationFormat>Widescreen</PresentationFormat>
  <Paragraphs>109</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Century Gothic</vt:lpstr>
      <vt:lpstr>Gallery</vt:lpstr>
      <vt:lpstr>                           Family C</vt:lpstr>
      <vt:lpstr>                         Introduction </vt:lpstr>
      <vt:lpstr>                         Vulnerability </vt:lpstr>
      <vt:lpstr>Risk factors of why the family were in a position of vulnerability  </vt:lpstr>
      <vt:lpstr>Depression and anxiety </vt:lpstr>
      <vt:lpstr>PowerPoint Presentation</vt:lpstr>
      <vt:lpstr>Common factors of mental health problem</vt:lpstr>
      <vt:lpstr>PowerPoint Presentation</vt:lpstr>
      <vt:lpstr>Policies related to Mental Health</vt:lpstr>
      <vt:lpstr>                    Behaviour issues </vt:lpstr>
      <vt:lpstr>Agencies involved to support the family </vt:lpstr>
      <vt:lpstr>Policies and Acts that support vulnerable children</vt:lpstr>
      <vt:lpstr>The family was referred by the youth offending team parenting division and education services.  The issues that was considered in the assessment of this referral was parenting due to the mother's mental health issues. She is not able to parent properly, could be also neglecting the children at home, which is why it's affecting the children's behaviour at school. She generally lacks motivation to get things done.         </vt:lpstr>
      <vt:lpstr> The agencies decided that they would take action to improve the children’s school attendance and behaviour, and also help to join extra-curricular activities. Work with the Neighbourhood services to carry out house repairs. Parenting and employment training for the mother. Counselling to the adolescent boy for managing his anger problem. A specific action for the mother was to take her young daughter to school every day.  </vt:lpstr>
      <vt:lpstr>PowerPoint Presentation</vt:lpstr>
      <vt:lpstr>Actions taken by relevant agencies</vt:lpstr>
      <vt:lpstr>My recommendations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C</dc:title>
  <dc:creator>Fizza Chohan (1807415)</dc:creator>
  <cp:lastModifiedBy>Stevie Davidson</cp:lastModifiedBy>
  <cp:revision>1</cp:revision>
  <dcterms:created xsi:type="dcterms:W3CDTF">2020-03-09T09:59:11Z</dcterms:created>
  <dcterms:modified xsi:type="dcterms:W3CDTF">2020-03-24T11:49:27Z</dcterms:modified>
</cp:coreProperties>
</file>