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18"/>
  </p:notesMasterIdLst>
  <p:sldIdLst>
    <p:sldId id="261" r:id="rId2"/>
    <p:sldId id="300" r:id="rId3"/>
    <p:sldId id="262" r:id="rId4"/>
    <p:sldId id="263" r:id="rId5"/>
    <p:sldId id="264" r:id="rId6"/>
    <p:sldId id="266" r:id="rId7"/>
    <p:sldId id="267" r:id="rId8"/>
    <p:sldId id="268" r:id="rId9"/>
    <p:sldId id="270" r:id="rId10"/>
    <p:sldId id="271" r:id="rId11"/>
    <p:sldId id="269" r:id="rId12"/>
    <p:sldId id="272" r:id="rId13"/>
    <p:sldId id="283" r:id="rId14"/>
    <p:sldId id="280" r:id="rId15"/>
    <p:sldId id="281" r:id="rId16"/>
    <p:sldId id="28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03ED00-3BC7-D684-5C35-EDB3964E11B8}" v="40" dt="2024-02-23T10:15:48.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4303ED00-3BC7-D684-5C35-EDB3964E11B8}"/>
    <pc:docChg chg="modSld">
      <pc:chgData name="Mark Napieralla" userId="S::mark.napieralla@uwtsd.ac.uk::adf11754-427d-4f24-8c3e-391028db4a77" providerId="AD" clId="Web-{4303ED00-3BC7-D684-5C35-EDB3964E11B8}" dt="2024-02-23T10:15:48.729" v="41" actId="20577"/>
      <pc:docMkLst>
        <pc:docMk/>
      </pc:docMkLst>
      <pc:sldChg chg="modSp">
        <pc:chgData name="Mark Napieralla" userId="S::mark.napieralla@uwtsd.ac.uk::adf11754-427d-4f24-8c3e-391028db4a77" providerId="AD" clId="Web-{4303ED00-3BC7-D684-5C35-EDB3964E11B8}" dt="2024-02-23T10:15:48.729" v="41" actId="20577"/>
        <pc:sldMkLst>
          <pc:docMk/>
          <pc:sldMk cId="1820641563" sldId="283"/>
        </pc:sldMkLst>
        <pc:spChg chg="mod">
          <ac:chgData name="Mark Napieralla" userId="S::mark.napieralla@uwtsd.ac.uk::adf11754-427d-4f24-8c3e-391028db4a77" providerId="AD" clId="Web-{4303ED00-3BC7-D684-5C35-EDB3964E11B8}" dt="2024-02-23T10:15:48.729" v="41" actId="20577"/>
          <ac:spMkLst>
            <pc:docMk/>
            <pc:sldMk cId="1820641563" sldId="283"/>
            <ac:spMk id="3" creationId="{2ED0D4B9-93FB-DB46-A554-DA83258354D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23/02/2024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EF19A5F-9B0D-4C8D-B492-7E9635DE0EAE}"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EF19A5F-9B0D-4C8D-B492-7E9635DE0EAE}" type="datetimeFigureOut">
              <a:rPr lang="en-GB" smtClean="0"/>
              <a:t>23/02/2024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F19A5F-9B0D-4C8D-B492-7E9635DE0EAE}" type="datetimeFigureOut">
              <a:rPr lang="en-GB" smtClean="0"/>
              <a:t>23/02/2024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F19A5F-9B0D-4C8D-B492-7E9635DE0EAE}" type="datetimeFigureOut">
              <a:rPr lang="en-GB" smtClean="0"/>
              <a:t>23/02/2024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23/02/2024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23/02/2024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oundless.com/sociology/definition/solidarity/" TargetMode="External"/><Relationship Id="rId5" Type="http://schemas.openxmlformats.org/officeDocument/2006/relationships/hyperlink" Target="https://www.boundless.com/sociology/definition/poverty/" TargetMode="External"/><Relationship Id="rId4" Type="http://schemas.openxmlformats.org/officeDocument/2006/relationships/hyperlink" Target="https://www.boundless.com/sociology/definition/social-exclusio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771594"/>
            <a:ext cx="561662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alphaModFix amt="35000"/>
            <a:extLst>
              <a:ext uri="{28A0092B-C50C-407E-A947-70E740481C1C}">
                <a14:useLocalDpi xmlns:a14="http://schemas.microsoft.com/office/drawing/2010/main" val="0"/>
              </a:ext>
            </a:extLst>
          </a:blip>
          <a:srcRect r="3998"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628650" y="365125"/>
            <a:ext cx="7886700" cy="1325563"/>
          </a:xfrm>
        </p:spPr>
        <p:txBody>
          <a:bodyPr>
            <a:normAutofit/>
          </a:bodyPr>
          <a:lstStyle/>
          <a:p>
            <a:r>
              <a:rPr lang="en-GB" b="1">
                <a:solidFill>
                  <a:srgbClr val="FFFFFF"/>
                </a:solidFill>
              </a:rPr>
              <a:t>Task</a:t>
            </a:r>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628650" y="1825625"/>
            <a:ext cx="7886700" cy="4351338"/>
          </a:xfrm>
        </p:spPr>
        <p:txBody>
          <a:bodyPr>
            <a:normAutofit/>
          </a:bodyPr>
          <a:lstStyle/>
          <a:p>
            <a:r>
              <a:rPr lang="en-GB">
                <a:solidFill>
                  <a:srgbClr val="FFFFFF"/>
                </a:solidFill>
              </a:rPr>
              <a:t>You have been asked to develop a new outdoor and adventurous activity. (can't be MTB)</a:t>
            </a:r>
          </a:p>
          <a:p>
            <a:r>
              <a:rPr lang="en-GB">
                <a:solidFill>
                  <a:srgbClr val="FFFFFF"/>
                </a:solidFill>
              </a:rPr>
              <a:t>Research what activity could be developed</a:t>
            </a:r>
          </a:p>
          <a:p>
            <a:r>
              <a:rPr lang="en-GB">
                <a:solidFill>
                  <a:srgbClr val="FFFFFF"/>
                </a:solidFill>
              </a:rPr>
              <a:t>Identify the equipment that would need to be purchased</a:t>
            </a:r>
          </a:p>
          <a:p>
            <a:r>
              <a:rPr lang="en-GB">
                <a:solidFill>
                  <a:srgbClr val="FFFFFF"/>
                </a:solidFill>
              </a:rPr>
              <a:t>How much would it cost to access the venue?</a:t>
            </a:r>
          </a:p>
          <a:p>
            <a:r>
              <a:rPr lang="en-GB">
                <a:solidFill>
                  <a:srgbClr val="FFFFFF"/>
                </a:solidFill>
              </a:rPr>
              <a:t>Are there coaching qualifications / first aid that would be needed</a:t>
            </a:r>
          </a:p>
          <a:p>
            <a:r>
              <a:rPr lang="en-GB">
                <a:solidFill>
                  <a:srgbClr val="FFFFFF"/>
                </a:solidFill>
              </a:rPr>
              <a:t>Present back your project </a:t>
            </a:r>
          </a:p>
        </p:txBody>
      </p:sp>
    </p:spTree>
    <p:extLst>
      <p:ext uri="{BB962C8B-B14F-4D97-AF65-F5344CB8AC3E}">
        <p14:creationId xmlns:p14="http://schemas.microsoft.com/office/powerpoint/2010/main" val="391518490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a:t>The aims of todays lecture:</a:t>
            </a:r>
          </a:p>
          <a:p>
            <a:endParaRPr lang="en-GB"/>
          </a:p>
          <a:p>
            <a:r>
              <a:rPr lang="en-GB"/>
              <a:t>To look at the assignment to ensure everyone is clear on how to approach doing it.</a:t>
            </a:r>
          </a:p>
          <a:p>
            <a:endParaRPr lang="en-GB"/>
          </a:p>
          <a:p>
            <a:r>
              <a:rPr lang="en-GB"/>
              <a:t>Social exclusion in sport</a:t>
            </a:r>
          </a:p>
          <a:p>
            <a:endParaRPr lang="en-GB"/>
          </a:p>
          <a:p>
            <a:r>
              <a:rPr lang="en-GB"/>
              <a:t>Benefits of sport / activity participation </a:t>
            </a:r>
          </a:p>
          <a:p>
            <a:endParaRPr lang="en-GB"/>
          </a:p>
          <a:p>
            <a:endParaRPr lang="en-GB"/>
          </a:p>
          <a:p>
            <a:r>
              <a:rPr lang="en-GB"/>
              <a:t>Understand fully the assignment</a:t>
            </a:r>
          </a:p>
        </p:txBody>
      </p:sp>
    </p:spTree>
    <p:extLst>
      <p:ext uri="{BB962C8B-B14F-4D97-AF65-F5344CB8AC3E}">
        <p14:creationId xmlns:p14="http://schemas.microsoft.com/office/powerpoint/2010/main" val="3451352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52177" y="2924944"/>
            <a:ext cx="3778699" cy="1754326"/>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3" name="Picture 2"/>
          <p:cNvPicPr>
            <a:picLocks noChangeAspect="1"/>
          </p:cNvPicPr>
          <p:nvPr/>
        </p:nvPicPr>
        <p:blipFill>
          <a:blip r:embed="rId4"/>
          <a:stretch>
            <a:fillRect/>
          </a:stretch>
        </p:blipFill>
        <p:spPr>
          <a:xfrm>
            <a:off x="4631455" y="2166491"/>
            <a:ext cx="4055839" cy="4393826"/>
          </a:xfrm>
          <a:prstGeom prst="rect">
            <a:avLst/>
          </a:prstGeom>
        </p:spPr>
      </p:pic>
    </p:spTree>
    <p:extLst>
      <p:ext uri="{BB962C8B-B14F-4D97-AF65-F5344CB8AC3E}">
        <p14:creationId xmlns:p14="http://schemas.microsoft.com/office/powerpoint/2010/main" val="947952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799448" y="2121051"/>
            <a:ext cx="7200800" cy="3139321"/>
          </a:xfrm>
          <a:prstGeom prst="rect">
            <a:avLst/>
          </a:prstGeom>
          <a:noFill/>
        </p:spPr>
        <p:txBody>
          <a:bodyPr wrap="square" rtlCol="0">
            <a:spAutoFit/>
          </a:bodyPr>
          <a:lstStyle/>
          <a:p>
            <a:pPr algn="ctr"/>
            <a:r>
              <a:rPr lang="en-US"/>
              <a:t>“processes through which individuals and entire communities of people are systematically blocked from rights, opportunities, and resources that are normally available to members of society and that are key to social integration”</a:t>
            </a:r>
            <a:br>
              <a:rPr lang="en-US"/>
            </a:br>
            <a:br>
              <a:rPr lang="en-US"/>
            </a:br>
            <a:r>
              <a:rPr lang="en-US"/>
              <a:t>Source: Boundless. “Social Exclusion.” </a:t>
            </a:r>
            <a:r>
              <a:rPr lang="en-US" i="1"/>
              <a:t>Boundless Sociology</a:t>
            </a:r>
            <a:r>
              <a:rPr lang="en-US"/>
              <a:t> Boundless, 08 Aug. 2016. from </a:t>
            </a:r>
            <a:r>
              <a:rPr lang="en-US" u="sng"/>
              <a:t>https://</a:t>
            </a:r>
            <a:r>
              <a:rPr lang="en-US" u="sng" err="1"/>
              <a:t>www.boundless.com</a:t>
            </a:r>
            <a:r>
              <a:rPr lang="en-US" u="sng"/>
              <a:t>/sociology/textbooks/boundless-sociology-textbook/stratification-inequality-and-social-class-in-the-u-s-9/poverty-78/social-exclusion-465-3315/</a:t>
            </a:r>
            <a:endParaRPr lang="en-US"/>
          </a:p>
          <a:p>
            <a:pPr algn="ctr"/>
            <a:endParaRPr lang="en-US"/>
          </a:p>
        </p:txBody>
      </p:sp>
    </p:spTree>
    <p:extLst>
      <p:ext uri="{BB962C8B-B14F-4D97-AF65-F5344CB8AC3E}">
        <p14:creationId xmlns:p14="http://schemas.microsoft.com/office/powerpoint/2010/main" val="633083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99" y="3993399"/>
            <a:ext cx="7793807" cy="1656184"/>
          </a:xfrm>
          <a:prstGeom prst="rect">
            <a:avLst/>
          </a:prstGeom>
        </p:spPr>
      </p:pic>
      <p:sp>
        <p:nvSpPr>
          <p:cNvPr id="8" name="TextBox 7"/>
          <p:cNvSpPr txBox="1"/>
          <p:nvPr/>
        </p:nvSpPr>
        <p:spPr>
          <a:xfrm>
            <a:off x="827584" y="1988840"/>
            <a:ext cx="7200800" cy="646331"/>
          </a:xfrm>
          <a:prstGeom prst="rect">
            <a:avLst/>
          </a:prstGeom>
          <a:noFill/>
        </p:spPr>
        <p:txBody>
          <a:bodyPr wrap="square" rtlCol="0">
            <a:spAutoFit/>
          </a:bodyPr>
          <a:lstStyle/>
          <a:p>
            <a:pPr algn="ctr"/>
            <a:r>
              <a:rPr lang="en-US"/>
              <a:t>The Government under </a:t>
            </a:r>
            <a:r>
              <a:rPr lang="en-US" err="1"/>
              <a:t>Labour</a:t>
            </a:r>
            <a:r>
              <a:rPr lang="en-US"/>
              <a:t> (Blaire) set up a new social exclusion unit (SEU) and they choose to describe rather than define social exclusion:</a:t>
            </a:r>
          </a:p>
        </p:txBody>
      </p:sp>
    </p:spTree>
    <p:extLst>
      <p:ext uri="{BB962C8B-B14F-4D97-AF65-F5344CB8AC3E}">
        <p14:creationId xmlns:p14="http://schemas.microsoft.com/office/powerpoint/2010/main" val="52658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27584" y="1988840"/>
            <a:ext cx="7200800" cy="2585323"/>
          </a:xfrm>
          <a:prstGeom prst="rect">
            <a:avLst/>
          </a:prstGeom>
          <a:noFill/>
        </p:spPr>
        <p:txBody>
          <a:bodyPr wrap="square" rtlCol="0">
            <a:spAutoFit/>
          </a:bodyPr>
          <a:lstStyle/>
          <a:p>
            <a:pPr algn="ctr"/>
            <a:r>
              <a:rPr lang="en-US">
                <a:hlinkClick r:id="rId4"/>
              </a:rPr>
              <a:t>Social exclusion</a:t>
            </a:r>
            <a:r>
              <a:rPr lang="en-US"/>
              <a:t> is distinct from </a:t>
            </a:r>
            <a:r>
              <a:rPr lang="en-US">
                <a:hlinkClick r:id="rId5"/>
              </a:rPr>
              <a:t>poverty</a:t>
            </a:r>
            <a:r>
              <a:rPr lang="en-US"/>
              <a:t>. Poverty is a distributional outcome, whereas exclusion can be defined as the process of declining participation, </a:t>
            </a:r>
            <a:r>
              <a:rPr lang="en-US">
                <a:hlinkClick r:id="rId6"/>
              </a:rPr>
              <a:t>solidarity</a:t>
            </a:r>
            <a:r>
              <a:rPr lang="en-US"/>
              <a:t>, and access to opportunities</a:t>
            </a:r>
            <a:br>
              <a:rPr lang="en-US"/>
            </a:br>
            <a:br>
              <a:rPr lang="en-US"/>
            </a:br>
            <a:r>
              <a:rPr lang="en-US"/>
              <a:t>Source: Boundless. “Social Exclusion.” </a:t>
            </a:r>
            <a:r>
              <a:rPr lang="en-US" i="1"/>
              <a:t>Boundless Sociology</a:t>
            </a:r>
            <a:r>
              <a:rPr lang="en-US"/>
              <a:t> Boundless, 08 Aug. 2016. from </a:t>
            </a:r>
            <a:r>
              <a:rPr lang="en-US" u="sng"/>
              <a:t>https://</a:t>
            </a:r>
            <a:r>
              <a:rPr lang="en-US" u="sng" err="1"/>
              <a:t>www.boundless.com</a:t>
            </a:r>
            <a:r>
              <a:rPr lang="en-US" u="sng"/>
              <a:t>/sociology/textbooks/boundless-sociology-textbook/stratification-inequality-and-social-class-in-the-u-s-9/poverty-78/social-exclusion-465-3315/</a:t>
            </a:r>
            <a:endParaRPr lang="en-US"/>
          </a:p>
        </p:txBody>
      </p:sp>
    </p:spTree>
    <p:extLst>
      <p:ext uri="{BB962C8B-B14F-4D97-AF65-F5344CB8AC3E}">
        <p14:creationId xmlns:p14="http://schemas.microsoft.com/office/powerpoint/2010/main" val="174341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45163" y="1225689"/>
            <a:ext cx="7200800" cy="5632311"/>
          </a:xfrm>
          <a:prstGeom prst="rect">
            <a:avLst/>
          </a:prstGeom>
          <a:noFill/>
        </p:spPr>
        <p:txBody>
          <a:bodyPr wrap="square" rtlCol="0">
            <a:spAutoFit/>
          </a:bodyPr>
          <a:lstStyle/>
          <a:p>
            <a:pPr algn="ctr"/>
            <a:r>
              <a:rPr lang="en-US" sz="2400" u="sng">
                <a:solidFill>
                  <a:schemeClr val="accent5">
                    <a:lumMod val="50000"/>
                  </a:schemeClr>
                </a:solidFill>
              </a:rPr>
              <a:t>Relevant Definitions </a:t>
            </a:r>
          </a:p>
          <a:p>
            <a:pPr algn="ctr"/>
            <a:endParaRPr lang="en-US" sz="2400">
              <a:solidFill>
                <a:schemeClr val="accent5">
                  <a:lumMod val="50000"/>
                </a:schemeClr>
              </a:solidFill>
            </a:endParaRPr>
          </a:p>
          <a:p>
            <a:pPr algn="ctr"/>
            <a:r>
              <a:rPr lang="en-US" sz="2400">
                <a:solidFill>
                  <a:schemeClr val="accent5">
                    <a:lumMod val="50000"/>
                  </a:schemeClr>
                </a:solidFill>
              </a:rPr>
              <a:t>Poverty</a:t>
            </a:r>
            <a:r>
              <a:rPr lang="en-US" sz="2400"/>
              <a:t>: the state of being extremely poor </a:t>
            </a:r>
          </a:p>
          <a:p>
            <a:pPr algn="ctr"/>
            <a:endParaRPr lang="en-US" sz="2400"/>
          </a:p>
          <a:p>
            <a:pPr algn="ctr"/>
            <a:r>
              <a:rPr lang="en-US" sz="2400">
                <a:solidFill>
                  <a:schemeClr val="accent5">
                    <a:lumMod val="50000"/>
                  </a:schemeClr>
                </a:solidFill>
              </a:rPr>
              <a:t>Absolute Poverty</a:t>
            </a:r>
            <a:r>
              <a:rPr lang="en-US" sz="2400"/>
              <a:t>: living below normal living standards, not able to get basic needs </a:t>
            </a:r>
          </a:p>
          <a:p>
            <a:pPr algn="ctr"/>
            <a:endParaRPr lang="en-US" sz="2400"/>
          </a:p>
          <a:p>
            <a:pPr algn="ctr"/>
            <a:r>
              <a:rPr lang="en-US" sz="2400">
                <a:solidFill>
                  <a:schemeClr val="accent5">
                    <a:lumMod val="50000"/>
                  </a:schemeClr>
                </a:solidFill>
              </a:rPr>
              <a:t>Relative Poverty</a:t>
            </a:r>
            <a:r>
              <a:rPr lang="en-US" sz="2400"/>
              <a:t>: someone is poor in relation to others around them ( socially defined) </a:t>
            </a:r>
          </a:p>
          <a:p>
            <a:pPr algn="ctr"/>
            <a:endParaRPr lang="en-US" sz="2400"/>
          </a:p>
          <a:p>
            <a:pPr algn="ctr"/>
            <a:r>
              <a:rPr lang="en-US" sz="2400">
                <a:solidFill>
                  <a:schemeClr val="accent5">
                    <a:lumMod val="50000"/>
                  </a:schemeClr>
                </a:solidFill>
              </a:rPr>
              <a:t>Poverty Cycle</a:t>
            </a:r>
            <a:r>
              <a:rPr lang="en-US" sz="2400"/>
              <a:t>: Poverty is passed on from generation to generation</a:t>
            </a:r>
          </a:p>
          <a:p>
            <a:pPr algn="ctr"/>
            <a:endParaRPr lang="en-US" sz="2400"/>
          </a:p>
          <a:p>
            <a:pPr algn="ctr"/>
            <a:r>
              <a:rPr lang="en-US" sz="2400"/>
              <a:t>Poverty definitions of Absolute and Relative Poverty, 2016</a:t>
            </a:r>
          </a:p>
        </p:txBody>
      </p:sp>
    </p:spTree>
    <p:extLst>
      <p:ext uri="{BB962C8B-B14F-4D97-AF65-F5344CB8AC3E}">
        <p14:creationId xmlns:p14="http://schemas.microsoft.com/office/powerpoint/2010/main" val="1268789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2327226" y="2327176"/>
            <a:ext cx="4176464" cy="172819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2800">
                <a:ln w="0"/>
                <a:solidFill>
                  <a:schemeClr val="tx1"/>
                </a:solidFill>
                <a:effectLst>
                  <a:outerShdw blurRad="38100" dist="19050" dir="2700000" algn="tl" rotWithShape="0">
                    <a:schemeClr val="dk1">
                      <a:alpha val="40000"/>
                    </a:schemeClr>
                  </a:outerShdw>
                </a:effectLst>
              </a:rPr>
              <a:t>How can Sport / physical activity encourage social inclusion?</a:t>
            </a:r>
          </a:p>
          <a:p>
            <a:pPr algn="ctr"/>
            <a:endParaRPr lang="en-US"/>
          </a:p>
        </p:txBody>
      </p:sp>
      <p:sp>
        <p:nvSpPr>
          <p:cNvPr id="5" name="Oval 4"/>
          <p:cNvSpPr/>
          <p:nvPr/>
        </p:nvSpPr>
        <p:spPr>
          <a:xfrm>
            <a:off x="0" y="202314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Personal</a:t>
            </a:r>
          </a:p>
        </p:txBody>
      </p:sp>
      <p:sp>
        <p:nvSpPr>
          <p:cNvPr id="10" name="Oval 9"/>
          <p:cNvSpPr/>
          <p:nvPr/>
        </p:nvSpPr>
        <p:spPr>
          <a:xfrm>
            <a:off x="3479354" y="9197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Social</a:t>
            </a:r>
          </a:p>
        </p:txBody>
      </p:sp>
      <p:sp>
        <p:nvSpPr>
          <p:cNvPr id="11" name="Oval 10"/>
          <p:cNvSpPr/>
          <p:nvPr/>
        </p:nvSpPr>
        <p:spPr>
          <a:xfrm>
            <a:off x="6971805" y="1951137"/>
            <a:ext cx="2088232" cy="187220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Economic</a:t>
            </a:r>
          </a:p>
        </p:txBody>
      </p:sp>
      <p:sp>
        <p:nvSpPr>
          <p:cNvPr id="12" name="Oval 11"/>
          <p:cNvSpPr/>
          <p:nvPr/>
        </p:nvSpPr>
        <p:spPr>
          <a:xfrm>
            <a:off x="2939294" y="4869160"/>
            <a:ext cx="2952328" cy="180020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Environmental</a:t>
            </a:r>
          </a:p>
        </p:txBody>
      </p:sp>
      <p:cxnSp>
        <p:nvCxnSpPr>
          <p:cNvPr id="7" name="Straight Arrow Connector 6"/>
          <p:cNvCxnSpPr>
            <a:stCxn id="3" idx="0"/>
            <a:endCxn id="10" idx="4"/>
          </p:cNvCxnSpPr>
          <p:nvPr/>
        </p:nvCxnSpPr>
        <p:spPr>
          <a:xfrm flipV="1">
            <a:off x="4415458" y="1820167"/>
            <a:ext cx="0" cy="507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3" idx="3"/>
          </p:cNvCxnSpPr>
          <p:nvPr/>
        </p:nvCxnSpPr>
        <p:spPr>
          <a:xfrm flipV="1">
            <a:off x="6503690"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3" idx="2"/>
            <a:endCxn id="12" idx="0"/>
          </p:cNvCxnSpPr>
          <p:nvPr/>
        </p:nvCxnSpPr>
        <p:spPr>
          <a:xfrm>
            <a:off x="4415458" y="4055368"/>
            <a:ext cx="0" cy="813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1"/>
          </p:cNvCxnSpPr>
          <p:nvPr/>
        </p:nvCxnSpPr>
        <p:spPr>
          <a:xfrm flipH="1" flipV="1">
            <a:off x="1859111"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0549" y="4309095"/>
            <a:ext cx="2088232" cy="2031325"/>
          </a:xfrm>
          <a:prstGeom prst="rect">
            <a:avLst/>
          </a:prstGeom>
          <a:noFill/>
        </p:spPr>
        <p:txBody>
          <a:bodyPr wrap="square" rtlCol="0">
            <a:spAutoFit/>
          </a:bodyPr>
          <a:lstStyle/>
          <a:p>
            <a:pPr algn="ctr"/>
            <a:r>
              <a:rPr lang="en-US"/>
              <a:t>Task- What are the benefits of exercise to someone / somewhere? </a:t>
            </a:r>
          </a:p>
          <a:p>
            <a:pPr algn="ctr"/>
            <a:endParaRPr lang="en-US"/>
          </a:p>
          <a:p>
            <a:pPr algn="ctr"/>
            <a:r>
              <a:rPr lang="en-US"/>
              <a:t>4 flip chart post it note feedback</a:t>
            </a:r>
          </a:p>
        </p:txBody>
      </p:sp>
    </p:spTree>
    <p:extLst>
      <p:ext uri="{BB962C8B-B14F-4D97-AF65-F5344CB8AC3E}">
        <p14:creationId xmlns:p14="http://schemas.microsoft.com/office/powerpoint/2010/main" val="127683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28030"/>
            <a:ext cx="5328592" cy="6847990"/>
          </a:xfrm>
        </p:spPr>
      </p:pic>
    </p:spTree>
    <p:extLst>
      <p:ext uri="{BB962C8B-B14F-4D97-AF65-F5344CB8AC3E}">
        <p14:creationId xmlns:p14="http://schemas.microsoft.com/office/powerpoint/2010/main" val="510043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05743" y="1186340"/>
            <a:ext cx="8280920" cy="3539430"/>
          </a:xfrm>
          <a:prstGeom prst="rect">
            <a:avLst/>
          </a:prstGeom>
          <a:noFill/>
        </p:spPr>
        <p:txBody>
          <a:bodyPr wrap="square" rtlCol="0">
            <a:spAutoFit/>
          </a:bodyPr>
          <a:lstStyle/>
          <a:p>
            <a:pPr marL="457200" indent="-457200" algn="ctr">
              <a:buFont typeface="Wingdings" charset="2"/>
              <a:buChar char="q"/>
            </a:pPr>
            <a:r>
              <a:rPr lang="en-US" sz="3200">
                <a:ln w="0"/>
                <a:effectLst>
                  <a:outerShdw blurRad="38100" dist="19050" dir="2700000" algn="tl" rotWithShape="0">
                    <a:schemeClr val="dk1">
                      <a:alpha val="40000"/>
                    </a:schemeClr>
                  </a:outerShdw>
                </a:effectLst>
              </a:rPr>
              <a:t>Involves accessibility to resources, infrastructure and time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Those who have resources are able to be constantly involved in society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Some lifestyles are only accessible to those who live in a certain areas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Social interactions are limited in certain areas</a:t>
            </a:r>
          </a:p>
        </p:txBody>
      </p:sp>
      <p:sp>
        <p:nvSpPr>
          <p:cNvPr id="3" name="Rectangle 2"/>
          <p:cNvSpPr/>
          <p:nvPr/>
        </p:nvSpPr>
        <p:spPr>
          <a:xfrm>
            <a:off x="2072931" y="209524"/>
            <a:ext cx="4959371"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Spatial Exclusion</a:t>
            </a:r>
          </a:p>
        </p:txBody>
      </p:sp>
      <p:pic>
        <p:nvPicPr>
          <p:cNvPr id="5" name="Picture 4"/>
          <p:cNvPicPr>
            <a:picLocks noChangeAspect="1"/>
          </p:cNvPicPr>
          <p:nvPr/>
        </p:nvPicPr>
        <p:blipFill>
          <a:blip r:embed="rId3"/>
          <a:stretch>
            <a:fillRect/>
          </a:stretch>
        </p:blipFill>
        <p:spPr>
          <a:xfrm>
            <a:off x="19006" y="4966768"/>
            <a:ext cx="2827784" cy="1891232"/>
          </a:xfrm>
          <a:prstGeom prst="rect">
            <a:avLst/>
          </a:prstGeom>
        </p:spPr>
      </p:pic>
      <p:pic>
        <p:nvPicPr>
          <p:cNvPr id="6" name="Picture 5"/>
          <p:cNvPicPr>
            <a:picLocks noChangeAspect="1"/>
          </p:cNvPicPr>
          <p:nvPr/>
        </p:nvPicPr>
        <p:blipFill>
          <a:blip r:embed="rId4"/>
          <a:stretch>
            <a:fillRect/>
          </a:stretch>
        </p:blipFill>
        <p:spPr>
          <a:xfrm>
            <a:off x="5111675" y="4838700"/>
            <a:ext cx="4038600" cy="2019300"/>
          </a:xfrm>
          <a:prstGeom prst="rect">
            <a:avLst/>
          </a:prstGeom>
        </p:spPr>
      </p:pic>
    </p:spTree>
    <p:extLst>
      <p:ext uri="{BB962C8B-B14F-4D97-AF65-F5344CB8AC3E}">
        <p14:creationId xmlns:p14="http://schemas.microsoft.com/office/powerpoint/2010/main" val="1638984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US" b="1"/>
              <a:t>Further reading /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052736"/>
            <a:ext cx="6567784" cy="5688632"/>
          </a:xfrm>
          <a:prstGeom prst="rect">
            <a:avLst/>
          </a:prstGeom>
        </p:spPr>
      </p:pic>
    </p:spTree>
    <p:extLst>
      <p:ext uri="{BB962C8B-B14F-4D97-AF65-F5344CB8AC3E}">
        <p14:creationId xmlns:p14="http://schemas.microsoft.com/office/powerpoint/2010/main" val="196664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F928-6679-EC43-9F6A-421AF77B1AE4}"/>
              </a:ext>
            </a:extLst>
          </p:cNvPr>
          <p:cNvSpPr>
            <a:spLocks noGrp="1"/>
          </p:cNvSpPr>
          <p:nvPr>
            <p:ph type="title"/>
          </p:nvPr>
        </p:nvSpPr>
        <p:spPr>
          <a:xfrm>
            <a:off x="628651" y="-141714"/>
            <a:ext cx="3446303" cy="1645501"/>
          </a:xfrm>
        </p:spPr>
        <p:txBody>
          <a:bodyPr>
            <a:normAutofit/>
          </a:bodyPr>
          <a:lstStyle/>
          <a:p>
            <a:r>
              <a:rPr lang="en-US"/>
              <a:t>Group Task</a:t>
            </a:r>
          </a:p>
        </p:txBody>
      </p:sp>
      <p:sp>
        <p:nvSpPr>
          <p:cNvPr id="3" name="Content Placeholder 2">
            <a:extLst>
              <a:ext uri="{FF2B5EF4-FFF2-40B4-BE49-F238E27FC236}">
                <a16:creationId xmlns:a16="http://schemas.microsoft.com/office/drawing/2014/main" id="{2ED0D4B9-93FB-DB46-A554-DA83258354DF}"/>
              </a:ext>
            </a:extLst>
          </p:cNvPr>
          <p:cNvSpPr>
            <a:spLocks noGrp="1"/>
          </p:cNvSpPr>
          <p:nvPr>
            <p:ph idx="1"/>
          </p:nvPr>
        </p:nvSpPr>
        <p:spPr>
          <a:xfrm>
            <a:off x="243682" y="2060849"/>
            <a:ext cx="3831272" cy="4116114"/>
          </a:xfrm>
        </p:spPr>
        <p:txBody>
          <a:bodyPr vert="horz" lIns="91440" tIns="45720" rIns="91440" bIns="45720" rtlCol="0" anchor="t">
            <a:normAutofit lnSpcReduction="10000"/>
          </a:bodyPr>
          <a:lstStyle/>
          <a:p>
            <a:pPr marL="0" indent="0">
              <a:buNone/>
            </a:pPr>
            <a:r>
              <a:rPr lang="en-US" sz="1700"/>
              <a:t>In three groups</a:t>
            </a:r>
          </a:p>
          <a:p>
            <a:pPr marL="0" indent="0">
              <a:buNone/>
            </a:pPr>
            <a:r>
              <a:rPr lang="en-US" sz="1700"/>
              <a:t>1- US Girls</a:t>
            </a:r>
          </a:p>
          <a:p>
            <a:pPr marL="0" indent="0">
              <a:buNone/>
            </a:pPr>
            <a:r>
              <a:rPr lang="en-US" sz="1700"/>
              <a:t>2- Club ONE</a:t>
            </a:r>
          </a:p>
          <a:p>
            <a:pPr marL="0" indent="0">
              <a:buNone/>
            </a:pPr>
            <a:r>
              <a:rPr lang="en-US" sz="1700"/>
              <a:t>3-Door step sport</a:t>
            </a:r>
          </a:p>
          <a:p>
            <a:endParaRPr lang="en-US" sz="1700"/>
          </a:p>
          <a:p>
            <a:pPr marL="0" indent="0">
              <a:buNone/>
            </a:pPr>
            <a:r>
              <a:rPr lang="en-US" sz="1700"/>
              <a:t>Research into your area- What is the target group for your project, explain the project and find out as much information as possible, what types of activity have been developed as a result of the project?</a:t>
            </a:r>
          </a:p>
          <a:p>
            <a:pPr marL="0" indent="0">
              <a:buNone/>
            </a:pPr>
            <a:endParaRPr lang="en-US" sz="1700"/>
          </a:p>
          <a:p>
            <a:pPr marL="0" indent="0">
              <a:buNone/>
            </a:pPr>
            <a:r>
              <a:rPr lang="en-US" sz="1700"/>
              <a:t>Create a pdf to explain your </a:t>
            </a:r>
            <a:r>
              <a:rPr lang="en-US" sz="1700" err="1"/>
              <a:t>programme</a:t>
            </a:r>
            <a:r>
              <a:rPr lang="en-US" sz="1700"/>
              <a:t>, find a short video and case study to share to help explain it.</a:t>
            </a:r>
            <a:endParaRPr lang="en-US" sz="1700">
              <a:ea typeface="Calibri"/>
              <a:cs typeface="Calibri"/>
            </a:endParaRPr>
          </a:p>
        </p:txBody>
      </p:sp>
      <p:sp>
        <p:nvSpPr>
          <p:cNvPr id="75" name="Rectangle 74">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8243" y="3474720"/>
            <a:ext cx="4575685"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9688" y="0"/>
            <a:ext cx="4644311"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225171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Us Girls | StreetGames">
            <a:extLst>
              <a:ext uri="{FF2B5EF4-FFF2-40B4-BE49-F238E27FC236}">
                <a16:creationId xmlns:a16="http://schemas.microsoft.com/office/drawing/2014/main" id="{84AC1D0F-30B1-0043-BD9B-52A52F4458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681" y="849353"/>
            <a:ext cx="1773237" cy="1684575"/>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2218" y="0"/>
            <a:ext cx="2251710"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StreetGames">
            <a:extLst>
              <a:ext uri="{FF2B5EF4-FFF2-40B4-BE49-F238E27FC236}">
                <a16:creationId xmlns:a16="http://schemas.microsoft.com/office/drawing/2014/main" id="{3A1D15D5-792D-E143-BB5B-FFDCC2C2CF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27081" y="1044375"/>
            <a:ext cx="1773238" cy="129453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treetGames Active Newcastle - Home | Facebook">
            <a:extLst>
              <a:ext uri="{FF2B5EF4-FFF2-40B4-BE49-F238E27FC236}">
                <a16:creationId xmlns:a16="http://schemas.microsoft.com/office/drawing/2014/main" id="{C7A37FF8-E2F4-B94A-A154-C1A58030140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15681" y="4198562"/>
            <a:ext cx="4084638" cy="1755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64156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2173330"/>
            <a:ext cx="8352928" cy="4524315"/>
          </a:xfrm>
          <a:prstGeom prst="rect">
            <a:avLst/>
          </a:prstGeom>
          <a:noFill/>
        </p:spPr>
        <p:txBody>
          <a:bodyPr wrap="square" rtlCol="0">
            <a:spAutoFit/>
          </a:bodyPr>
          <a:lstStyle/>
          <a:p>
            <a:pPr fontAlgn="base"/>
            <a:r>
              <a:rPr lang="en-GB" sz="2400" b="1">
                <a:solidFill>
                  <a:srgbClr val="000000"/>
                </a:solidFill>
                <a:effectLst/>
                <a:ea typeface="Times New Roman" panose="02020603050405020304" pitchFamily="18" charset="0"/>
              </a:rPr>
              <a:t>Students are required to devise an operational plan to increase sports participation in areas of Swansea with the greatest need. Students should use the Street Games template provided to plan 4 different sessions. Students should demonstrate an understanding of the key underlying issues in the national, regional and local sporting landscape and the external drivers that can be utilized to implement a successful development program</a:t>
            </a:r>
            <a:r>
              <a:rPr lang="en-GB" sz="2400" b="1"/>
              <a:t> </a:t>
            </a:r>
          </a:p>
          <a:p>
            <a:pPr fontAlgn="base"/>
            <a:endParaRPr lang="en-GB" sz="2400" b="1"/>
          </a:p>
          <a:p>
            <a:pPr fontAlgn="base"/>
            <a:r>
              <a:rPr lang="en-GB" sz="2400" b="1"/>
              <a:t>Students will need to evidence that they can plan and set a suitable budget to each session utilising all of the funding available.  </a:t>
            </a:r>
          </a:p>
        </p:txBody>
      </p:sp>
      <p:pic>
        <p:nvPicPr>
          <p:cNvPr id="3" name="Picture 2"/>
          <p:cNvPicPr>
            <a:picLocks noChangeAspect="1"/>
          </p:cNvPicPr>
          <p:nvPr/>
        </p:nvPicPr>
        <p:blipFill>
          <a:blip r:embed="rId2"/>
          <a:stretch>
            <a:fillRect/>
          </a:stretch>
        </p:blipFill>
        <p:spPr>
          <a:xfrm>
            <a:off x="3059832" y="99175"/>
            <a:ext cx="1980438" cy="1980438"/>
          </a:xfrm>
          <a:prstGeom prst="rect">
            <a:avLst/>
          </a:prstGeom>
        </p:spPr>
      </p:pic>
      <p:sp>
        <p:nvSpPr>
          <p:cNvPr id="5" name="Rectangle 4"/>
          <p:cNvSpPr/>
          <p:nvPr/>
        </p:nvSpPr>
        <p:spPr>
          <a:xfrm>
            <a:off x="827584" y="787623"/>
            <a:ext cx="1391728" cy="923330"/>
          </a:xfrm>
          <a:prstGeom prst="rect">
            <a:avLst/>
          </a:prstGeom>
          <a:noFill/>
        </p:spPr>
        <p:txBody>
          <a:bodyPr wrap="non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p>
        </p:txBody>
      </p:sp>
      <p:sp>
        <p:nvSpPr>
          <p:cNvPr id="7" name="Rectangle 6"/>
          <p:cNvSpPr/>
          <p:nvPr/>
        </p:nvSpPr>
        <p:spPr>
          <a:xfrm>
            <a:off x="5388305" y="787623"/>
            <a:ext cx="3960439" cy="1754326"/>
          </a:xfrm>
          <a:prstGeom prst="rect">
            <a:avLst/>
          </a:prstGeom>
          <a:noFill/>
        </p:spPr>
        <p:txBody>
          <a:bodyPr wrap="square" lIns="91440" tIns="45720" rIns="91440" bIns="45720">
            <a:spAutoFit/>
          </a:bodyPr>
          <a:lstStyle/>
          <a:p>
            <a:pPr algn="ctr"/>
            <a:r>
              <a:rPr lang="en-GB" sz="54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32270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a:t>50 % of the task- 1000 words</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a:t>Students are required to carry out a research task and highlight the current barriers to sports participation in deprived communities. Students should consider what the internal and external issues are affecting sports development organisations when planning to deliver sports development projects in deprived communities. </a:t>
            </a:r>
            <a:endParaRPr lang="en-US"/>
          </a:p>
        </p:txBody>
      </p:sp>
    </p:spTree>
    <p:extLst>
      <p:ext uri="{BB962C8B-B14F-4D97-AF65-F5344CB8AC3E}">
        <p14:creationId xmlns:p14="http://schemas.microsoft.com/office/powerpoint/2010/main" val="1590412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a:t>Sports development plan</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a:t>Start research to decide the 4 sessions that you will develop- Find out the where, what, when, with who to link and how to develop the session</a:t>
            </a:r>
            <a:endParaRPr lang="en-US"/>
          </a:p>
        </p:txBody>
      </p:sp>
      <p:pic>
        <p:nvPicPr>
          <p:cNvPr id="1026" name="Picture 2" descr="Image result for just do it">
            <a:extLst>
              <a:ext uri="{FF2B5EF4-FFF2-40B4-BE49-F238E27FC236}">
                <a16:creationId xmlns:a16="http://schemas.microsoft.com/office/drawing/2014/main" id="{7E21336A-549B-476F-AE60-90C55F7F9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312" y="407707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440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 / research</vt:lpstr>
      <vt:lpstr>Group Task</vt:lpstr>
      <vt:lpstr>PowerPoint Presentation</vt:lpstr>
      <vt:lpstr>50 % of the task- 1000 words</vt:lpstr>
      <vt:lpstr>Sports development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revision>1</cp:revision>
  <dcterms:created xsi:type="dcterms:W3CDTF">2015-11-12T12:40:24Z</dcterms:created>
  <dcterms:modified xsi:type="dcterms:W3CDTF">2024-02-23T10:15:49Z</dcterms:modified>
</cp:coreProperties>
</file>