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1.xml" ContentType="application/vnd.openxmlformats-officedocument.drawingml.chartshapes+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4"/>
  </p:sldMasterIdLst>
  <p:notesMasterIdLst>
    <p:notesMasterId r:id="rId18"/>
  </p:notesMasterIdLst>
  <p:handoutMasterIdLst>
    <p:handoutMasterId r:id="rId19"/>
  </p:handoutMasterIdLst>
  <p:sldIdLst>
    <p:sldId id="342" r:id="rId5"/>
    <p:sldId id="351" r:id="rId6"/>
    <p:sldId id="355" r:id="rId7"/>
    <p:sldId id="352" r:id="rId8"/>
    <p:sldId id="348" r:id="rId9"/>
    <p:sldId id="349" r:id="rId10"/>
    <p:sldId id="353" r:id="rId11"/>
    <p:sldId id="344" r:id="rId12"/>
    <p:sldId id="345" r:id="rId13"/>
    <p:sldId id="354" r:id="rId14"/>
    <p:sldId id="356" r:id="rId15"/>
    <p:sldId id="357" r:id="rId16"/>
    <p:sldId id="35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Paula-Terezia-Iuliana Langa (2325593)" initials="PL" lastIdx="1" clrIdx="0">
    <p:extLst>
      <p:ext uri="{19B8F6BF-5375-455C-9EA6-DF929625EA0E}">
        <p15:presenceInfo xmlns:p15="http://schemas.microsoft.com/office/powerpoint/2012/main" userId="S::2325593@student.uwtsd.ac.uk::047df6c8-e427-4751-861b-7bed69396f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1522"/>
    <a:srgbClr val="0520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8BE3FA-AEAD-4AD2-B318-E42384C36E80}" v="23" dt="2024-05-01T21:17:29.929"/>
    <p1510:client id="{BC7188FE-3619-445F-A165-0CCEE1385E1C}" v="1" dt="2024-05-01T20:39:38.115"/>
    <p1510:client id="{E0216408-F9B2-4B52-B614-EAB554178CA7}" v="25" dt="2024-05-01T21:08:45.755"/>
    <p1510:client id="{E250B9F3-8307-4563-A7C0-FFE9783B2FB3}" v="1235" dt="2024-05-02T00:53:00.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notesMaster" Target="notesMasters/notesMaster1.xml" Id="rId18" /><Relationship Type="http://schemas.microsoft.com/office/2015/10/relationships/revisionInfo" Target="revisionInfo.xml" Id="rId26" /><Relationship Type="http://schemas.openxmlformats.org/officeDocument/2006/relationships/customXml" Target="../customXml/item3.xml" Id="rId3" /><Relationship Type="http://schemas.openxmlformats.org/officeDocument/2006/relationships/presProps" Target="presProp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commentAuthors" Target="commentAuthors.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tableStyles" Target="tableStyles.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theme" Target="theme/theme1.xml" Id="rId23" /><Relationship Type="http://schemas.openxmlformats.org/officeDocument/2006/relationships/slide" Target="slides/slide6.xml" Id="rId10" /><Relationship Type="http://schemas.openxmlformats.org/officeDocument/2006/relationships/handoutMaster" Target="handoutMasters/handoutMaster1.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viewProps" Target="viewProps.xml" Id="rId22" /><Relationship Type="http://schemas.microsoft.com/office/2018/10/relationships/authors" Target="authors.xml" Id="rId27" /></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15D_4A8B2A85.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_161_C830DD59.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_158_EE600B6F.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_158_EE600B6F1.xlsx"/><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1.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_158_EE600B6F2.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471962007459095E-2"/>
          <c:y val="3.0214952412716371E-2"/>
          <c:w val="0.87253123169901869"/>
          <c:h val="0.68075675623419996"/>
        </c:manualLayout>
      </c:layout>
      <c:scatterChart>
        <c:scatterStyle val="smoothMarker"/>
        <c:varyColors val="0"/>
        <c:ser>
          <c:idx val="0"/>
          <c:order val="0"/>
          <c:tx>
            <c:strRef>
              <c:f>Sheet1!$B$1</c:f>
              <c:strCache>
                <c:ptCount val="1"/>
                <c:pt idx="0">
                  <c:v>Sample 1</c:v>
                </c:pt>
              </c:strCache>
            </c:strRef>
          </c:tx>
          <c:spPr>
            <a:ln w="22225" cap="rnd">
              <a:solidFill>
                <a:schemeClr val="accent1"/>
              </a:solidFill>
            </a:ln>
            <a:effectLst>
              <a:glow rad="139700">
                <a:schemeClr val="accent1">
                  <a:satMod val="175000"/>
                  <a:alpha val="14000"/>
                </a:schemeClr>
              </a:glow>
            </a:effectLst>
          </c:spPr>
          <c:marker>
            <c:symbol val="circle"/>
            <c:size val="3"/>
            <c:spPr>
              <a:solidFill>
                <a:schemeClr val="accent1">
                  <a:lumMod val="60000"/>
                  <a:lumOff val="40000"/>
                </a:schemeClr>
              </a:solidFill>
              <a:ln>
                <a:noFill/>
              </a:ln>
              <a:effectLst>
                <a:glow rad="63500">
                  <a:schemeClr val="accent1">
                    <a:satMod val="175000"/>
                    <a:alpha val="25000"/>
                  </a:schemeClr>
                </a:glow>
              </a:effectLst>
            </c:spPr>
          </c:marker>
          <c:xVal>
            <c:numRef>
              <c:f>Sheet1!$A$2:$A$6</c:f>
              <c:numCache>
                <c:formatCode>General</c:formatCode>
                <c:ptCount val="5"/>
                <c:pt idx="0">
                  <c:v>60</c:v>
                </c:pt>
                <c:pt idx="1">
                  <c:v>120</c:v>
                </c:pt>
                <c:pt idx="2">
                  <c:v>180</c:v>
                </c:pt>
                <c:pt idx="3">
                  <c:v>240</c:v>
                </c:pt>
                <c:pt idx="4">
                  <c:v>300</c:v>
                </c:pt>
              </c:numCache>
            </c:numRef>
          </c:xVal>
          <c:yVal>
            <c:numRef>
              <c:f>Sheet1!$B$2:$B$6</c:f>
              <c:numCache>
                <c:formatCode>General</c:formatCode>
                <c:ptCount val="5"/>
                <c:pt idx="0">
                  <c:v>32</c:v>
                </c:pt>
                <c:pt idx="1">
                  <c:v>8</c:v>
                </c:pt>
                <c:pt idx="2">
                  <c:v>28</c:v>
                </c:pt>
                <c:pt idx="3">
                  <c:v>12</c:v>
                </c:pt>
                <c:pt idx="4">
                  <c:v>20</c:v>
                </c:pt>
              </c:numCache>
            </c:numRef>
          </c:yVal>
          <c:smooth val="1"/>
          <c:extLst>
            <c:ext xmlns:c16="http://schemas.microsoft.com/office/drawing/2014/chart" uri="{C3380CC4-5D6E-409C-BE32-E72D297353CC}">
              <c16:uniqueId val="{00000000-F00E-DB4A-B198-3A8A8892F1D9}"/>
            </c:ext>
          </c:extLst>
        </c:ser>
        <c:ser>
          <c:idx val="1"/>
          <c:order val="1"/>
          <c:tx>
            <c:strRef>
              <c:f>Sheet1!$C$1</c:f>
              <c:strCache>
                <c:ptCount val="1"/>
                <c:pt idx="0">
                  <c:v>Sample 2</c:v>
                </c:pt>
              </c:strCache>
            </c:strRef>
          </c:tx>
          <c:spPr>
            <a:ln w="22225" cap="rnd">
              <a:solidFill>
                <a:schemeClr val="accent2"/>
              </a:solidFill>
            </a:ln>
            <a:effectLst>
              <a:glow rad="139700">
                <a:schemeClr val="accent2">
                  <a:satMod val="175000"/>
                  <a:alpha val="14000"/>
                </a:schemeClr>
              </a:glow>
            </a:effectLst>
          </c:spPr>
          <c:marker>
            <c:symbol val="circle"/>
            <c:size val="3"/>
            <c:spPr>
              <a:solidFill>
                <a:schemeClr val="accent2">
                  <a:lumMod val="60000"/>
                  <a:lumOff val="40000"/>
                </a:schemeClr>
              </a:solidFill>
              <a:ln>
                <a:noFill/>
              </a:ln>
              <a:effectLst>
                <a:glow rad="63500">
                  <a:schemeClr val="accent2">
                    <a:satMod val="175000"/>
                    <a:alpha val="25000"/>
                  </a:schemeClr>
                </a:glow>
              </a:effectLst>
            </c:spPr>
          </c:marker>
          <c:xVal>
            <c:numRef>
              <c:f>Sheet1!$A$2:$A$6</c:f>
              <c:numCache>
                <c:formatCode>General</c:formatCode>
                <c:ptCount val="5"/>
                <c:pt idx="0">
                  <c:v>60</c:v>
                </c:pt>
                <c:pt idx="1">
                  <c:v>120</c:v>
                </c:pt>
                <c:pt idx="2">
                  <c:v>180</c:v>
                </c:pt>
                <c:pt idx="3">
                  <c:v>240</c:v>
                </c:pt>
                <c:pt idx="4">
                  <c:v>300</c:v>
                </c:pt>
              </c:numCache>
            </c:numRef>
          </c:xVal>
          <c:yVal>
            <c:numRef>
              <c:f>Sheet1!$C$2:$C$6</c:f>
              <c:numCache>
                <c:formatCode>General</c:formatCode>
                <c:ptCount val="5"/>
                <c:pt idx="0">
                  <c:v>12</c:v>
                </c:pt>
                <c:pt idx="1">
                  <c:v>22</c:v>
                </c:pt>
                <c:pt idx="2">
                  <c:v>12</c:v>
                </c:pt>
                <c:pt idx="3">
                  <c:v>21</c:v>
                </c:pt>
                <c:pt idx="4">
                  <c:v>22</c:v>
                </c:pt>
              </c:numCache>
            </c:numRef>
          </c:yVal>
          <c:smooth val="1"/>
          <c:extLst>
            <c:ext xmlns:c16="http://schemas.microsoft.com/office/drawing/2014/chart" uri="{C3380CC4-5D6E-409C-BE32-E72D297353CC}">
              <c16:uniqueId val="{00000001-F00E-DB4A-B198-3A8A8892F1D9}"/>
            </c:ext>
          </c:extLst>
        </c:ser>
        <c:ser>
          <c:idx val="2"/>
          <c:order val="2"/>
          <c:tx>
            <c:strRef>
              <c:f>Sheet1!$D$1</c:f>
              <c:strCache>
                <c:ptCount val="1"/>
                <c:pt idx="0">
                  <c:v>Sample 3</c:v>
                </c:pt>
              </c:strCache>
            </c:strRef>
          </c:tx>
          <c:spPr>
            <a:ln w="22225" cap="rnd">
              <a:solidFill>
                <a:schemeClr val="accent3"/>
              </a:solidFill>
            </a:ln>
            <a:effectLst>
              <a:glow rad="139700">
                <a:schemeClr val="accent3">
                  <a:satMod val="175000"/>
                  <a:alpha val="14000"/>
                </a:schemeClr>
              </a:glow>
            </a:effectLst>
          </c:spPr>
          <c:marker>
            <c:symbol val="circle"/>
            <c:size val="3"/>
            <c:spPr>
              <a:solidFill>
                <a:schemeClr val="accent3">
                  <a:lumMod val="60000"/>
                  <a:lumOff val="40000"/>
                </a:schemeClr>
              </a:solidFill>
              <a:ln>
                <a:noFill/>
              </a:ln>
              <a:effectLst>
                <a:glow rad="63500">
                  <a:schemeClr val="accent3">
                    <a:satMod val="175000"/>
                    <a:alpha val="25000"/>
                  </a:schemeClr>
                </a:glow>
              </a:effectLst>
            </c:spPr>
          </c:marker>
          <c:xVal>
            <c:numRef>
              <c:f>Sheet1!$A$2:$A$6</c:f>
              <c:numCache>
                <c:formatCode>General</c:formatCode>
                <c:ptCount val="5"/>
                <c:pt idx="0">
                  <c:v>60</c:v>
                </c:pt>
                <c:pt idx="1">
                  <c:v>120</c:v>
                </c:pt>
                <c:pt idx="2">
                  <c:v>180</c:v>
                </c:pt>
                <c:pt idx="3">
                  <c:v>240</c:v>
                </c:pt>
                <c:pt idx="4">
                  <c:v>300</c:v>
                </c:pt>
              </c:numCache>
            </c:numRef>
          </c:xVal>
          <c:yVal>
            <c:numRef>
              <c:f>Sheet1!$D$2:$D$6</c:f>
              <c:numCache>
                <c:formatCode>General</c:formatCode>
                <c:ptCount val="5"/>
                <c:pt idx="0">
                  <c:v>9</c:v>
                </c:pt>
                <c:pt idx="1">
                  <c:v>20</c:v>
                </c:pt>
                <c:pt idx="2">
                  <c:v>16</c:v>
                </c:pt>
                <c:pt idx="3">
                  <c:v>12</c:v>
                </c:pt>
                <c:pt idx="4">
                  <c:v>2</c:v>
                </c:pt>
              </c:numCache>
            </c:numRef>
          </c:yVal>
          <c:smooth val="1"/>
          <c:extLst>
            <c:ext xmlns:c16="http://schemas.microsoft.com/office/drawing/2014/chart" uri="{C3380CC4-5D6E-409C-BE32-E72D297353CC}">
              <c16:uniqueId val="{00000002-F00E-DB4A-B198-3A8A8892F1D9}"/>
            </c:ext>
          </c:extLst>
        </c:ser>
        <c:ser>
          <c:idx val="3"/>
          <c:order val="3"/>
          <c:tx>
            <c:strRef>
              <c:f>Sheet1!$E$1</c:f>
              <c:strCache>
                <c:ptCount val="1"/>
                <c:pt idx="0">
                  <c:v>Sample 4</c:v>
                </c:pt>
              </c:strCache>
            </c:strRef>
          </c:tx>
          <c:spPr>
            <a:ln w="22225" cap="rnd">
              <a:solidFill>
                <a:schemeClr val="accent4"/>
              </a:solidFill>
            </a:ln>
            <a:effectLst>
              <a:glow rad="139700">
                <a:schemeClr val="accent4">
                  <a:satMod val="175000"/>
                  <a:alpha val="14000"/>
                </a:schemeClr>
              </a:glow>
            </a:effectLst>
          </c:spPr>
          <c:marker>
            <c:symbol val="circle"/>
            <c:size val="3"/>
            <c:spPr>
              <a:solidFill>
                <a:schemeClr val="accent4">
                  <a:lumMod val="60000"/>
                  <a:lumOff val="40000"/>
                </a:schemeClr>
              </a:solidFill>
              <a:ln>
                <a:noFill/>
              </a:ln>
              <a:effectLst>
                <a:glow rad="63500">
                  <a:schemeClr val="accent4">
                    <a:satMod val="175000"/>
                    <a:alpha val="25000"/>
                  </a:schemeClr>
                </a:glow>
              </a:effectLst>
            </c:spPr>
          </c:marker>
          <c:xVal>
            <c:numRef>
              <c:f>Sheet1!$A$2:$A$6</c:f>
              <c:numCache>
                <c:formatCode>General</c:formatCode>
                <c:ptCount val="5"/>
                <c:pt idx="0">
                  <c:v>60</c:v>
                </c:pt>
                <c:pt idx="1">
                  <c:v>120</c:v>
                </c:pt>
                <c:pt idx="2">
                  <c:v>180</c:v>
                </c:pt>
                <c:pt idx="3">
                  <c:v>240</c:v>
                </c:pt>
                <c:pt idx="4">
                  <c:v>300</c:v>
                </c:pt>
              </c:numCache>
            </c:numRef>
          </c:xVal>
          <c:yVal>
            <c:numRef>
              <c:f>Sheet1!$E$2:$E$6</c:f>
              <c:numCache>
                <c:formatCode>General</c:formatCode>
                <c:ptCount val="5"/>
                <c:pt idx="0">
                  <c:v>30</c:v>
                </c:pt>
                <c:pt idx="1">
                  <c:v>22</c:v>
                </c:pt>
                <c:pt idx="2">
                  <c:v>26</c:v>
                </c:pt>
                <c:pt idx="3">
                  <c:v>21</c:v>
                </c:pt>
                <c:pt idx="4">
                  <c:v>34</c:v>
                </c:pt>
              </c:numCache>
            </c:numRef>
          </c:yVal>
          <c:smooth val="1"/>
          <c:extLst>
            <c:ext xmlns:c16="http://schemas.microsoft.com/office/drawing/2014/chart" uri="{C3380CC4-5D6E-409C-BE32-E72D297353CC}">
              <c16:uniqueId val="{00000004-F00E-DB4A-B198-3A8A8892F1D9}"/>
            </c:ext>
          </c:extLst>
        </c:ser>
        <c:dLbls>
          <c:showLegendKey val="0"/>
          <c:showVal val="0"/>
          <c:showCatName val="0"/>
          <c:showSerName val="0"/>
          <c:showPercent val="0"/>
          <c:showBubbleSize val="0"/>
        </c:dLbls>
        <c:axId val="1983904911"/>
        <c:axId val="1700770048"/>
      </c:scatterChart>
      <c:valAx>
        <c:axId val="1983904911"/>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700770048"/>
        <c:crosses val="autoZero"/>
        <c:crossBetween val="midCat"/>
      </c:valAx>
      <c:valAx>
        <c:axId val="1700770048"/>
        <c:scaling>
          <c:orientation val="minMax"/>
        </c:scaling>
        <c:delete val="0"/>
        <c:axPos val="l"/>
        <c:majorGridlines>
          <c:spPr>
            <a:ln w="9525" cap="flat" cmpd="sng" algn="ctr">
              <a:solidFill>
                <a:schemeClr val="dk1">
                  <a:lumMod val="65000"/>
                  <a:lumOff val="35000"/>
                  <a:alpha val="75000"/>
                </a:schemeClr>
              </a:solidFill>
              <a:round/>
            </a:ln>
            <a:effectLst/>
          </c:spPr>
        </c:majorGridlines>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983904911"/>
        <c:crosses val="autoZero"/>
        <c:crossBetween val="midCat"/>
      </c:valAx>
      <c:spPr>
        <a:noFill/>
        <a:ln>
          <a:noFill/>
        </a:ln>
        <a:effectLst/>
      </c:spPr>
    </c:plotArea>
    <c:legend>
      <c:legendPos val="t"/>
      <c:layout>
        <c:manualLayout>
          <c:xMode val="edge"/>
          <c:yMode val="edge"/>
          <c:x val="0.30423669940986375"/>
          <c:y val="0.87906691221608346"/>
          <c:w val="0.42871974336541263"/>
          <c:h val="4.9908595679683677E-2"/>
        </c:manualLayout>
      </c:layou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lang="en-GB" noProof="0"/>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027913516230527E-2"/>
          <c:y val="5.1599845253244341E-2"/>
          <c:w val="0.91006513074754547"/>
          <c:h val="0.66141712948864817"/>
        </c:manualLayout>
      </c:layout>
      <c:barChart>
        <c:barDir val="col"/>
        <c:grouping val="clustered"/>
        <c:varyColors val="0"/>
        <c:ser>
          <c:idx val="0"/>
          <c:order val="0"/>
          <c:tx>
            <c:strRef>
              <c:f>Sheet1!$B$1</c:f>
              <c:strCache>
                <c:ptCount val="1"/>
                <c:pt idx="0">
                  <c:v>Sample 1</c:v>
                </c:pt>
              </c:strCache>
            </c:strRef>
          </c:tx>
          <c:spPr>
            <a:solidFill>
              <a:schemeClr val="accent6">
                <a:lumMod val="75000"/>
              </a:schemeClr>
            </a:solidFill>
            <a:ln>
              <a:noFill/>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Chemical 1</c:v>
                </c:pt>
                <c:pt idx="1">
                  <c:v>Chemical 2</c:v>
                </c:pt>
                <c:pt idx="2">
                  <c:v>Chemical 3</c:v>
                </c:pt>
                <c:pt idx="3">
                  <c:v>Chemical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D433-544B-8DBA-F4EB1C07D68C}"/>
            </c:ext>
          </c:extLst>
        </c:ser>
        <c:ser>
          <c:idx val="1"/>
          <c:order val="1"/>
          <c:tx>
            <c:strRef>
              <c:f>Sheet1!$C$1</c:f>
              <c:strCache>
                <c:ptCount val="1"/>
                <c:pt idx="0">
                  <c:v>Sample 2</c:v>
                </c:pt>
              </c:strCache>
            </c:strRef>
          </c:tx>
          <c:spPr>
            <a:solidFill>
              <a:schemeClr val="accent5"/>
            </a:solidFill>
            <a:ln>
              <a:noFill/>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Chemical 1</c:v>
                </c:pt>
                <c:pt idx="1">
                  <c:v>Chemical 2</c:v>
                </c:pt>
                <c:pt idx="2">
                  <c:v>Chemical 3</c:v>
                </c:pt>
                <c:pt idx="3">
                  <c:v>Chemical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D433-544B-8DBA-F4EB1C07D68C}"/>
            </c:ext>
          </c:extLst>
        </c:ser>
        <c:ser>
          <c:idx val="2"/>
          <c:order val="2"/>
          <c:tx>
            <c:strRef>
              <c:f>Sheet1!$D$1</c:f>
              <c:strCache>
                <c:ptCount val="1"/>
                <c:pt idx="0">
                  <c:v>Sample 3</c:v>
                </c:pt>
              </c:strCache>
            </c:strRef>
          </c:tx>
          <c:spPr>
            <a:solidFill>
              <a:schemeClr val="accent4"/>
            </a:solidFill>
            <a:ln>
              <a:noFill/>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Chemical 1</c:v>
                </c:pt>
                <c:pt idx="1">
                  <c:v>Chemical 2</c:v>
                </c:pt>
                <c:pt idx="2">
                  <c:v>Chemical 3</c:v>
                </c:pt>
                <c:pt idx="3">
                  <c:v>Chemical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D433-544B-8DBA-F4EB1C07D68C}"/>
            </c:ext>
          </c:extLst>
        </c:ser>
        <c:ser>
          <c:idx val="3"/>
          <c:order val="3"/>
          <c:tx>
            <c:strRef>
              <c:f>Sheet1!$E$1</c:f>
              <c:strCache>
                <c:ptCount val="1"/>
                <c:pt idx="0">
                  <c:v>Sample 4</c:v>
                </c:pt>
              </c:strCache>
            </c:strRef>
          </c:tx>
          <c:spPr>
            <a:solidFill>
              <a:schemeClr val="accent6">
                <a:lumMod val="50000"/>
              </a:schemeClr>
            </a:solidFill>
            <a:ln>
              <a:noFill/>
            </a:ln>
            <a:effectLst/>
          </c:spPr>
          <c:invertIfNegative val="0"/>
          <c:dLbls>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4"/>
                <c:pt idx="0">
                  <c:v>Chemical 1</c:v>
                </c:pt>
                <c:pt idx="1">
                  <c:v>Chemical 2</c:v>
                </c:pt>
                <c:pt idx="2">
                  <c:v>Chemical 3</c:v>
                </c:pt>
                <c:pt idx="3">
                  <c:v>Chemical 4</c:v>
                </c:pt>
              </c:strCache>
            </c:strRef>
          </c:cat>
          <c:val>
            <c:numRef>
              <c:f>Sheet1!$E$2:$E$5</c:f>
              <c:numCache>
                <c:formatCode>General</c:formatCode>
                <c:ptCount val="4"/>
                <c:pt idx="0">
                  <c:v>3.2</c:v>
                </c:pt>
                <c:pt idx="1">
                  <c:v>2.2000000000000002</c:v>
                </c:pt>
                <c:pt idx="2">
                  <c:v>4</c:v>
                </c:pt>
                <c:pt idx="3">
                  <c:v>1.8</c:v>
                </c:pt>
              </c:numCache>
            </c:numRef>
          </c:val>
          <c:extLst>
            <c:ext xmlns:c16="http://schemas.microsoft.com/office/drawing/2014/chart" uri="{C3380CC4-5D6E-409C-BE32-E72D297353CC}">
              <c16:uniqueId val="{00000003-D433-544B-8DBA-F4EB1C07D68C}"/>
            </c:ext>
          </c:extLst>
        </c:ser>
        <c:dLbls>
          <c:dLblPos val="outEnd"/>
          <c:showLegendKey val="0"/>
          <c:showVal val="1"/>
          <c:showCatName val="0"/>
          <c:showSerName val="0"/>
          <c:showPercent val="0"/>
          <c:showBubbleSize val="0"/>
        </c:dLbls>
        <c:gapWidth val="355"/>
        <c:overlap val="-70"/>
        <c:axId val="2013931760"/>
        <c:axId val="1657974847"/>
      </c:barChart>
      <c:catAx>
        <c:axId val="2013931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657974847"/>
        <c:crosses val="autoZero"/>
        <c:auto val="1"/>
        <c:lblAlgn val="ctr"/>
        <c:lblOffset val="100"/>
        <c:noMultiLvlLbl val="0"/>
      </c:catAx>
      <c:valAx>
        <c:axId val="1657974847"/>
        <c:scaling>
          <c:orientation val="minMax"/>
        </c:scaling>
        <c:delete val="0"/>
        <c:axPos val="l"/>
        <c:majorGridlines>
          <c:spPr>
            <a:ln w="9525" cap="flat" cmpd="sng" algn="ctr">
              <a:gradFill>
                <a:gsLst>
                  <a:gs pos="100000">
                    <a:schemeClr val="tx1">
                      <a:lumMod val="5000"/>
                      <a:lumOff val="95000"/>
                    </a:schemeClr>
                  </a:gs>
                  <a:gs pos="0">
                    <a:schemeClr val="tx1">
                      <a:lumMod val="25000"/>
                      <a:lumOff val="7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2013931760"/>
        <c:crosses val="autoZero"/>
        <c:crossBetween val="between"/>
      </c:valAx>
      <c:spPr>
        <a:noFill/>
        <a:ln>
          <a:noFill/>
        </a:ln>
        <a:effectLst/>
      </c:spPr>
    </c:plotArea>
    <c:legend>
      <c:legendPos val="b"/>
      <c:layout>
        <c:manualLayout>
          <c:xMode val="edge"/>
          <c:yMode val="edge"/>
          <c:x val="0.33319458373936323"/>
          <c:y val="0.87773862521328483"/>
          <c:w val="0.36525731031588532"/>
          <c:h val="4.9908595679683677E-2"/>
        </c:manualLayout>
      </c:layou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lang="en-GB" noProof="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1"/>
    <c:plotArea>
      <c:layout>
        <c:manualLayout>
          <c:layoutTarget val="inner"/>
          <c:xMode val="edge"/>
          <c:yMode val="edge"/>
          <c:x val="0.13657407407407407"/>
          <c:y val="0.12731481481481483"/>
          <c:w val="0.72685185185185175"/>
          <c:h val="0.72685185185185175"/>
        </c:manualLayout>
      </c:layout>
      <c:doughnutChart>
        <c:varyColors val="1"/>
        <c:ser>
          <c:idx val="0"/>
          <c:order val="0"/>
          <c:tx>
            <c:strRef>
              <c:f>Sheet1!$B$1</c:f>
              <c:strCache>
                <c:ptCount val="1"/>
                <c:pt idx="0">
                  <c:v>Sales</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4-03B3-FA4E-88E5-257D24EB3FC7}"/>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05-03B3-FA4E-88E5-257D24EB3FC7}"/>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02-03B3-FA4E-88E5-257D24EB3FC7}"/>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03-03B3-FA4E-88E5-257D24EB3FC7}"/>
              </c:ext>
            </c:extLst>
          </c:dPt>
          <c:dLbls>
            <c:dLbl>
              <c:idx val="0"/>
              <c:layout>
                <c:manualLayout>
                  <c:x val="0.11876567512394276"/>
                  <c:y val="-6.108559346748344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03B3-FA4E-88E5-257D24EB3FC7}"/>
                </c:ext>
              </c:extLst>
            </c:dLbl>
            <c:dLbl>
              <c:idx val="1"/>
              <c:layout>
                <c:manualLayout>
                  <c:x val="0.150637941090697"/>
                  <c:y val="2.147637795275590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03B3-FA4E-88E5-257D24EB3FC7}"/>
                </c:ext>
              </c:extLst>
            </c:dLbl>
            <c:dLbl>
              <c:idx val="2"/>
              <c:layout>
                <c:manualLayout>
                  <c:x val="-8.4948062613351596E-2"/>
                  <c:y val="-4.885721082932863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03B3-FA4E-88E5-257D24EB3FC7}"/>
                </c:ext>
              </c:extLst>
            </c:dLbl>
            <c:dLbl>
              <c:idx val="3"/>
              <c:layout>
                <c:manualLayout>
                  <c:x val="-0.10453920220082531"/>
                  <c:y val="-4.295302013422818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03B3-FA4E-88E5-257D24EB3FC7}"/>
                </c:ext>
              </c:extLst>
            </c:dLbl>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0%</c:formatCode>
                <c:ptCount val="4"/>
                <c:pt idx="0">
                  <c:v>0.15</c:v>
                </c:pt>
                <c:pt idx="1">
                  <c:v>0.6</c:v>
                </c:pt>
                <c:pt idx="2">
                  <c:v>0.15</c:v>
                </c:pt>
                <c:pt idx="3">
                  <c:v>0.1</c:v>
                </c:pt>
              </c:numCache>
            </c:numRef>
          </c:val>
          <c:extLst>
            <c:ext xmlns:c16="http://schemas.microsoft.com/office/drawing/2014/chart" uri="{C3380CC4-5D6E-409C-BE32-E72D297353CC}">
              <c16:uniqueId val="{00000000-03B3-FA4E-88E5-257D24EB3FC7}"/>
            </c:ext>
          </c:extLst>
        </c:ser>
        <c:dLbls>
          <c:showLegendKey val="0"/>
          <c:showVal val="0"/>
          <c:showCatName val="0"/>
          <c:showSerName val="0"/>
          <c:showPercent val="0"/>
          <c:showBubbleSize val="0"/>
          <c:showLeaderLines val="1"/>
        </c:dLbls>
        <c:firstSliceAng val="0"/>
        <c:holeSize val="9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lang="en-GB" noProof="0"/>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1"/>
    <c:plotArea>
      <c:layout>
        <c:manualLayout>
          <c:layoutTarget val="inner"/>
          <c:xMode val="edge"/>
          <c:yMode val="edge"/>
          <c:x val="0.2163598017831268"/>
          <c:y val="4.7079687653151236E-2"/>
          <c:w val="0.57251922095199792"/>
          <c:h val="0.72550775966282222"/>
        </c:manualLayout>
      </c:layout>
      <c:doughnutChart>
        <c:varyColors val="1"/>
        <c:ser>
          <c:idx val="0"/>
          <c:order val="0"/>
          <c:tx>
            <c:strRef>
              <c:f>Sheet1!$B$1</c:f>
              <c:strCache>
                <c:ptCount val="1"/>
                <c:pt idx="0">
                  <c:v>Sales</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5-5950-5A4E-A796-0C14E9859C2D}"/>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04-5950-5A4E-A796-0C14E9859C2D}"/>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03-5950-5A4E-A796-0C14E9859C2D}"/>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02-5950-5A4E-A796-0C14E9859C2D}"/>
              </c:ext>
            </c:extLst>
          </c:dPt>
          <c:dLbls>
            <c:dLbl>
              <c:idx val="0"/>
              <c:layout>
                <c:manualLayout>
                  <c:x val="4.1912246234446532E-2"/>
                  <c:y val="-3.3195020746887981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5950-5A4E-A796-0C14E9859C2D}"/>
                </c:ext>
              </c:extLst>
            </c:dLbl>
            <c:dLbl>
              <c:idx val="1"/>
              <c:layout>
                <c:manualLayout>
                  <c:x val="0.12835625409299278"/>
                  <c:y val="-4.315352697095435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5950-5A4E-A796-0C14E9859C2D}"/>
                </c:ext>
              </c:extLst>
            </c:dLbl>
            <c:dLbl>
              <c:idx val="2"/>
              <c:layout>
                <c:manualLayout>
                  <c:x val="-2.619515389652919E-2"/>
                  <c:y val="5.3112033195020746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5950-5A4E-A796-0C14E9859C2D}"/>
                </c:ext>
              </c:extLst>
            </c:dLbl>
            <c:dLbl>
              <c:idx val="3"/>
              <c:layout>
                <c:manualLayout>
                  <c:x val="-6.2868369351669937E-2"/>
                  <c:y val="1.5214208753152521E-17"/>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5950-5A4E-A796-0C14E9859C2D}"/>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ova" panose="020B0504020202020204" pitchFamily="34" charset="0"/>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Chemical 1</c:v>
                </c:pt>
                <c:pt idx="1">
                  <c:v>Chemical 2</c:v>
                </c:pt>
                <c:pt idx="2">
                  <c:v>Chemical 3</c:v>
                </c:pt>
                <c:pt idx="3">
                  <c:v>Chemical 4</c:v>
                </c:pt>
              </c:strCache>
            </c:strRef>
          </c:cat>
          <c:val>
            <c:numRef>
              <c:f>Sheet1!$B$2:$B$5</c:f>
              <c:numCache>
                <c:formatCode>0%</c:formatCode>
                <c:ptCount val="4"/>
                <c:pt idx="0">
                  <c:v>0.28999999999999998</c:v>
                </c:pt>
                <c:pt idx="1">
                  <c:v>0.27</c:v>
                </c:pt>
                <c:pt idx="2">
                  <c:v>0.2</c:v>
                </c:pt>
                <c:pt idx="3">
                  <c:v>0.24</c:v>
                </c:pt>
              </c:numCache>
            </c:numRef>
          </c:val>
          <c:extLst>
            <c:ext xmlns:c16="http://schemas.microsoft.com/office/drawing/2014/chart" uri="{C3380CC4-5D6E-409C-BE32-E72D297353CC}">
              <c16:uniqueId val="{00000000-5950-5A4E-A796-0C14E9859C2D}"/>
            </c:ext>
          </c:extLst>
        </c:ser>
        <c:dLbls>
          <c:showLegendKey val="0"/>
          <c:showVal val="0"/>
          <c:showCatName val="0"/>
          <c:showSerName val="0"/>
          <c:showPercent val="0"/>
          <c:showBubbleSize val="0"/>
          <c:showLeaderLines val="1"/>
        </c:dLbls>
        <c:firstSliceAng val="0"/>
        <c:holeSize val="90"/>
      </c:doughnutChart>
      <c:spPr>
        <a:noFill/>
        <a:ln>
          <a:noFill/>
        </a:ln>
        <a:effectLst/>
      </c:spPr>
    </c:plotArea>
    <c:legend>
      <c:legendPos val="b"/>
      <c:layout>
        <c:manualLayout>
          <c:xMode val="edge"/>
          <c:yMode val="edge"/>
          <c:x val="5.2619463824389333E-2"/>
          <c:y val="0.84622315156663508"/>
          <c:w val="0.89999989686947279"/>
          <c:h val="6.7469794491456195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bg1"/>
              </a:solidFill>
              <a:latin typeface="Arial Nova" panose="020B0504020202020204" pitchFamily="34"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1"/>
    <c:plotArea>
      <c:layout>
        <c:manualLayout>
          <c:layoutTarget val="inner"/>
          <c:xMode val="edge"/>
          <c:yMode val="edge"/>
          <c:x val="0.15046296296296297"/>
          <c:y val="0.13657407407407407"/>
          <c:w val="0.71759259259259256"/>
          <c:h val="0.71759259259259256"/>
        </c:manualLayout>
      </c:layout>
      <c:doughnutChart>
        <c:varyColors val="1"/>
        <c:ser>
          <c:idx val="0"/>
          <c:order val="0"/>
          <c:tx>
            <c:strRef>
              <c:f>Sheet1!$B$1</c:f>
              <c:strCache>
                <c:ptCount val="1"/>
                <c:pt idx="0">
                  <c:v>Sales</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5-7043-054F-A213-CF1221E83338}"/>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04-7043-054F-A213-CF1221E83338}"/>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03-7043-054F-A213-CF1221E83338}"/>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02-7043-054F-A213-CF1221E83338}"/>
              </c:ext>
            </c:extLst>
          </c:dPt>
          <c:dLbls>
            <c:dLbl>
              <c:idx val="0"/>
              <c:layout>
                <c:manualLayout>
                  <c:x val="8.7962962962962965E-2"/>
                  <c:y val="5.0925925925925923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043-054F-A213-CF1221E83338}"/>
                </c:ext>
              </c:extLst>
            </c:dLbl>
            <c:dLbl>
              <c:idx val="1"/>
              <c:layout>
                <c:manualLayout>
                  <c:x val="-6.0185185185185182E-2"/>
                  <c:y val="8.333333333333332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043-054F-A213-CF1221E83338}"/>
                </c:ext>
              </c:extLst>
            </c:dLbl>
            <c:dLbl>
              <c:idx val="2"/>
              <c:layout>
                <c:manualLayout>
                  <c:x val="-8.7094998541848934E-2"/>
                  <c:y val="-5.5555555555555552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043-054F-A213-CF1221E83338}"/>
                </c:ext>
              </c:extLst>
            </c:dLbl>
            <c:dLbl>
              <c:idx val="3"/>
              <c:layout>
                <c:manualLayout>
                  <c:x val="-0.11574074074074074"/>
                  <c:y val="-1.8518518518518517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043-054F-A213-CF1221E83338}"/>
                </c:ext>
              </c:extLst>
            </c:dLbl>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Arial Nova" panose="020B0504020202020204" pitchFamily="34" charset="0"/>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1st Qtr</c:v>
                </c:pt>
                <c:pt idx="1">
                  <c:v>2nd Qtr</c:v>
                </c:pt>
                <c:pt idx="2">
                  <c:v>3rd Qtr</c:v>
                </c:pt>
                <c:pt idx="3">
                  <c:v>4th Qtr</c:v>
                </c:pt>
              </c:strCache>
            </c:strRef>
          </c:cat>
          <c:val>
            <c:numRef>
              <c:f>Sheet1!$B$2:$B$5</c:f>
              <c:numCache>
                <c:formatCode>0%</c:formatCode>
                <c:ptCount val="4"/>
                <c:pt idx="0">
                  <c:v>0.65</c:v>
                </c:pt>
                <c:pt idx="1">
                  <c:v>0.1</c:v>
                </c:pt>
                <c:pt idx="2">
                  <c:v>0.1</c:v>
                </c:pt>
                <c:pt idx="3">
                  <c:v>0.15</c:v>
                </c:pt>
              </c:numCache>
            </c:numRef>
          </c:val>
          <c:extLst>
            <c:ext xmlns:c16="http://schemas.microsoft.com/office/drawing/2014/chart" uri="{C3380CC4-5D6E-409C-BE32-E72D297353CC}">
              <c16:uniqueId val="{00000000-7043-054F-A213-CF1221E83338}"/>
            </c:ext>
          </c:extLst>
        </c:ser>
        <c:dLbls>
          <c:showLegendKey val="0"/>
          <c:showVal val="0"/>
          <c:showCatName val="0"/>
          <c:showSerName val="0"/>
          <c:showPercent val="0"/>
          <c:showBubbleSize val="0"/>
          <c:showLeaderLines val="1"/>
        </c:dLbls>
        <c:firstSliceAng val="0"/>
        <c:holeSize val="9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withinLinear" id="17">
  <a:schemeClr val="accent4"/>
</cs:colorStyle>
</file>

<file path=ppt/charts/colors4.xml><?xml version="1.0" encoding="utf-8"?>
<cs:colorStyle xmlns:cs="http://schemas.microsoft.com/office/drawing/2012/chartStyle" xmlns:a="http://schemas.openxmlformats.org/drawingml/2006/main" meth="withinLinear" id="17">
  <a:schemeClr val="accent4"/>
</cs:colorStyle>
</file>

<file path=ppt/charts/colors5.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45">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3"/>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dk1">
            <a:lumMod val="65000"/>
            <a:lumOff val="35000"/>
            <a:alpha val="75000"/>
          </a:schemeClr>
        </a:solidFill>
        <a:round/>
      </a:ln>
    </cs:spPr>
  </cs:gridlineMajor>
  <cs:gridlineMinor>
    <cs:lnRef idx="0"/>
    <cs:fillRef idx="0"/>
    <cs:effectRef idx="0"/>
    <cs:fontRef idx="minor">
      <a:schemeClr val="tx1"/>
    </cs:fontRef>
    <cs:spPr>
      <a:ln w="9525" cap="flat" cmpd="sng" algn="ctr">
        <a:solidFill>
          <a:schemeClr val="dk1">
            <a:lumMod val="65000"/>
            <a:lumOff val="35000"/>
            <a:alpha val="25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spPr>
      <a:ln w="9525" cap="flat" cmpd="sng" algn="ctr">
        <a:solidFill>
          <a:schemeClr val="lt1">
            <a:lumMod val="50000"/>
          </a:schemeClr>
        </a:solidFill>
        <a:round/>
      </a:ln>
    </cs:spPr>
    <cs:defRPr sz="1197" kern="1200"/>
    <cs:bodyPr/>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0">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
  <cs:dataPoint3D>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5400000" scaled="0"/>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tx1">
                <a:lumMod val="5000"/>
                <a:lumOff val="95000"/>
              </a:schemeClr>
            </a:gs>
            <a:gs pos="0">
              <a:schemeClr val="tx1">
                <a:lumMod val="25000"/>
                <a:lumOff val="7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tx1">
                <a:lumMod val="5000"/>
                <a:lumOff val="95000"/>
              </a:schemeClr>
            </a:gs>
            <a:gs pos="0">
              <a:schemeClr val="tx1">
                <a:lumMod val="25000"/>
                <a:lumOff val="7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4-04-18T20:26:52.520" idx="1">
    <p:pos x="7917" y="143"/>
    <p:text>https://www.digital-adoption.com/what-is-di</p:text>
    <p:extLst>
      <p:ext uri="{C676402C-5697-4E1C-873F-D02D1690AC5C}">
        <p15:threadingInfo xmlns:p15="http://schemas.microsoft.com/office/powerpoint/2012/main" timeZoneBias="-60"/>
      </p:ext>
    </p:extLst>
  </p:cm>
</p:cmLst>
</file>

<file path=ppt/drawings/drawing1.xml><?xml version="1.0" encoding="utf-8"?>
<c:userShapes xmlns:c="http://schemas.openxmlformats.org/drawingml/2006/chart">
  <cdr:relSizeAnchor xmlns:cdr="http://schemas.openxmlformats.org/drawingml/2006/chartDrawing">
    <cdr:from>
      <cdr:x>0.33817</cdr:x>
      <cdr:y>0.27359</cdr:y>
    </cdr:from>
    <cdr:to>
      <cdr:x>0.671</cdr:x>
      <cdr:y>0.5372</cdr:y>
    </cdr:to>
    <cdr:sp macro="" textlink="">
      <cdr:nvSpPr>
        <cdr:cNvPr id="2" name="TextBox 1">
          <a:extLst xmlns:a="http://schemas.openxmlformats.org/drawingml/2006/main">
            <a:ext uri="{FF2B5EF4-FFF2-40B4-BE49-F238E27FC236}">
              <a16:creationId xmlns:a16="http://schemas.microsoft.com/office/drawing/2014/main" id="{62287496-D1CC-1214-296E-7E6F727F226F}"/>
            </a:ext>
          </a:extLst>
        </cdr:cNvPr>
        <cdr:cNvSpPr txBox="1"/>
      </cdr:nvSpPr>
      <cdr:spPr>
        <a:xfrm xmlns:a="http://schemas.openxmlformats.org/drawingml/2006/main">
          <a:off x="1639513" y="1046727"/>
          <a:ext cx="1613648" cy="1008530"/>
        </a:xfrm>
        <a:prstGeom xmlns:a="http://schemas.openxmlformats.org/drawingml/2006/main" prst="rect">
          <a:avLst/>
        </a:prstGeom>
      </cdr:spPr>
      <cdr:txBody>
        <a:bodyPr xmlns:a="http://schemas.openxmlformats.org/drawingml/2006/main" vertOverflow="clip" wrap="square" rtlCol="0" anchor="ctr"/>
        <a:lstStyle xmlns:a="http://schemas.openxmlformats.org/drawingml/2006/main"/>
        <a:p xmlns:a="http://schemas.openxmlformats.org/drawingml/2006/main">
          <a:pPr algn="ctr"/>
          <a:r>
            <a:rPr lang="en-US" sz="4800" dirty="0">
              <a:solidFill>
                <a:schemeClr val="bg1"/>
              </a:solidFill>
              <a:latin typeface="Biome" panose="020B0503030204020804" pitchFamily="34" charset="0"/>
              <a:cs typeface="Biome" panose="020B0503030204020804" pitchFamily="34" charset="0"/>
            </a:rPr>
            <a:t>DNA </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01/05/2024</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01/05/2024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ro-RO"/>
              <a:t>Reference</a:t>
            </a:r>
          </a:p>
          <a:p>
            <a:pPr rtl="0"/>
            <a:r>
              <a:rPr lang="en-GB"/>
              <a:t>https://www.digital-adoption.com/</a:t>
            </a:r>
            <a:r>
              <a:rPr lang="en-GB" err="1"/>
              <a:t>what-is-di</a:t>
            </a:r>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6</a:t>
            </a:fld>
            <a:endParaRPr lang="en-GB"/>
          </a:p>
        </p:txBody>
      </p:sp>
    </p:spTree>
    <p:extLst>
      <p:ext uri="{BB962C8B-B14F-4D97-AF65-F5344CB8AC3E}">
        <p14:creationId xmlns:p14="http://schemas.microsoft.com/office/powerpoint/2010/main" val="3473941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7</a:t>
            </a:fld>
            <a:endParaRPr lang="en-GB"/>
          </a:p>
        </p:txBody>
      </p:sp>
    </p:spTree>
    <p:extLst>
      <p:ext uri="{BB962C8B-B14F-4D97-AF65-F5344CB8AC3E}">
        <p14:creationId xmlns:p14="http://schemas.microsoft.com/office/powerpoint/2010/main" val="339396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8</a:t>
            </a:fld>
            <a:endParaRPr lang="en-GB"/>
          </a:p>
        </p:txBody>
      </p:sp>
    </p:spTree>
    <p:extLst>
      <p:ext uri="{BB962C8B-B14F-4D97-AF65-F5344CB8AC3E}">
        <p14:creationId xmlns:p14="http://schemas.microsoft.com/office/powerpoint/2010/main" val="36315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a:t>
            </a:r>
          </a:p>
          <a:p>
            <a:r>
              <a:rPr lang="en-GB"/>
              <a:t>https://medium.com/@bajju003/evolution-of-digital-technologies-</a:t>
            </a:r>
            <a:r>
              <a:rPr lang="en-GB" err="1"/>
              <a:t>55e3ede5aa70</a:t>
            </a:r>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9</a:t>
            </a:fld>
            <a:endParaRPr lang="en-GB"/>
          </a:p>
        </p:txBody>
      </p:sp>
    </p:spTree>
    <p:extLst>
      <p:ext uri="{BB962C8B-B14F-4D97-AF65-F5344CB8AC3E}">
        <p14:creationId xmlns:p14="http://schemas.microsoft.com/office/powerpoint/2010/main" val="485871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pPr rtl="0"/>
            <a:endParaRPr lang="en-GB"/>
          </a:p>
        </p:txBody>
      </p:sp>
      <p:sp>
        <p:nvSpPr>
          <p:cNvPr id="5" name="Footer Placeholder 4"/>
          <p:cNvSpPr>
            <a:spLocks noGrp="1"/>
          </p:cNvSpPr>
          <p:nvPr>
            <p:ph type="ftr" sz="quarter" idx="11"/>
          </p:nvPr>
        </p:nvSpPr>
        <p:spPr/>
        <p:txBody>
          <a:bodyPr/>
          <a:lstStyle/>
          <a:p>
            <a:pPr rtl="0"/>
            <a:r>
              <a:rPr lang="en-GB"/>
              <a:t>Scientific findings</a:t>
            </a:r>
          </a:p>
        </p:txBody>
      </p:sp>
      <p:sp>
        <p:nvSpPr>
          <p:cNvPr id="6" name="Slide Number Placeholder 5"/>
          <p:cNvSpPr>
            <a:spLocks noGrp="1"/>
          </p:cNvSpPr>
          <p:nvPr>
            <p:ph type="sldNum" sz="quarter" idx="12"/>
          </p:nvPr>
        </p:nvSpPr>
        <p:spPr/>
        <p:txBody>
          <a:bodyPr/>
          <a:lstStyle/>
          <a:p>
            <a:pPr rtl="0"/>
            <a:fld id="{FE024F78-56A6-7740-B68D-8D4D026EDF3F}" type="slidenum">
              <a:rPr lang="en-GB" smtClean="0"/>
              <a:pPr rtl="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4575779"/>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endParaRPr lang="en-GB"/>
          </a:p>
        </p:txBody>
      </p:sp>
      <p:sp>
        <p:nvSpPr>
          <p:cNvPr id="5" name="Footer Placeholder 4"/>
          <p:cNvSpPr>
            <a:spLocks noGrp="1"/>
          </p:cNvSpPr>
          <p:nvPr>
            <p:ph type="ftr" sz="quarter" idx="11"/>
          </p:nvPr>
        </p:nvSpPr>
        <p:spPr/>
        <p:txBody>
          <a:bodyPr/>
          <a:lstStyle/>
          <a:p>
            <a:pPr rtl="0"/>
            <a:r>
              <a:rPr lang="en-GB"/>
              <a:t>Scientific findings</a:t>
            </a:r>
          </a:p>
        </p:txBody>
      </p:sp>
      <p:sp>
        <p:nvSpPr>
          <p:cNvPr id="6" name="Slide Number Placeholder 5"/>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2490041046"/>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endParaRPr lang="en-GB"/>
          </a:p>
        </p:txBody>
      </p:sp>
      <p:sp>
        <p:nvSpPr>
          <p:cNvPr id="5" name="Footer Placeholder 4"/>
          <p:cNvSpPr>
            <a:spLocks noGrp="1"/>
          </p:cNvSpPr>
          <p:nvPr>
            <p:ph type="ftr" sz="quarter" idx="11"/>
          </p:nvPr>
        </p:nvSpPr>
        <p:spPr/>
        <p:txBody>
          <a:bodyPr/>
          <a:lstStyle/>
          <a:p>
            <a:pPr rtl="0"/>
            <a:r>
              <a:rPr lang="en-GB"/>
              <a:t>Scientific findings</a:t>
            </a:r>
          </a:p>
        </p:txBody>
      </p:sp>
      <p:sp>
        <p:nvSpPr>
          <p:cNvPr id="6" name="Slide Number Placeholder 5"/>
          <p:cNvSpPr>
            <a:spLocks noGrp="1"/>
          </p:cNvSpPr>
          <p:nvPr>
            <p:ph type="sldNum" sz="quarter" idx="12"/>
          </p:nvPr>
        </p:nvSpPr>
        <p:spPr/>
        <p:txBody>
          <a:bodyPr/>
          <a:lstStyle/>
          <a:p>
            <a:pPr rtl="0"/>
            <a:fld id="{FE024F78-56A6-7740-B68D-8D4D026EDF3F}" type="slidenum">
              <a:rPr lang="en-GB" smtClean="0"/>
              <a:pPr rtl="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774687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rtl="0"/>
            <a:endParaRPr lang="en-GB"/>
          </a:p>
        </p:txBody>
      </p:sp>
      <p:sp>
        <p:nvSpPr>
          <p:cNvPr id="6" name="Footer Placeholder 5"/>
          <p:cNvSpPr>
            <a:spLocks noGrp="1"/>
          </p:cNvSpPr>
          <p:nvPr>
            <p:ph type="ftr" sz="quarter" idx="11"/>
          </p:nvPr>
        </p:nvSpPr>
        <p:spPr/>
        <p:txBody>
          <a:bodyPr/>
          <a:lstStyle/>
          <a:p>
            <a:pPr rtl="0"/>
            <a:r>
              <a:rPr lang="en-GB"/>
              <a:t>Scientific findings</a:t>
            </a:r>
          </a:p>
        </p:txBody>
      </p:sp>
      <p:sp>
        <p:nvSpPr>
          <p:cNvPr id="7" name="Slide Number Placeholder 6"/>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344790313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rtl="0"/>
            <a:endParaRPr lang="en-GB"/>
          </a:p>
        </p:txBody>
      </p:sp>
      <p:sp>
        <p:nvSpPr>
          <p:cNvPr id="8" name="Footer Placeholder 7"/>
          <p:cNvSpPr>
            <a:spLocks noGrp="1"/>
          </p:cNvSpPr>
          <p:nvPr>
            <p:ph type="ftr" sz="quarter" idx="11"/>
          </p:nvPr>
        </p:nvSpPr>
        <p:spPr/>
        <p:txBody>
          <a:bodyPr/>
          <a:lstStyle/>
          <a:p>
            <a:pPr rtl="0"/>
            <a:r>
              <a:rPr lang="en-GB"/>
              <a:t>Scientific findings</a:t>
            </a:r>
          </a:p>
        </p:txBody>
      </p:sp>
      <p:sp>
        <p:nvSpPr>
          <p:cNvPr id="9" name="Slide Number Placeholder 8"/>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104884556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rtl="0"/>
            <a:endParaRPr lang="en-GB"/>
          </a:p>
        </p:txBody>
      </p:sp>
      <p:sp>
        <p:nvSpPr>
          <p:cNvPr id="4" name="Footer Placeholder 3"/>
          <p:cNvSpPr>
            <a:spLocks noGrp="1"/>
          </p:cNvSpPr>
          <p:nvPr>
            <p:ph type="ftr" sz="quarter" idx="11"/>
          </p:nvPr>
        </p:nvSpPr>
        <p:spPr/>
        <p:txBody>
          <a:bodyPr/>
          <a:lstStyle/>
          <a:p>
            <a:pPr rtl="0"/>
            <a:r>
              <a:rPr lang="en-GB"/>
              <a:t>Scientific findings</a:t>
            </a:r>
          </a:p>
        </p:txBody>
      </p:sp>
      <p:sp>
        <p:nvSpPr>
          <p:cNvPr id="5" name="Slide Number Placeholder 4"/>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1078561133"/>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endParaRPr lang="en-GB"/>
          </a:p>
        </p:txBody>
      </p:sp>
      <p:sp>
        <p:nvSpPr>
          <p:cNvPr id="3" name="Footer Placeholder 2"/>
          <p:cNvSpPr>
            <a:spLocks noGrp="1"/>
          </p:cNvSpPr>
          <p:nvPr>
            <p:ph type="ftr" sz="quarter" idx="11"/>
          </p:nvPr>
        </p:nvSpPr>
        <p:spPr/>
        <p:txBody>
          <a:bodyPr/>
          <a:lstStyle/>
          <a:p>
            <a:pPr rtl="0"/>
            <a:r>
              <a:rPr lang="en-GB"/>
              <a:t>Scientific findings</a:t>
            </a:r>
          </a:p>
        </p:txBody>
      </p:sp>
      <p:sp>
        <p:nvSpPr>
          <p:cNvPr id="4" name="Slide Number Placeholder 3"/>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1655010691"/>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endParaRPr lang="en-GB"/>
          </a:p>
        </p:txBody>
      </p:sp>
      <p:sp>
        <p:nvSpPr>
          <p:cNvPr id="6" name="Footer Placeholder 5"/>
          <p:cNvSpPr>
            <a:spLocks noGrp="1"/>
          </p:cNvSpPr>
          <p:nvPr>
            <p:ph type="ftr" sz="quarter" idx="11"/>
          </p:nvPr>
        </p:nvSpPr>
        <p:spPr/>
        <p:txBody>
          <a:bodyPr/>
          <a:lstStyle/>
          <a:p>
            <a:pPr rtl="0"/>
            <a:r>
              <a:rPr lang="en-GB"/>
              <a:t>Scientific findings</a:t>
            </a:r>
          </a:p>
        </p:txBody>
      </p:sp>
      <p:sp>
        <p:nvSpPr>
          <p:cNvPr id="7" name="Slide Number Placeholder 6"/>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80877479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endParaRPr lang="en-GB"/>
          </a:p>
        </p:txBody>
      </p:sp>
      <p:sp>
        <p:nvSpPr>
          <p:cNvPr id="6" name="Footer Placeholder 5"/>
          <p:cNvSpPr>
            <a:spLocks noGrp="1"/>
          </p:cNvSpPr>
          <p:nvPr>
            <p:ph type="ftr" sz="quarter" idx="11"/>
          </p:nvPr>
        </p:nvSpPr>
        <p:spPr/>
        <p:txBody>
          <a:bodyPr/>
          <a:lstStyle/>
          <a:p>
            <a:pPr rtl="0"/>
            <a:r>
              <a:rPr lang="en-GB"/>
              <a:t>Scientific findings</a:t>
            </a:r>
          </a:p>
        </p:txBody>
      </p:sp>
      <p:sp>
        <p:nvSpPr>
          <p:cNvPr id="7" name="Slide Number Placeholder 6"/>
          <p:cNvSpPr>
            <a:spLocks noGrp="1"/>
          </p:cNvSpPr>
          <p:nvPr>
            <p:ph type="sldNum" sz="quarter" idx="12"/>
          </p:nvPr>
        </p:nvSpPr>
        <p:spPr/>
        <p:txBody>
          <a:bodyPr/>
          <a:lstStyle/>
          <a:p>
            <a:pPr rtl="0"/>
            <a:fld id="{FE024F78-56A6-7740-B68D-8D4D026EDF3F}" type="slidenum">
              <a:rPr lang="en-GB" smtClean="0"/>
              <a:pPr rtl="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2012140"/>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endParaRPr lang="en-GB"/>
          </a:p>
        </p:txBody>
      </p:sp>
      <p:sp>
        <p:nvSpPr>
          <p:cNvPr id="5" name="Footer Placeholder 4"/>
          <p:cNvSpPr>
            <a:spLocks noGrp="1"/>
          </p:cNvSpPr>
          <p:nvPr>
            <p:ph type="ftr" sz="quarter" idx="11"/>
          </p:nvPr>
        </p:nvSpPr>
        <p:spPr/>
        <p:txBody>
          <a:bodyPr/>
          <a:lstStyle/>
          <a:p>
            <a:pPr rtl="0"/>
            <a:r>
              <a:rPr lang="en-GB"/>
              <a:t>Scientific findings</a:t>
            </a:r>
          </a:p>
        </p:txBody>
      </p:sp>
      <p:sp>
        <p:nvSpPr>
          <p:cNvPr id="6" name="Slide Number Placeholder 5"/>
          <p:cNvSpPr>
            <a:spLocks noGrp="1"/>
          </p:cNvSpPr>
          <p:nvPr>
            <p:ph type="sldNum" sz="quarter" idx="12"/>
          </p:nvPr>
        </p:nvSpPr>
        <p:spPr/>
        <p:txBody>
          <a:bodyPr/>
          <a:lstStyle/>
          <a:p>
            <a:pPr rtl="0"/>
            <a:fld id="{FE024F78-56A6-7740-B68D-8D4D026EDF3F}" type="slidenum">
              <a:rPr lang="en-GB" smtClean="0"/>
              <a:pPr rtl="0"/>
              <a:t>‹#›</a:t>
            </a:fld>
            <a:endParaRPr lang="en-GB"/>
          </a:p>
        </p:txBody>
      </p:sp>
    </p:spTree>
    <p:extLst>
      <p:ext uri="{BB962C8B-B14F-4D97-AF65-F5344CB8AC3E}">
        <p14:creationId xmlns:p14="http://schemas.microsoft.com/office/powerpoint/2010/main" val="3910886345"/>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endParaRPr lang="en-GB"/>
          </a:p>
        </p:txBody>
      </p:sp>
      <p:sp>
        <p:nvSpPr>
          <p:cNvPr id="5" name="Footer Placeholder 4"/>
          <p:cNvSpPr>
            <a:spLocks noGrp="1"/>
          </p:cNvSpPr>
          <p:nvPr>
            <p:ph type="ftr" sz="quarter" idx="11"/>
          </p:nvPr>
        </p:nvSpPr>
        <p:spPr/>
        <p:txBody>
          <a:bodyPr/>
          <a:lstStyle/>
          <a:p>
            <a:pPr rtl="0"/>
            <a:r>
              <a:rPr lang="en-GB"/>
              <a:t>Scientific findings</a:t>
            </a:r>
          </a:p>
        </p:txBody>
      </p:sp>
      <p:sp>
        <p:nvSpPr>
          <p:cNvPr id="6" name="Slide Number Placeholder 5"/>
          <p:cNvSpPr>
            <a:spLocks noGrp="1"/>
          </p:cNvSpPr>
          <p:nvPr>
            <p:ph type="sldNum" sz="quarter" idx="12"/>
          </p:nvPr>
        </p:nvSpPr>
        <p:spPr/>
        <p:txBody>
          <a:bodyPr/>
          <a:lstStyle/>
          <a:p>
            <a:pPr rtl="0"/>
            <a:fld id="{FE024F78-56A6-7740-B68D-8D4D026EDF3F}" type="slidenum">
              <a:rPr lang="en-GB" smtClean="0"/>
              <a:pPr rtl="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0986100"/>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2456121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a:solidFill>
                <a:schemeClr val="bg1"/>
              </a:solidFill>
            </a:endParaRPr>
          </a:p>
          <a:p>
            <a:pPr rtl="0"/>
            <a:endParaRPr lang="en-GB">
              <a:solidFill>
                <a:schemeClr val="bg1"/>
              </a:solidFill>
            </a:endParaRPr>
          </a:p>
          <a:p>
            <a:pPr rtl="0"/>
            <a:endParaRPr lang="en-GB">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319487779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18643123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273574788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12419194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344517278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18211834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317184215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rtl="0"/>
              <a:t>‹#›</a:t>
            </a:fld>
            <a:endParaRPr lang="en-GB"/>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a:p>
        </p:txBody>
      </p:sp>
    </p:spTree>
    <p:extLst>
      <p:ext uri="{BB962C8B-B14F-4D97-AF65-F5344CB8AC3E}">
        <p14:creationId xmlns:p14="http://schemas.microsoft.com/office/powerpoint/2010/main" val="591065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a:t>Scientific findings</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FE024F78-56A6-7740-B68D-8D4D026EDF3F}" type="slidenum">
              <a:rPr lang="en-GB" smtClean="0"/>
              <a:pPr rtl="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937115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 id="2147483770" r:id="rId19"/>
    <p:sldLayoutId id="2147483771" r:id="rId20"/>
  </p:sldLayoutIdLst>
  <p:hf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325593@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www.digital-adoption.com/what-is-di"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comments" Target="../comments/comment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8" Type="http://schemas.openxmlformats.org/officeDocument/2006/relationships/hyperlink" Target="https://www.computerhope.com/jargon/s/slide-rule.htm" TargetMode="External"/><Relationship Id="rId13" Type="http://schemas.openxmlformats.org/officeDocument/2006/relationships/hyperlink" Target="https://www.computerhope.com/jargon/i/ipos.htm" TargetMode="External"/><Relationship Id="rId3" Type="http://schemas.openxmlformats.org/officeDocument/2006/relationships/image" Target="../media/image7.jpeg"/><Relationship Id="rId7" Type="http://schemas.openxmlformats.org/officeDocument/2006/relationships/hyperlink" Target="https://www.computerhope.com/jargon/a/abacus.htm" TargetMode="External"/><Relationship Id="rId12" Type="http://schemas.openxmlformats.org/officeDocument/2006/relationships/hyperlink" Target="https://www.computerhope.com/jargon/s/stordevi.htm"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hyperlink" Target="https://www.computerhope.com/jargon/d/data.htm" TargetMode="External"/><Relationship Id="rId11" Type="http://schemas.openxmlformats.org/officeDocument/2006/relationships/hyperlink" Target="https://www.computerhope.com/jargon/o/output.htm" TargetMode="External"/><Relationship Id="rId5" Type="http://schemas.openxmlformats.org/officeDocument/2006/relationships/hyperlink" Target="https://www.computerhope.com/jargon/p/program.htm" TargetMode="External"/><Relationship Id="rId10" Type="http://schemas.openxmlformats.org/officeDocument/2006/relationships/hyperlink" Target="https://www.computerhope.com/jargon/p/process.htm" TargetMode="External"/><Relationship Id="rId4" Type="http://schemas.openxmlformats.org/officeDocument/2006/relationships/image" Target="../media/image8.jpeg"/><Relationship Id="rId9" Type="http://schemas.openxmlformats.org/officeDocument/2006/relationships/hyperlink" Target="https://www.computerhope.com/jargon/i/input.htm" TargetMode="External"/><Relationship Id="rId1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Touchscreen" TargetMode="External"/><Relationship Id="rId13" Type="http://schemas.openxmlformats.org/officeDocument/2006/relationships/hyperlink" Target="https://en.wikipedia.org/wiki/Streaming_media" TargetMode="External"/><Relationship Id="rId3" Type="http://schemas.openxmlformats.org/officeDocument/2006/relationships/chart" Target="../charts/chart1.xml"/><Relationship Id="rId7" Type="http://schemas.openxmlformats.org/officeDocument/2006/relationships/hyperlink" Target="https://en.wikipedia.org/wiki/Computing" TargetMode="External"/><Relationship Id="rId12" Type="http://schemas.openxmlformats.org/officeDocument/2006/relationships/hyperlink" Target="https://en.wikipedia.org/wiki/Multimedia" TargetMode="External"/><Relationship Id="rId2" Type="http://schemas.openxmlformats.org/officeDocument/2006/relationships/notesSlide" Target="../notesSlides/notesSlide5.xml"/><Relationship Id="rId16" Type="http://schemas.openxmlformats.org/officeDocument/2006/relationships/hyperlink" Target="https://en.wikipedia.org/wiki/Text_messaging" TargetMode="External"/><Relationship Id="rId1" Type="http://schemas.openxmlformats.org/officeDocument/2006/relationships/slideLayout" Target="../slideLayouts/slideLayout16.xml"/><Relationship Id="rId6" Type="http://schemas.openxmlformats.org/officeDocument/2006/relationships/hyperlink" Target="https://en.wikipedia.org/wiki/Mobile_phone" TargetMode="External"/><Relationship Id="rId11" Type="http://schemas.openxmlformats.org/officeDocument/2006/relationships/hyperlink" Target="https://en.wikipedia.org/wiki/Social_media" TargetMode="External"/><Relationship Id="rId5" Type="http://schemas.openxmlformats.org/officeDocument/2006/relationships/hyperlink" Target="https://en.wikipedia.org/wiki/Mobile_device" TargetMode="External"/><Relationship Id="rId15" Type="http://schemas.openxmlformats.org/officeDocument/2006/relationships/hyperlink" Target="https://en.wikipedia.org/wiki/GPS_navigation" TargetMode="External"/><Relationship Id="rId10" Type="http://schemas.openxmlformats.org/officeDocument/2006/relationships/hyperlink" Target="https://en.wikipedia.org/wiki/Email" TargetMode="External"/><Relationship Id="rId4" Type="http://schemas.openxmlformats.org/officeDocument/2006/relationships/image" Target="../media/image10.jpeg"/><Relationship Id="rId9" Type="http://schemas.openxmlformats.org/officeDocument/2006/relationships/hyperlink" Target="https://en.wikipedia.org/wiki/Web_browsing" TargetMode="External"/><Relationship Id="rId14" Type="http://schemas.openxmlformats.org/officeDocument/2006/relationships/hyperlink" Target="https://en.wikipedia.org/wiki/Camera" TargetMode="Externa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2.png"/><Relationship Id="rId5" Type="http://schemas.openxmlformats.org/officeDocument/2006/relationships/chart" Target="../charts/chart5.xml"/><Relationship Id="rId4" Type="http://schemas.openxmlformats.org/officeDocument/2006/relationships/chart" Target="../charts/chart4.xml"/></Relationships>
</file>

<file path=ppt/slides/_rels/slide9.xml.rels><?xml version="1.0" encoding="UTF-8" standalone="yes"?>
<Relationships xmlns="http://schemas.openxmlformats.org/package/2006/relationships"><Relationship Id="rId3" Type="http://schemas.openxmlformats.org/officeDocument/2006/relationships/hyperlink" Target="https://medium.com/@bajju003/evolution-of-digital-technologies-55e3ede5aa70" TargetMode="External"/><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hyperlink" Target="https://journals.sagepub.com/doi/full/10.1177/1474904115608387" TargetMode="Externa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uwaterloo.ca/centre-for-teaching-excellence/catalogs/tip-sheets/eportfolios-explained-theory-and-practice" TargetMode="Externa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forbes.com/uk/advisor/business/what-is-ecommerce/" TargetMode="Externa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6.xml"/><Relationship Id="rId5" Type="http://schemas.openxmlformats.org/officeDocument/2006/relationships/image" Target="../media/image19.sv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p:txBody>
          <a:bodyPr rtlCol="0"/>
          <a:lstStyle>
            <a:defPPr>
              <a:defRPr lang="en-GB"/>
            </a:defPPr>
          </a:lstStyle>
          <a:p>
            <a:pPr rtl="0"/>
            <a:r>
              <a:rPr lang="en-GB"/>
              <a:t>DIGITAL </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rtlCol="0"/>
          <a:lstStyle>
            <a:defPPr>
              <a:defRPr lang="en-GB"/>
            </a:defPPr>
          </a:lstStyle>
          <a:p>
            <a:pPr rtl="0"/>
            <a:r>
              <a:rPr lang="en-GB"/>
              <a:t>TEHNOLOGIES</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a:xfrm>
            <a:off x="0" y="4882308"/>
            <a:ext cx="12192000" cy="1323440"/>
          </a:xfrm>
          <a:scene3d>
            <a:camera prst="isometricOffAxis1Right"/>
            <a:lightRig rig="threePt" dir="t"/>
          </a:scene3d>
        </p:spPr>
        <p:style>
          <a:lnRef idx="3">
            <a:schemeClr val="lt1"/>
          </a:lnRef>
          <a:fillRef idx="1">
            <a:schemeClr val="accent3"/>
          </a:fillRef>
          <a:effectRef idx="1">
            <a:schemeClr val="accent3"/>
          </a:effectRef>
          <a:fontRef idx="minor">
            <a:schemeClr val="lt1"/>
          </a:fontRef>
        </p:style>
        <p:txBody>
          <a:bodyPr rtlCol="0"/>
          <a:lstStyle>
            <a:defPPr>
              <a:defRPr lang="en-GB"/>
            </a:defPPr>
          </a:lstStyle>
          <a:p>
            <a:pPr rtl="0"/>
            <a:r>
              <a:rPr lang="en-GB" dirty="0">
                <a:cs typeface="Arial"/>
              </a:rPr>
              <a:t>LANGA PAULA-TEREZIA-IULIANA</a:t>
            </a:r>
          </a:p>
          <a:p>
            <a:r>
              <a:rPr lang="en-GB" dirty="0">
                <a:cs typeface="Arial"/>
                <a:hlinkClick r:id="rId3"/>
              </a:rPr>
              <a:t>2325593@student.uwtsd.ac.uk</a:t>
            </a:r>
            <a:endParaRPr lang="en-GB" dirty="0">
              <a:cs typeface="Arial"/>
            </a:endParaRPr>
          </a:p>
          <a:p>
            <a:r>
              <a:rPr lang="en-GB" dirty="0">
                <a:cs typeface="Arial"/>
              </a:rPr>
              <a:t>CERTHE Academic skills for business </a:t>
            </a:r>
          </a:p>
          <a:p>
            <a:r>
              <a:rPr lang="en-GB" dirty="0" err="1">
                <a:cs typeface="Arial"/>
              </a:rPr>
              <a:t>Teacher:Marck</a:t>
            </a:r>
            <a:r>
              <a:rPr lang="en-GB" dirty="0">
                <a:cs typeface="Arial"/>
              </a:rPr>
              <a:t> </a:t>
            </a:r>
            <a:r>
              <a:rPr lang="en-GB" dirty="0" err="1">
                <a:cs typeface="Arial"/>
              </a:rPr>
              <a:t>Huntly</a:t>
            </a:r>
            <a:endParaRPr lang="en-GB" dirty="0"/>
          </a:p>
          <a:p>
            <a:endParaRPr lang="en-GB" dirty="0"/>
          </a:p>
        </p:txBody>
      </p:sp>
    </p:spTree>
    <p:extLst>
      <p:ext uri="{BB962C8B-B14F-4D97-AF65-F5344CB8AC3E}">
        <p14:creationId xmlns:p14="http://schemas.microsoft.com/office/powerpoint/2010/main" val="249803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p:txBody>
          <a:bodyPr rtlCol="0"/>
          <a:lstStyle>
            <a:defPPr>
              <a:defRPr lang="en-GB"/>
            </a:defPPr>
          </a:lstStyle>
          <a:p>
            <a:pPr rtl="0"/>
            <a:r>
              <a:rPr lang="en-GB"/>
              <a:t>Dr. Mirjam Nilsson holds a Ph.D. in human biology from Glenwood University</a:t>
            </a:r>
          </a:p>
          <a:p>
            <a:pPr rtl="0"/>
            <a:endParaRPr lang="en-GB"/>
          </a:p>
          <a:p>
            <a:pPr rtl="0"/>
            <a:endParaRPr lang="en-GB"/>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p:txBody>
          <a:bodyPr rtlCol="0"/>
          <a:lstStyle>
            <a:defPPr>
              <a:defRPr lang="en-GB"/>
            </a:defPPr>
          </a:lstStyle>
          <a:p>
            <a:pPr marL="0" indent="0" rtl="0">
              <a:buNone/>
            </a:pPr>
            <a:endParaRPr lang="en-GB"/>
          </a:p>
          <a:p>
            <a:pPr rtl="0"/>
            <a:endParaRPr lang="en-GB"/>
          </a:p>
        </p:txBody>
      </p:sp>
      <p:sp>
        <p:nvSpPr>
          <p:cNvPr id="17" name="Footer Placeholder 16">
            <a:extLst>
              <a:ext uri="{FF2B5EF4-FFF2-40B4-BE49-F238E27FC236}">
                <a16:creationId xmlns:a16="http://schemas.microsoft.com/office/drawing/2014/main" id="{51D17EAA-BAAD-6B17-CF45-131271883A11}"/>
              </a:ext>
            </a:extLst>
          </p:cNvPr>
          <p:cNvSpPr>
            <a:spLocks noGrp="1"/>
          </p:cNvSpPr>
          <p:nvPr>
            <p:ph type="ftr" sz="quarter" idx="11"/>
          </p:nvPr>
        </p:nvSpPr>
        <p:spPr/>
        <p:txBody>
          <a:bodyPr rtlCol="0"/>
          <a:lstStyle>
            <a:defPPr>
              <a:defRPr lang="en-GB"/>
            </a:defPPr>
          </a:lstStyle>
          <a:p>
            <a:pPr rtl="0"/>
            <a:r>
              <a:rPr lang="en-GB"/>
              <a:t>Scientific findings</a:t>
            </a:r>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a:t>
            </a:fld>
            <a:endParaRPr lang="en-GB"/>
          </a:p>
        </p:txBody>
      </p:sp>
      <p:pic>
        <p:nvPicPr>
          <p:cNvPr id="6" name="Picture 5" descr="A hand touching a screen with icons">
            <a:extLst>
              <a:ext uri="{FF2B5EF4-FFF2-40B4-BE49-F238E27FC236}">
                <a16:creationId xmlns:a16="http://schemas.microsoft.com/office/drawing/2014/main" id="{3E98824B-6F8F-AD50-536A-E14BADA50514}"/>
              </a:ext>
            </a:extLst>
          </p:cNvPr>
          <p:cNvPicPr>
            <a:picLocks noChangeAspect="1"/>
          </p:cNvPicPr>
          <p:nvPr/>
        </p:nvPicPr>
        <p:blipFill>
          <a:blip r:embed="rId3"/>
          <a:stretch>
            <a:fillRect/>
          </a:stretch>
        </p:blipFill>
        <p:spPr>
          <a:xfrm>
            <a:off x="0" y="-771382"/>
            <a:ext cx="12192000" cy="7586133"/>
          </a:xfrm>
          <a:prstGeom prst="rect">
            <a:avLst/>
          </a:prstGeom>
        </p:spPr>
      </p:pic>
      <p:sp>
        <p:nvSpPr>
          <p:cNvPr id="7" name="TextBox 6">
            <a:extLst>
              <a:ext uri="{FF2B5EF4-FFF2-40B4-BE49-F238E27FC236}">
                <a16:creationId xmlns:a16="http://schemas.microsoft.com/office/drawing/2014/main" id="{7CA6570E-F328-6815-5827-6F969383A9F8}"/>
              </a:ext>
            </a:extLst>
          </p:cNvPr>
          <p:cNvSpPr txBox="1"/>
          <p:nvPr/>
        </p:nvSpPr>
        <p:spPr>
          <a:xfrm>
            <a:off x="498739" y="939418"/>
            <a:ext cx="3838030" cy="400110"/>
          </a:xfrm>
          <a:prstGeom prst="rect">
            <a:avLst/>
          </a:prstGeom>
          <a:noFill/>
        </p:spPr>
        <p:txBody>
          <a:bodyPr wrap="square" rtlCol="0">
            <a:spAutoFit/>
          </a:bodyPr>
          <a:lstStyle/>
          <a:p>
            <a:r>
              <a:rPr lang="en-GB" sz="20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haroni" panose="020F0502020204030204" pitchFamily="2" charset="-79"/>
                <a:cs typeface="Aharoni" panose="020F0502020204030204" pitchFamily="2" charset="-79"/>
              </a:rPr>
              <a:t>INTRODUCTION</a:t>
            </a:r>
          </a:p>
        </p:txBody>
      </p:sp>
      <p:sp>
        <p:nvSpPr>
          <p:cNvPr id="8" name="Rectangle 7">
            <a:extLst>
              <a:ext uri="{FF2B5EF4-FFF2-40B4-BE49-F238E27FC236}">
                <a16:creationId xmlns:a16="http://schemas.microsoft.com/office/drawing/2014/main" id="{A2383F6D-4A96-2A61-9A37-22818AA3A8BA}"/>
              </a:ext>
            </a:extLst>
          </p:cNvPr>
          <p:cNvSpPr/>
          <p:nvPr/>
        </p:nvSpPr>
        <p:spPr>
          <a:xfrm>
            <a:off x="336405" y="-658812"/>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5B5F0B9-B6BA-8D74-C5CB-CAAC340257FD}"/>
              </a:ext>
            </a:extLst>
          </p:cNvPr>
          <p:cNvSpPr txBox="1"/>
          <p:nvPr/>
        </p:nvSpPr>
        <p:spPr>
          <a:xfrm>
            <a:off x="445462" y="1607507"/>
            <a:ext cx="3387456" cy="1477328"/>
          </a:xfrm>
          <a:prstGeom prst="rect">
            <a:avLst/>
          </a:prstGeom>
          <a:noFill/>
        </p:spPr>
        <p:txBody>
          <a:bodyPr wrap="square" lIns="91440" tIns="45720" rIns="91440" bIns="45720" rtlCol="0" anchor="t">
            <a:spAutoFit/>
          </a:bodyPr>
          <a:lstStyle/>
          <a:p>
            <a:r>
              <a:rPr lang="en-GB" dirty="0">
                <a:highlight>
                  <a:srgbClr val="00FFFF"/>
                </a:highlight>
              </a:rPr>
              <a:t>THIS PRESANTATION IS ABOUT THE DIGITAL TEHNOLOGIES AND THEY SPECIFIC and my </a:t>
            </a:r>
            <a:r>
              <a:rPr lang="en-GB" dirty="0" err="1">
                <a:highlight>
                  <a:srgbClr val="00FFFF"/>
                </a:highlight>
              </a:rPr>
              <a:t>experiante</a:t>
            </a:r>
            <a:r>
              <a:rPr lang="en-GB" dirty="0">
                <a:highlight>
                  <a:srgbClr val="00FFFF"/>
                </a:highlight>
              </a:rPr>
              <a:t> ,and what </a:t>
            </a:r>
            <a:r>
              <a:rPr lang="en-GB" dirty="0" err="1">
                <a:highlight>
                  <a:srgbClr val="00FFFF"/>
                </a:highlight>
              </a:rPr>
              <a:t>I,m</a:t>
            </a:r>
            <a:r>
              <a:rPr lang="en-GB" dirty="0">
                <a:highlight>
                  <a:srgbClr val="00FFFF"/>
                </a:highlight>
              </a:rPr>
              <a:t> learning in this class.</a:t>
            </a:r>
          </a:p>
        </p:txBody>
      </p:sp>
    </p:spTree>
    <p:extLst>
      <p:ext uri="{BB962C8B-B14F-4D97-AF65-F5344CB8AC3E}">
        <p14:creationId xmlns:p14="http://schemas.microsoft.com/office/powerpoint/2010/main" val="224903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C94E-8A1E-EF2B-21FC-6674BD1BF93C}"/>
              </a:ext>
            </a:extLst>
          </p:cNvPr>
          <p:cNvSpPr>
            <a:spLocks noGrp="1"/>
          </p:cNvSpPr>
          <p:nvPr>
            <p:ph type="title"/>
          </p:nvPr>
        </p:nvSpPr>
        <p:spPr>
          <a:xfrm>
            <a:off x="470028" y="365125"/>
            <a:ext cx="10880943" cy="615755"/>
          </a:xfrm>
        </p:spPr>
        <p:txBody>
          <a:bodyPr/>
          <a:lstStyle/>
          <a:p>
            <a:r>
              <a:rPr lang="en-GB" sz="2000" dirty="0">
                <a:solidFill>
                  <a:schemeClr val="bg1"/>
                </a:solidFill>
              </a:rPr>
              <a:t>What I knew ,What I know now ?</a:t>
            </a:r>
          </a:p>
        </p:txBody>
      </p:sp>
      <p:sp>
        <p:nvSpPr>
          <p:cNvPr id="3" name="Text Placeholder 2">
            <a:extLst>
              <a:ext uri="{FF2B5EF4-FFF2-40B4-BE49-F238E27FC236}">
                <a16:creationId xmlns:a16="http://schemas.microsoft.com/office/drawing/2014/main" id="{EAB4AF15-F238-D12E-9429-C7D1DB8C5E99}"/>
              </a:ext>
            </a:extLst>
          </p:cNvPr>
          <p:cNvSpPr>
            <a:spLocks noGrp="1"/>
          </p:cNvSpPr>
          <p:nvPr>
            <p:ph type="body" sz="quarter" idx="30"/>
          </p:nvPr>
        </p:nvSpPr>
        <p:spPr>
          <a:xfrm>
            <a:off x="774465" y="1712373"/>
            <a:ext cx="3953594" cy="509671"/>
          </a:xfrm>
        </p:spPr>
        <p:txBody>
          <a:bodyPr/>
          <a:lstStyle/>
          <a:p>
            <a:r>
              <a:rPr lang="en-GB" dirty="0">
                <a:solidFill>
                  <a:schemeClr val="bg1"/>
                </a:solidFill>
              </a:rPr>
              <a:t>What I knew before the course</a:t>
            </a:r>
          </a:p>
        </p:txBody>
      </p:sp>
      <p:sp>
        <p:nvSpPr>
          <p:cNvPr id="4" name="Text Placeholder 3">
            <a:extLst>
              <a:ext uri="{FF2B5EF4-FFF2-40B4-BE49-F238E27FC236}">
                <a16:creationId xmlns:a16="http://schemas.microsoft.com/office/drawing/2014/main" id="{4641D066-B653-FF7B-FF5E-67D3F12F27D9}"/>
              </a:ext>
            </a:extLst>
          </p:cNvPr>
          <p:cNvSpPr>
            <a:spLocks noGrp="1"/>
          </p:cNvSpPr>
          <p:nvPr>
            <p:ph type="body" sz="quarter" idx="32"/>
          </p:nvPr>
        </p:nvSpPr>
        <p:spPr>
          <a:xfrm>
            <a:off x="6715703" y="1719605"/>
            <a:ext cx="3911982" cy="523316"/>
          </a:xfrm>
        </p:spPr>
        <p:txBody>
          <a:bodyPr/>
          <a:lstStyle/>
          <a:p>
            <a:r>
              <a:rPr lang="en-GB" dirty="0">
                <a:solidFill>
                  <a:schemeClr val="bg1"/>
                </a:solidFill>
              </a:rPr>
              <a:t>What I know now?</a:t>
            </a:r>
          </a:p>
        </p:txBody>
      </p:sp>
      <p:sp>
        <p:nvSpPr>
          <p:cNvPr id="5" name="Content Placeholder 4">
            <a:extLst>
              <a:ext uri="{FF2B5EF4-FFF2-40B4-BE49-F238E27FC236}">
                <a16:creationId xmlns:a16="http://schemas.microsoft.com/office/drawing/2014/main" id="{4085AB2B-3302-65AD-90ED-54AC6CC80438}"/>
              </a:ext>
            </a:extLst>
          </p:cNvPr>
          <p:cNvSpPr>
            <a:spLocks noGrp="1"/>
          </p:cNvSpPr>
          <p:nvPr>
            <p:ph sz="quarter" idx="35"/>
          </p:nvPr>
        </p:nvSpPr>
        <p:spPr>
          <a:xfrm>
            <a:off x="664522" y="2529475"/>
            <a:ext cx="4778363" cy="3883758"/>
          </a:xfrm>
        </p:spPr>
        <p:txBody>
          <a:bodyPr vert="horz" lIns="45720" tIns="45720" rIns="45720" bIns="45720" rtlCol="0" anchor="t">
            <a:normAutofit/>
          </a:bodyPr>
          <a:lstStyle/>
          <a:p>
            <a:pPr marL="283210" indent="-283210"/>
            <a:r>
              <a:rPr lang="en-GB" dirty="0"/>
              <a:t>This course enriched my </a:t>
            </a:r>
            <a:r>
              <a:rPr lang="en-GB" dirty="0" err="1"/>
              <a:t>knoweledge</a:t>
            </a:r>
            <a:r>
              <a:rPr lang="en-GB" dirty="0"/>
              <a:t> about technology , electronics and how to use them .Before starting this course I knew very  little about technology ,only what I learned in primary school and from everyday </a:t>
            </a:r>
            <a:r>
              <a:rPr lang="en-GB" dirty="0" err="1"/>
              <a:t>life.I</a:t>
            </a:r>
            <a:r>
              <a:rPr lang="en-GB" dirty="0"/>
              <a:t> only knew a few computer components ,what it's s mouse </a:t>
            </a:r>
            <a:r>
              <a:rPr lang="en-GB" dirty="0" err="1"/>
              <a:t>snd</a:t>
            </a:r>
            <a:r>
              <a:rPr lang="en-GB" dirty="0"/>
              <a:t> how to use power point ,how to edit picture ,text ..etc .How to open an application like </a:t>
            </a:r>
            <a:r>
              <a:rPr lang="en-GB" dirty="0" err="1"/>
              <a:t>facebook</a:t>
            </a:r>
            <a:r>
              <a:rPr lang="en-GB" dirty="0"/>
              <a:t>, eBay. </a:t>
            </a:r>
            <a:r>
              <a:rPr lang="en-GB" dirty="0" err="1"/>
              <a:t>aliexpress</a:t>
            </a:r>
            <a:r>
              <a:rPr lang="en-GB" dirty="0"/>
              <a:t>...or </a:t>
            </a:r>
            <a:r>
              <a:rPr lang="en-GB" dirty="0" err="1"/>
              <a:t>Icloud</a:t>
            </a:r>
            <a:r>
              <a:rPr lang="en-GB" dirty="0"/>
              <a:t> account and to create an </a:t>
            </a:r>
            <a:r>
              <a:rPr lang="en-GB" dirty="0" err="1"/>
              <a:t>email..things</a:t>
            </a:r>
            <a:r>
              <a:rPr lang="en-GB" dirty="0"/>
              <a:t> in general</a:t>
            </a:r>
          </a:p>
        </p:txBody>
      </p:sp>
      <p:sp>
        <p:nvSpPr>
          <p:cNvPr id="6" name="Content Placeholder 5">
            <a:extLst>
              <a:ext uri="{FF2B5EF4-FFF2-40B4-BE49-F238E27FC236}">
                <a16:creationId xmlns:a16="http://schemas.microsoft.com/office/drawing/2014/main" id="{7A98B5E9-C095-0D0F-1DB4-F681389E8D1F}"/>
              </a:ext>
            </a:extLst>
          </p:cNvPr>
          <p:cNvSpPr>
            <a:spLocks noGrp="1"/>
          </p:cNvSpPr>
          <p:nvPr>
            <p:ph sz="quarter" idx="36"/>
          </p:nvPr>
        </p:nvSpPr>
        <p:spPr>
          <a:xfrm>
            <a:off x="6600882" y="2529475"/>
            <a:ext cx="5477735" cy="3706308"/>
          </a:xfrm>
        </p:spPr>
        <p:txBody>
          <a:bodyPr vert="horz" lIns="45720" tIns="45720" rIns="45720" bIns="45720" rtlCol="0" anchor="t">
            <a:normAutofit/>
          </a:bodyPr>
          <a:lstStyle/>
          <a:p>
            <a:pPr marL="283210" indent="-283210"/>
            <a:r>
              <a:rPr lang="en-GB" dirty="0"/>
              <a:t>In this course I learned what technology really means ,how to use its advantages and </a:t>
            </a:r>
            <a:r>
              <a:rPr lang="en-GB" dirty="0" err="1"/>
              <a:t>disanvantages</a:t>
            </a:r>
            <a:r>
              <a:rPr lang="en-GB" dirty="0"/>
              <a:t>..its </a:t>
            </a:r>
            <a:r>
              <a:rPr lang="en-GB" dirty="0" err="1"/>
              <a:t>parts.I</a:t>
            </a:r>
            <a:r>
              <a:rPr lang="en-GB" dirty="0"/>
              <a:t> learned what a computer means and its history ,how to create my own </a:t>
            </a:r>
            <a:r>
              <a:rPr lang="en-GB" dirty="0" err="1"/>
              <a:t>businesse</a:t>
            </a:r>
            <a:r>
              <a:rPr lang="en-GB" dirty="0"/>
              <a:t> online simply and </a:t>
            </a:r>
            <a:r>
              <a:rPr lang="en-GB" dirty="0" err="1"/>
              <a:t>quickly..how</a:t>
            </a:r>
            <a:r>
              <a:rPr lang="en-GB" dirty="0"/>
              <a:t> to use the power point much </a:t>
            </a:r>
            <a:r>
              <a:rPr lang="en-GB" dirty="0" err="1"/>
              <a:t>better,word</a:t>
            </a:r>
            <a:r>
              <a:rPr lang="en-GB" dirty="0"/>
              <a:t> and more application like them...I learned what an e-</a:t>
            </a:r>
            <a:r>
              <a:rPr lang="en-GB" dirty="0" err="1"/>
              <a:t>portofolio</a:t>
            </a:r>
            <a:r>
              <a:rPr lang="en-GB" dirty="0"/>
              <a:t> is and how to create </a:t>
            </a:r>
            <a:r>
              <a:rPr lang="en-GB" dirty="0" err="1"/>
              <a:t>one,mind</a:t>
            </a:r>
            <a:r>
              <a:rPr lang="en-GB" dirty="0"/>
              <a:t> map ,e-</a:t>
            </a:r>
            <a:r>
              <a:rPr lang="en-GB" dirty="0" err="1"/>
              <a:t>commerce..This</a:t>
            </a:r>
            <a:r>
              <a:rPr lang="en-GB" dirty="0"/>
              <a:t> course helped me to use the </a:t>
            </a:r>
            <a:r>
              <a:rPr lang="en-GB" dirty="0" err="1"/>
              <a:t>leaptop</a:t>
            </a:r>
            <a:r>
              <a:rPr lang="en-GB" dirty="0"/>
              <a:t> computer more easily now knowing all their components and how to handle it in at the same </a:t>
            </a:r>
            <a:r>
              <a:rPr lang="en-GB" dirty="0" err="1"/>
              <a:t>time,how</a:t>
            </a:r>
            <a:r>
              <a:rPr lang="en-GB" dirty="0"/>
              <a:t> to create individual and group projects. I will give some examples of what I learned in this course below.</a:t>
            </a:r>
          </a:p>
        </p:txBody>
      </p:sp>
      <p:sp>
        <p:nvSpPr>
          <p:cNvPr id="7" name="Footer Placeholder 6">
            <a:extLst>
              <a:ext uri="{FF2B5EF4-FFF2-40B4-BE49-F238E27FC236}">
                <a16:creationId xmlns:a16="http://schemas.microsoft.com/office/drawing/2014/main" id="{04BA975A-7077-2865-DCF3-4F8D3CC5BF77}"/>
              </a:ext>
            </a:extLst>
          </p:cNvPr>
          <p:cNvSpPr>
            <a:spLocks noGrp="1"/>
          </p:cNvSpPr>
          <p:nvPr>
            <p:ph type="ftr" sz="quarter" idx="11"/>
          </p:nvPr>
        </p:nvSpPr>
        <p:spPr/>
        <p:txBody>
          <a:bodyPr/>
          <a:lstStyle/>
          <a:p>
            <a:pPr rtl="0"/>
            <a:r>
              <a:rPr lang="en-GB"/>
              <a:t>Scientific findings</a:t>
            </a:r>
          </a:p>
        </p:txBody>
      </p:sp>
      <p:sp>
        <p:nvSpPr>
          <p:cNvPr id="8" name="Slide Number Placeholder 7">
            <a:extLst>
              <a:ext uri="{FF2B5EF4-FFF2-40B4-BE49-F238E27FC236}">
                <a16:creationId xmlns:a16="http://schemas.microsoft.com/office/drawing/2014/main" id="{A7ED4E8D-215E-6EAF-B6DA-E918920FE9E4}"/>
              </a:ext>
            </a:extLst>
          </p:cNvPr>
          <p:cNvSpPr>
            <a:spLocks noGrp="1"/>
          </p:cNvSpPr>
          <p:nvPr>
            <p:ph type="sldNum" sz="quarter" idx="12"/>
          </p:nvPr>
        </p:nvSpPr>
        <p:spPr/>
        <p:txBody>
          <a:bodyPr/>
          <a:lstStyle/>
          <a:p>
            <a:pPr rtl="0"/>
            <a:fld id="{FE024F78-56A6-7740-B68D-8D4D026EDF3F}" type="slidenum">
              <a:rPr lang="en-GB" smtClean="0"/>
              <a:pPr rtl="0"/>
              <a:t>3</a:t>
            </a:fld>
            <a:endParaRPr lang="en-GB"/>
          </a:p>
        </p:txBody>
      </p:sp>
    </p:spTree>
    <p:extLst>
      <p:ext uri="{BB962C8B-B14F-4D97-AF65-F5344CB8AC3E}">
        <p14:creationId xmlns:p14="http://schemas.microsoft.com/office/powerpoint/2010/main" val="3762227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p:txBody>
          <a:bodyPr rtlCol="0"/>
          <a:lstStyle>
            <a:defPPr>
              <a:defRPr lang="en-GB"/>
            </a:defPPr>
          </a:lstStyle>
          <a:p>
            <a:pPr rtl="0"/>
            <a:r>
              <a:rPr lang="en-GB"/>
              <a:t>Overview</a:t>
            </a:r>
          </a:p>
        </p:txBody>
      </p:sp>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p:txBody>
          <a:bodyPr rtlCol="0"/>
          <a:lstStyle>
            <a:defPPr>
              <a:defRPr lang="en-GB"/>
            </a:defPPr>
          </a:lstStyle>
          <a:p>
            <a:pPr rtl="0"/>
            <a:r>
              <a:rPr lang="en-GB"/>
              <a:t>This study focused on learning whether natural or chemical causes are more likely to cause </a:t>
            </a:r>
          </a:p>
          <a:p>
            <a:pPr rtl="0"/>
            <a:r>
              <a:rPr lang="en-GB"/>
              <a:t>cell mutation.</a:t>
            </a:r>
          </a:p>
          <a:p>
            <a:pPr rtl="0"/>
            <a:endParaRPr lang="en-GB"/>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p:txBody>
          <a:bodyPr rtlCol="0"/>
          <a:lstStyle>
            <a:defPPr>
              <a:defRPr lang="en-GB"/>
            </a:defPPr>
          </a:lstStyle>
          <a:p>
            <a:pPr rtl="0"/>
            <a:r>
              <a:rPr lang="en-GB"/>
              <a:t>Causes of cell mutation</a:t>
            </a:r>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p:txBody>
          <a:bodyPr rtlCol="0"/>
          <a:lstStyle>
            <a:defPPr>
              <a:defRPr lang="en-GB"/>
            </a:defPPr>
          </a:lstStyle>
          <a:p>
            <a:pPr rtl="0"/>
            <a:r>
              <a:rPr lang="en-GB"/>
              <a:t>Effects of exposure</a:t>
            </a:r>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rtlCol="0"/>
          <a:lstStyle>
            <a:defPPr>
              <a:defRPr lang="en-GB"/>
            </a:defPPr>
          </a:lstStyle>
          <a:p>
            <a:pPr rtl="0"/>
            <a:endParaRPr lang="en-GB"/>
          </a:p>
          <a:p>
            <a:pPr rtl="0"/>
            <a:r>
              <a:rPr lang="en-GB"/>
              <a:t>Funding for future research</a:t>
            </a:r>
          </a:p>
          <a:p>
            <a:pPr rtl="0"/>
            <a:endParaRPr lang="en-GB"/>
          </a:p>
        </p:txBody>
      </p:sp>
      <p:sp>
        <p:nvSpPr>
          <p:cNvPr id="10" name="Footer Placeholder 9">
            <a:extLst>
              <a:ext uri="{FF2B5EF4-FFF2-40B4-BE49-F238E27FC236}">
                <a16:creationId xmlns:a16="http://schemas.microsoft.com/office/drawing/2014/main" id="{DD2A3633-9718-8A40-B15C-581BB873165D}"/>
              </a:ext>
            </a:extLst>
          </p:cNvPr>
          <p:cNvSpPr>
            <a:spLocks noGrp="1"/>
          </p:cNvSpPr>
          <p:nvPr>
            <p:ph type="ftr" sz="quarter" idx="11"/>
          </p:nvPr>
        </p:nvSpPr>
        <p:spPr/>
        <p:txBody>
          <a:bodyPr rtlCol="0"/>
          <a:lstStyle>
            <a:defPPr>
              <a:defRPr lang="en-GB"/>
            </a:defPPr>
          </a:lstStyle>
          <a:p>
            <a:pPr rtl="0"/>
            <a:r>
              <a:rPr lang="en-GB"/>
              <a:t>Scientific findings</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a:p>
        </p:txBody>
      </p:sp>
      <p:pic>
        <p:nvPicPr>
          <p:cNvPr id="5" name="Picture 4" descr="Several computer monitors in front of a city skyline&#10;&#10;Description automatically generated">
            <a:hlinkClick r:id="rId3"/>
            <a:extLst>
              <a:ext uri="{FF2B5EF4-FFF2-40B4-BE49-F238E27FC236}">
                <a16:creationId xmlns:a16="http://schemas.microsoft.com/office/drawing/2014/main" id="{ED5C7CFD-CC8F-6A51-3191-FB0454D875D5}"/>
              </a:ext>
            </a:extLst>
          </p:cNvPr>
          <p:cNvPicPr>
            <a:picLocks noChangeAspect="1"/>
          </p:cNvPicPr>
          <p:nvPr/>
        </p:nvPicPr>
        <p:blipFill>
          <a:blip r:embed="rId4"/>
          <a:stretch>
            <a:fillRect/>
          </a:stretch>
        </p:blipFill>
        <p:spPr>
          <a:xfrm>
            <a:off x="-204068" y="-306594"/>
            <a:ext cx="12589565" cy="8693517"/>
          </a:xfrm>
          <a:prstGeom prst="rect">
            <a:avLst/>
          </a:prstGeom>
        </p:spPr>
      </p:pic>
      <p:sp>
        <p:nvSpPr>
          <p:cNvPr id="6" name="TextBox 5">
            <a:extLst>
              <a:ext uri="{FF2B5EF4-FFF2-40B4-BE49-F238E27FC236}">
                <a16:creationId xmlns:a16="http://schemas.microsoft.com/office/drawing/2014/main" id="{124F772C-07B0-388F-4D43-018AE224A617}"/>
              </a:ext>
            </a:extLst>
          </p:cNvPr>
          <p:cNvSpPr txBox="1"/>
          <p:nvPr/>
        </p:nvSpPr>
        <p:spPr>
          <a:xfrm>
            <a:off x="797681" y="827851"/>
            <a:ext cx="3192248" cy="400110"/>
          </a:xfrm>
          <a:prstGeom prst="rect">
            <a:avLst/>
          </a:prstGeom>
          <a:noFill/>
        </p:spPr>
        <p:txBody>
          <a:bodyPr wrap="square" rtlCol="0">
            <a:spAutoFit/>
          </a:bodyPr>
          <a:lstStyle/>
          <a:p>
            <a:r>
              <a:rPr lang="en-GB" sz="2000" b="1">
                <a:effectLst>
                  <a:outerShdw blurRad="38100" dist="38100" dir="2700000" algn="tl">
                    <a:srgbClr val="000000">
                      <a:alpha val="43137"/>
                    </a:srgbClr>
                  </a:outerShdw>
                </a:effectLst>
                <a:highlight>
                  <a:srgbClr val="00FFFF"/>
                </a:highlight>
              </a:rPr>
              <a:t>MAIN BODY</a:t>
            </a:r>
          </a:p>
        </p:txBody>
      </p:sp>
      <p:sp>
        <p:nvSpPr>
          <p:cNvPr id="7" name="TextBox 6">
            <a:hlinkClick r:id="rId3"/>
            <a:extLst>
              <a:ext uri="{FF2B5EF4-FFF2-40B4-BE49-F238E27FC236}">
                <a16:creationId xmlns:a16="http://schemas.microsoft.com/office/drawing/2014/main" id="{71D24A1E-7575-7894-3EF7-814A130856FA}"/>
              </a:ext>
            </a:extLst>
          </p:cNvPr>
          <p:cNvSpPr txBox="1"/>
          <p:nvPr/>
        </p:nvSpPr>
        <p:spPr>
          <a:xfrm>
            <a:off x="98991" y="1593483"/>
            <a:ext cx="4464196" cy="3970318"/>
          </a:xfrm>
          <a:prstGeom prst="rect">
            <a:avLst/>
          </a:prstGeom>
          <a:noFill/>
        </p:spPr>
        <p:txBody>
          <a:bodyPr wrap="square" lIns="91440" tIns="45720" rIns="91440" bIns="45720" rtlCol="0" anchor="t">
            <a:spAutoFit/>
          </a:bodyPr>
          <a:lstStyle/>
          <a:p>
            <a:pPr algn="l" fontAlgn="base"/>
            <a:r>
              <a:rPr lang="ro-RO" b="1" i="0">
                <a:solidFill>
                  <a:srgbClr val="141414"/>
                </a:solidFill>
                <a:effectLst/>
                <a:highlight>
                  <a:srgbClr val="00FFFF"/>
                </a:highlight>
                <a:latin typeface="inherit"/>
              </a:rPr>
              <a:t>-[1]”</a:t>
            </a:r>
            <a:r>
              <a:rPr lang="en-GB" b="1" i="0">
                <a:solidFill>
                  <a:srgbClr val="141414"/>
                </a:solidFill>
                <a:effectLst/>
                <a:highlight>
                  <a:srgbClr val="00FFFF"/>
                </a:highlight>
                <a:latin typeface="inherit"/>
              </a:rPr>
              <a:t>Digital technologies</a:t>
            </a:r>
            <a:r>
              <a:rPr lang="en-GB" b="0" i="0">
                <a:solidFill>
                  <a:srgbClr val="141414"/>
                </a:solidFill>
                <a:effectLst/>
                <a:highlight>
                  <a:srgbClr val="00FFFF"/>
                </a:highlight>
                <a:latin typeface="ReithSans"/>
              </a:rPr>
              <a:t> are </a:t>
            </a:r>
            <a:r>
              <a:rPr lang="en-GB" b="1" i="0">
                <a:solidFill>
                  <a:srgbClr val="141414"/>
                </a:solidFill>
                <a:effectLst/>
                <a:highlight>
                  <a:srgbClr val="00FFFF"/>
                </a:highlight>
                <a:latin typeface="inherit"/>
              </a:rPr>
              <a:t>electronic systems</a:t>
            </a:r>
            <a:r>
              <a:rPr lang="en-GB" b="0" i="0">
                <a:solidFill>
                  <a:srgbClr val="141414"/>
                </a:solidFill>
                <a:effectLst/>
                <a:highlight>
                  <a:srgbClr val="00FFFF"/>
                </a:highlight>
                <a:latin typeface="ReithSans"/>
              </a:rPr>
              <a:t> and </a:t>
            </a:r>
            <a:r>
              <a:rPr lang="en-GB" b="1" i="0">
                <a:solidFill>
                  <a:srgbClr val="141414"/>
                </a:solidFill>
                <a:effectLst/>
                <a:highlight>
                  <a:srgbClr val="00FFFF"/>
                </a:highlight>
                <a:latin typeface="inherit"/>
              </a:rPr>
              <a:t>resources</a:t>
            </a:r>
            <a:r>
              <a:rPr lang="en-GB" b="0" i="0">
                <a:solidFill>
                  <a:srgbClr val="141414"/>
                </a:solidFill>
                <a:effectLst/>
                <a:highlight>
                  <a:srgbClr val="00FFFF"/>
                </a:highlight>
                <a:latin typeface="ReithSans"/>
              </a:rPr>
              <a:t> that help us </a:t>
            </a:r>
            <a:r>
              <a:rPr lang="en-GB" b="1" i="0">
                <a:solidFill>
                  <a:srgbClr val="141414"/>
                </a:solidFill>
                <a:effectLst/>
                <a:highlight>
                  <a:srgbClr val="00FFFF"/>
                </a:highlight>
                <a:latin typeface="inherit"/>
              </a:rPr>
              <a:t>learn</a:t>
            </a:r>
            <a:r>
              <a:rPr lang="en-GB" b="0" i="0">
                <a:solidFill>
                  <a:srgbClr val="141414"/>
                </a:solidFill>
                <a:effectLst/>
                <a:highlight>
                  <a:srgbClr val="00FFFF"/>
                </a:highlight>
                <a:latin typeface="ReithSans"/>
              </a:rPr>
              <a:t>, </a:t>
            </a:r>
            <a:r>
              <a:rPr lang="en-GB" b="1" i="0">
                <a:solidFill>
                  <a:srgbClr val="141414"/>
                </a:solidFill>
                <a:effectLst/>
                <a:highlight>
                  <a:srgbClr val="00FFFF"/>
                </a:highlight>
                <a:latin typeface="inherit"/>
              </a:rPr>
              <a:t>communicate</a:t>
            </a:r>
            <a:r>
              <a:rPr lang="en-GB" b="0" i="0">
                <a:solidFill>
                  <a:srgbClr val="141414"/>
                </a:solidFill>
                <a:effectLst/>
                <a:highlight>
                  <a:srgbClr val="00FFFF"/>
                </a:highlight>
                <a:latin typeface="ReithSans"/>
              </a:rPr>
              <a:t>, </a:t>
            </a:r>
            <a:r>
              <a:rPr lang="en-GB" b="1" i="0">
                <a:solidFill>
                  <a:srgbClr val="141414"/>
                </a:solidFill>
                <a:effectLst/>
                <a:highlight>
                  <a:srgbClr val="00FFFF"/>
                </a:highlight>
                <a:latin typeface="inherit"/>
              </a:rPr>
              <a:t>play</a:t>
            </a:r>
            <a:r>
              <a:rPr lang="en-GB" b="0" i="0">
                <a:solidFill>
                  <a:srgbClr val="141414"/>
                </a:solidFill>
                <a:effectLst/>
                <a:highlight>
                  <a:srgbClr val="00FFFF"/>
                </a:highlight>
                <a:latin typeface="ReithSans"/>
              </a:rPr>
              <a:t> and more.</a:t>
            </a:r>
          </a:p>
          <a:p>
            <a:pPr algn="l" fontAlgn="base"/>
            <a:r>
              <a:rPr lang="en-GB" b="0" i="0">
                <a:solidFill>
                  <a:srgbClr val="141414"/>
                </a:solidFill>
                <a:effectLst/>
                <a:highlight>
                  <a:srgbClr val="00FFFF"/>
                </a:highlight>
                <a:latin typeface="ReithSans"/>
              </a:rPr>
              <a:t>Examples of digital technologies </a:t>
            </a:r>
            <a:r>
              <a:rPr lang="en-GB">
                <a:solidFill>
                  <a:srgbClr val="141414"/>
                </a:solidFill>
                <a:highlight>
                  <a:srgbClr val="00FFFF"/>
                </a:highlight>
                <a:latin typeface="ReithSans"/>
              </a:rPr>
              <a:t>]</a:t>
            </a:r>
            <a:r>
              <a:rPr lang="en-GB" err="1">
                <a:solidFill>
                  <a:srgbClr val="141414"/>
                </a:solidFill>
                <a:highlight>
                  <a:srgbClr val="00FFFF"/>
                </a:highlight>
                <a:latin typeface="ReithSans"/>
              </a:rPr>
              <a:t>nclude</a:t>
            </a:r>
            <a:r>
              <a:rPr lang="en-GB" b="0" i="0">
                <a:solidFill>
                  <a:srgbClr val="141414"/>
                </a:solidFill>
                <a:effectLst/>
                <a:highlight>
                  <a:srgbClr val="00FFFF"/>
                </a:highlight>
                <a:latin typeface="ReithSans"/>
              </a:rPr>
              <a:t>:</a:t>
            </a:r>
          </a:p>
          <a:p>
            <a:pPr algn="l" fontAlgn="base">
              <a:buFont typeface="Arial" panose="020B0604020202020204" pitchFamily="34" charset="0"/>
              <a:buChar char="•"/>
            </a:pPr>
            <a:r>
              <a:rPr lang="en-GB" b="0" i="0">
                <a:solidFill>
                  <a:srgbClr val="141414"/>
                </a:solidFill>
                <a:effectLst/>
                <a:highlight>
                  <a:srgbClr val="00FFFF"/>
                </a:highlight>
                <a:latin typeface="ReithSans"/>
              </a:rPr>
              <a:t>computers</a:t>
            </a:r>
          </a:p>
          <a:p>
            <a:pPr algn="l" fontAlgn="base">
              <a:buFont typeface="Arial" panose="020B0604020202020204" pitchFamily="34" charset="0"/>
              <a:buChar char="•"/>
            </a:pPr>
            <a:r>
              <a:rPr lang="en-GB" b="0" i="0">
                <a:solidFill>
                  <a:srgbClr val="141414"/>
                </a:solidFill>
                <a:effectLst/>
                <a:highlight>
                  <a:srgbClr val="00FFFF"/>
                </a:highlight>
                <a:latin typeface="ReithSans"/>
              </a:rPr>
              <a:t>smartphones</a:t>
            </a:r>
          </a:p>
          <a:p>
            <a:pPr algn="l" fontAlgn="base">
              <a:buFont typeface="Arial" panose="020B0604020202020204" pitchFamily="34" charset="0"/>
              <a:buChar char="•"/>
            </a:pPr>
            <a:r>
              <a:rPr lang="en-GB" b="0" i="0">
                <a:solidFill>
                  <a:srgbClr val="141414"/>
                </a:solidFill>
                <a:effectLst/>
                <a:highlight>
                  <a:srgbClr val="00FFFF"/>
                </a:highlight>
                <a:latin typeface="ReithSans"/>
              </a:rPr>
              <a:t>smart TVs</a:t>
            </a:r>
          </a:p>
          <a:p>
            <a:pPr algn="l" fontAlgn="base">
              <a:buFont typeface="Arial" panose="020B0604020202020204" pitchFamily="34" charset="0"/>
              <a:buChar char="•"/>
            </a:pPr>
            <a:r>
              <a:rPr lang="en-GB" b="0" i="0">
                <a:solidFill>
                  <a:srgbClr val="141414"/>
                </a:solidFill>
                <a:effectLst/>
                <a:highlight>
                  <a:srgbClr val="00FFFF"/>
                </a:highlight>
                <a:latin typeface="ReithSans"/>
              </a:rPr>
              <a:t>online games</a:t>
            </a:r>
          </a:p>
          <a:p>
            <a:pPr algn="l" fontAlgn="base">
              <a:buFont typeface="Arial" panose="020B0604020202020204" pitchFamily="34" charset="0"/>
              <a:buChar char="•"/>
            </a:pPr>
            <a:r>
              <a:rPr lang="en-GB" b="0" i="0">
                <a:solidFill>
                  <a:srgbClr val="141414"/>
                </a:solidFill>
                <a:effectLst/>
                <a:highlight>
                  <a:srgbClr val="00FFFF"/>
                </a:highlight>
                <a:latin typeface="ReithSans"/>
              </a:rPr>
              <a:t>video on demand websites</a:t>
            </a:r>
          </a:p>
          <a:p>
            <a:pPr algn="l" fontAlgn="base">
              <a:buFont typeface="Arial" panose="020B0604020202020204" pitchFamily="34" charset="0"/>
              <a:buChar char="•"/>
            </a:pPr>
            <a:r>
              <a:rPr lang="en-GB" b="0" i="0">
                <a:solidFill>
                  <a:srgbClr val="141414"/>
                </a:solidFill>
                <a:effectLst/>
                <a:highlight>
                  <a:srgbClr val="00FFFF"/>
                </a:highlight>
                <a:latin typeface="ReithSans"/>
              </a:rPr>
              <a:t>traffic lights and pedestrian crossings</a:t>
            </a:r>
          </a:p>
          <a:p>
            <a:pPr algn="l" fontAlgn="base">
              <a:buFont typeface="Arial" panose="020B0604020202020204" pitchFamily="34" charset="0"/>
              <a:buChar char="•"/>
            </a:pPr>
            <a:r>
              <a:rPr lang="en-GB" b="0" i="0">
                <a:solidFill>
                  <a:srgbClr val="141414"/>
                </a:solidFill>
                <a:effectLst/>
                <a:highlight>
                  <a:srgbClr val="00FFFF"/>
                </a:highlight>
                <a:latin typeface="ReithSans"/>
              </a:rPr>
              <a:t>automatic doors</a:t>
            </a:r>
            <a:r>
              <a:rPr lang="ro-RO" b="0" i="0">
                <a:solidFill>
                  <a:srgbClr val="141414"/>
                </a:solidFill>
                <a:effectLst/>
                <a:highlight>
                  <a:srgbClr val="00FFFF"/>
                </a:highlight>
                <a:latin typeface="ReithSans"/>
              </a:rPr>
              <a:t>”</a:t>
            </a:r>
          </a:p>
          <a:p>
            <a:pPr algn="l" fontAlgn="base">
              <a:buFont typeface="Arial" panose="020B0604020202020204" pitchFamily="34" charset="0"/>
              <a:buChar char="•"/>
            </a:pPr>
            <a:endParaRPr lang="ro-RO">
              <a:solidFill>
                <a:srgbClr val="141414"/>
              </a:solidFill>
              <a:highlight>
                <a:srgbClr val="00FFFF"/>
              </a:highlight>
              <a:latin typeface="ReithSans"/>
            </a:endParaRPr>
          </a:p>
          <a:p>
            <a:pPr algn="l" fontAlgn="base">
              <a:buFont typeface="Arial" panose="020B0604020202020204" pitchFamily="34" charset="0"/>
              <a:buChar char="•"/>
            </a:pPr>
            <a:r>
              <a:rPr lang="ro-RO" b="0" i="0">
                <a:solidFill>
                  <a:srgbClr val="141414"/>
                </a:solidFill>
                <a:effectLst/>
                <a:highlight>
                  <a:srgbClr val="00FFFF"/>
                </a:highlight>
                <a:latin typeface="ReithSans"/>
              </a:rPr>
              <a:t>Reference:</a:t>
            </a:r>
          </a:p>
          <a:p>
            <a:pPr algn="l" fontAlgn="base">
              <a:buFont typeface="Arial" panose="020B0604020202020204" pitchFamily="34" charset="0"/>
              <a:buChar char="•"/>
            </a:pPr>
            <a:endParaRPr lang="en-GB" b="0" i="0">
              <a:solidFill>
                <a:srgbClr val="141414"/>
              </a:solidFill>
              <a:effectLst/>
              <a:highlight>
                <a:srgbClr val="00FFFF"/>
              </a:highlight>
              <a:latin typeface="ReithSans"/>
            </a:endParaRPr>
          </a:p>
        </p:txBody>
      </p:sp>
      <p:sp>
        <p:nvSpPr>
          <p:cNvPr id="3" name="TextBox 2">
            <a:extLst>
              <a:ext uri="{FF2B5EF4-FFF2-40B4-BE49-F238E27FC236}">
                <a16:creationId xmlns:a16="http://schemas.microsoft.com/office/drawing/2014/main" id="{5754C5DA-4B7D-8C63-3184-1FB620E29AC1}"/>
              </a:ext>
            </a:extLst>
          </p:cNvPr>
          <p:cNvSpPr txBox="1"/>
          <p:nvPr/>
        </p:nvSpPr>
        <p:spPr>
          <a:xfrm>
            <a:off x="5590478" y="2632307"/>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456AEE51-CF1E-0C4F-AC0D-440EBE57048E}"/>
              </a:ext>
            </a:extLst>
          </p:cNvPr>
          <p:cNvSpPr txBox="1"/>
          <p:nvPr/>
        </p:nvSpPr>
        <p:spPr>
          <a:xfrm>
            <a:off x="5513039" y="2523892"/>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B3A0EFE4-4634-EC59-3FD7-4DE031195E8D}"/>
              </a:ext>
            </a:extLst>
          </p:cNvPr>
          <p:cNvSpPr txBox="1"/>
          <p:nvPr/>
        </p:nvSpPr>
        <p:spPr>
          <a:xfrm>
            <a:off x="788789" y="5015507"/>
            <a:ext cx="1592460" cy="4018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92C1F09F-4682-4EBD-4903-14B6BC587283}"/>
              </a:ext>
            </a:extLst>
          </p:cNvPr>
          <p:cNvSpPr txBox="1"/>
          <p:nvPr/>
        </p:nvSpPr>
        <p:spPr>
          <a:xfrm>
            <a:off x="330960" y="5227406"/>
            <a:ext cx="3139934" cy="64633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http://www.digital-adoptional.com/what-is-digital</a:t>
            </a:r>
          </a:p>
        </p:txBody>
      </p:sp>
    </p:spTree>
    <p:extLst>
      <p:ext uri="{BB962C8B-B14F-4D97-AF65-F5344CB8AC3E}">
        <p14:creationId xmlns:p14="http://schemas.microsoft.com/office/powerpoint/2010/main" val="3984182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rtlCol="0"/>
          <a:lstStyle>
            <a:defPPr>
              <a:defRPr lang="en-GB"/>
            </a:defPPr>
          </a:lstStyle>
          <a:p>
            <a:pPr rtl="0"/>
            <a:r>
              <a:rPr lang="en-GB"/>
              <a:t>Causes of cell mutation</a:t>
            </a:r>
          </a:p>
        </p:txBody>
      </p:sp>
      <p:sp>
        <p:nvSpPr>
          <p:cNvPr id="3" name="Text Placeholder 2">
            <a:extLst>
              <a:ext uri="{FF2B5EF4-FFF2-40B4-BE49-F238E27FC236}">
                <a16:creationId xmlns:a16="http://schemas.microsoft.com/office/drawing/2014/main" id="{8D1CE76A-8255-CCDE-9E27-EDF3F5B73F48}"/>
              </a:ext>
            </a:extLst>
          </p:cNvPr>
          <p:cNvSpPr>
            <a:spLocks noGrp="1"/>
          </p:cNvSpPr>
          <p:nvPr>
            <p:ph type="body" sz="quarter" idx="30"/>
          </p:nvPr>
        </p:nvSpPr>
        <p:spPr/>
        <p:txBody>
          <a:bodyPr rtlCol="0"/>
          <a:lstStyle>
            <a:defPPr>
              <a:defRPr lang="en-GB"/>
            </a:defPPr>
          </a:lstStyle>
          <a:p>
            <a:pPr rtl="0"/>
            <a:r>
              <a:rPr lang="en-GB"/>
              <a:t>NATURAL</a:t>
            </a:r>
          </a:p>
        </p:txBody>
      </p:sp>
      <p:sp>
        <p:nvSpPr>
          <p:cNvPr id="4" name="Text Placeholder 3">
            <a:extLst>
              <a:ext uri="{FF2B5EF4-FFF2-40B4-BE49-F238E27FC236}">
                <a16:creationId xmlns:a16="http://schemas.microsoft.com/office/drawing/2014/main" id="{BDF837F0-12C8-AED0-CCBA-DEE5E6CB61AC}"/>
              </a:ext>
            </a:extLst>
          </p:cNvPr>
          <p:cNvSpPr>
            <a:spLocks noGrp="1"/>
          </p:cNvSpPr>
          <p:nvPr>
            <p:ph type="body" sz="quarter" idx="32"/>
          </p:nvPr>
        </p:nvSpPr>
        <p:spPr/>
        <p:txBody>
          <a:bodyPr rtlCol="0"/>
          <a:lstStyle>
            <a:defPPr>
              <a:defRPr lang="en-GB"/>
            </a:defPPr>
          </a:lstStyle>
          <a:p>
            <a:pPr rtl="0"/>
            <a:r>
              <a:rPr lang="en-GB"/>
              <a:t>CHEMICAL</a:t>
            </a:r>
          </a:p>
        </p:txBody>
      </p:sp>
      <p:sp>
        <p:nvSpPr>
          <p:cNvPr id="5" name="Text Placeholder 4">
            <a:extLst>
              <a:ext uri="{FF2B5EF4-FFF2-40B4-BE49-F238E27FC236}">
                <a16:creationId xmlns:a16="http://schemas.microsoft.com/office/drawing/2014/main" id="{8D99B8E1-044C-B1DF-0949-80D67925F556}"/>
              </a:ext>
            </a:extLst>
          </p:cNvPr>
          <p:cNvSpPr>
            <a:spLocks noGrp="1"/>
          </p:cNvSpPr>
          <p:nvPr>
            <p:ph sz="quarter" idx="35"/>
          </p:nvPr>
        </p:nvSpPr>
        <p:spPr/>
        <p:txBody>
          <a:bodyPr rtlCol="0"/>
          <a:lstStyle>
            <a:defPPr>
              <a:defRPr lang="en-GB"/>
            </a:defPPr>
          </a:lstStyle>
          <a:p>
            <a:pPr rtl="0"/>
            <a:r>
              <a:rPr lang="en-GB"/>
              <a:t>Inherited: Joint mutation via natural selection</a:t>
            </a:r>
          </a:p>
          <a:p>
            <a:pPr rtl="0"/>
            <a:r>
              <a:rPr lang="en-GB"/>
              <a:t>Acquired: Chromosomal mutation</a:t>
            </a:r>
          </a:p>
          <a:p>
            <a:pPr rtl="0"/>
            <a:endParaRPr lang="en-GB"/>
          </a:p>
        </p:txBody>
      </p:sp>
      <p:sp>
        <p:nvSpPr>
          <p:cNvPr id="6" name="Text Placeholder 5">
            <a:extLst>
              <a:ext uri="{FF2B5EF4-FFF2-40B4-BE49-F238E27FC236}">
                <a16:creationId xmlns:a16="http://schemas.microsoft.com/office/drawing/2014/main" id="{65568B5F-6318-65E2-CEDA-18DE9E9733EF}"/>
              </a:ext>
            </a:extLst>
          </p:cNvPr>
          <p:cNvSpPr>
            <a:spLocks noGrp="1"/>
          </p:cNvSpPr>
          <p:nvPr>
            <p:ph sz="quarter" idx="36"/>
          </p:nvPr>
        </p:nvSpPr>
        <p:spPr/>
        <p:txBody>
          <a:bodyPr rtlCol="0"/>
          <a:lstStyle>
            <a:defPPr>
              <a:defRPr lang="en-GB"/>
            </a:defPPr>
          </a:lstStyle>
          <a:p>
            <a:pPr rtl="0"/>
            <a:r>
              <a:rPr lang="en-GB"/>
              <a:t>Radiation exposure</a:t>
            </a:r>
          </a:p>
          <a:p>
            <a:pPr rtl="0"/>
            <a:r>
              <a:rPr lang="en-GB"/>
              <a:t>Drug treatments</a:t>
            </a:r>
          </a:p>
          <a:p>
            <a:pPr rtl="0"/>
            <a:r>
              <a:rPr lang="en-GB"/>
              <a:t>Industrial toxins</a:t>
            </a:r>
          </a:p>
          <a:p>
            <a:pPr rtl="0"/>
            <a:endParaRPr lang="en-GB"/>
          </a:p>
        </p:txBody>
      </p:sp>
      <p:sp>
        <p:nvSpPr>
          <p:cNvPr id="8" name="Footer Placeholder 7">
            <a:extLst>
              <a:ext uri="{FF2B5EF4-FFF2-40B4-BE49-F238E27FC236}">
                <a16:creationId xmlns:a16="http://schemas.microsoft.com/office/drawing/2014/main" id="{1551A61E-D0BA-E69D-4187-64D7E6E9DAD7}"/>
              </a:ext>
            </a:extLst>
          </p:cNvPr>
          <p:cNvSpPr>
            <a:spLocks noGrp="1"/>
          </p:cNvSpPr>
          <p:nvPr>
            <p:ph type="ftr" sz="quarter" idx="11"/>
          </p:nvPr>
        </p:nvSpPr>
        <p:spPr/>
        <p:txBody>
          <a:bodyPr rtlCol="0"/>
          <a:lstStyle>
            <a:defPPr>
              <a:defRPr lang="en-GB"/>
            </a:defPPr>
          </a:lstStyle>
          <a:p>
            <a:pPr rtl="0"/>
            <a:r>
              <a:rPr lang="en-GB"/>
              <a:t>Scientific findings</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a:t>
            </a:fld>
            <a:endParaRPr lang="en-GB"/>
          </a:p>
        </p:txBody>
      </p:sp>
      <p:pic>
        <p:nvPicPr>
          <p:cNvPr id="10" name="Picture 9" descr="Several computer monitors in front of a city skyline&#10;&#10;Description automatically generated">
            <a:extLst>
              <a:ext uri="{FF2B5EF4-FFF2-40B4-BE49-F238E27FC236}">
                <a16:creationId xmlns:a16="http://schemas.microsoft.com/office/drawing/2014/main" id="{DF21779F-F553-471F-1E57-D255A3763001}"/>
              </a:ext>
            </a:extLst>
          </p:cNvPr>
          <p:cNvPicPr>
            <a:picLocks noChangeAspect="1"/>
          </p:cNvPicPr>
          <p:nvPr/>
        </p:nvPicPr>
        <p:blipFill>
          <a:blip r:embed="rId3"/>
          <a:stretch>
            <a:fillRect/>
          </a:stretch>
        </p:blipFill>
        <p:spPr>
          <a:xfrm>
            <a:off x="0" y="6591322"/>
            <a:ext cx="474092" cy="266677"/>
          </a:xfrm>
          <a:prstGeom prst="rect">
            <a:avLst/>
          </a:prstGeom>
        </p:spPr>
      </p:pic>
      <p:pic>
        <p:nvPicPr>
          <p:cNvPr id="12" name="Picture 11" descr="A hand holding a device">
            <a:extLst>
              <a:ext uri="{FF2B5EF4-FFF2-40B4-BE49-F238E27FC236}">
                <a16:creationId xmlns:a16="http://schemas.microsoft.com/office/drawing/2014/main" id="{779E4C7D-822E-66D2-8A31-7E3276AE7613}"/>
              </a:ext>
            </a:extLst>
          </p:cNvPr>
          <p:cNvPicPr>
            <a:picLocks noChangeAspect="1"/>
          </p:cNvPicPr>
          <p:nvPr/>
        </p:nvPicPr>
        <p:blipFill>
          <a:blip r:embed="rId4"/>
          <a:stretch>
            <a:fillRect/>
          </a:stretch>
        </p:blipFill>
        <p:spPr>
          <a:xfrm>
            <a:off x="-1295400" y="21045"/>
            <a:ext cx="14719300" cy="6815909"/>
          </a:xfrm>
          <a:prstGeom prst="rect">
            <a:avLst/>
          </a:prstGeom>
        </p:spPr>
      </p:pic>
      <p:sp>
        <p:nvSpPr>
          <p:cNvPr id="14" name="TextBox 13">
            <a:extLst>
              <a:ext uri="{FF2B5EF4-FFF2-40B4-BE49-F238E27FC236}">
                <a16:creationId xmlns:a16="http://schemas.microsoft.com/office/drawing/2014/main" id="{1B7FB2D9-A7E2-D1FE-3F37-F32F15D5B777}"/>
              </a:ext>
            </a:extLst>
          </p:cNvPr>
          <p:cNvSpPr txBox="1"/>
          <p:nvPr/>
        </p:nvSpPr>
        <p:spPr>
          <a:xfrm>
            <a:off x="141668" y="695459"/>
            <a:ext cx="2343955" cy="523220"/>
          </a:xfrm>
          <a:prstGeom prst="rect">
            <a:avLst/>
          </a:prstGeom>
          <a:noFill/>
        </p:spPr>
        <p:txBody>
          <a:bodyPr wrap="square" rtlCol="0">
            <a:spAutoFit/>
          </a:bodyPr>
          <a:lstStyle/>
          <a:p>
            <a:r>
              <a:rPr lang="en-GB" sz="2800">
                <a:highlight>
                  <a:srgbClr val="0000FF"/>
                </a:highlight>
              </a:rPr>
              <a:t>COMPUTER</a:t>
            </a:r>
          </a:p>
        </p:txBody>
      </p:sp>
      <p:sp>
        <p:nvSpPr>
          <p:cNvPr id="15" name="TextBox 14">
            <a:extLst>
              <a:ext uri="{FF2B5EF4-FFF2-40B4-BE49-F238E27FC236}">
                <a16:creationId xmlns:a16="http://schemas.microsoft.com/office/drawing/2014/main" id="{1EE50699-6793-CD6F-6A57-37FF12250602}"/>
              </a:ext>
            </a:extLst>
          </p:cNvPr>
          <p:cNvSpPr txBox="1"/>
          <p:nvPr/>
        </p:nvSpPr>
        <p:spPr>
          <a:xfrm>
            <a:off x="141668" y="1314857"/>
            <a:ext cx="3065172" cy="2462213"/>
          </a:xfrm>
          <a:prstGeom prst="rect">
            <a:avLst/>
          </a:prstGeom>
          <a:noFill/>
        </p:spPr>
        <p:txBody>
          <a:bodyPr wrap="square" rtlCol="0">
            <a:spAutoFit/>
          </a:bodyPr>
          <a:lstStyle/>
          <a:p>
            <a:r>
              <a:rPr lang="en-GB" sz="1100" b="0" i="0">
                <a:solidFill>
                  <a:srgbClr val="454545"/>
                </a:solidFill>
                <a:effectLst/>
                <a:highlight>
                  <a:srgbClr val="00FFFF"/>
                </a:highlight>
                <a:latin typeface="Verdana" panose="020B0604030504040204" pitchFamily="34" charset="0"/>
              </a:rPr>
              <a:t>A </a:t>
            </a:r>
            <a:r>
              <a:rPr lang="en-GB" sz="1100" b="1" i="0">
                <a:solidFill>
                  <a:srgbClr val="454545"/>
                </a:solidFill>
                <a:effectLst/>
                <a:highlight>
                  <a:srgbClr val="00FFFF"/>
                </a:highlight>
                <a:latin typeface="Verdana" panose="020B0604030504040204" pitchFamily="34" charset="0"/>
              </a:rPr>
              <a:t>computer</a:t>
            </a:r>
            <a:r>
              <a:rPr lang="en-GB" sz="1100" b="0" i="0">
                <a:solidFill>
                  <a:srgbClr val="454545"/>
                </a:solidFill>
                <a:effectLst/>
                <a:highlight>
                  <a:srgbClr val="00FFFF"/>
                </a:highlight>
                <a:latin typeface="Verdana" panose="020B0604030504040204" pitchFamily="34" charset="0"/>
              </a:rPr>
              <a:t> is a </a:t>
            </a:r>
            <a:r>
              <a:rPr lang="en-GB" sz="1100" b="0" i="0" u="none" strike="noStrike">
                <a:solidFill>
                  <a:srgbClr val="2572CB"/>
                </a:solidFill>
                <a:effectLst/>
                <a:highlight>
                  <a:srgbClr val="00FFFF"/>
                </a:highlight>
                <a:latin typeface="Verdana" panose="020B0604030504040204" pitchFamily="34" charset="0"/>
                <a:hlinkClick r:id="rId5"/>
              </a:rPr>
              <a:t>programmable</a:t>
            </a:r>
            <a:r>
              <a:rPr lang="en-GB" sz="1100" b="0" i="0">
                <a:solidFill>
                  <a:srgbClr val="454545"/>
                </a:solidFill>
                <a:effectLst/>
                <a:highlight>
                  <a:srgbClr val="00FFFF"/>
                </a:highlight>
                <a:latin typeface="Verdana" panose="020B0604030504040204" pitchFamily="34" charset="0"/>
              </a:rPr>
              <a:t> device that stores, retrieves, and processes </a:t>
            </a:r>
            <a:r>
              <a:rPr lang="en-GB" sz="1100" b="0" i="0" u="none" strike="noStrike">
                <a:solidFill>
                  <a:srgbClr val="2572CB"/>
                </a:solidFill>
                <a:effectLst/>
                <a:highlight>
                  <a:srgbClr val="00FFFF"/>
                </a:highlight>
                <a:latin typeface="Verdana" panose="020B0604030504040204" pitchFamily="34" charset="0"/>
                <a:hlinkClick r:id="rId6"/>
              </a:rPr>
              <a:t>data</a:t>
            </a:r>
            <a:r>
              <a:rPr lang="en-GB" sz="1100" b="0" i="0">
                <a:solidFill>
                  <a:srgbClr val="454545"/>
                </a:solidFill>
                <a:effectLst/>
                <a:highlight>
                  <a:srgbClr val="00FFFF"/>
                </a:highlight>
                <a:latin typeface="Verdana" panose="020B0604030504040204" pitchFamily="34" charset="0"/>
              </a:rPr>
              <a:t>. The term "computer" was originally given to humans (</a:t>
            </a:r>
            <a:r>
              <a:rPr lang="en-GB" sz="1100" b="1" i="0">
                <a:solidFill>
                  <a:srgbClr val="454545"/>
                </a:solidFill>
                <a:effectLst/>
                <a:highlight>
                  <a:srgbClr val="00FFFF"/>
                </a:highlight>
                <a:latin typeface="Verdana" panose="020B0604030504040204" pitchFamily="34" charset="0"/>
              </a:rPr>
              <a:t>human computers</a:t>
            </a:r>
            <a:r>
              <a:rPr lang="en-GB" sz="1100" b="0" i="0">
                <a:solidFill>
                  <a:srgbClr val="454545"/>
                </a:solidFill>
                <a:effectLst/>
                <a:highlight>
                  <a:srgbClr val="00FFFF"/>
                </a:highlight>
                <a:latin typeface="Verdana" panose="020B0604030504040204" pitchFamily="34" charset="0"/>
              </a:rPr>
              <a:t>) who performed numerical calculations using mechanical calculators, such as the </a:t>
            </a:r>
            <a:r>
              <a:rPr lang="en-GB" sz="1100" b="0" i="0" u="none" strike="noStrike">
                <a:solidFill>
                  <a:srgbClr val="2572CB"/>
                </a:solidFill>
                <a:effectLst/>
                <a:highlight>
                  <a:srgbClr val="00FFFF"/>
                </a:highlight>
                <a:latin typeface="Verdana" panose="020B0604030504040204" pitchFamily="34" charset="0"/>
                <a:hlinkClick r:id="rId7"/>
              </a:rPr>
              <a:t>abacus</a:t>
            </a:r>
            <a:r>
              <a:rPr lang="en-GB" sz="1100" b="0" i="0">
                <a:solidFill>
                  <a:srgbClr val="454545"/>
                </a:solidFill>
                <a:effectLst/>
                <a:highlight>
                  <a:srgbClr val="00FFFF"/>
                </a:highlight>
                <a:latin typeface="Verdana" panose="020B0604030504040204" pitchFamily="34" charset="0"/>
              </a:rPr>
              <a:t> and </a:t>
            </a:r>
            <a:r>
              <a:rPr lang="en-GB" sz="1100" b="0" i="0" u="none" strike="noStrike">
                <a:solidFill>
                  <a:srgbClr val="2572CB"/>
                </a:solidFill>
                <a:effectLst/>
                <a:highlight>
                  <a:srgbClr val="00FFFF"/>
                </a:highlight>
                <a:latin typeface="Verdana" panose="020B0604030504040204" pitchFamily="34" charset="0"/>
                <a:hlinkClick r:id="rId8"/>
              </a:rPr>
              <a:t>slide rule</a:t>
            </a:r>
            <a:r>
              <a:rPr lang="en-GB" sz="1100" b="0" i="0">
                <a:solidFill>
                  <a:srgbClr val="454545"/>
                </a:solidFill>
                <a:effectLst/>
                <a:highlight>
                  <a:srgbClr val="00FFFF"/>
                </a:highlight>
                <a:latin typeface="Verdana" panose="020B0604030504040204" pitchFamily="34" charset="0"/>
              </a:rPr>
              <a:t>. The term was later given to mechanical devices as they began replacing human computers. Today's computers are electronic devices that accept data (</a:t>
            </a:r>
            <a:r>
              <a:rPr lang="en-GB" sz="1100" b="0" i="0" u="none" strike="noStrike">
                <a:solidFill>
                  <a:srgbClr val="2572CB"/>
                </a:solidFill>
                <a:effectLst/>
                <a:highlight>
                  <a:srgbClr val="00FFFF"/>
                </a:highlight>
                <a:latin typeface="Verdana" panose="020B0604030504040204" pitchFamily="34" charset="0"/>
                <a:hlinkClick r:id="rId9"/>
              </a:rPr>
              <a:t>input</a:t>
            </a:r>
            <a:r>
              <a:rPr lang="en-GB" sz="1100" b="0" i="0">
                <a:solidFill>
                  <a:srgbClr val="454545"/>
                </a:solidFill>
                <a:effectLst/>
                <a:highlight>
                  <a:srgbClr val="00FFFF"/>
                </a:highlight>
                <a:latin typeface="Verdana" panose="020B0604030504040204" pitchFamily="34" charset="0"/>
              </a:rPr>
              <a:t>), </a:t>
            </a:r>
            <a:r>
              <a:rPr lang="en-GB" sz="1100" b="0" i="0" u="none" strike="noStrike">
                <a:solidFill>
                  <a:srgbClr val="2572CB"/>
                </a:solidFill>
                <a:effectLst/>
                <a:highlight>
                  <a:srgbClr val="00FFFF"/>
                </a:highlight>
                <a:latin typeface="Verdana" panose="020B0604030504040204" pitchFamily="34" charset="0"/>
                <a:hlinkClick r:id="rId10"/>
              </a:rPr>
              <a:t>process</a:t>
            </a:r>
            <a:r>
              <a:rPr lang="en-GB" sz="1100" b="0" i="0">
                <a:solidFill>
                  <a:srgbClr val="454545"/>
                </a:solidFill>
                <a:effectLst/>
                <a:highlight>
                  <a:srgbClr val="00FFFF"/>
                </a:highlight>
                <a:latin typeface="Verdana" panose="020B0604030504040204" pitchFamily="34" charset="0"/>
              </a:rPr>
              <a:t> that data, produce </a:t>
            </a:r>
            <a:r>
              <a:rPr lang="en-GB" sz="1100" b="0" i="0" u="none" strike="noStrike">
                <a:solidFill>
                  <a:srgbClr val="2572CB"/>
                </a:solidFill>
                <a:effectLst/>
                <a:highlight>
                  <a:srgbClr val="00FFFF"/>
                </a:highlight>
                <a:latin typeface="Verdana" panose="020B0604030504040204" pitchFamily="34" charset="0"/>
                <a:hlinkClick r:id="rId11"/>
              </a:rPr>
              <a:t>output</a:t>
            </a:r>
            <a:r>
              <a:rPr lang="en-GB" sz="1100" b="0" i="0">
                <a:solidFill>
                  <a:srgbClr val="454545"/>
                </a:solidFill>
                <a:effectLst/>
                <a:highlight>
                  <a:srgbClr val="00FFFF"/>
                </a:highlight>
                <a:latin typeface="Verdana" panose="020B0604030504040204" pitchFamily="34" charset="0"/>
              </a:rPr>
              <a:t>, and store (</a:t>
            </a:r>
            <a:r>
              <a:rPr lang="en-GB" sz="1100" b="0" i="0" u="none" strike="noStrike">
                <a:solidFill>
                  <a:srgbClr val="2572CB"/>
                </a:solidFill>
                <a:effectLst/>
                <a:highlight>
                  <a:srgbClr val="00FFFF"/>
                </a:highlight>
                <a:latin typeface="Verdana" panose="020B0604030504040204" pitchFamily="34" charset="0"/>
                <a:hlinkClick r:id="rId12"/>
              </a:rPr>
              <a:t>storage</a:t>
            </a:r>
            <a:r>
              <a:rPr lang="en-GB" sz="1100" b="0" i="0">
                <a:solidFill>
                  <a:srgbClr val="454545"/>
                </a:solidFill>
                <a:effectLst/>
                <a:highlight>
                  <a:srgbClr val="00FFFF"/>
                </a:highlight>
                <a:latin typeface="Verdana" panose="020B0604030504040204" pitchFamily="34" charset="0"/>
              </a:rPr>
              <a:t>) the results (</a:t>
            </a:r>
            <a:r>
              <a:rPr lang="en-GB" sz="1100" b="0" i="0" u="none" strike="noStrike">
                <a:solidFill>
                  <a:srgbClr val="2572CB"/>
                </a:solidFill>
                <a:effectLst/>
                <a:highlight>
                  <a:srgbClr val="00FFFF"/>
                </a:highlight>
                <a:latin typeface="Verdana" panose="020B0604030504040204" pitchFamily="34" charset="0"/>
                <a:hlinkClick r:id="rId13"/>
              </a:rPr>
              <a:t>IPOS</a:t>
            </a:r>
            <a:r>
              <a:rPr lang="en-GB" sz="1100" b="0" i="0">
                <a:solidFill>
                  <a:srgbClr val="454545"/>
                </a:solidFill>
                <a:effectLst/>
                <a:highlight>
                  <a:srgbClr val="00FFFF"/>
                </a:highlight>
                <a:latin typeface="Verdana" panose="020B0604030504040204" pitchFamily="34" charset="0"/>
              </a:rPr>
              <a:t>).</a:t>
            </a:r>
            <a:endParaRPr lang="en-GB" sz="1100">
              <a:highlight>
                <a:srgbClr val="00FFFF"/>
              </a:highlight>
            </a:endParaRPr>
          </a:p>
        </p:txBody>
      </p:sp>
      <p:pic>
        <p:nvPicPr>
          <p:cNvPr id="18" name="Picture 17" descr="A computer with a keyboard and mouse&#10;&#10;Description automatically generated">
            <a:extLst>
              <a:ext uri="{FF2B5EF4-FFF2-40B4-BE49-F238E27FC236}">
                <a16:creationId xmlns:a16="http://schemas.microsoft.com/office/drawing/2014/main" id="{05B351FF-35D7-EABC-7CB6-DE7F719EE823}"/>
              </a:ext>
            </a:extLst>
          </p:cNvPr>
          <p:cNvPicPr>
            <a:picLocks noChangeAspect="1"/>
          </p:cNvPicPr>
          <p:nvPr/>
        </p:nvPicPr>
        <p:blipFill>
          <a:blip r:embed="rId14"/>
          <a:stretch>
            <a:fillRect/>
          </a:stretch>
        </p:blipFill>
        <p:spPr>
          <a:xfrm>
            <a:off x="141668" y="3991400"/>
            <a:ext cx="3290410" cy="2686049"/>
          </a:xfrm>
          <a:prstGeom prst="rect">
            <a:avLst/>
          </a:prstGeom>
        </p:spPr>
      </p:pic>
    </p:spTree>
    <p:extLst>
      <p:ext uri="{BB962C8B-B14F-4D97-AF65-F5344CB8AC3E}">
        <p14:creationId xmlns:p14="http://schemas.microsoft.com/office/powerpoint/2010/main" val="304902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1000"/>
                                        <p:tgtEl>
                                          <p:spTgt spid="18"/>
                                        </p:tgtEl>
                                      </p:cBhvr>
                                    </p:animEffect>
                                    <p:anim calcmode="lin" valueType="num">
                                      <p:cBhvr>
                                        <p:cTn id="27" dur="1000" fill="hold"/>
                                        <p:tgtEl>
                                          <p:spTgt spid="18"/>
                                        </p:tgtEl>
                                        <p:attrNameLst>
                                          <p:attrName>ppt_x</p:attrName>
                                        </p:attrNameLst>
                                      </p:cBhvr>
                                      <p:tavLst>
                                        <p:tav tm="0">
                                          <p:val>
                                            <p:strVal val="#ppt_x"/>
                                          </p:val>
                                        </p:tav>
                                        <p:tav tm="100000">
                                          <p:val>
                                            <p:strVal val="#ppt_x"/>
                                          </p:val>
                                        </p:tav>
                                      </p:tavLst>
                                    </p:anim>
                                    <p:anim calcmode="lin" valueType="num">
                                      <p:cBhvr>
                                        <p:cTn id="2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descr="Line chart">
            <a:extLst>
              <a:ext uri="{FF2B5EF4-FFF2-40B4-BE49-F238E27FC236}">
                <a16:creationId xmlns:a16="http://schemas.microsoft.com/office/drawing/2014/main" id="{6EF5FA41-5E83-C956-88EC-E708C9C47D7E}"/>
              </a:ext>
            </a:extLst>
          </p:cNvPr>
          <p:cNvGraphicFramePr>
            <a:graphicFrameLocks noGrp="1"/>
          </p:cNvGraphicFramePr>
          <p:nvPr>
            <p:ph sz="quarter" idx="25"/>
            <p:extLst>
              <p:ext uri="{D42A27DB-BD31-4B8C-83A1-F6EECF244321}">
                <p14:modId xmlns:p14="http://schemas.microsoft.com/office/powerpoint/2010/main" val="2679240860"/>
              </p:ext>
            </p:extLst>
          </p:nvPr>
        </p:nvGraphicFramePr>
        <p:xfrm>
          <a:off x="849313" y="1682750"/>
          <a:ext cx="10493375" cy="517525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p:txBody>
          <a:bodyPr rtlCol="0"/>
          <a:lstStyle>
            <a:defPPr>
              <a:defRPr lang="en-GB"/>
            </a:defPPr>
          </a:lstStyle>
          <a:p>
            <a:pPr rtl="0"/>
            <a:r>
              <a:rPr lang="en-GB"/>
              <a:t>Effects of radiation exposure</a:t>
            </a:r>
          </a:p>
        </p:txBody>
      </p:sp>
      <p:sp>
        <p:nvSpPr>
          <p:cNvPr id="7" name="Footer Placeholder 6">
            <a:extLst>
              <a:ext uri="{FF2B5EF4-FFF2-40B4-BE49-F238E27FC236}">
                <a16:creationId xmlns:a16="http://schemas.microsoft.com/office/drawing/2014/main" id="{3F815E7E-2D0E-28B3-AD37-FA56078C38D0}"/>
              </a:ext>
            </a:extLst>
          </p:cNvPr>
          <p:cNvSpPr>
            <a:spLocks noGrp="1"/>
          </p:cNvSpPr>
          <p:nvPr>
            <p:ph type="ftr" sz="quarter" idx="11"/>
          </p:nvPr>
        </p:nvSpPr>
        <p:spPr/>
        <p:txBody>
          <a:bodyPr rtlCol="0"/>
          <a:lstStyle>
            <a:defPPr>
              <a:defRPr lang="en-GB"/>
            </a:defPPr>
          </a:lstStyle>
          <a:p>
            <a:pPr rtl="0"/>
            <a:r>
              <a:rPr lang="en-GB"/>
              <a:t>Scientific findings</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a:t>
            </a:fld>
            <a:endParaRPr lang="en-GB"/>
          </a:p>
        </p:txBody>
      </p:sp>
      <p:pic>
        <p:nvPicPr>
          <p:cNvPr id="3" name="Picture 2" descr="A hand holding a cell phone&#10;&#10;Description automatically generated">
            <a:extLst>
              <a:ext uri="{FF2B5EF4-FFF2-40B4-BE49-F238E27FC236}">
                <a16:creationId xmlns:a16="http://schemas.microsoft.com/office/drawing/2014/main" id="{6C88C818-9836-C121-2414-384AA8DFE7A0}"/>
              </a:ext>
            </a:extLst>
          </p:cNvPr>
          <p:cNvPicPr>
            <a:picLocks noChangeAspect="1"/>
          </p:cNvPicPr>
          <p:nvPr/>
        </p:nvPicPr>
        <p:blipFill>
          <a:blip r:embed="rId4"/>
          <a:stretch>
            <a:fillRect/>
          </a:stretch>
        </p:blipFill>
        <p:spPr>
          <a:xfrm>
            <a:off x="215515" y="-3991"/>
            <a:ext cx="10297056" cy="6858000"/>
          </a:xfrm>
          <a:prstGeom prst="rect">
            <a:avLst/>
          </a:prstGeom>
        </p:spPr>
      </p:pic>
      <p:sp>
        <p:nvSpPr>
          <p:cNvPr id="5" name="TextBox 4">
            <a:extLst>
              <a:ext uri="{FF2B5EF4-FFF2-40B4-BE49-F238E27FC236}">
                <a16:creationId xmlns:a16="http://schemas.microsoft.com/office/drawing/2014/main" id="{1368957E-E64F-F22E-DF39-E3D7F68F2663}"/>
              </a:ext>
            </a:extLst>
          </p:cNvPr>
          <p:cNvSpPr txBox="1"/>
          <p:nvPr/>
        </p:nvSpPr>
        <p:spPr>
          <a:xfrm>
            <a:off x="369961" y="936346"/>
            <a:ext cx="1904301" cy="1115736"/>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97827B49-AA82-172F-2403-5F2DD5246653}"/>
              </a:ext>
            </a:extLst>
          </p:cNvPr>
          <p:cNvSpPr txBox="1"/>
          <p:nvPr/>
        </p:nvSpPr>
        <p:spPr>
          <a:xfrm>
            <a:off x="704675" y="365125"/>
            <a:ext cx="2764640" cy="369332"/>
          </a:xfrm>
          <a:prstGeom prst="rect">
            <a:avLst/>
          </a:prstGeom>
          <a:noFill/>
        </p:spPr>
        <p:txBody>
          <a:bodyPr wrap="square" rtlCol="0">
            <a:spAutoFit/>
          </a:bodyPr>
          <a:lstStyle/>
          <a:p>
            <a:r>
              <a:rPr lang="en-GB">
                <a:highlight>
                  <a:srgbClr val="FFFF00"/>
                </a:highlight>
              </a:rPr>
              <a:t>SMART-PHONE</a:t>
            </a:r>
          </a:p>
        </p:txBody>
      </p:sp>
      <p:sp>
        <p:nvSpPr>
          <p:cNvPr id="10" name="TextBox 9">
            <a:extLst>
              <a:ext uri="{FF2B5EF4-FFF2-40B4-BE49-F238E27FC236}">
                <a16:creationId xmlns:a16="http://schemas.microsoft.com/office/drawing/2014/main" id="{76BB7212-04D2-D1F5-C3F1-24C17D898D44}"/>
              </a:ext>
            </a:extLst>
          </p:cNvPr>
          <p:cNvSpPr txBox="1"/>
          <p:nvPr/>
        </p:nvSpPr>
        <p:spPr>
          <a:xfrm>
            <a:off x="297342" y="885852"/>
            <a:ext cx="3830041" cy="5078313"/>
          </a:xfrm>
          <a:prstGeom prst="rect">
            <a:avLst/>
          </a:prstGeom>
          <a:noFill/>
        </p:spPr>
        <p:txBody>
          <a:bodyPr wrap="square" rtlCol="0">
            <a:spAutoFit/>
          </a:bodyPr>
          <a:lstStyle/>
          <a:p>
            <a:r>
              <a:rPr lang="en-GB" b="0" i="0">
                <a:solidFill>
                  <a:srgbClr val="202122"/>
                </a:solidFill>
                <a:effectLst/>
                <a:highlight>
                  <a:srgbClr val="C0C0C0"/>
                </a:highlight>
                <a:latin typeface="Arial" panose="020B0604020202020204" pitchFamily="34" charset="0"/>
              </a:rPr>
              <a:t>A </a:t>
            </a:r>
            <a:r>
              <a:rPr lang="en-GB" b="1" i="0">
                <a:solidFill>
                  <a:srgbClr val="202122"/>
                </a:solidFill>
                <a:effectLst/>
                <a:highlight>
                  <a:srgbClr val="C0C0C0"/>
                </a:highlight>
                <a:latin typeface="Arial" panose="020B0604020202020204" pitchFamily="34" charset="0"/>
              </a:rPr>
              <a:t>smartphone</a:t>
            </a:r>
            <a:r>
              <a:rPr lang="en-GB" b="0" i="0">
                <a:solidFill>
                  <a:srgbClr val="202122"/>
                </a:solidFill>
                <a:effectLst/>
                <a:highlight>
                  <a:srgbClr val="C0C0C0"/>
                </a:highlight>
                <a:latin typeface="Arial" panose="020B0604020202020204" pitchFamily="34" charset="0"/>
              </a:rPr>
              <a:t> (often simply called a </a:t>
            </a:r>
            <a:r>
              <a:rPr lang="en-GB" b="1" i="0">
                <a:solidFill>
                  <a:srgbClr val="202122"/>
                </a:solidFill>
                <a:effectLst/>
                <a:highlight>
                  <a:srgbClr val="C0C0C0"/>
                </a:highlight>
                <a:latin typeface="Arial" panose="020B0604020202020204" pitchFamily="34" charset="0"/>
              </a:rPr>
              <a:t>phone</a:t>
            </a:r>
            <a:r>
              <a:rPr lang="en-GB" b="0" i="0">
                <a:solidFill>
                  <a:srgbClr val="202122"/>
                </a:solidFill>
                <a:effectLst/>
                <a:highlight>
                  <a:srgbClr val="C0C0C0"/>
                </a:highlight>
                <a:latin typeface="Arial" panose="020B0604020202020204" pitchFamily="34" charset="0"/>
              </a:rPr>
              <a:t>) is a </a:t>
            </a:r>
            <a:r>
              <a:rPr lang="en-GB" b="0" i="0" u="none" strike="noStrike">
                <a:solidFill>
                  <a:srgbClr val="3366CC"/>
                </a:solidFill>
                <a:effectLst/>
                <a:highlight>
                  <a:srgbClr val="C0C0C0"/>
                </a:highlight>
                <a:latin typeface="Arial" panose="020B0604020202020204" pitchFamily="34" charset="0"/>
                <a:hlinkClick r:id="rId5" tooltip="Mobile device"/>
              </a:rPr>
              <a:t>mobile device</a:t>
            </a:r>
            <a:r>
              <a:rPr lang="en-GB" b="0" i="0">
                <a:solidFill>
                  <a:srgbClr val="202122"/>
                </a:solidFill>
                <a:effectLst/>
                <a:highlight>
                  <a:srgbClr val="C0C0C0"/>
                </a:highlight>
                <a:latin typeface="Arial" panose="020B0604020202020204" pitchFamily="34" charset="0"/>
              </a:rPr>
              <a:t> that combines the functionality of a traditional </a:t>
            </a:r>
            <a:r>
              <a:rPr lang="en-GB" b="0" i="0" u="none" strike="noStrike">
                <a:solidFill>
                  <a:srgbClr val="3366CC"/>
                </a:solidFill>
                <a:effectLst/>
                <a:highlight>
                  <a:srgbClr val="C0C0C0"/>
                </a:highlight>
                <a:latin typeface="Arial" panose="020B0604020202020204" pitchFamily="34" charset="0"/>
                <a:hlinkClick r:id="rId6" tooltip="Mobile phone"/>
              </a:rPr>
              <a:t>mobile phone</a:t>
            </a:r>
            <a:r>
              <a:rPr lang="en-GB" b="0" i="0">
                <a:solidFill>
                  <a:srgbClr val="202122"/>
                </a:solidFill>
                <a:effectLst/>
                <a:highlight>
                  <a:srgbClr val="C0C0C0"/>
                </a:highlight>
                <a:latin typeface="Arial" panose="020B0604020202020204" pitchFamily="34" charset="0"/>
              </a:rPr>
              <a:t> with advanced </a:t>
            </a:r>
            <a:r>
              <a:rPr lang="en-GB" b="0" i="0" u="none" strike="noStrike">
                <a:solidFill>
                  <a:srgbClr val="3366CC"/>
                </a:solidFill>
                <a:effectLst/>
                <a:highlight>
                  <a:srgbClr val="C0C0C0"/>
                </a:highlight>
                <a:latin typeface="Arial" panose="020B0604020202020204" pitchFamily="34" charset="0"/>
                <a:hlinkClick r:id="rId7" tooltip="Computing"/>
              </a:rPr>
              <a:t>computing</a:t>
            </a:r>
            <a:r>
              <a:rPr lang="en-GB" b="0" i="0">
                <a:solidFill>
                  <a:srgbClr val="202122"/>
                </a:solidFill>
                <a:effectLst/>
                <a:highlight>
                  <a:srgbClr val="C0C0C0"/>
                </a:highlight>
                <a:latin typeface="Arial" panose="020B0604020202020204" pitchFamily="34" charset="0"/>
              </a:rPr>
              <a:t> capabilities. It typically has a </a:t>
            </a:r>
            <a:r>
              <a:rPr lang="en-GB" b="0" i="0" u="none" strike="noStrike">
                <a:solidFill>
                  <a:srgbClr val="3366CC"/>
                </a:solidFill>
                <a:effectLst/>
                <a:highlight>
                  <a:srgbClr val="C0C0C0"/>
                </a:highlight>
                <a:latin typeface="Arial" panose="020B0604020202020204" pitchFamily="34" charset="0"/>
                <a:hlinkClick r:id="rId8" tooltip="Touchscreen"/>
              </a:rPr>
              <a:t>touchscreen</a:t>
            </a:r>
            <a:r>
              <a:rPr lang="en-GB" b="0" i="0">
                <a:solidFill>
                  <a:srgbClr val="202122"/>
                </a:solidFill>
                <a:effectLst/>
                <a:highlight>
                  <a:srgbClr val="C0C0C0"/>
                </a:highlight>
                <a:latin typeface="Arial" panose="020B0604020202020204" pitchFamily="34" charset="0"/>
              </a:rPr>
              <a:t> interface, allowing users to access a wide range of applications and services, such as </a:t>
            </a:r>
            <a:r>
              <a:rPr lang="en-GB" b="0" i="0" u="none" strike="noStrike">
                <a:solidFill>
                  <a:srgbClr val="3366CC"/>
                </a:solidFill>
                <a:effectLst/>
                <a:highlight>
                  <a:srgbClr val="C0C0C0"/>
                </a:highlight>
                <a:latin typeface="Arial" panose="020B0604020202020204" pitchFamily="34" charset="0"/>
                <a:hlinkClick r:id="rId9" tooltip="Web browsing"/>
              </a:rPr>
              <a:t>web browsing</a:t>
            </a:r>
            <a:r>
              <a:rPr lang="en-GB" b="0" i="0">
                <a:solidFill>
                  <a:srgbClr val="202122"/>
                </a:solidFill>
                <a:effectLst/>
                <a:highlight>
                  <a:srgbClr val="C0C0C0"/>
                </a:highlight>
                <a:latin typeface="Arial" panose="020B0604020202020204" pitchFamily="34" charset="0"/>
              </a:rPr>
              <a:t>, </a:t>
            </a:r>
            <a:r>
              <a:rPr lang="en-GB" b="0" i="0" u="none" strike="noStrike">
                <a:solidFill>
                  <a:srgbClr val="3366CC"/>
                </a:solidFill>
                <a:effectLst/>
                <a:highlight>
                  <a:srgbClr val="C0C0C0"/>
                </a:highlight>
                <a:latin typeface="Arial" panose="020B0604020202020204" pitchFamily="34" charset="0"/>
                <a:hlinkClick r:id="rId10" tooltip="Email"/>
              </a:rPr>
              <a:t>email</a:t>
            </a:r>
            <a:r>
              <a:rPr lang="en-GB" b="0" i="0">
                <a:solidFill>
                  <a:srgbClr val="202122"/>
                </a:solidFill>
                <a:effectLst/>
                <a:highlight>
                  <a:srgbClr val="C0C0C0"/>
                </a:highlight>
                <a:latin typeface="Arial" panose="020B0604020202020204" pitchFamily="34" charset="0"/>
              </a:rPr>
              <a:t>, and </a:t>
            </a:r>
            <a:r>
              <a:rPr lang="en-GB" b="0" i="0" u="none" strike="noStrike">
                <a:solidFill>
                  <a:srgbClr val="3366CC"/>
                </a:solidFill>
                <a:effectLst/>
                <a:highlight>
                  <a:srgbClr val="C0C0C0"/>
                </a:highlight>
                <a:latin typeface="Arial" panose="020B0604020202020204" pitchFamily="34" charset="0"/>
                <a:hlinkClick r:id="rId11" tooltip="Social media"/>
              </a:rPr>
              <a:t>social media</a:t>
            </a:r>
            <a:r>
              <a:rPr lang="en-GB" b="0" i="0">
                <a:solidFill>
                  <a:srgbClr val="202122"/>
                </a:solidFill>
                <a:effectLst/>
                <a:highlight>
                  <a:srgbClr val="C0C0C0"/>
                </a:highlight>
                <a:latin typeface="Arial" panose="020B0604020202020204" pitchFamily="34" charset="0"/>
              </a:rPr>
              <a:t>, as well as </a:t>
            </a:r>
            <a:r>
              <a:rPr lang="en-GB" b="0" i="0" u="none" strike="noStrike">
                <a:solidFill>
                  <a:srgbClr val="3366CC"/>
                </a:solidFill>
                <a:effectLst/>
                <a:highlight>
                  <a:srgbClr val="C0C0C0"/>
                </a:highlight>
                <a:latin typeface="Arial" panose="020B0604020202020204" pitchFamily="34" charset="0"/>
                <a:hlinkClick r:id="rId12" tooltip="Multimedia"/>
              </a:rPr>
              <a:t>multimedia</a:t>
            </a:r>
            <a:r>
              <a:rPr lang="en-GB" b="0" i="0">
                <a:solidFill>
                  <a:srgbClr val="202122"/>
                </a:solidFill>
                <a:effectLst/>
                <a:highlight>
                  <a:srgbClr val="C0C0C0"/>
                </a:highlight>
                <a:latin typeface="Arial" panose="020B0604020202020204" pitchFamily="34" charset="0"/>
              </a:rPr>
              <a:t> playback and </a:t>
            </a:r>
            <a:r>
              <a:rPr lang="en-GB" b="0" i="0" u="none" strike="noStrike">
                <a:solidFill>
                  <a:srgbClr val="3366CC"/>
                </a:solidFill>
                <a:effectLst/>
                <a:highlight>
                  <a:srgbClr val="C0C0C0"/>
                </a:highlight>
                <a:latin typeface="Arial" panose="020B0604020202020204" pitchFamily="34" charset="0"/>
                <a:hlinkClick r:id="rId13" tooltip="Streaming media"/>
              </a:rPr>
              <a:t>streaming</a:t>
            </a:r>
            <a:r>
              <a:rPr lang="en-GB" b="0" i="0">
                <a:solidFill>
                  <a:srgbClr val="202122"/>
                </a:solidFill>
                <a:effectLst/>
                <a:highlight>
                  <a:srgbClr val="C0C0C0"/>
                </a:highlight>
                <a:latin typeface="Arial" panose="020B0604020202020204" pitchFamily="34" charset="0"/>
              </a:rPr>
              <a:t>. Smartphones have built-in </a:t>
            </a:r>
            <a:r>
              <a:rPr lang="en-GB" b="0" i="0" u="none" strike="noStrike">
                <a:solidFill>
                  <a:srgbClr val="3366CC"/>
                </a:solidFill>
                <a:effectLst/>
                <a:highlight>
                  <a:srgbClr val="C0C0C0"/>
                </a:highlight>
                <a:latin typeface="Arial" panose="020B0604020202020204" pitchFamily="34" charset="0"/>
                <a:hlinkClick r:id="rId14" tooltip="Camera"/>
              </a:rPr>
              <a:t>cameras</a:t>
            </a:r>
            <a:r>
              <a:rPr lang="en-GB" b="0" i="0">
                <a:solidFill>
                  <a:srgbClr val="202122"/>
                </a:solidFill>
                <a:effectLst/>
                <a:highlight>
                  <a:srgbClr val="C0C0C0"/>
                </a:highlight>
                <a:latin typeface="Arial" panose="020B0604020202020204" pitchFamily="34" charset="0"/>
              </a:rPr>
              <a:t>, </a:t>
            </a:r>
            <a:r>
              <a:rPr lang="en-GB" b="0" i="0" u="none" strike="noStrike">
                <a:solidFill>
                  <a:srgbClr val="3366CC"/>
                </a:solidFill>
                <a:effectLst/>
                <a:highlight>
                  <a:srgbClr val="C0C0C0"/>
                </a:highlight>
                <a:latin typeface="Arial" panose="020B0604020202020204" pitchFamily="34" charset="0"/>
                <a:hlinkClick r:id="rId15" tooltip="GPS navigation"/>
              </a:rPr>
              <a:t>GPS navigation</a:t>
            </a:r>
            <a:r>
              <a:rPr lang="en-GB" b="0" i="0">
                <a:solidFill>
                  <a:srgbClr val="202122"/>
                </a:solidFill>
                <a:effectLst/>
                <a:highlight>
                  <a:srgbClr val="C0C0C0"/>
                </a:highlight>
                <a:latin typeface="Arial" panose="020B0604020202020204" pitchFamily="34" charset="0"/>
              </a:rPr>
              <a:t>, and support for various communication methods, including voice calls, </a:t>
            </a:r>
            <a:r>
              <a:rPr lang="en-GB" b="0" i="0" u="none" strike="noStrike">
                <a:solidFill>
                  <a:srgbClr val="3366CC"/>
                </a:solidFill>
                <a:effectLst/>
                <a:highlight>
                  <a:srgbClr val="C0C0C0"/>
                </a:highlight>
                <a:latin typeface="Arial" panose="020B0604020202020204" pitchFamily="34" charset="0"/>
                <a:hlinkClick r:id="rId16" tooltip="Text messaging"/>
              </a:rPr>
              <a:t>text messaging</a:t>
            </a:r>
            <a:r>
              <a:rPr lang="en-GB" b="0" i="0">
                <a:solidFill>
                  <a:srgbClr val="202122"/>
                </a:solidFill>
                <a:effectLst/>
                <a:highlight>
                  <a:srgbClr val="C0C0C0"/>
                </a:highlight>
                <a:latin typeface="Arial" panose="020B0604020202020204" pitchFamily="34" charset="0"/>
              </a:rPr>
              <a:t>, and internet-based messaging apps.</a:t>
            </a:r>
            <a:endParaRPr lang="en-GB">
              <a:highlight>
                <a:srgbClr val="C0C0C0"/>
              </a:highlight>
            </a:endParaRPr>
          </a:p>
        </p:txBody>
      </p:sp>
    </p:spTree>
    <p:extLst>
      <p:ext uri="{BB962C8B-B14F-4D97-AF65-F5344CB8AC3E}">
        <p14:creationId xmlns:p14="http://schemas.microsoft.com/office/powerpoint/2010/main" val="125063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8" descr="Bar chart">
            <a:extLst>
              <a:ext uri="{FF2B5EF4-FFF2-40B4-BE49-F238E27FC236}">
                <a16:creationId xmlns:a16="http://schemas.microsoft.com/office/drawing/2014/main" id="{1620C48A-19EE-1F0D-94AD-BCDBB9743190}"/>
              </a:ext>
            </a:extLst>
          </p:cNvPr>
          <p:cNvGraphicFramePr>
            <a:graphicFrameLocks noGrp="1"/>
          </p:cNvGraphicFramePr>
          <p:nvPr>
            <p:ph sz="quarter" idx="24"/>
            <p:extLst>
              <p:ext uri="{D42A27DB-BD31-4B8C-83A1-F6EECF244321}">
                <p14:modId xmlns:p14="http://schemas.microsoft.com/office/powerpoint/2010/main" val="2560845373"/>
              </p:ext>
            </p:extLst>
          </p:nvPr>
        </p:nvGraphicFramePr>
        <p:xfrm>
          <a:off x="849313" y="1684338"/>
          <a:ext cx="10515600" cy="5172075"/>
        </p:xfrm>
        <a:graphic>
          <a:graphicData uri="http://schemas.openxmlformats.org/drawingml/2006/chart">
            <c:chart xmlns:c="http://schemas.openxmlformats.org/drawingml/2006/chart" xmlns:r="http://schemas.openxmlformats.org/officeDocument/2006/relationships" r:id="rId3"/>
          </a:graphicData>
        </a:graphic>
      </p:graphicFrame>
      <p:sp>
        <p:nvSpPr>
          <p:cNvPr id="3" name="Title 2">
            <a:extLst>
              <a:ext uri="{FF2B5EF4-FFF2-40B4-BE49-F238E27FC236}">
                <a16:creationId xmlns:a16="http://schemas.microsoft.com/office/drawing/2014/main" id="{F78B6A01-5CD0-C080-08DE-E8C976F2193E}"/>
              </a:ext>
            </a:extLst>
          </p:cNvPr>
          <p:cNvSpPr>
            <a:spLocks noGrp="1"/>
          </p:cNvSpPr>
          <p:nvPr>
            <p:ph type="title"/>
          </p:nvPr>
        </p:nvSpPr>
        <p:spPr/>
        <p:txBody>
          <a:bodyPr rtlCol="0"/>
          <a:lstStyle>
            <a:defPPr>
              <a:defRPr lang="en-GB"/>
            </a:defPPr>
          </a:lstStyle>
          <a:p>
            <a:pPr rtl="0"/>
            <a:r>
              <a:rPr lang="en-GB"/>
              <a:t>Effects of chemical exposure</a:t>
            </a:r>
          </a:p>
        </p:txBody>
      </p:sp>
      <p:sp>
        <p:nvSpPr>
          <p:cNvPr id="7" name="Footer Placeholder 6">
            <a:extLst>
              <a:ext uri="{FF2B5EF4-FFF2-40B4-BE49-F238E27FC236}">
                <a16:creationId xmlns:a16="http://schemas.microsoft.com/office/drawing/2014/main" id="{18D1BD37-545A-1D24-D478-AF2596765721}"/>
              </a:ext>
            </a:extLst>
          </p:cNvPr>
          <p:cNvSpPr>
            <a:spLocks noGrp="1"/>
          </p:cNvSpPr>
          <p:nvPr>
            <p:ph type="ftr" sz="quarter" idx="11"/>
          </p:nvPr>
        </p:nvSpPr>
        <p:spPr/>
        <p:txBody>
          <a:bodyPr rtlCol="0"/>
          <a:lstStyle>
            <a:defPPr>
              <a:defRPr lang="en-GB"/>
            </a:defPPr>
          </a:lstStyle>
          <a:p>
            <a:pPr rtl="0"/>
            <a:r>
              <a:rPr lang="en-GB"/>
              <a:t>Scientific findings</a:t>
            </a:r>
          </a:p>
        </p:txBody>
      </p:sp>
      <p:sp>
        <p:nvSpPr>
          <p:cNvPr id="8" name="Slide Number Placeholder 7">
            <a:extLst>
              <a:ext uri="{FF2B5EF4-FFF2-40B4-BE49-F238E27FC236}">
                <a16:creationId xmlns:a16="http://schemas.microsoft.com/office/drawing/2014/main" id="{18AF1A45-96E7-8AE8-20C9-11D4E158F93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a:t>
            </a:fld>
            <a:endParaRPr lang="en-GB"/>
          </a:p>
        </p:txBody>
      </p:sp>
      <p:pic>
        <p:nvPicPr>
          <p:cNvPr id="5" name="Picture 4" descr="A diagram of a diagram&#10;&#10;Description automatically generated">
            <a:extLst>
              <a:ext uri="{FF2B5EF4-FFF2-40B4-BE49-F238E27FC236}">
                <a16:creationId xmlns:a16="http://schemas.microsoft.com/office/drawing/2014/main" id="{26008DAB-CAEB-29C7-75A4-59194784FE2A}"/>
              </a:ext>
            </a:extLst>
          </p:cNvPr>
          <p:cNvPicPr>
            <a:picLocks noChangeAspect="1"/>
          </p:cNvPicPr>
          <p:nvPr/>
        </p:nvPicPr>
        <p:blipFill>
          <a:blip r:embed="rId4"/>
          <a:stretch>
            <a:fillRect/>
          </a:stretch>
        </p:blipFill>
        <p:spPr>
          <a:xfrm>
            <a:off x="-397565" y="0"/>
            <a:ext cx="12589565" cy="6858000"/>
          </a:xfrm>
          <a:prstGeom prst="rect">
            <a:avLst/>
          </a:prstGeom>
        </p:spPr>
      </p:pic>
    </p:spTree>
    <p:extLst>
      <p:ext uri="{BB962C8B-B14F-4D97-AF65-F5344CB8AC3E}">
        <p14:creationId xmlns:p14="http://schemas.microsoft.com/office/powerpoint/2010/main" val="3358645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p:txBody>
          <a:bodyPr rtlCol="0"/>
          <a:lstStyle>
            <a:defPPr>
              <a:defRPr lang="en-GB"/>
            </a:defPPr>
          </a:lstStyle>
          <a:p>
            <a:pPr rtl="0"/>
            <a:r>
              <a:rPr lang="en-GB"/>
              <a:t>Impact on cell components</a:t>
            </a:r>
          </a:p>
        </p:txBody>
      </p:sp>
      <p:graphicFrame>
        <p:nvGraphicFramePr>
          <p:cNvPr id="13" name="Content Placeholder 12" descr="Pie chart">
            <a:extLst>
              <a:ext uri="{FF2B5EF4-FFF2-40B4-BE49-F238E27FC236}">
                <a16:creationId xmlns:a16="http://schemas.microsoft.com/office/drawing/2014/main" id="{8011876D-CAF0-A4BF-610A-0E0D92F97A2F}"/>
              </a:ext>
            </a:extLst>
          </p:cNvPr>
          <p:cNvGraphicFramePr>
            <a:graphicFrameLocks noGrp="1"/>
          </p:cNvGraphicFramePr>
          <p:nvPr>
            <p:ph sz="quarter" idx="29"/>
            <p:extLst>
              <p:ext uri="{D42A27DB-BD31-4B8C-83A1-F6EECF244321}">
                <p14:modId xmlns:p14="http://schemas.microsoft.com/office/powerpoint/2010/main" val="1619249301"/>
              </p:ext>
            </p:extLst>
          </p:nvPr>
        </p:nvGraphicFramePr>
        <p:xfrm>
          <a:off x="838200" y="2235200"/>
          <a:ext cx="2743200" cy="27432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ontent Placeholder 6" descr="Pie chart">
            <a:extLst>
              <a:ext uri="{FF2B5EF4-FFF2-40B4-BE49-F238E27FC236}">
                <a16:creationId xmlns:a16="http://schemas.microsoft.com/office/drawing/2014/main" id="{D3E2117A-C55B-18A7-23E9-67CAA3D4165B}"/>
              </a:ext>
            </a:extLst>
          </p:cNvPr>
          <p:cNvGraphicFramePr>
            <a:graphicFrameLocks noGrp="1"/>
          </p:cNvGraphicFramePr>
          <p:nvPr>
            <p:ph sz="quarter" idx="31"/>
            <p:extLst>
              <p:ext uri="{D42A27DB-BD31-4B8C-83A1-F6EECF244321}">
                <p14:modId xmlns:p14="http://schemas.microsoft.com/office/powerpoint/2010/main" val="97695096"/>
              </p:ext>
            </p:extLst>
          </p:nvPr>
        </p:nvGraphicFramePr>
        <p:xfrm>
          <a:off x="3649663" y="1743075"/>
          <a:ext cx="4848225" cy="383381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6" name="Content Placeholder 15" descr="Pie chart">
            <a:extLst>
              <a:ext uri="{FF2B5EF4-FFF2-40B4-BE49-F238E27FC236}">
                <a16:creationId xmlns:a16="http://schemas.microsoft.com/office/drawing/2014/main" id="{A2160708-EA0B-E785-CFFE-07004D5BEF9C}"/>
              </a:ext>
            </a:extLst>
          </p:cNvPr>
          <p:cNvGraphicFramePr>
            <a:graphicFrameLocks noGrp="1"/>
          </p:cNvGraphicFramePr>
          <p:nvPr>
            <p:ph sz="quarter" idx="30"/>
            <p:extLst>
              <p:ext uri="{D42A27DB-BD31-4B8C-83A1-F6EECF244321}">
                <p14:modId xmlns:p14="http://schemas.microsoft.com/office/powerpoint/2010/main" val="3640866635"/>
              </p:ext>
            </p:extLst>
          </p:nvPr>
        </p:nvGraphicFramePr>
        <p:xfrm>
          <a:off x="8553450" y="2235200"/>
          <a:ext cx="2743200" cy="2735263"/>
        </p:xfrm>
        <a:graphic>
          <a:graphicData uri="http://schemas.openxmlformats.org/drawingml/2006/chart">
            <c:chart xmlns:c="http://schemas.openxmlformats.org/drawingml/2006/chart" xmlns:r="http://schemas.openxmlformats.org/officeDocument/2006/relationships" r:id="rId5"/>
          </a:graphicData>
        </a:graphic>
      </p:graphicFrame>
      <p:sp>
        <p:nvSpPr>
          <p:cNvPr id="3" name="Text Placeholder 2">
            <a:extLst>
              <a:ext uri="{FF2B5EF4-FFF2-40B4-BE49-F238E27FC236}">
                <a16:creationId xmlns:a16="http://schemas.microsoft.com/office/drawing/2014/main" id="{38AA910A-A120-0EC4-A6BF-AE39C189C282}"/>
              </a:ext>
            </a:extLst>
          </p:cNvPr>
          <p:cNvSpPr>
            <a:spLocks noGrp="1"/>
          </p:cNvSpPr>
          <p:nvPr>
            <p:ph type="body" sz="quarter" idx="28"/>
          </p:nvPr>
        </p:nvSpPr>
        <p:spPr/>
        <p:txBody>
          <a:bodyPr rtlCol="0"/>
          <a:lstStyle>
            <a:defPPr>
              <a:defRPr lang="en-GB"/>
            </a:defPPr>
          </a:lstStyle>
          <a:p>
            <a:pPr rtl="0"/>
            <a:r>
              <a:rPr lang="en-GB"/>
              <a:t>Cell mutation caused by different chemicals affects each part of the cell differently. Here is the percentage of change to each cell type, broken out per chemical.</a:t>
            </a:r>
          </a:p>
        </p:txBody>
      </p:sp>
      <p:sp>
        <p:nvSpPr>
          <p:cNvPr id="11" name="Footer Placeholder 10">
            <a:extLst>
              <a:ext uri="{FF2B5EF4-FFF2-40B4-BE49-F238E27FC236}">
                <a16:creationId xmlns:a16="http://schemas.microsoft.com/office/drawing/2014/main" id="{4A727348-E2D5-31F9-9079-A67B2E0BCFE8}"/>
              </a:ext>
            </a:extLst>
          </p:cNvPr>
          <p:cNvSpPr>
            <a:spLocks noGrp="1"/>
          </p:cNvSpPr>
          <p:nvPr>
            <p:ph type="ftr" sz="quarter" idx="11"/>
          </p:nvPr>
        </p:nvSpPr>
        <p:spPr/>
        <p:txBody>
          <a:bodyPr rtlCol="0"/>
          <a:lstStyle>
            <a:defPPr>
              <a:defRPr lang="en-GB"/>
            </a:defPPr>
          </a:lstStyle>
          <a:p>
            <a:pPr rtl="0"/>
            <a:r>
              <a:rPr lang="en-GB"/>
              <a:t>Scientific findings</a:t>
            </a:r>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a:t>
            </a:fld>
            <a:endParaRPr lang="en-GB"/>
          </a:p>
        </p:txBody>
      </p:sp>
      <p:sp>
        <p:nvSpPr>
          <p:cNvPr id="15" name="TextBox 14">
            <a:extLst>
              <a:ext uri="{FF2B5EF4-FFF2-40B4-BE49-F238E27FC236}">
                <a16:creationId xmlns:a16="http://schemas.microsoft.com/office/drawing/2014/main" id="{9D43317E-04AE-8A42-2E1E-78558C94894B}"/>
              </a:ext>
            </a:extLst>
          </p:cNvPr>
          <p:cNvSpPr txBox="1"/>
          <p:nvPr/>
        </p:nvSpPr>
        <p:spPr>
          <a:xfrm>
            <a:off x="1775012" y="3429000"/>
            <a:ext cx="833717" cy="369332"/>
          </a:xfrm>
          <a:prstGeom prst="rect">
            <a:avLst/>
          </a:prstGeom>
          <a:noFill/>
        </p:spPr>
        <p:txBody>
          <a:bodyPr wrap="square" rtlCol="0">
            <a:spAutoFit/>
          </a:bodyPr>
          <a:lstStyle>
            <a:defPPr>
              <a:defRPr lang="en-GB"/>
            </a:defPPr>
          </a:lstStyle>
          <a:p>
            <a:pPr algn="ctr" rtl="0"/>
            <a:r>
              <a:rPr lang="en-GB">
                <a:solidFill>
                  <a:schemeClr val="bg1"/>
                </a:solidFill>
                <a:latin typeface="Biome" panose="020B0503030204020804" pitchFamily="34" charset="0"/>
                <a:cs typeface="Biome" panose="020B0503030204020804" pitchFamily="34" charset="0"/>
              </a:rPr>
              <a:t>RNA</a:t>
            </a:r>
          </a:p>
        </p:txBody>
      </p:sp>
      <p:sp>
        <p:nvSpPr>
          <p:cNvPr id="17" name="TextBox 16">
            <a:extLst>
              <a:ext uri="{FF2B5EF4-FFF2-40B4-BE49-F238E27FC236}">
                <a16:creationId xmlns:a16="http://schemas.microsoft.com/office/drawing/2014/main" id="{DD66CB57-F1E3-AEE5-6295-CFD0A1778CB2}"/>
              </a:ext>
            </a:extLst>
          </p:cNvPr>
          <p:cNvSpPr txBox="1"/>
          <p:nvPr/>
        </p:nvSpPr>
        <p:spPr>
          <a:xfrm>
            <a:off x="9009529" y="3414197"/>
            <a:ext cx="1842247" cy="369332"/>
          </a:xfrm>
          <a:prstGeom prst="rect">
            <a:avLst/>
          </a:prstGeom>
          <a:noFill/>
        </p:spPr>
        <p:txBody>
          <a:bodyPr wrap="square" rtlCol="0">
            <a:spAutoFit/>
          </a:bodyPr>
          <a:lstStyle>
            <a:defPPr>
              <a:defRPr lang="en-GB"/>
            </a:defPPr>
          </a:lstStyle>
          <a:p>
            <a:pPr algn="ctr" rtl="0"/>
            <a:r>
              <a:rPr lang="en-GB">
                <a:solidFill>
                  <a:schemeClr val="bg1"/>
                </a:solidFill>
                <a:latin typeface="Biome" panose="020B0503030204020804" pitchFamily="34" charset="0"/>
                <a:cs typeface="Biome" panose="020B0503030204020804" pitchFamily="34" charset="0"/>
              </a:rPr>
              <a:t>Mitochondria</a:t>
            </a:r>
          </a:p>
        </p:txBody>
      </p:sp>
      <p:pic>
        <p:nvPicPr>
          <p:cNvPr id="5" name="Picture 4" descr="Hands holding a phone with a city in the background&#10;&#10;Description automatically generated">
            <a:extLst>
              <a:ext uri="{FF2B5EF4-FFF2-40B4-BE49-F238E27FC236}">
                <a16:creationId xmlns:a16="http://schemas.microsoft.com/office/drawing/2014/main" id="{EA913939-9EC1-6C26-EF0F-215023F5A31D}"/>
              </a:ext>
            </a:extLst>
          </p:cNvPr>
          <p:cNvPicPr>
            <a:picLocks noChangeAspect="1"/>
          </p:cNvPicPr>
          <p:nvPr/>
        </p:nvPicPr>
        <p:blipFill>
          <a:blip r:embed="rId6"/>
          <a:stretch>
            <a:fillRect/>
          </a:stretch>
        </p:blipFill>
        <p:spPr>
          <a:xfrm>
            <a:off x="-880389" y="-527052"/>
            <a:ext cx="12048261" cy="9137651"/>
          </a:xfrm>
          <a:prstGeom prst="rect">
            <a:avLst/>
          </a:prstGeom>
        </p:spPr>
      </p:pic>
      <p:sp>
        <p:nvSpPr>
          <p:cNvPr id="8" name="TextBox 7">
            <a:extLst>
              <a:ext uri="{FF2B5EF4-FFF2-40B4-BE49-F238E27FC236}">
                <a16:creationId xmlns:a16="http://schemas.microsoft.com/office/drawing/2014/main" id="{A57C28AB-6C72-7C6C-C2D3-D5241BF38253}"/>
              </a:ext>
            </a:extLst>
          </p:cNvPr>
          <p:cNvSpPr txBox="1"/>
          <p:nvPr/>
        </p:nvSpPr>
        <p:spPr>
          <a:xfrm>
            <a:off x="6441892" y="794730"/>
            <a:ext cx="2438859" cy="5878532"/>
          </a:xfrm>
          <a:prstGeom prst="rect">
            <a:avLst/>
          </a:prstGeom>
          <a:noFill/>
        </p:spPr>
        <p:txBody>
          <a:bodyPr wrap="square" rtlCol="0">
            <a:spAutoFit/>
          </a:bodyPr>
          <a:lstStyle/>
          <a:p>
            <a:pPr lvl="1">
              <a:buFont typeface="+mj-lt"/>
              <a:buAutoNum type="arabicPeriod"/>
            </a:pPr>
            <a:r>
              <a:rPr lang="en-GB" sz="2000" b="1" i="0">
                <a:solidFill>
                  <a:srgbClr val="333333"/>
                </a:solidFill>
                <a:effectLst/>
                <a:highlight>
                  <a:srgbClr val="C0C0C0"/>
                </a:highlight>
                <a:latin typeface="hero-new"/>
              </a:rPr>
              <a:t>Social Connectivity</a:t>
            </a:r>
          </a:p>
          <a:p>
            <a:pPr algn="l">
              <a:buFont typeface="+mj-lt"/>
              <a:buAutoNum type="arabicPeriod"/>
            </a:pPr>
            <a:r>
              <a:rPr lang="en-GB" sz="2000" b="1" i="0">
                <a:solidFill>
                  <a:srgbClr val="333333"/>
                </a:solidFill>
                <a:effectLst/>
                <a:highlight>
                  <a:srgbClr val="C0C0C0"/>
                </a:highlight>
                <a:latin typeface="hero-new"/>
              </a:rPr>
              <a:t>Communication Speeds</a:t>
            </a:r>
          </a:p>
          <a:p>
            <a:pPr algn="l">
              <a:buFont typeface="+mj-lt"/>
              <a:buAutoNum type="arabicPeriod"/>
            </a:pPr>
            <a:r>
              <a:rPr lang="en-GB" sz="2000" b="1" i="0">
                <a:solidFill>
                  <a:srgbClr val="333333"/>
                </a:solidFill>
                <a:effectLst/>
                <a:highlight>
                  <a:srgbClr val="C0C0C0"/>
                </a:highlight>
                <a:latin typeface="hero-new"/>
              </a:rPr>
              <a:t>Versatile Working</a:t>
            </a:r>
          </a:p>
          <a:p>
            <a:pPr algn="l">
              <a:buFont typeface="+mj-lt"/>
              <a:buAutoNum type="arabicPeriod"/>
            </a:pPr>
            <a:r>
              <a:rPr lang="en-GB" sz="2000" b="1" i="0">
                <a:solidFill>
                  <a:srgbClr val="333333"/>
                </a:solidFill>
                <a:effectLst/>
                <a:highlight>
                  <a:srgbClr val="C0C0C0"/>
                </a:highlight>
                <a:latin typeface="hero-new"/>
              </a:rPr>
              <a:t>Learning Opportunities</a:t>
            </a:r>
          </a:p>
          <a:p>
            <a:pPr algn="l">
              <a:buFont typeface="+mj-lt"/>
              <a:buAutoNum type="arabicPeriod"/>
            </a:pPr>
            <a:r>
              <a:rPr lang="en-GB" sz="2000" b="1" i="0">
                <a:solidFill>
                  <a:srgbClr val="333333"/>
                </a:solidFill>
                <a:effectLst/>
                <a:highlight>
                  <a:srgbClr val="C0C0C0"/>
                </a:highlight>
                <a:latin typeface="hero-new"/>
              </a:rPr>
              <a:t>Automation</a:t>
            </a:r>
          </a:p>
          <a:p>
            <a:pPr algn="l">
              <a:buFont typeface="+mj-lt"/>
              <a:buAutoNum type="arabicPeriod"/>
            </a:pPr>
            <a:r>
              <a:rPr lang="en-GB" sz="2000" b="1" i="0">
                <a:solidFill>
                  <a:srgbClr val="333333"/>
                </a:solidFill>
                <a:effectLst/>
                <a:highlight>
                  <a:srgbClr val="C0C0C0"/>
                </a:highlight>
                <a:latin typeface="hero-new"/>
              </a:rPr>
              <a:t>Information Storage</a:t>
            </a:r>
          </a:p>
          <a:p>
            <a:pPr algn="l">
              <a:buFont typeface="+mj-lt"/>
              <a:buAutoNum type="arabicPeriod"/>
            </a:pPr>
            <a:r>
              <a:rPr lang="en-GB" sz="2000" b="1" i="0">
                <a:solidFill>
                  <a:srgbClr val="333333"/>
                </a:solidFill>
                <a:effectLst/>
                <a:highlight>
                  <a:srgbClr val="C0C0C0"/>
                </a:highlight>
                <a:latin typeface="hero-new"/>
              </a:rPr>
              <a:t>Editing</a:t>
            </a:r>
          </a:p>
          <a:p>
            <a:pPr algn="l">
              <a:buFont typeface="+mj-lt"/>
              <a:buAutoNum type="arabicPeriod"/>
            </a:pPr>
            <a:r>
              <a:rPr lang="en-GB" sz="2000" b="1" i="0">
                <a:solidFill>
                  <a:srgbClr val="333333"/>
                </a:solidFill>
                <a:effectLst/>
                <a:highlight>
                  <a:srgbClr val="C0C0C0"/>
                </a:highlight>
                <a:latin typeface="hero-new"/>
              </a:rPr>
              <a:t>Accurate Duplication</a:t>
            </a:r>
          </a:p>
          <a:p>
            <a:pPr algn="l">
              <a:buFont typeface="+mj-lt"/>
              <a:buAutoNum type="arabicPeriod"/>
            </a:pPr>
            <a:r>
              <a:rPr lang="en-GB" sz="2000" b="1" i="0">
                <a:solidFill>
                  <a:srgbClr val="333333"/>
                </a:solidFill>
                <a:effectLst/>
                <a:highlight>
                  <a:srgbClr val="C0C0C0"/>
                </a:highlight>
                <a:latin typeface="hero-new"/>
              </a:rPr>
              <a:t>GPS and Mapping</a:t>
            </a:r>
          </a:p>
          <a:p>
            <a:pPr algn="l">
              <a:buFont typeface="+mj-lt"/>
              <a:buAutoNum type="arabicPeriod"/>
            </a:pPr>
            <a:r>
              <a:rPr lang="en-GB" sz="2000" b="1" i="0">
                <a:solidFill>
                  <a:srgbClr val="333333"/>
                </a:solidFill>
                <a:effectLst/>
                <a:highlight>
                  <a:srgbClr val="C0C0C0"/>
                </a:highlight>
                <a:latin typeface="hero-new"/>
              </a:rPr>
              <a:t>Transportation</a:t>
            </a:r>
          </a:p>
          <a:p>
            <a:pPr algn="l">
              <a:buFont typeface="+mj-lt"/>
              <a:buAutoNum type="arabicPeriod"/>
            </a:pPr>
            <a:r>
              <a:rPr lang="en-GB" sz="2000" b="1" i="0">
                <a:solidFill>
                  <a:srgbClr val="333333"/>
                </a:solidFill>
                <a:effectLst/>
                <a:highlight>
                  <a:srgbClr val="C0C0C0"/>
                </a:highlight>
                <a:latin typeface="hero-new"/>
              </a:rPr>
              <a:t>Low Cost</a:t>
            </a:r>
          </a:p>
          <a:p>
            <a:pPr algn="l">
              <a:buFont typeface="+mj-lt"/>
              <a:buAutoNum type="arabicPeriod"/>
            </a:pPr>
            <a:r>
              <a:rPr lang="en-GB" sz="2000" b="1" i="0">
                <a:solidFill>
                  <a:srgbClr val="333333"/>
                </a:solidFill>
                <a:effectLst/>
                <a:highlight>
                  <a:srgbClr val="C0C0C0"/>
                </a:highlight>
                <a:latin typeface="hero-new"/>
              </a:rPr>
              <a:t>Entertainment</a:t>
            </a:r>
          </a:p>
          <a:p>
            <a:pPr algn="l"/>
            <a:endParaRPr lang="en-GB" b="0" i="0">
              <a:solidFill>
                <a:srgbClr val="333333"/>
              </a:solidFill>
              <a:effectLst/>
              <a:highlight>
                <a:srgbClr val="C0C0C0"/>
              </a:highlight>
              <a:latin typeface="hero-new"/>
            </a:endParaRPr>
          </a:p>
          <a:p>
            <a:pPr marL="342900" indent="-342900">
              <a:buFont typeface="+mj-lt"/>
              <a:buAutoNum type="arabicPeriod"/>
            </a:pPr>
            <a:endParaRPr lang="en-GB">
              <a:highlight>
                <a:srgbClr val="C0C0C0"/>
              </a:highlight>
            </a:endParaRPr>
          </a:p>
        </p:txBody>
      </p:sp>
    </p:spTree>
    <p:extLst>
      <p:ext uri="{BB962C8B-B14F-4D97-AF65-F5344CB8AC3E}">
        <p14:creationId xmlns:p14="http://schemas.microsoft.com/office/powerpoint/2010/main" val="399927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D9465504-B510-3D22-F1E5-69D3F80C2223}"/>
              </a:ext>
            </a:extLst>
          </p:cNvPr>
          <p:cNvSpPr>
            <a:spLocks noGrp="1"/>
          </p:cNvSpPr>
          <p:nvPr>
            <p:ph type="title"/>
          </p:nvPr>
        </p:nvSpPr>
        <p:spPr>
          <a:xfrm>
            <a:off x="1024129" y="585216"/>
            <a:ext cx="4431792" cy="1499616"/>
          </a:xfrm>
        </p:spPr>
        <p:txBody>
          <a:bodyPr vert="horz" lIns="91440" tIns="45720" rIns="91440" bIns="45720" rtlCol="0" anchor="ctr">
            <a:normAutofit/>
          </a:bodyPr>
          <a:lstStyle/>
          <a:p>
            <a:pPr algn="l"/>
            <a:r>
              <a:rPr lang="en-US" sz="3500" b="1" spc="100"/>
              <a:t>how digital technologies have evolved</a:t>
            </a:r>
          </a:p>
        </p:txBody>
      </p:sp>
      <p:sp>
        <p:nvSpPr>
          <p:cNvPr id="4" name="Content Placeholder 3">
            <a:extLst>
              <a:ext uri="{FF2B5EF4-FFF2-40B4-BE49-F238E27FC236}">
                <a16:creationId xmlns:a16="http://schemas.microsoft.com/office/drawing/2014/main" id="{4C77CCC4-72BC-7A99-2959-7DBE480DA5BB}"/>
              </a:ext>
            </a:extLst>
          </p:cNvPr>
          <p:cNvSpPr>
            <a:spLocks noGrp="1"/>
          </p:cNvSpPr>
          <p:nvPr>
            <p:ph sz="quarter" idx="29"/>
          </p:nvPr>
        </p:nvSpPr>
        <p:spPr>
          <a:xfrm>
            <a:off x="381000" y="2570976"/>
            <a:ext cx="5072743" cy="3899728"/>
          </a:xfrm>
        </p:spPr>
        <p:txBody>
          <a:bodyPr vert="horz" lIns="45720" tIns="45720" rIns="45720" bIns="45720" rtlCol="0" anchor="t">
            <a:normAutofit/>
          </a:bodyPr>
          <a:lstStyle/>
          <a:p>
            <a:r>
              <a:rPr lang="en-US" sz="1400" b="0" i="1" u="none" strike="noStrike" dirty="0">
                <a:effectLst/>
                <a:hlinkClick r:id="rId3"/>
              </a:rPr>
              <a:t>The evolution of technologies in the world over the past decades is truly astonishing. When we compare the devices we use today to the ones people used in the mid 1900s, there is a drastic difference. Due to many intelligent innovators all around the world, technology has always been improving and continues to do so for the benefit of humankind. For example, if we think of a computer today, we imagine a device that is sleek, light, and easily movable. Computers today are also very fast and you can use them to access any type of information with the internet. When computers were first being developed, they were much larger. In fact, some took the space of an entire room. They would also only be used for computing. The ability of computers drastically changed in the later 1900s when the internet was developed. A computer is just one of the many examples of technology that drastically evolved over the past century. Phones, TVs, and cameras all have developed into much more efficient machines.</a:t>
            </a:r>
            <a:endParaRPr lang="en-GB" sz="1400" b="0" i="1" u="none" strike="noStrike">
              <a:effectLst/>
            </a:endParaRPr>
          </a:p>
          <a:p>
            <a:r>
              <a:rPr lang="en-GB" sz="1400" i="1"/>
              <a:t>Reference</a:t>
            </a:r>
            <a:r>
              <a:rPr lang="en-GB" sz="1400" dirty="0">
                <a:ea typeface="+mn-lt"/>
                <a:cs typeface="+mn-lt"/>
                <a:hlinkClick r:id="rId3"/>
              </a:rPr>
              <a:t>Evolution of Digital Technologies | by Saipraneeth Bajjuri | Medium</a:t>
            </a:r>
          </a:p>
          <a:p>
            <a:endParaRPr lang="en-US" sz="1400"/>
          </a:p>
        </p:txBody>
      </p:sp>
      <p:sp>
        <p:nvSpPr>
          <p:cNvPr id="9" name="Footer Placeholder 8">
            <a:extLst>
              <a:ext uri="{FF2B5EF4-FFF2-40B4-BE49-F238E27FC236}">
                <a16:creationId xmlns:a16="http://schemas.microsoft.com/office/drawing/2014/main" id="{3BAFB881-6CC7-24B6-4281-0CDDE35B263A}"/>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defPPr>
              <a:defRPr lang="en-GB"/>
            </a:defPPr>
          </a:lstStyle>
          <a:p>
            <a:pPr algn="r" defTabSz="914400">
              <a:spcAft>
                <a:spcPts val="600"/>
              </a:spcAft>
            </a:pPr>
            <a:r>
              <a:rPr lang="en-US" sz="1000" kern="1200" cap="all" baseline="0">
                <a:solidFill>
                  <a:schemeClr val="tx1">
                    <a:lumMod val="95000"/>
                    <a:lumOff val="5000"/>
                  </a:schemeClr>
                </a:solidFill>
                <a:latin typeface="+mj-lt"/>
                <a:ea typeface="+mn-ea"/>
                <a:cs typeface="+mn-cs"/>
              </a:rPr>
              <a:t>Scientific findings</a:t>
            </a:r>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defPPr>
              <a:defRPr lang="en-GB"/>
            </a:defPPr>
          </a:lstStyle>
          <a:p>
            <a:pPr defTabSz="914400">
              <a:spcAft>
                <a:spcPts val="600"/>
              </a:spcAft>
            </a:pPr>
            <a:fld id="{FE024F78-56A6-7740-B68D-8D4D026EDF3F}" type="slidenum">
              <a:rPr lang="en-US" sz="1000" smtClean="0">
                <a:solidFill>
                  <a:schemeClr val="tx1">
                    <a:lumMod val="95000"/>
                    <a:lumOff val="5000"/>
                  </a:schemeClr>
                </a:solidFill>
              </a:rPr>
              <a:pPr defTabSz="914400">
                <a:spcAft>
                  <a:spcPts val="600"/>
                </a:spcAft>
              </a:pPr>
              <a:t>9</a:t>
            </a:fld>
            <a:endParaRPr lang="en-US" sz="1000">
              <a:solidFill>
                <a:schemeClr val="tx1">
                  <a:lumMod val="95000"/>
                  <a:lumOff val="5000"/>
                </a:schemeClr>
              </a:solidFill>
            </a:endParaRPr>
          </a:p>
        </p:txBody>
      </p:sp>
      <p:pic>
        <p:nvPicPr>
          <p:cNvPr id="32" name="Picture Placeholder 31">
            <a:extLst>
              <a:ext uri="{FF2B5EF4-FFF2-40B4-BE49-F238E27FC236}">
                <a16:creationId xmlns:a16="http://schemas.microsoft.com/office/drawing/2014/main" id="{B9B6B981-BAC3-D8E4-0452-25A12890EC12}"/>
              </a:ext>
            </a:extLst>
          </p:cNvPr>
          <p:cNvPicPr>
            <a:picLocks noGrp="1" noChangeAspect="1"/>
          </p:cNvPicPr>
          <p:nvPr>
            <p:ph type="pic" sz="quarter" idx="30"/>
          </p:nvPr>
        </p:nvPicPr>
        <p:blipFill>
          <a:blip r:embed="rId4"/>
          <a:srcRect l="25801" r="25801"/>
          <a:stretch/>
        </p:blipFill>
        <p:spPr>
          <a:xfrm>
            <a:off x="5716588" y="2084388"/>
            <a:ext cx="6280150" cy="4360862"/>
          </a:xfrm>
        </p:spPr>
      </p:pic>
    </p:spTree>
    <p:extLst>
      <p:ext uri="{BB962C8B-B14F-4D97-AF65-F5344CB8AC3E}">
        <p14:creationId xmlns:p14="http://schemas.microsoft.com/office/powerpoint/2010/main" val="2125518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F24BFF-405F-ACB3-6F5D-EE9113CE672C}"/>
              </a:ext>
            </a:extLst>
          </p:cNvPr>
          <p:cNvSpPr>
            <a:spLocks noGrp="1"/>
          </p:cNvSpPr>
          <p:nvPr>
            <p:ph sz="quarter" idx="25"/>
          </p:nvPr>
        </p:nvSpPr>
        <p:spPr>
          <a:xfrm>
            <a:off x="29842" y="1038"/>
            <a:ext cx="12161073" cy="6856961"/>
          </a:xfrm>
        </p:spPr>
        <p:txBody>
          <a:bodyPr vert="horz" lIns="45720" tIns="45720" rIns="45720" bIns="45720" rtlCol="0" anchor="t">
            <a:noAutofit/>
          </a:bodyPr>
          <a:lstStyle/>
          <a:p>
            <a:r>
              <a:rPr lang="en-GB" dirty="0">
                <a:ea typeface="+mn-lt"/>
                <a:cs typeface="+mn-lt"/>
                <a:hlinkClick r:id="rId2"/>
              </a:rPr>
              <a:t>Digital technologies combined with ‘big data and predictive analytics are having a significant impact on professional practice at individual, organizational, national and international levels. These technologies and associated analytics are spreading across all professions, from medicine, law and education to urban planning and policing. They collect data through continuous recognition. They access huge data sets such as administrative and health records and link them to all kinds of unstructured data gathered in real time from people's digital activities. They work with algorithms to analyze this data for patterns on a large scale and then calculate these patterns to identify problems and suggest solutions. These technologies are increasingly being used to predict and plan, make recommendations and sometimes even make automated decisions. This interplay of code, algorithms and big data is increasingly permeating governance, leadership and the practices of the various professions. It is also changing the relationships between professional groups and between professionals and their clients/users/students. These trends raise important questions about responsibility: the contribution of professionals in these reshaped practices, the role and place of professional judgment, and how to delineate responsibility and accountability with so many technological actors integrated into professional services. Digital technologies are part of the emerging knowledge infrastructures of everyday life, the "robust networks of people, artifacts, and institutions that create, share, and sustain specific knowledge about the human and natural world" (Edwards, 2010: 17). They represent a significant part of the professional future. Despite some research on the impact of digital data and the coded governance of contemporary life in educational systems (e.g. Fenwick et al., 2014; Lawn, 2013; Williamson, 2015), the impact of digital technologies on professional practice, accountability and education has rarely been explored in depth. This article aims to explore the issues raised by the emergence of digital technologies, predictive analytics and big data in professional practice, with issues of responsibility being of particular interest.</a:t>
            </a:r>
            <a:r>
              <a:rPr lang="en-GB" dirty="0">
                <a:ea typeface="+mn-lt"/>
                <a:cs typeface="+mn-lt"/>
              </a:rPr>
              <a:t>  </a:t>
            </a:r>
            <a:r>
              <a:rPr lang="en-GB" dirty="0">
                <a:ea typeface="+mn-lt"/>
                <a:cs typeface="+mn-lt"/>
                <a:hlinkClick r:id="rId2"/>
              </a:rPr>
              <a:t>https://journals.sagepub.com/doi/full/10.1177/1474904115608387</a:t>
            </a:r>
            <a:endParaRPr lang="en-GB"/>
          </a:p>
        </p:txBody>
      </p:sp>
      <p:sp>
        <p:nvSpPr>
          <p:cNvPr id="5" name="Slide Number Placeholder 4">
            <a:extLst>
              <a:ext uri="{FF2B5EF4-FFF2-40B4-BE49-F238E27FC236}">
                <a16:creationId xmlns:a16="http://schemas.microsoft.com/office/drawing/2014/main" id="{6BE07D7D-7E2B-2190-28B5-F491B9B0E413}"/>
              </a:ext>
            </a:extLst>
          </p:cNvPr>
          <p:cNvSpPr>
            <a:spLocks noGrp="1"/>
          </p:cNvSpPr>
          <p:nvPr>
            <p:ph type="sldNum" sz="quarter" idx="12"/>
          </p:nvPr>
        </p:nvSpPr>
        <p:spPr/>
        <p:txBody>
          <a:bodyPr/>
          <a:lstStyle/>
          <a:p>
            <a:pPr rtl="0"/>
            <a:fld id="{FE024F78-56A6-7740-B68D-8D4D026EDF3F}" type="slidenum">
              <a:rPr lang="en-GB" smtClean="0"/>
              <a:pPr rtl="0"/>
              <a:t>10</a:t>
            </a:fld>
            <a:endParaRPr lang="en-GB"/>
          </a:p>
        </p:txBody>
      </p:sp>
    </p:spTree>
    <p:extLst>
      <p:ext uri="{BB962C8B-B14F-4D97-AF65-F5344CB8AC3E}">
        <p14:creationId xmlns:p14="http://schemas.microsoft.com/office/powerpoint/2010/main" val="3351643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2814-AB16-553F-C0F6-7BACB3FE6655}"/>
              </a:ext>
            </a:extLst>
          </p:cNvPr>
          <p:cNvSpPr>
            <a:spLocks noGrp="1"/>
          </p:cNvSpPr>
          <p:nvPr>
            <p:ph type="title"/>
          </p:nvPr>
        </p:nvSpPr>
        <p:spPr>
          <a:xfrm>
            <a:off x="327878" y="91136"/>
            <a:ext cx="4414435" cy="795008"/>
          </a:xfrm>
        </p:spPr>
        <p:txBody>
          <a:bodyPr/>
          <a:lstStyle/>
          <a:p>
            <a:r>
              <a:rPr lang="en-GB" sz="2400" dirty="0">
                <a:solidFill>
                  <a:schemeClr val="bg1"/>
                </a:solidFill>
              </a:rPr>
              <a:t>What is a e-</a:t>
            </a:r>
            <a:r>
              <a:rPr lang="en-GB" sz="2400" dirty="0" err="1">
                <a:solidFill>
                  <a:schemeClr val="bg1"/>
                </a:solidFill>
              </a:rPr>
              <a:t>portofolio</a:t>
            </a:r>
            <a:r>
              <a:rPr lang="en-GB" sz="2400" dirty="0">
                <a:solidFill>
                  <a:schemeClr val="bg1"/>
                </a:solidFill>
              </a:rPr>
              <a:t> and how to create them?</a:t>
            </a:r>
            <a:endParaRPr lang="en-GB" dirty="0">
              <a:solidFill>
                <a:schemeClr val="bg1"/>
              </a:solidFill>
            </a:endParaRPr>
          </a:p>
        </p:txBody>
      </p:sp>
      <p:sp>
        <p:nvSpPr>
          <p:cNvPr id="3" name="Text Placeholder 2">
            <a:extLst>
              <a:ext uri="{FF2B5EF4-FFF2-40B4-BE49-F238E27FC236}">
                <a16:creationId xmlns:a16="http://schemas.microsoft.com/office/drawing/2014/main" id="{6675A6F7-CFDC-342F-01F1-ED09CF58D9B8}"/>
              </a:ext>
            </a:extLst>
          </p:cNvPr>
          <p:cNvSpPr>
            <a:spLocks noGrp="1"/>
          </p:cNvSpPr>
          <p:nvPr>
            <p:ph type="body" sz="quarter" idx="13"/>
          </p:nvPr>
        </p:nvSpPr>
        <p:spPr>
          <a:xfrm>
            <a:off x="4290" y="1046760"/>
            <a:ext cx="6752623" cy="5811016"/>
          </a:xfrm>
        </p:spPr>
        <p:txBody>
          <a:bodyPr vert="horz" lIns="45720" tIns="45720" rIns="45720" bIns="45720" rtlCol="0" anchor="t">
            <a:noAutofit/>
          </a:bodyPr>
          <a:lstStyle/>
          <a:p>
            <a:r>
              <a:rPr lang="en-GB" sz="1400" dirty="0">
                <a:ea typeface="+mn-lt"/>
                <a:cs typeface="+mn-lt"/>
              </a:rPr>
              <a:t>An </a:t>
            </a:r>
            <a:r>
              <a:rPr lang="en-GB" sz="1400" b="1" err="1">
                <a:ea typeface="+mn-lt"/>
                <a:cs typeface="+mn-lt"/>
              </a:rPr>
              <a:t>ePortfolio</a:t>
            </a:r>
            <a:r>
              <a:rPr lang="en-GB" sz="1400" dirty="0">
                <a:ea typeface="+mn-lt"/>
                <a:cs typeface="+mn-lt"/>
              </a:rPr>
              <a:t> is a digital collection created by a student to showcase their course-related work, including essays, posters, photographs, videos, and artwork. </a:t>
            </a:r>
            <a:r>
              <a:rPr lang="en-GB" sz="1400" u="sng" dirty="0">
                <a:ea typeface="+mn-lt"/>
                <a:cs typeface="+mn-lt"/>
                <a:hlinkClick r:id="rId2">
                  <a:extLst>
                    <a:ext uri="{A12FA001-AC4F-418D-AE19-62706E023703}">
                      <ahyp:hlinkClr xmlns:ahyp="http://schemas.microsoft.com/office/drawing/2018/hyperlinkcolor" val="tx"/>
                    </a:ext>
                  </a:extLst>
                </a:hlinkClick>
              </a:rPr>
              <a:t>It can also capture other aspects of a student’s life, such as volunteer experiences, employment history, and extracurricular activities</a:t>
            </a:r>
            <a:r>
              <a:rPr lang="en-GB" sz="1400" u="sng" dirty="0">
                <a:ea typeface="+mn-lt"/>
                <a:cs typeface="+mn-lt"/>
              </a:rPr>
              <a:t>.</a:t>
            </a:r>
            <a:endParaRPr lang="en-GB" sz="1400" u="sng">
              <a:ea typeface="+mn-lt"/>
              <a:cs typeface="+mn-lt"/>
            </a:endParaRPr>
          </a:p>
          <a:p>
            <a:r>
              <a:rPr lang="en-GB" sz="1400" dirty="0">
                <a:ea typeface="+mn-lt"/>
                <a:cs typeface="+mn-lt"/>
              </a:rPr>
              <a:t>Creating your own </a:t>
            </a:r>
            <a:r>
              <a:rPr lang="en-GB" sz="1400" b="1" dirty="0" err="1">
                <a:ea typeface="+mn-lt"/>
                <a:cs typeface="+mn-lt"/>
              </a:rPr>
              <a:t>ePortfolio</a:t>
            </a:r>
            <a:r>
              <a:rPr lang="en-GB" sz="1400" dirty="0">
                <a:ea typeface="+mn-lt"/>
                <a:cs typeface="+mn-lt"/>
              </a:rPr>
              <a:t> is an exciting journey! Let’s break it down into </a:t>
            </a:r>
            <a:r>
              <a:rPr lang="en-GB" sz="1400" dirty="0" err="1">
                <a:ea typeface="+mn-lt"/>
                <a:cs typeface="+mn-lt"/>
              </a:rPr>
              <a:t>steps:</a:t>
            </a:r>
            <a:r>
              <a:rPr lang="en-GB" sz="1400" b="1" dirty="0" err="1">
                <a:ea typeface="+mn-lt"/>
                <a:cs typeface="+mn-lt"/>
              </a:rPr>
              <a:t>Purpose</a:t>
            </a:r>
            <a:r>
              <a:rPr lang="en-GB" sz="1400" b="1" dirty="0">
                <a:ea typeface="+mn-lt"/>
                <a:cs typeface="+mn-lt"/>
              </a:rPr>
              <a:t> and Goals</a:t>
            </a:r>
            <a:r>
              <a:rPr lang="en-GB" sz="1400" dirty="0">
                <a:ea typeface="+mn-lt"/>
                <a:cs typeface="+mn-lt"/>
              </a:rPr>
              <a:t>:</a:t>
            </a:r>
            <a:endParaRPr lang="en-GB" sz="1400"/>
          </a:p>
          <a:p>
            <a:pPr marL="264795" lvl="1">
              <a:buFont typeface="Wingdings 3" panose="020B0602020104020603" pitchFamily="34" charset="0"/>
              <a:buChar char=""/>
            </a:pPr>
            <a:r>
              <a:rPr lang="en-GB" sz="1400" dirty="0">
                <a:solidFill>
                  <a:schemeClr val="bg1"/>
                </a:solidFill>
                <a:ea typeface="+mn-lt"/>
                <a:cs typeface="+mn-lt"/>
              </a:rPr>
              <a:t>Start by defining the purpose of your </a:t>
            </a:r>
            <a:r>
              <a:rPr lang="en-GB" sz="1400" err="1">
                <a:solidFill>
                  <a:schemeClr val="bg1"/>
                </a:solidFill>
                <a:ea typeface="+mn-lt"/>
                <a:cs typeface="+mn-lt"/>
              </a:rPr>
              <a:t>ePortfolio</a:t>
            </a:r>
            <a:r>
              <a:rPr lang="en-GB" sz="1400" dirty="0">
                <a:solidFill>
                  <a:schemeClr val="bg1"/>
                </a:solidFill>
                <a:ea typeface="+mn-lt"/>
                <a:cs typeface="+mn-lt"/>
              </a:rPr>
              <a:t>. Is it for academic purposes, job applications, personal growth, or a combination? Set clear goals for what you want to achieve with your </a:t>
            </a:r>
            <a:r>
              <a:rPr lang="en-GB" sz="1400" err="1">
                <a:solidFill>
                  <a:schemeClr val="bg1"/>
                </a:solidFill>
                <a:ea typeface="+mn-lt"/>
                <a:cs typeface="+mn-lt"/>
              </a:rPr>
              <a:t>ePortfolio</a:t>
            </a:r>
            <a:r>
              <a:rPr lang="en-GB" sz="1400" dirty="0">
                <a:solidFill>
                  <a:schemeClr val="bg1"/>
                </a:solidFill>
                <a:ea typeface="+mn-lt"/>
                <a:cs typeface="+mn-lt"/>
              </a:rPr>
              <a:t>.</a:t>
            </a:r>
            <a:endParaRPr lang="en-GB" sz="1400">
              <a:solidFill>
                <a:schemeClr val="bg1"/>
              </a:solidFill>
            </a:endParaRPr>
          </a:p>
          <a:p>
            <a:r>
              <a:rPr lang="en-GB" sz="1400" b="1" dirty="0">
                <a:ea typeface="+mn-lt"/>
                <a:cs typeface="+mn-lt"/>
              </a:rPr>
              <a:t>Select a Platform</a:t>
            </a:r>
            <a:r>
              <a:rPr lang="en-GB" sz="1400" dirty="0">
                <a:ea typeface="+mn-lt"/>
                <a:cs typeface="+mn-lt"/>
              </a:rPr>
              <a:t>:</a:t>
            </a:r>
            <a:endParaRPr lang="en-GB" sz="1400"/>
          </a:p>
          <a:p>
            <a:pPr marL="264795" lvl="1">
              <a:buFont typeface="Wingdings 3" panose="020B0602020104020603" pitchFamily="34" charset="0"/>
              <a:buChar char=""/>
            </a:pPr>
            <a:r>
              <a:rPr lang="en-GB" sz="1400" dirty="0">
                <a:solidFill>
                  <a:schemeClr val="bg1"/>
                </a:solidFill>
                <a:ea typeface="+mn-lt"/>
                <a:cs typeface="+mn-lt"/>
              </a:rPr>
              <a:t>Choose an </a:t>
            </a:r>
            <a:r>
              <a:rPr lang="en-GB" sz="1400" err="1">
                <a:solidFill>
                  <a:schemeClr val="bg1"/>
                </a:solidFill>
                <a:ea typeface="+mn-lt"/>
                <a:cs typeface="+mn-lt"/>
              </a:rPr>
              <a:t>ePortfolio</a:t>
            </a:r>
            <a:r>
              <a:rPr lang="en-GB" sz="1400" dirty="0">
                <a:solidFill>
                  <a:schemeClr val="bg1"/>
                </a:solidFill>
                <a:ea typeface="+mn-lt"/>
                <a:cs typeface="+mn-lt"/>
              </a:rPr>
              <a:t> platform that suits your needs. Some popular options include:</a:t>
            </a:r>
            <a:endParaRPr lang="en-GB" sz="1400">
              <a:solidFill>
                <a:schemeClr val="bg1"/>
              </a:solidFill>
            </a:endParaRPr>
          </a:p>
          <a:p>
            <a:pPr marL="447675" lvl="2">
              <a:buFont typeface="Wingdings 3" panose="020B0602020104020603" pitchFamily="34" charset="0"/>
              <a:buChar char=""/>
            </a:pPr>
            <a:r>
              <a:rPr lang="en-GB" b="1" dirty="0">
                <a:solidFill>
                  <a:schemeClr val="bg1"/>
                </a:solidFill>
                <a:ea typeface="+mn-lt"/>
                <a:cs typeface="+mn-lt"/>
              </a:rPr>
              <a:t>Google Sites</a:t>
            </a:r>
            <a:r>
              <a:rPr lang="en-GB" dirty="0">
                <a:solidFill>
                  <a:schemeClr val="bg1"/>
                </a:solidFill>
                <a:ea typeface="+mn-lt"/>
                <a:cs typeface="+mn-lt"/>
              </a:rPr>
              <a:t>: Easy to use and integrates with Google Drive.</a:t>
            </a:r>
            <a:endParaRPr lang="en-GB" dirty="0">
              <a:solidFill>
                <a:schemeClr val="bg1"/>
              </a:solidFill>
            </a:endParaRPr>
          </a:p>
          <a:p>
            <a:pPr marL="447675" lvl="2">
              <a:buFont typeface="Wingdings 3" panose="020B0602020104020603" pitchFamily="34" charset="0"/>
              <a:buChar char=""/>
            </a:pPr>
            <a:r>
              <a:rPr lang="en-GB" b="1" dirty="0">
                <a:solidFill>
                  <a:schemeClr val="bg1"/>
                </a:solidFill>
                <a:ea typeface="+mn-lt"/>
                <a:cs typeface="+mn-lt"/>
              </a:rPr>
              <a:t>WordPress</a:t>
            </a:r>
            <a:r>
              <a:rPr lang="en-GB" dirty="0">
                <a:solidFill>
                  <a:schemeClr val="bg1"/>
                </a:solidFill>
                <a:ea typeface="+mn-lt"/>
                <a:cs typeface="+mn-lt"/>
              </a:rPr>
              <a:t>: Offers customizable templates and plugins.</a:t>
            </a:r>
            <a:endParaRPr lang="en-GB" dirty="0">
              <a:solidFill>
                <a:schemeClr val="bg1"/>
              </a:solidFill>
            </a:endParaRPr>
          </a:p>
          <a:p>
            <a:pPr marL="447675" lvl="2">
              <a:buFont typeface="Wingdings 3" panose="020B0602020104020603" pitchFamily="34" charset="0"/>
              <a:buChar char=""/>
            </a:pPr>
            <a:r>
              <a:rPr lang="en-GB" b="1" dirty="0">
                <a:solidFill>
                  <a:schemeClr val="bg1"/>
                </a:solidFill>
                <a:ea typeface="+mn-lt"/>
                <a:cs typeface="+mn-lt"/>
              </a:rPr>
              <a:t>Mahara</a:t>
            </a:r>
            <a:r>
              <a:rPr lang="en-GB" dirty="0">
                <a:solidFill>
                  <a:schemeClr val="bg1"/>
                </a:solidFill>
                <a:ea typeface="+mn-lt"/>
                <a:cs typeface="+mn-lt"/>
              </a:rPr>
              <a:t>: Designed specifically for </a:t>
            </a:r>
            <a:r>
              <a:rPr lang="en-GB" err="1">
                <a:solidFill>
                  <a:schemeClr val="bg1"/>
                </a:solidFill>
                <a:ea typeface="+mn-lt"/>
                <a:cs typeface="+mn-lt"/>
              </a:rPr>
              <a:t>ePortfolios</a:t>
            </a:r>
            <a:r>
              <a:rPr lang="en-GB" dirty="0">
                <a:solidFill>
                  <a:schemeClr val="bg1"/>
                </a:solidFill>
                <a:ea typeface="+mn-lt"/>
                <a:cs typeface="+mn-lt"/>
              </a:rPr>
              <a:t>.</a:t>
            </a:r>
            <a:endParaRPr lang="en-GB" dirty="0">
              <a:solidFill>
                <a:schemeClr val="bg1"/>
              </a:solidFill>
            </a:endParaRPr>
          </a:p>
          <a:p>
            <a:pPr marL="447675" lvl="2">
              <a:buFont typeface="Wingdings 3" panose="020B0602020104020603" pitchFamily="34" charset="0"/>
              <a:buChar char=""/>
            </a:pPr>
            <a:r>
              <a:rPr lang="en-GB" b="1" dirty="0">
                <a:solidFill>
                  <a:schemeClr val="bg1"/>
                </a:solidFill>
                <a:ea typeface="+mn-lt"/>
                <a:cs typeface="+mn-lt"/>
              </a:rPr>
              <a:t>LinkedIn</a:t>
            </a:r>
            <a:r>
              <a:rPr lang="en-GB" dirty="0">
                <a:solidFill>
                  <a:schemeClr val="bg1"/>
                </a:solidFill>
                <a:ea typeface="+mn-lt"/>
                <a:cs typeface="+mn-lt"/>
              </a:rPr>
              <a:t>: Use the “Projects” section to create a professional </a:t>
            </a:r>
            <a:r>
              <a:rPr lang="en-GB" err="1">
                <a:solidFill>
                  <a:schemeClr val="bg1"/>
                </a:solidFill>
                <a:ea typeface="+mn-lt"/>
                <a:cs typeface="+mn-lt"/>
              </a:rPr>
              <a:t>ePortfolio</a:t>
            </a:r>
            <a:r>
              <a:rPr lang="en-GB" dirty="0">
                <a:solidFill>
                  <a:schemeClr val="bg1"/>
                </a:solidFill>
                <a:ea typeface="+mn-lt"/>
                <a:cs typeface="+mn-lt"/>
              </a:rPr>
              <a:t>.</a:t>
            </a:r>
            <a:endParaRPr lang="en-GB" dirty="0">
              <a:solidFill>
                <a:schemeClr val="bg1"/>
              </a:solidFill>
            </a:endParaRPr>
          </a:p>
          <a:p>
            <a:pPr marL="447675" lvl="2">
              <a:buFont typeface="Wingdings 3" panose="020B0602020104020603" pitchFamily="34" charset="0"/>
              <a:buChar char=""/>
            </a:pPr>
            <a:r>
              <a:rPr lang="en-GB" b="1" err="1">
                <a:solidFill>
                  <a:schemeClr val="bg1"/>
                </a:solidFill>
                <a:ea typeface="+mn-lt"/>
                <a:cs typeface="+mn-lt"/>
              </a:rPr>
              <a:t>FolioSpaces</a:t>
            </a:r>
            <a:r>
              <a:rPr lang="en-GB" dirty="0">
                <a:solidFill>
                  <a:schemeClr val="bg1"/>
                </a:solidFill>
                <a:ea typeface="+mn-lt"/>
                <a:cs typeface="+mn-lt"/>
              </a:rPr>
              <a:t>: User-friendly and visually appealing.</a:t>
            </a:r>
            <a:endParaRPr lang="en-GB" dirty="0">
              <a:solidFill>
                <a:schemeClr val="bg1"/>
              </a:solidFill>
            </a:endParaRPr>
          </a:p>
          <a:p>
            <a:pPr marL="447675" lvl="2">
              <a:buFont typeface="Wingdings 3" panose="020B0602020104020603" pitchFamily="34" charset="0"/>
              <a:buChar char=""/>
            </a:pPr>
            <a:r>
              <a:rPr lang="en-GB" b="1" err="1">
                <a:solidFill>
                  <a:schemeClr val="bg1"/>
                </a:solidFill>
                <a:ea typeface="+mn-lt"/>
                <a:cs typeface="+mn-lt"/>
              </a:rPr>
              <a:t>Pathbrite</a:t>
            </a:r>
            <a:r>
              <a:rPr lang="en-GB" dirty="0">
                <a:solidFill>
                  <a:schemeClr val="bg1"/>
                </a:solidFill>
                <a:ea typeface="+mn-lt"/>
                <a:cs typeface="+mn-lt"/>
              </a:rPr>
              <a:t>: Allows multimedia integration.</a:t>
            </a:r>
            <a:endParaRPr lang="en-GB" dirty="0">
              <a:solidFill>
                <a:schemeClr val="bg1"/>
              </a:solidFill>
            </a:endParaRPr>
          </a:p>
          <a:p>
            <a:pPr marL="447675" lvl="2">
              <a:buFont typeface="Wingdings 3" panose="020B0602020104020603" pitchFamily="34" charset="0"/>
              <a:buChar char=""/>
            </a:pPr>
            <a:r>
              <a:rPr lang="en-GB" b="1" dirty="0">
                <a:solidFill>
                  <a:schemeClr val="bg1"/>
                </a:solidFill>
                <a:ea typeface="+mn-lt"/>
                <a:cs typeface="+mn-lt"/>
              </a:rPr>
              <a:t>D2L Brightspace</a:t>
            </a:r>
            <a:r>
              <a:rPr lang="en-GB" dirty="0">
                <a:solidFill>
                  <a:schemeClr val="bg1"/>
                </a:solidFill>
                <a:ea typeface="+mn-lt"/>
                <a:cs typeface="+mn-lt"/>
              </a:rPr>
              <a:t>: If your institution uses D2L, it might have an integrated </a:t>
            </a:r>
            <a:r>
              <a:rPr lang="en-GB" err="1">
                <a:solidFill>
                  <a:schemeClr val="bg1"/>
                </a:solidFill>
                <a:ea typeface="+mn-lt"/>
                <a:cs typeface="+mn-lt"/>
              </a:rPr>
              <a:t>ePortfolio</a:t>
            </a:r>
            <a:r>
              <a:rPr lang="en-GB" dirty="0">
                <a:solidFill>
                  <a:schemeClr val="bg1"/>
                </a:solidFill>
                <a:ea typeface="+mn-lt"/>
                <a:cs typeface="+mn-lt"/>
              </a:rPr>
              <a:t> tool.</a:t>
            </a:r>
            <a:endParaRPr lang="en-GB" dirty="0">
              <a:solidFill>
                <a:schemeClr val="bg1"/>
              </a:solidFill>
            </a:endParaRPr>
          </a:p>
          <a:p>
            <a:r>
              <a:rPr lang="en-GB" sz="1400" b="1" dirty="0">
                <a:ea typeface="+mn-lt"/>
                <a:cs typeface="+mn-lt"/>
              </a:rPr>
              <a:t>Collect Artifacts</a:t>
            </a:r>
            <a:r>
              <a:rPr lang="en-GB" sz="1400" dirty="0">
                <a:ea typeface="+mn-lt"/>
                <a:cs typeface="+mn-lt"/>
              </a:rPr>
              <a:t>:</a:t>
            </a:r>
            <a:endParaRPr lang="en-GB" sz="1400"/>
          </a:p>
          <a:p>
            <a:pPr marL="264795" lvl="1">
              <a:buFont typeface="Wingdings 3" panose="020B0602020104020603" pitchFamily="34" charset="0"/>
              <a:buChar char=""/>
            </a:pPr>
            <a:r>
              <a:rPr lang="en-GB" sz="1400" dirty="0">
                <a:solidFill>
                  <a:schemeClr val="bg1"/>
                </a:solidFill>
                <a:ea typeface="+mn-lt"/>
                <a:cs typeface="+mn-lt"/>
              </a:rPr>
              <a:t>Gather relevant artifacts such as essays, research papers, presentations, photos, videos, certificates, and any other work that showcases your skills and achieve</a:t>
            </a:r>
            <a:r>
              <a:rPr lang="en-GB" sz="1200" dirty="0">
                <a:solidFill>
                  <a:schemeClr val="bg1"/>
                </a:solidFill>
                <a:ea typeface="+mn-lt"/>
                <a:cs typeface="+mn-lt"/>
              </a:rPr>
              <a:t>ments.</a:t>
            </a:r>
            <a:endParaRPr lang="en-GB" dirty="0">
              <a:solidFill>
                <a:schemeClr val="bg1"/>
              </a:solidFill>
            </a:endParaRPr>
          </a:p>
          <a:p>
            <a:endParaRPr lang="en-GB" sz="1400" u="sng" dirty="0"/>
          </a:p>
          <a:p>
            <a:endParaRPr lang="en-GB" sz="1400" u="sng" dirty="0"/>
          </a:p>
        </p:txBody>
      </p:sp>
      <p:sp>
        <p:nvSpPr>
          <p:cNvPr id="5" name="Slide Number Placeholder 4">
            <a:extLst>
              <a:ext uri="{FF2B5EF4-FFF2-40B4-BE49-F238E27FC236}">
                <a16:creationId xmlns:a16="http://schemas.microsoft.com/office/drawing/2014/main" id="{9DBE5319-A38A-5598-D3CE-A973F3C16D7A}"/>
              </a:ext>
            </a:extLst>
          </p:cNvPr>
          <p:cNvSpPr>
            <a:spLocks noGrp="1"/>
          </p:cNvSpPr>
          <p:nvPr>
            <p:ph type="sldNum" sz="quarter" idx="12"/>
          </p:nvPr>
        </p:nvSpPr>
        <p:spPr/>
        <p:txBody>
          <a:bodyPr/>
          <a:lstStyle/>
          <a:p>
            <a:pPr rtl="0"/>
            <a:fld id="{FE024F78-56A6-7740-B68D-8D4D026EDF3F}" type="slidenum">
              <a:rPr lang="en-GB" smtClean="0"/>
              <a:pPr rtl="0"/>
              <a:t>11</a:t>
            </a:fld>
            <a:endParaRPr lang="en-GB"/>
          </a:p>
        </p:txBody>
      </p:sp>
      <p:pic>
        <p:nvPicPr>
          <p:cNvPr id="4" name="Picture 3" descr="A diagram of a group of people&#10;&#10;Description automatically generated">
            <a:extLst>
              <a:ext uri="{FF2B5EF4-FFF2-40B4-BE49-F238E27FC236}">
                <a16:creationId xmlns:a16="http://schemas.microsoft.com/office/drawing/2014/main" id="{10E6D667-A7DF-67A7-EE36-560D6924638C}"/>
              </a:ext>
            </a:extLst>
          </p:cNvPr>
          <p:cNvPicPr>
            <a:picLocks noChangeAspect="1"/>
          </p:cNvPicPr>
          <p:nvPr/>
        </p:nvPicPr>
        <p:blipFill>
          <a:blip r:embed="rId3"/>
          <a:stretch>
            <a:fillRect/>
          </a:stretch>
        </p:blipFill>
        <p:spPr>
          <a:xfrm>
            <a:off x="6588690" y="880997"/>
            <a:ext cx="5486400" cy="4114800"/>
          </a:xfrm>
          <a:prstGeom prst="rect">
            <a:avLst/>
          </a:prstGeom>
        </p:spPr>
      </p:pic>
    </p:spTree>
    <p:extLst>
      <p:ext uri="{BB962C8B-B14F-4D97-AF65-F5344CB8AC3E}">
        <p14:creationId xmlns:p14="http://schemas.microsoft.com/office/powerpoint/2010/main" val="2167982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27C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FC92E-E790-94C9-928C-99072F57824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E-commerece</a:t>
            </a:r>
          </a:p>
        </p:txBody>
      </p:sp>
      <p:cxnSp>
        <p:nvCxnSpPr>
          <p:cNvPr id="21" name="Straight Connector 2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9D9938A7-5914-BDDD-1E25-9500B71700E9}"/>
              </a:ext>
            </a:extLst>
          </p:cNvPr>
          <p:cNvSpPr>
            <a:spLocks noGrp="1"/>
          </p:cNvSpPr>
          <p:nvPr>
            <p:ph type="body" sz="quarter" idx="13"/>
          </p:nvPr>
        </p:nvSpPr>
        <p:spPr>
          <a:xfrm>
            <a:off x="1024128" y="2286000"/>
            <a:ext cx="6007027" cy="4023360"/>
          </a:xfrm>
        </p:spPr>
        <p:txBody>
          <a:bodyPr vert="horz" lIns="45720" tIns="45720" rIns="45720" bIns="45720" rtlCol="0">
            <a:normAutofit/>
          </a:bodyPr>
          <a:lstStyle/>
          <a:p>
            <a:pPr>
              <a:lnSpc>
                <a:spcPct val="90000"/>
              </a:lnSpc>
            </a:pPr>
            <a:r>
              <a:rPr lang="en-US" sz="1200">
                <a:solidFill>
                  <a:srgbClr val="FFFFFF"/>
                </a:solidFill>
              </a:rPr>
              <a:t>E</a:t>
            </a:r>
            <a:r>
              <a:rPr lang="en-US" sz="1200">
                <a:solidFill>
                  <a:srgbClr val="FFFFFF"/>
                </a:solidFill>
                <a:hlinkClick r:id="rId2">
                  <a:extLst>
                    <a:ext uri="{A12FA001-AC4F-418D-AE19-62706E023703}">
                      <ahyp:hlinkClr xmlns:ahyp="http://schemas.microsoft.com/office/drawing/2018/hyperlinkcolor" val="tx"/>
                    </a:ext>
                  </a:extLst>
                </a:hlinkClick>
              </a:rPr>
              <a:t>-commerce (electronic commerce) is the exchange of goods and services as well as the transfer of funds and data via the Internet. E-commerce relies on technology and digital platforms, including websites, mobile apps and social media, to enable buying and selling.</a:t>
            </a:r>
          </a:p>
          <a:p>
            <a:pPr>
              <a:lnSpc>
                <a:spcPct val="90000"/>
              </a:lnSpc>
            </a:pPr>
            <a:r>
              <a:rPr lang="en-US" sz="1200">
                <a:solidFill>
                  <a:srgbClr val="FFFFFF"/>
                </a:solidFill>
              </a:rPr>
              <a:t>Easier management Customer segmentation and other marketing and sales processes are easier for an e-commerce company. Access to customer data (search and purchase history) combined with artificial intelligence (AI), for example, gives you insights into your target market and helps you optimise your marketing strategies, which increases your revenue. You can also expand your e-commerce business without having to relocate or renovate a physical store.</a:t>
            </a:r>
          </a:p>
          <a:p>
            <a:pPr>
              <a:lnSpc>
                <a:spcPct val="90000"/>
              </a:lnSpc>
            </a:pPr>
            <a:r>
              <a:rPr lang="en-US" sz="1200" b="1">
                <a:solidFill>
                  <a:srgbClr val="FFFFFF"/>
                </a:solidFill>
              </a:rPr>
              <a:t>4 major types of e-commerce</a:t>
            </a:r>
            <a:endParaRPr lang="en-US" sz="1200">
              <a:solidFill>
                <a:srgbClr val="FFFFFF"/>
              </a:solidFill>
            </a:endParaRPr>
          </a:p>
          <a:p>
            <a:pPr>
              <a:lnSpc>
                <a:spcPct val="90000"/>
              </a:lnSpc>
            </a:pPr>
            <a:r>
              <a:rPr lang="en-US" sz="1200" b="1">
                <a:solidFill>
                  <a:srgbClr val="FFFFFF"/>
                </a:solidFill>
              </a:rPr>
              <a:t>. 1.Business to consumer (B2C) </a:t>
            </a:r>
          </a:p>
          <a:p>
            <a:pPr>
              <a:lnSpc>
                <a:spcPct val="90000"/>
              </a:lnSpc>
            </a:pPr>
            <a:r>
              <a:rPr lang="en-US" sz="1200" b="1">
                <a:solidFill>
                  <a:srgbClr val="FFFFFF"/>
                </a:solidFill>
              </a:rPr>
              <a:t>2. Business to business (B2B)</a:t>
            </a:r>
            <a:endParaRPr lang="en-US" sz="1200">
              <a:solidFill>
                <a:srgbClr val="FFFFFF"/>
              </a:solidFill>
            </a:endParaRPr>
          </a:p>
          <a:p>
            <a:pPr>
              <a:lnSpc>
                <a:spcPct val="90000"/>
              </a:lnSpc>
            </a:pPr>
            <a:r>
              <a:rPr lang="en-US" sz="1200" b="1">
                <a:solidFill>
                  <a:srgbClr val="FFFFFF"/>
                </a:solidFill>
              </a:rPr>
              <a:t>3. Consumer to consumer (C2C)</a:t>
            </a:r>
          </a:p>
          <a:p>
            <a:pPr>
              <a:lnSpc>
                <a:spcPct val="90000"/>
              </a:lnSpc>
            </a:pPr>
            <a:r>
              <a:rPr lang="en-US" sz="1200" b="1">
                <a:solidFill>
                  <a:srgbClr val="FFFFFF"/>
                </a:solidFill>
              </a:rPr>
              <a:t>4.Consumer to business (C2B)</a:t>
            </a:r>
          </a:p>
          <a:p>
            <a:pPr>
              <a:lnSpc>
                <a:spcPct val="90000"/>
              </a:lnSpc>
            </a:pPr>
            <a:endParaRPr lang="en-US" sz="1200" b="1">
              <a:solidFill>
                <a:srgbClr val="FFFFFF"/>
              </a:solidFill>
            </a:endParaRPr>
          </a:p>
          <a:p>
            <a:pPr>
              <a:lnSpc>
                <a:spcPct val="90000"/>
              </a:lnSpc>
            </a:pPr>
            <a:endParaRPr lang="en-US" sz="1200" b="1">
              <a:solidFill>
                <a:srgbClr val="FFFFFF"/>
              </a:solidFill>
            </a:endParaRPr>
          </a:p>
          <a:p>
            <a:pPr>
              <a:lnSpc>
                <a:spcPct val="90000"/>
              </a:lnSpc>
            </a:pPr>
            <a:endParaRPr lang="en-US" sz="1200" b="1">
              <a:solidFill>
                <a:srgbClr val="FFFFFF"/>
              </a:solidFill>
            </a:endParaRPr>
          </a:p>
          <a:p>
            <a:pPr>
              <a:lnSpc>
                <a:spcPct val="90000"/>
              </a:lnSpc>
            </a:pPr>
            <a:endParaRPr lang="en-US" sz="1200" b="1">
              <a:solidFill>
                <a:srgbClr val="FFFFFF"/>
              </a:solidFill>
            </a:endParaRPr>
          </a:p>
          <a:p>
            <a:pPr>
              <a:lnSpc>
                <a:spcPct val="90000"/>
              </a:lnSpc>
            </a:pPr>
            <a:endParaRPr lang="en-US" sz="1200" b="1">
              <a:solidFill>
                <a:srgbClr val="FFFFFF"/>
              </a:solidFill>
            </a:endParaRPr>
          </a:p>
          <a:p>
            <a:pPr>
              <a:lnSpc>
                <a:spcPct val="90000"/>
              </a:lnSpc>
            </a:pPr>
            <a:endParaRPr lang="en-US" sz="1200" b="1">
              <a:solidFill>
                <a:srgbClr val="FFFFFF"/>
              </a:solidFill>
            </a:endParaRPr>
          </a:p>
          <a:p>
            <a:pPr>
              <a:lnSpc>
                <a:spcPct val="90000"/>
              </a:lnSpc>
            </a:pPr>
            <a:endParaRPr lang="en-US" sz="1200">
              <a:solidFill>
                <a:srgbClr val="FFFFFF"/>
              </a:solidFill>
            </a:endParaRPr>
          </a:p>
        </p:txBody>
      </p:sp>
      <p:pic>
        <p:nvPicPr>
          <p:cNvPr id="6" name="Picture 5" descr="A computer on a table with icons around it&#10;&#10;Description automatically generated">
            <a:extLst>
              <a:ext uri="{FF2B5EF4-FFF2-40B4-BE49-F238E27FC236}">
                <a16:creationId xmlns:a16="http://schemas.microsoft.com/office/drawing/2014/main" id="{F27534E0-2889-5D4E-8081-BEE0A84AF8C1}"/>
              </a:ext>
            </a:extLst>
          </p:cNvPr>
          <p:cNvPicPr>
            <a:picLocks noChangeAspect="1"/>
          </p:cNvPicPr>
          <p:nvPr/>
        </p:nvPicPr>
        <p:blipFill rotWithShape="1">
          <a:blip r:embed="rId3"/>
          <a:srcRect l="14947" r="17398"/>
          <a:stretch/>
        </p:blipFill>
        <p:spPr>
          <a:xfrm>
            <a:off x="7367539" y="115464"/>
            <a:ext cx="4824461" cy="6627081"/>
          </a:xfrm>
          <a:prstGeom prst="rect">
            <a:avLst/>
          </a:prstGeom>
        </p:spPr>
      </p:pic>
      <p:sp>
        <p:nvSpPr>
          <p:cNvPr id="5" name="Slide Number Placeholder 4">
            <a:extLst>
              <a:ext uri="{FF2B5EF4-FFF2-40B4-BE49-F238E27FC236}">
                <a16:creationId xmlns:a16="http://schemas.microsoft.com/office/drawing/2014/main" id="{330BF42C-FD94-BF7C-256F-EB76E9AD3757}"/>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defTabSz="914400">
              <a:spcAft>
                <a:spcPts val="600"/>
              </a:spcAft>
            </a:pPr>
            <a:fld id="{FE024F78-56A6-7740-B68D-8D4D026EDF3F}" type="slidenum">
              <a:rPr lang="en-US" sz="1000">
                <a:solidFill>
                  <a:srgbClr val="FFFFFF"/>
                </a:solidFill>
              </a:rPr>
              <a:pPr defTabSz="914400">
                <a:spcAft>
                  <a:spcPts val="600"/>
                </a:spcAft>
              </a:pPr>
              <a:t>12</a:t>
            </a:fld>
            <a:endParaRPr lang="en-US" sz="1000">
              <a:solidFill>
                <a:srgbClr val="FFFFFF"/>
              </a:solidFill>
            </a:endParaRPr>
          </a:p>
        </p:txBody>
      </p:sp>
    </p:spTree>
    <p:extLst>
      <p:ext uri="{BB962C8B-B14F-4D97-AF65-F5344CB8AC3E}">
        <p14:creationId xmlns:p14="http://schemas.microsoft.com/office/powerpoint/2010/main" val="148407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A2C1DE-3159-9BF0-916D-796CD7639520}"/>
              </a:ext>
            </a:extLst>
          </p:cNvPr>
          <p:cNvSpPr>
            <a:spLocks noGrp="1"/>
          </p:cNvSpPr>
          <p:nvPr>
            <p:ph sz="quarter" idx="25"/>
          </p:nvPr>
        </p:nvSpPr>
        <p:spPr/>
        <p:txBody>
          <a:bodyPr vert="horz" lIns="45720" tIns="45720" rIns="45720" bIns="45720" rtlCol="0" anchor="t">
            <a:noAutofit/>
          </a:bodyPr>
          <a:lstStyle/>
          <a:p>
            <a:r>
              <a:rPr lang="en-GB" dirty="0"/>
              <a:t>In conclusion ,even if you think you know something about something ,it doesn't hurt to learn more ..even if you thought you knew a lot about technology ,it would be good to take a second look and get better information … </a:t>
            </a:r>
            <a:r>
              <a:rPr lang="en-GB" dirty="0" err="1"/>
              <a:t>enroll</a:t>
            </a:r>
            <a:r>
              <a:rPr lang="en-GB" dirty="0"/>
              <a:t> in the computer science course at University of Wales Trinity Saint David , </a:t>
            </a:r>
            <a:r>
              <a:rPr lang="en-GB" dirty="0" err="1"/>
              <a:t>Swanse</a:t>
            </a:r>
            <a:r>
              <a:rPr lang="en-GB" dirty="0"/>
              <a:t> so that you can learn more and enrich your knowledge an create the path to success and a career in technology or a simple business.</a:t>
            </a:r>
          </a:p>
        </p:txBody>
      </p:sp>
      <p:sp>
        <p:nvSpPr>
          <p:cNvPr id="3" name="Title 2">
            <a:extLst>
              <a:ext uri="{FF2B5EF4-FFF2-40B4-BE49-F238E27FC236}">
                <a16:creationId xmlns:a16="http://schemas.microsoft.com/office/drawing/2014/main" id="{11B3EA4C-322C-B2BD-B944-2CE603DA4DBD}"/>
              </a:ext>
            </a:extLst>
          </p:cNvPr>
          <p:cNvSpPr>
            <a:spLocks noGrp="1"/>
          </p:cNvSpPr>
          <p:nvPr>
            <p:ph type="title"/>
          </p:nvPr>
        </p:nvSpPr>
        <p:spPr>
          <a:xfrm>
            <a:off x="1576715" y="572943"/>
            <a:ext cx="2295238" cy="609745"/>
          </a:xfrm>
        </p:spPr>
        <p:txBody>
          <a:bodyPr/>
          <a:lstStyle/>
          <a:p>
            <a:r>
              <a:rPr lang="en-GB" sz="2400" dirty="0">
                <a:solidFill>
                  <a:schemeClr val="bg1"/>
                </a:solidFill>
              </a:rPr>
              <a:t>IN </a:t>
            </a:r>
            <a:r>
              <a:rPr lang="en-GB" sz="2400" dirty="0" err="1">
                <a:solidFill>
                  <a:schemeClr val="bg1"/>
                </a:solidFill>
              </a:rPr>
              <a:t>concusion</a:t>
            </a:r>
            <a:r>
              <a:rPr lang="en-GB" sz="2400" dirty="0">
                <a:solidFill>
                  <a:schemeClr val="bg1"/>
                </a:solidFill>
              </a:rPr>
              <a:t> </a:t>
            </a:r>
          </a:p>
        </p:txBody>
      </p:sp>
      <p:sp>
        <p:nvSpPr>
          <p:cNvPr id="4" name="Footer Placeholder 3">
            <a:extLst>
              <a:ext uri="{FF2B5EF4-FFF2-40B4-BE49-F238E27FC236}">
                <a16:creationId xmlns:a16="http://schemas.microsoft.com/office/drawing/2014/main" id="{34F380ED-F28D-254A-44AA-D3BA79C455EF}"/>
              </a:ext>
            </a:extLst>
          </p:cNvPr>
          <p:cNvSpPr>
            <a:spLocks noGrp="1"/>
          </p:cNvSpPr>
          <p:nvPr>
            <p:ph type="ftr" sz="quarter" idx="11"/>
          </p:nvPr>
        </p:nvSpPr>
        <p:spPr/>
        <p:txBody>
          <a:bodyPr/>
          <a:lstStyle/>
          <a:p>
            <a:pPr rtl="0"/>
            <a:r>
              <a:rPr lang="en-GB"/>
              <a:t>Scientific findings</a:t>
            </a:r>
          </a:p>
        </p:txBody>
      </p:sp>
      <p:sp>
        <p:nvSpPr>
          <p:cNvPr id="5" name="Slide Number Placeholder 4">
            <a:extLst>
              <a:ext uri="{FF2B5EF4-FFF2-40B4-BE49-F238E27FC236}">
                <a16:creationId xmlns:a16="http://schemas.microsoft.com/office/drawing/2014/main" id="{72FDA422-1225-0D8D-4DDF-C1F54C104CB2}"/>
              </a:ext>
            </a:extLst>
          </p:cNvPr>
          <p:cNvSpPr>
            <a:spLocks noGrp="1"/>
          </p:cNvSpPr>
          <p:nvPr>
            <p:ph type="sldNum" sz="quarter" idx="12"/>
          </p:nvPr>
        </p:nvSpPr>
        <p:spPr/>
        <p:txBody>
          <a:bodyPr/>
          <a:lstStyle/>
          <a:p>
            <a:pPr rtl="0"/>
            <a:fld id="{FE024F78-56A6-7740-B68D-8D4D026EDF3F}" type="slidenum">
              <a:rPr lang="en-GB" smtClean="0"/>
              <a:pPr rtl="0"/>
              <a:t>13</a:t>
            </a:fld>
            <a:endParaRPr lang="en-GB"/>
          </a:p>
        </p:txBody>
      </p:sp>
      <p:pic>
        <p:nvPicPr>
          <p:cNvPr id="6" name="Graphic 5" descr="Blockchain with solid fill">
            <a:extLst>
              <a:ext uri="{FF2B5EF4-FFF2-40B4-BE49-F238E27FC236}">
                <a16:creationId xmlns:a16="http://schemas.microsoft.com/office/drawing/2014/main" id="{578AB398-390B-A089-86D5-CB9D332CE7C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1437" y="3733800"/>
            <a:ext cx="1191490" cy="1191490"/>
          </a:xfrm>
          <a:prstGeom prst="rect">
            <a:avLst/>
          </a:prstGeom>
        </p:spPr>
      </p:pic>
      <p:pic>
        <p:nvPicPr>
          <p:cNvPr id="7" name="Graphic 6" descr="Blog outline">
            <a:extLst>
              <a:ext uri="{FF2B5EF4-FFF2-40B4-BE49-F238E27FC236}">
                <a16:creationId xmlns:a16="http://schemas.microsoft.com/office/drawing/2014/main" id="{FFD86120-AAD6-7201-8DB5-D55DDF70269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44312" y="3876675"/>
            <a:ext cx="1191490" cy="1191490"/>
          </a:xfrm>
          <a:prstGeom prst="rect">
            <a:avLst/>
          </a:prstGeom>
        </p:spPr>
      </p:pic>
    </p:spTree>
    <p:extLst>
      <p:ext uri="{BB962C8B-B14F-4D97-AF65-F5344CB8AC3E}">
        <p14:creationId xmlns:p14="http://schemas.microsoft.com/office/powerpoint/2010/main" val="3974200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be04f1676c32aae464aaba74d0bca2db">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8b157e0dcdd6cb48be5fb2fe0ed5c571"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6D7367-F508-4F80-B02C-79260B726607}">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4C44BFB8-0B48-48D5-A0BA-9317960E8F6C}">
  <ds:schemaRefs>
    <ds:schemaRef ds:uri="http://schemas.microsoft.com/sharepoint/v3/contenttype/forms"/>
  </ds:schemaRefs>
</ds:datastoreItem>
</file>

<file path=customXml/itemProps3.xml><?xml version="1.0" encoding="utf-8"?>
<ds:datastoreItem xmlns:ds="http://schemas.openxmlformats.org/officeDocument/2006/customXml" ds:itemID="{1F0DC0D7-D94F-41C3-9D39-024516BF35B8}">
  <ds:schemaRefs>
    <ds:schemaRef ds:uri="http://schemas.microsoft.com/office/2006/metadata/contentType"/>
    <ds:schemaRef ds:uri="http://schemas.microsoft.com/office/2006/metadata/properties/metaAttributes"/>
    <ds:schemaRef ds:uri="http://www.w3.org/2000/xmlns/"/>
    <ds:schemaRef ds:uri="http://www.w3.org/2001/XMLSchema"/>
    <ds:schemaRef ds:uri="b6c735d2-3114-479d-9f38-f4e14bc16876"/>
    <ds:schemaRef ds:uri="bd58668a-75ed-4e88-8b6f-7357ab2eb40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Integral</vt:lpstr>
      <vt:lpstr>DIGITAL </vt:lpstr>
      <vt:lpstr>Introduction</vt:lpstr>
      <vt:lpstr>What I knew ,What I know now ?</vt:lpstr>
      <vt:lpstr>Overview</vt:lpstr>
      <vt:lpstr>Causes of cell mutation</vt:lpstr>
      <vt:lpstr>Effects of radiation exposure</vt:lpstr>
      <vt:lpstr>Effects of chemical exposure</vt:lpstr>
      <vt:lpstr>Impact on cell components</vt:lpstr>
      <vt:lpstr>how digital technologies have evolved</vt:lpstr>
      <vt:lpstr>PowerPoint Presentation</vt:lpstr>
      <vt:lpstr>What is a e-portofolio and how to create them?</vt:lpstr>
      <vt:lpstr>E-commerece</vt:lpstr>
      <vt:lpstr>IN concusion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dc:title>
  <dc:creator>Paula-Terezia-Iuliana Langa (2325593)</dc:creator>
  <cp:lastModifiedBy>Paula-Terezia-Iuliana Langa (2325593)</cp:lastModifiedBy>
  <cp:revision>415</cp:revision>
  <dcterms:created xsi:type="dcterms:W3CDTF">2024-03-09T12:06:24Z</dcterms:created>
  <dcterms:modified xsi:type="dcterms:W3CDTF">2024-05-02T00:53:01Z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