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7" r:id="rId3"/>
    <p:sldId id="262" r:id="rId4"/>
    <p:sldId id="259" r:id="rId5"/>
    <p:sldId id="276" r:id="rId6"/>
    <p:sldId id="275" r:id="rId7"/>
    <p:sldId id="274" r:id="rId8"/>
    <p:sldId id="268" r:id="rId9"/>
    <p:sldId id="260" r:id="rId10"/>
    <p:sldId id="272" r:id="rId11"/>
    <p:sldId id="258" r:id="rId12"/>
    <p:sldId id="277" r:id="rId13"/>
    <p:sldId id="278" r:id="rId14"/>
    <p:sldId id="271" r:id="rId15"/>
    <p:sldId id="261" r:id="rId16"/>
    <p:sldId id="265" r:id="rId17"/>
    <p:sldId id="279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C928DA-FC92-979B-38AC-89729FC665F9}" v="2938" dt="2026-01-11T23:42:26.1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859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064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481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973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906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972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286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808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501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123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3376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778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600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410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718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488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459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172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wordpress.com/tag/government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railuk.com/rail-news/industry-announces-positive-findings-of-research-project-into-staff-safety-and-body-worn-camera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Nhttps:/www.met.police.uk/syssiteassets/media/downloads/central/services/accessing-information/facial-recognition/met-evaluation-report.pdf" TargetMode="External"/><Relationship Id="rId2" Type="http://schemas.openxmlformats.org/officeDocument/2006/relationships/hyperlink" Target="http://Ahttps:/www.gov.uk/government/publications/cdei-publishes-briefing-paper-on-facial-recognition-technology/snapshot-paper-facial-recognition-technology#:~:text=Facial%20recognition%20technology%20refers%20to,a%20certain%20degree%20of%20erro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mmonslibrary.parliament.uk/research-briefings/cdp-2024-0144/" TargetMode="External"/><Relationship Id="rId4" Type="http://schemas.openxmlformats.org/officeDocument/2006/relationships/hyperlink" Target="https://www.independent.co.uk/voices/live-facial-recognition-police-shaun-thompson-black-b2807818.html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llege.police.uk/research/crime-reduction-toolkit/body-worn-cameras" TargetMode="External"/><Relationship Id="rId3" Type="http://schemas.openxmlformats.org/officeDocument/2006/relationships/hyperlink" Target="https://www.met.police.uk/SysSiteAssets/foi-media/metropolitan-police/other_information/corporate/mps-amnesty-international-uk-data-based-predictive-profiling-risk-assessment-systems.pdf" TargetMode="External"/><Relationship Id="rId7" Type="http://schemas.openxmlformats.org/officeDocument/2006/relationships/hyperlink" Target="https://doi-org.uwtsd.idm.oclc.org/10.1080/10439463.2020.1803315" TargetMode="External"/><Relationship Id="rId2" Type="http://schemas.openxmlformats.org/officeDocument/2006/relationships/hyperlink" Target="https://www.npcc.police.uk/SysSiteAssets/media/downloads/publications/publications-log/local-policing-coordination-committee/2024/npcc-bwv-guidance-2024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10/15/contents" TargetMode="External"/><Relationship Id="rId5" Type="http://schemas.openxmlformats.org/officeDocument/2006/relationships/hyperlink" Target="https://www.legislation.gov.uk/ukpga/1984/60/contents" TargetMode="External"/><Relationship Id="rId4" Type="http://schemas.openxmlformats.org/officeDocument/2006/relationships/hyperlink" Target="https://www.legislation.gov.uk/ukpga/2018/12/part/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600">
                <a:solidFill>
                  <a:srgbClr val="FFFFFF"/>
                </a:solidFill>
              </a:rPr>
              <a:t> Technology in Contemporary Policing: Help or Hindrance in Tackling Crime and Building Public Trust?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400" dirty="0">
                <a:solidFill>
                  <a:schemeClr val="tx2"/>
                </a:solidFill>
              </a:rPr>
              <a:t>By Nikola (2300652)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65E8C-CA0B-A777-AE50-62CD051E2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9F906-B000-A936-165D-D7BBEE581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This presentation examines whether the emergence of technology in contemporary policing acts as a  helps or hindrance in talking crime and building public trust. 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Focusing on three key technologies used by police: </a:t>
            </a:r>
            <a:endParaRPr lang="en-GB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Facial recognition technology, </a:t>
            </a:r>
            <a:endParaRPr lang="en-GB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Predictive policing </a:t>
            </a:r>
            <a:endParaRPr lang="en-GB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Body worn cameras. </a:t>
            </a:r>
            <a:endParaRPr lang="en-GB">
              <a:solidFill>
                <a:schemeClr val="tx1"/>
              </a:solidFill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39595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DDD61-EF75-F331-96D7-E5258B27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What Does “Help” vs “Hinder” Mean?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F2570-8F29-0827-3235-4D67A14B7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Technology helps policing when it: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Improves crime detection and prevention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Increases efficiency and accuracy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Enhances accountability and transparency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Builds public confidence in policing</a:t>
            </a:r>
          </a:p>
          <a:p>
            <a:pPr marL="457200" indent="-457200"/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Technology hinders policing when it: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Infringes on privacy or civil liberties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Produces biased or discriminatory outcomes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Is poorly regulated or lacks oversight</a:t>
            </a:r>
          </a:p>
          <a:p>
            <a:pPr marL="457200" indent="-457200"/>
            <a:r>
              <a:rPr lang="en-GB" dirty="0">
                <a:solidFill>
                  <a:schemeClr val="tx1"/>
                </a:solidFill>
              </a:rPr>
              <a:t>Damages public trust in police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Clipart - tango help browser">
            <a:extLst>
              <a:ext uri="{FF2B5EF4-FFF2-40B4-BE49-F238E27FC236}">
                <a16:creationId xmlns:a16="http://schemas.microsoft.com/office/drawing/2014/main" id="{40B8D30B-397D-BD11-0C4E-C894C3C36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0693" y="3077134"/>
            <a:ext cx="2138083" cy="2138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21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B1AD7-B355-E486-866D-83962C294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</a:rPr>
              <a:t>Facial Recognition Technology</a:t>
            </a:r>
            <a:endParaRPr lang="en-US" sz="3200" dirty="0">
              <a:solidFill>
                <a:srgbClr val="EBEBEB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80DBB8-6297-36F7-CC47-FA8828306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b="1" dirty="0">
                <a:solidFill>
                  <a:schemeClr val="tx1"/>
                </a:solidFill>
              </a:rPr>
              <a:t>What is it and How it works </a:t>
            </a:r>
            <a:endParaRPr lang="en-US" sz="13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b="1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chemeClr val="tx1"/>
                </a:solidFill>
              </a:rPr>
              <a:t>Algorithmic and hardware-based system that analyses facial features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A form of biometric technology, similar to fingerprint scanning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Measures facial features to create a facial template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Compares templates to make a claim of identity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Operates as a statistical system with a margin of error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chemeClr val="tx1"/>
                </a:solidFill>
              </a:rPr>
              <a:t>Two main types of FRT: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chemeClr val="tx1"/>
                </a:solidFill>
              </a:rPr>
              <a:t>Facial Verification (1:1 matching)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Confirms whether one face matches a single stored template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Commonly used for device access, building entry, and e-gates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chemeClr val="tx1"/>
                </a:solidFill>
              </a:rPr>
              <a:t>Facial Identification (1:Many matching)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Compares a face against a database of images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Used by police and security to locate people of interest in crowds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chemeClr val="tx1"/>
                </a:solidFill>
              </a:rPr>
              <a:t>(Centre for Data Ethnics and Innovation, 2020) 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305488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251C5-0581-1698-0DC2-C1C61C3BE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ptos"/>
              </a:rPr>
              <a:t>Statistics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8B54D-AB1F-2129-5FB2-9520F9B57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513" y="2648323"/>
            <a:ext cx="8825659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schemeClr val="tx1"/>
                </a:solidFill>
              </a:rPr>
              <a:t>During a Metropolitan Police LFR trial (2016–2019), only 13.3% of stop-and-search encounters resulted in arrest</a:t>
            </a:r>
            <a:endParaRPr lang="en-US" sz="1800">
              <a:solidFill>
                <a:schemeClr val="tx1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schemeClr val="tx1"/>
                </a:solidFill>
              </a:rPr>
              <a:t>By contrast, 30% of engagements following Live Facial Recognition alerts led to the arrest of a wanted individual</a:t>
            </a:r>
            <a:endParaRPr lang="en-US" sz="1800">
              <a:solidFill>
                <a:schemeClr val="tx1"/>
              </a:solidFill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schemeClr val="tx1"/>
                </a:solidFill>
              </a:rPr>
              <a:t>Suggests LFR may be more targeted than traditional stop-and-search practices</a:t>
            </a:r>
            <a:endParaRPr lang="en-US" sz="1800">
              <a:solidFill>
                <a:schemeClr val="tx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>
              <a:solidFill>
                <a:schemeClr val="tx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>
              <a:solidFill>
                <a:schemeClr val="tx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tx1"/>
                </a:solidFill>
              </a:rPr>
              <a:t>(National Physical Laboratory and Metropolitan Police Service, 2020)</a:t>
            </a:r>
            <a:r>
              <a:rPr lang="en-GB" sz="1600" dirty="0"/>
              <a:t> </a:t>
            </a:r>
            <a:endParaRPr lang="en-GB" dirty="0"/>
          </a:p>
        </p:txBody>
      </p:sp>
      <p:pic>
        <p:nvPicPr>
          <p:cNvPr id="7" name="Picture 6" descr="A person with a face mask&#10;&#10;AI-generated content may be incorrect.">
            <a:extLst>
              <a:ext uri="{FF2B5EF4-FFF2-40B4-BE49-F238E27FC236}">
                <a16:creationId xmlns:a16="http://schemas.microsoft.com/office/drawing/2014/main" id="{AD62CF06-D941-78EF-7878-B54355A35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0" y="4307541"/>
            <a:ext cx="3048000" cy="182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0162D6-EC0A-E0DA-D038-0CA96E4ED5CC}"/>
              </a:ext>
            </a:extLst>
          </p:cNvPr>
          <p:cNvSpPr txBox="1"/>
          <p:nvPr/>
        </p:nvSpPr>
        <p:spPr>
          <a:xfrm>
            <a:off x="8382000" y="6136341"/>
            <a:ext cx="30480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52068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65340-B730-0D2A-4727-08283FE44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12969-74F7-6910-67B0-E81AB1F07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Shaun Thompsons, was wrongly stopped and detained by Metropolitan Police in February 2024 using Live Facial Recognition (LFR) technology misidentified him as wated man. 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(Independent, 2025).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380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6A9C9-06E1-D4D4-64ED-7299CDF14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 / Policy FRT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F4914-3683-4856-98D7-E38374539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2112"/>
            <a:ext cx="10515600" cy="473755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No specific law governing FRT but is regulated through several existing UK laws and policies, mainly: </a:t>
            </a:r>
          </a:p>
          <a:p>
            <a:r>
              <a:rPr lang="en-GB" dirty="0">
                <a:solidFill>
                  <a:schemeClr val="tx1"/>
                </a:solidFill>
              </a:rPr>
              <a:t>UK GDPR &amp; Data Protection Act 2018 – Particularly part 3 for law enforcement must ensure processing is lawful, necessary, proportionate, accurate and subject to strict safeguarding</a:t>
            </a:r>
          </a:p>
          <a:p>
            <a:r>
              <a:rPr lang="en-GB" dirty="0">
                <a:solidFill>
                  <a:schemeClr val="tx1"/>
                </a:solidFill>
              </a:rPr>
              <a:t>Human Right Act 1998 – Article 8 which protects the right to privacy and family life. Any interference must be lawful, necessary and proportionate, meaning police use must be clearly justified and limited. </a:t>
            </a:r>
          </a:p>
          <a:p>
            <a:r>
              <a:rPr lang="en-GB" dirty="0">
                <a:solidFill>
                  <a:schemeClr val="tx1"/>
                </a:solidFill>
              </a:rPr>
              <a:t>Equality Act 2010 - Authorities must consider equality impacts and avoid discrimination practices. </a:t>
            </a:r>
          </a:p>
          <a:p>
            <a:r>
              <a:rPr lang="en-GB" dirty="0">
                <a:solidFill>
                  <a:schemeClr val="tx1"/>
                </a:solidFill>
              </a:rPr>
              <a:t>PACE Act 1984 - To justify the collection and use of images for crime prevention and detection. </a:t>
            </a:r>
          </a:p>
          <a:p>
            <a:r>
              <a:rPr lang="en-GB" dirty="0">
                <a:solidFill>
                  <a:schemeClr val="tx1"/>
                </a:solidFill>
              </a:rPr>
              <a:t>Information Commissioner's Office (ICO): Regulates data protection aspects, provides guidance, audits police forces, and ensures transparency. 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(Oxley, </a:t>
            </a:r>
            <a:r>
              <a:rPr lang="en-GB" err="1">
                <a:solidFill>
                  <a:schemeClr val="tx1"/>
                </a:solidFill>
              </a:rPr>
              <a:t>Uwazuruike</a:t>
            </a:r>
            <a:r>
              <a:rPr lang="en-GB" dirty="0">
                <a:solidFill>
                  <a:schemeClr val="tx1"/>
                </a:solidFill>
              </a:rPr>
              <a:t>, Lalic, Samuel and Downs, 2024). </a:t>
            </a:r>
          </a:p>
        </p:txBody>
      </p:sp>
    </p:spTree>
    <p:extLst>
      <p:ext uri="{BB962C8B-B14F-4D97-AF65-F5344CB8AC3E}">
        <p14:creationId xmlns:p14="http://schemas.microsoft.com/office/powerpoint/2010/main" val="3635189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92382-E9A6-FD04-BF37-FB9E4A132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ptos"/>
              </a:rPr>
              <a:t>Does it harm public trust? 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512FE-E66A-30F6-8BBC-5EA77B141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3156"/>
            <a:ext cx="10515600" cy="426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400" dirty="0">
                <a:solidFill>
                  <a:schemeClr val="tx1"/>
                </a:solidFill>
              </a:rPr>
              <a:t>Around two-thirds of people support police use of FRT, while about 10% oppose it</a:t>
            </a:r>
            <a:endParaRPr lang="en-US" sz="2400">
              <a:solidFill>
                <a:schemeClr val="tx1"/>
              </a:solidFill>
            </a:endParaRPr>
          </a:p>
          <a:p>
            <a:pPr marL="457200" indent="-457200"/>
            <a:r>
              <a:rPr lang="en-GB" sz="2400" dirty="0">
                <a:solidFill>
                  <a:schemeClr val="tx1"/>
                </a:solidFill>
              </a:rPr>
              <a:t>Recognised benefits include catching criminals, enhancing public safety, and finding missing or vulnerable individuals</a:t>
            </a:r>
          </a:p>
          <a:p>
            <a:pPr marL="457200" indent="-457200"/>
            <a:r>
              <a:rPr lang="en-GB" sz="2400" dirty="0">
                <a:solidFill>
                  <a:schemeClr val="tx1"/>
                </a:solidFill>
              </a:rPr>
              <a:t>Concerns focus on misuse, hacking, false identification, and data privacy</a:t>
            </a:r>
          </a:p>
          <a:p>
            <a:pPr marL="457200" indent="-457200"/>
            <a:r>
              <a:rPr lang="en-GB" sz="2400" dirty="0">
                <a:solidFill>
                  <a:schemeClr val="tx1"/>
                </a:solidFill>
              </a:rPr>
              <a:t>Support is lower among those with low trust in the police. 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(Home Office, 2025) </a:t>
            </a:r>
          </a:p>
        </p:txBody>
      </p:sp>
    </p:spTree>
    <p:extLst>
      <p:ext uri="{BB962C8B-B14F-4D97-AF65-F5344CB8AC3E}">
        <p14:creationId xmlns:p14="http://schemas.microsoft.com/office/powerpoint/2010/main" val="2050087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01A0A-8EA8-16F7-FA4A-93AF8ACFE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Predictive policing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D173B-2661-6C0C-83B6-C878B9B0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2148"/>
            <a:ext cx="10515600" cy="46540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70000"/>
              </a:lnSpc>
              <a:buNone/>
            </a:pPr>
            <a:r>
              <a:rPr lang="en-GB" sz="2000" b="1" dirty="0">
                <a:solidFill>
                  <a:schemeClr val="tx1"/>
                </a:solidFill>
              </a:rPr>
              <a:t>What It Is</a:t>
            </a:r>
            <a:endParaRPr lang="en-US" sz="2000" b="1">
              <a:solidFill>
                <a:schemeClr val="tx1"/>
              </a:solidFill>
            </a:endParaRP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Uses algorithms, big data to predict crime 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Aims to guide police on where, when, and who to patrol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Hot spot mapping is the most common method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Advanced models may predict patterns or individuals at risk</a:t>
            </a:r>
            <a:br>
              <a:rPr lang="en-US" sz="2000" dirty="0">
                <a:solidFill>
                  <a:schemeClr val="tx1"/>
                </a:solidFill>
              </a:rPr>
            </a:br>
            <a:endParaRPr lang="en-US" sz="2000">
              <a:solidFill>
                <a:schemeClr val="tx1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2000" b="1" dirty="0">
                <a:solidFill>
                  <a:schemeClr val="tx1"/>
                </a:solidFill>
              </a:rPr>
              <a:t>How It Works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Analyses historical crime data to identify risk areas and times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Generates predictions for officers via software/apps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Officers then proactively patrol or intervene</a:t>
            </a:r>
          </a:p>
          <a:p>
            <a:pPr marL="685800" indent="-457200">
              <a:lnSpc>
                <a:spcPct val="70000"/>
              </a:lnSpc>
            </a:pPr>
            <a:r>
              <a:rPr lang="en-GB" sz="2000" dirty="0">
                <a:solidFill>
                  <a:schemeClr val="tx1"/>
                </a:solidFill>
              </a:rPr>
              <a:t>Relies on accuracy of input data</a:t>
            </a:r>
          </a:p>
          <a:p>
            <a:pPr>
              <a:lnSpc>
                <a:spcPct val="70000"/>
              </a:lnSpc>
            </a:pPr>
            <a:endParaRPr lang="en-GB" sz="1600" dirty="0">
              <a:solidFill>
                <a:schemeClr val="tx1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2000" dirty="0">
                <a:solidFill>
                  <a:schemeClr val="tx1"/>
                </a:solidFill>
              </a:rPr>
              <a:t>(Sandhu and Fussey, 2020).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</a:p>
          <a:p>
            <a:pPr marL="0" indent="0">
              <a:lnSpc>
                <a:spcPct val="7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074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0C6BA-381C-BACB-9BF6-6CD4D5226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ptos Display"/>
              </a:rPr>
              <a:t>Disadvantage/ Risk of Predictive Policing</a:t>
            </a:r>
            <a:endParaRPr lang="en-US" sz="3600" dirty="0">
              <a:latin typeface="Aptos Display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F0E75-4783-2EB5-6E2E-B9C1330CB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318" y="2423718"/>
            <a:ext cx="6178449" cy="443600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Bias in Data and Algorithms</a:t>
            </a:r>
            <a:endParaRPr lang="en-US" sz="1600" b="1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Historical crime data may reflect existing biases</a:t>
            </a:r>
          </a:p>
          <a:p>
            <a:r>
              <a:rPr lang="en-GB" sz="1600" dirty="0">
                <a:solidFill>
                  <a:schemeClr val="tx1"/>
                </a:solidFill>
              </a:rPr>
              <a:t>Minority communities may be unfairly targeted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Human Rights Concerns</a:t>
            </a:r>
          </a:p>
          <a:p>
            <a:r>
              <a:rPr lang="en-GB" sz="1600" dirty="0">
                <a:solidFill>
                  <a:schemeClr val="tx1"/>
                </a:solidFill>
              </a:rPr>
              <a:t>Violates privacy, presumption of innocence, and equality</a:t>
            </a:r>
          </a:p>
          <a:p>
            <a:r>
              <a:rPr lang="en-GB" sz="1600" dirty="0">
                <a:solidFill>
                  <a:schemeClr val="tx1"/>
                </a:solidFill>
              </a:rPr>
              <a:t>Surveillance without cause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Impact on Public Trust</a:t>
            </a:r>
          </a:p>
          <a:p>
            <a:r>
              <a:rPr lang="en-GB" sz="1600" dirty="0">
                <a:solidFill>
                  <a:schemeClr val="tx1"/>
                </a:solidFill>
              </a:rPr>
              <a:t>Communities may lose trust in police</a:t>
            </a:r>
          </a:p>
          <a:p>
            <a:r>
              <a:rPr lang="en-GB" sz="1600" dirty="0">
                <a:solidFill>
                  <a:schemeClr val="tx1"/>
                </a:solidFill>
              </a:rPr>
              <a:t>Chilling effect: people avoid areas or activities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(Metropolitan Police, 2024)</a:t>
            </a:r>
            <a:endParaRPr lang="en-GB" sz="160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30775C-123F-7657-90F6-28133BDEAE9F}"/>
              </a:ext>
            </a:extLst>
          </p:cNvPr>
          <p:cNvSpPr txBox="1"/>
          <p:nvPr/>
        </p:nvSpPr>
        <p:spPr>
          <a:xfrm>
            <a:off x="7124593" y="2485184"/>
            <a:ext cx="4655319" cy="18620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 b="1" dirty="0"/>
              <a:t>Transparency Issues</a:t>
            </a:r>
            <a:endParaRPr lang="en-US" sz="16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dirty="0"/>
              <a:t>Lack of clarity on how systems work</a:t>
            </a:r>
            <a:endParaRPr lang="en-US" sz="1600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 b="1" dirty="0"/>
              <a:t>Ethical Concerns</a:t>
            </a:r>
            <a:endParaRPr lang="en-US" sz="1600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dirty="0"/>
              <a:t>Can influence policing actions against innocent individuals</a:t>
            </a:r>
            <a:endParaRPr lang="en-US" sz="16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265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5C9CF-4D97-55FE-7EC1-5EC05633D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Worn Cameras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1C00D-BCCB-4D36-FC42-39629EF4B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2851"/>
            <a:ext cx="10515600" cy="442977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chemeClr val="tx1"/>
                </a:solidFill>
              </a:rPr>
              <a:t>What are they </a:t>
            </a:r>
            <a:endParaRPr lang="en-GB" sz="1400" b="1">
              <a:solidFill>
                <a:schemeClr val="tx1"/>
              </a:solidFill>
            </a:endParaRPr>
          </a:p>
          <a:p>
            <a:pPr marL="457200" indent="-457200"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Recording devices worn by police officers</a:t>
            </a:r>
            <a:endParaRPr lang="en-GB" sz="1400">
              <a:solidFill>
                <a:schemeClr val="tx1"/>
              </a:solidFill>
            </a:endParaRPr>
          </a:p>
          <a:p>
            <a:pPr marL="457200" indent="-457200"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Capture audio and video during public encounters </a:t>
            </a:r>
            <a:endParaRPr lang="en-GB" sz="1400">
              <a:solidFill>
                <a:schemeClr val="tx1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1400" dirty="0">
                <a:solidFill>
                  <a:schemeClr val="tx1"/>
                </a:solidFill>
              </a:rPr>
              <a:t>(College of Policing, 2021) </a:t>
            </a:r>
            <a:endParaRPr lang="en-GB" sz="1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1"/>
                </a:solidFill>
              </a:rPr>
              <a:t>Why police use them</a:t>
            </a:r>
            <a:endParaRPr lang="en-GB" sz="1400" b="1">
              <a:solidFill>
                <a:schemeClr val="tx1"/>
              </a:solidFill>
            </a:endParaRPr>
          </a:p>
          <a:p>
            <a:pPr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Detect and prevent crime</a:t>
            </a:r>
            <a:endParaRPr lang="en-GB" sz="1400">
              <a:solidFill>
                <a:schemeClr val="tx1"/>
              </a:solidFill>
            </a:endParaRPr>
          </a:p>
          <a:p>
            <a:pPr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Improve quality of evidence to increase crime detection rates</a:t>
            </a:r>
            <a:endParaRPr lang="en-GB" sz="1400">
              <a:solidFill>
                <a:schemeClr val="tx1"/>
              </a:solidFill>
            </a:endParaRPr>
          </a:p>
          <a:p>
            <a:pPr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Ensure compliance with legislation and guidance</a:t>
            </a:r>
            <a:endParaRPr lang="en-GB" sz="1400">
              <a:solidFill>
                <a:schemeClr val="tx1"/>
              </a:solidFill>
            </a:endParaRPr>
          </a:p>
          <a:p>
            <a:pPr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Increase public trust and confidence in the police</a:t>
            </a:r>
            <a:endParaRPr lang="en-GB" sz="1400">
              <a:solidFill>
                <a:schemeClr val="tx1"/>
              </a:solidFill>
            </a:endParaRPr>
          </a:p>
          <a:p>
            <a:pPr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Reduce court appearances through early evidence gathering</a:t>
            </a:r>
            <a:endParaRPr lang="en-GB" sz="1400">
              <a:solidFill>
                <a:schemeClr val="tx1"/>
              </a:solidFill>
            </a:endParaRPr>
          </a:p>
          <a:p>
            <a:pPr>
              <a:lnSpc>
                <a:spcPct val="70000"/>
              </a:lnSpc>
            </a:pPr>
            <a:r>
              <a:rPr lang="en-GB" sz="1400" dirty="0">
                <a:solidFill>
                  <a:schemeClr val="tx1"/>
                </a:solidFill>
              </a:rPr>
              <a:t>Enhance operational decisions, e.g., via live streaming</a:t>
            </a:r>
            <a:endParaRPr lang="en-GB" sz="1400">
              <a:solidFill>
                <a:schemeClr val="tx1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(South Wales Police, no date)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camera attached to a jacket&#10;&#10;AI-generated content may be incorrect.">
            <a:extLst>
              <a:ext uri="{FF2B5EF4-FFF2-40B4-BE49-F238E27FC236}">
                <a16:creationId xmlns:a16="http://schemas.microsoft.com/office/drawing/2014/main" id="{4CC3F215-249A-3AE9-0F60-B18F254D89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40167" y="2770092"/>
            <a:ext cx="3657607" cy="20574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0C5F9B-9220-DD83-BB89-85423ED104AD}"/>
              </a:ext>
            </a:extLst>
          </p:cNvPr>
          <p:cNvSpPr txBox="1"/>
          <p:nvPr/>
        </p:nvSpPr>
        <p:spPr>
          <a:xfrm>
            <a:off x="7640171" y="4827494"/>
            <a:ext cx="3657600" cy="317500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944743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60AF4-960A-0C73-EB4A-667BC094A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- Misuse of Body-Worn Cameras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D09B3-3C8A-854B-D698-173C92C59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Over 150 incidents of BWC misuse reported in England and Wales </a:t>
            </a:r>
            <a:endParaRPr lang="en-GB" sz="16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Misuse included: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Switching off cameras during incidents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Sharing footage on WhatsApp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Failing to disclose evidence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Highlights risks to public trust and accountability</a:t>
            </a:r>
            <a:endParaRPr lang="en-US" sz="160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(Dugan,2023) </a:t>
            </a:r>
          </a:p>
        </p:txBody>
      </p:sp>
    </p:spTree>
    <p:extLst>
      <p:ext uri="{BB962C8B-B14F-4D97-AF65-F5344CB8AC3E}">
        <p14:creationId xmlns:p14="http://schemas.microsoft.com/office/powerpoint/2010/main" val="754891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5A4BE-4D3B-93AD-C971-DAE874C1E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 &amp; Legal Basis for Body-Worn Cameras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A6E04-A95C-E7DE-EF49-650A4ECA9A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7719" y="2345765"/>
            <a:ext cx="8825659" cy="3416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solidFill>
                  <a:schemeClr val="tx1"/>
                </a:solidFill>
              </a:rPr>
              <a:t>Police use of BWCs is primarily based on common law powers </a:t>
            </a:r>
            <a:endParaRPr lang="en-US" sz="1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Common law purposes include: </a:t>
            </a:r>
            <a:endParaRPr lang="en-US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Protecting life and property </a:t>
            </a:r>
            <a:endParaRPr lang="en-US" sz="140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Preserving public order </a:t>
            </a:r>
            <a:endParaRPr lang="en-US" sz="140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Preventing crime </a:t>
            </a:r>
            <a:endParaRPr lang="en-US" sz="140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Bringing offenders to justice </a:t>
            </a:r>
            <a:endParaRPr lang="en-US" sz="1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Additional legislation also applies, including: </a:t>
            </a:r>
            <a:endParaRPr lang="en-US" sz="140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UK GDPR and Data Protection Act 2018 </a:t>
            </a:r>
            <a:endParaRPr lang="en-US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Human Rights Act 1998 </a:t>
            </a:r>
            <a:endParaRPr lang="en-GB" sz="140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Equality Act 2010</a:t>
            </a:r>
            <a:endParaRPr lang="en-GB" sz="1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(National Police Chiefs' Council, 2024)</a:t>
            </a:r>
            <a:endParaRPr lang="en-GB" sz="140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6088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EB594-D85E-9A5B-F7A8-012CAF8B6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291" y="23672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BWCs are more effective at building public trust than reducing crime</a:t>
            </a:r>
            <a:endParaRPr lang="en-GB" sz="360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When used lawfully, they protect communities through accountability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When misused, they risk reinforcing mistrust in policing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980F65-5363-599C-7F70-5FA0EC832418}"/>
              </a:ext>
            </a:extLst>
          </p:cNvPr>
          <p:cNvSpPr txBox="1"/>
          <p:nvPr/>
        </p:nvSpPr>
        <p:spPr>
          <a:xfrm>
            <a:off x="1358088" y="770050"/>
            <a:ext cx="679044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Overall Judgment BWC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628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B607B-2960-A62D-E40C-8EF83039C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F0178-53FE-2F2B-9B4E-7A3B1C373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In conclusion, while technology has enhanced crime detection and evidence-gathering in contemporary policing, persistent concerns around bias, privacy, and public trust remain. This highlights that technology is only effective when supported by strong regulation, transparency, and ethical use.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5290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76510-114B-349B-D130-281CBDA85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332FC-9FD2-01E4-C35E-12313FB39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53955"/>
            <a:ext cx="10515600" cy="56576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Centre for Data Ethics and Innovation (2020) Snapshot paper – Facial Recognition Technology. Available at: 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https://www.gov.uk/government/publications/cdei-publishes-briefing-paper-on-facial-recognition-technology/snapshot-paper-facial-recognition-technology#:~:text=Facial%20recognition%20technology%20refers%20to,a%20certain%20degree%20of%20error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 (Accessed: 11/01/26)</a:t>
            </a:r>
            <a:endParaRPr lang="en-GB" sz="1600">
              <a:solidFill>
                <a:schemeClr val="tx1"/>
              </a:solidFill>
              <a:latin typeface="Century Gothic"/>
            </a:endParaRPr>
          </a:p>
          <a:p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National Physical Laboratory and Metropolitan Police (2020) Metropolitan Police Service Live Facial Recognition Trials, Available at: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https://www.met.police.uk/syssiteassets/media/downloads/central/services/accessing-information/facial-recognition/met-evaluation-report.pdf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 (Accessed: 11/01/26)</a:t>
            </a:r>
          </a:p>
          <a:p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Independent (2025) Facial recognition cameras mistook me for a wanted man – I worry who’ll be next. Available at: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https://www.independent.co.uk/voices/live-facial-recognition-police-shaun-thompson-black-b2807818.html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 (Accessed: 11/01/26)</a:t>
            </a:r>
            <a:endParaRPr lang="en-GB" sz="1600">
              <a:solidFill>
                <a:schemeClr val="tx1"/>
              </a:solidFill>
              <a:latin typeface="Century Gothic"/>
            </a:endParaRPr>
          </a:p>
          <a:p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Oxley G, </a:t>
            </a:r>
            <a:r>
              <a:rPr lang="en-GB" sz="1600" err="1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Uwazuruike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 A, Lalic M, Samuel H, Downs W (2024) Police use of live facial recognition technology. Available at: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https://commonslibrary.parliament.uk/research-briefings/cdp-2024-0144/</a:t>
            </a:r>
            <a:r>
              <a:rPr lang="en-GB" sz="1600" dirty="0">
                <a:solidFill>
                  <a:schemeClr val="tx1"/>
                </a:solidFill>
                <a:latin typeface="Century Gothic"/>
                <a:ea typeface="+mn-lt"/>
                <a:cs typeface="+mn-lt"/>
              </a:rPr>
              <a:t> (Accessed: 11/01/26)</a:t>
            </a:r>
          </a:p>
          <a:p>
            <a:pPr marL="0" indent="0">
              <a:buNone/>
            </a:pPr>
            <a:endParaRPr lang="en-GB" sz="1200" dirty="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6788650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3B3D6-770F-8AD6-8C96-FA64BBAA677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54904" y="470879"/>
            <a:ext cx="10653713" cy="623093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National Police Chiefs' Council (2024) Body worn Video Guidance 2024. Available at: </a:t>
            </a:r>
            <a:r>
              <a:rPr lang="en-GB" sz="16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https://www.npcc.police.uk/SysSiteAssets/media/downloads/publications/publications-log/local-policing-coordination-committee/2024/npcc-bwv-guidance-2024.pdf</a:t>
            </a:r>
            <a:r>
              <a:rPr lang="en-GB" sz="1600" dirty="0">
                <a:solidFill>
                  <a:schemeClr val="tx1"/>
                </a:solidFill>
              </a:rPr>
              <a:t> (Accessed: 11/01/26)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Metropolitan Police (2024) Amnesty International UK (AIUK) research on data-based ‘predictive’, profiling and ‘risk’ assessment systems deployed by police forces. Available at: </a:t>
            </a:r>
            <a:r>
              <a:rPr lang="en-GB" sz="1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https://www.met.police.uk/SysSiteAssets/foi-media/metropolitan-police/other_information/corporate/mps-amnesty-international-uk-data-based-predictive-profiling-risk-assessment-systems.pdf</a:t>
            </a:r>
            <a:r>
              <a:rPr lang="en-GB" sz="1600" dirty="0">
                <a:solidFill>
                  <a:schemeClr val="tx1"/>
                </a:solidFill>
              </a:rPr>
              <a:t>  (Accessed: 11/01/26)</a:t>
            </a:r>
          </a:p>
          <a:p>
            <a:r>
              <a:rPr lang="en-GB" sz="1600" dirty="0">
                <a:solidFill>
                  <a:schemeClr val="tx1"/>
                </a:solidFill>
              </a:rPr>
              <a:t>Data Protection Act 2018,  c. 12 PART 3. Available at: </a:t>
            </a:r>
            <a:r>
              <a:rPr lang="en-GB" sz="16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https://www.legislation.gov.uk/ukpga/2018/12/part/3</a:t>
            </a:r>
            <a:r>
              <a:rPr lang="en-GB" sz="1600" dirty="0">
                <a:solidFill>
                  <a:schemeClr val="tx1"/>
                </a:solidFill>
              </a:rPr>
              <a:t> (Accessed: 11/01/26) </a:t>
            </a:r>
          </a:p>
          <a:p>
            <a:r>
              <a:rPr lang="en-GB" sz="1600" dirty="0">
                <a:solidFill>
                  <a:schemeClr val="tx1"/>
                </a:solidFill>
              </a:rPr>
              <a:t>Police and Criminal Evidence Act 1984, c. 60. Available at: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https://www.legislation.gov.uk/ukpga/1984/60/contents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    (Accessed: 11/01/26) </a:t>
            </a:r>
            <a:endParaRPr lang="en-GB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Equality Act 2010, c. 15. Available at: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 (Accessed: 11/01/26) </a:t>
            </a:r>
          </a:p>
          <a:p>
            <a:r>
              <a:rPr lang="en-GB" sz="1600" dirty="0">
                <a:solidFill>
                  <a:schemeClr val="tx1"/>
                </a:solidFill>
                <a:latin typeface="Century Gothic"/>
              </a:rPr>
              <a:t>Sandhu A and Fussey P (2020)  The ‘uberization of policing’? How police negotiate and operationalise predictive policing technology. Policing and Society, 31(1), 66–81. </a:t>
            </a:r>
            <a:r>
              <a:rPr lang="en-GB" sz="1600" dirty="0">
                <a:solidFill>
                  <a:schemeClr val="tx1"/>
                </a:solidFill>
                <a:latin typeface="Century Gothic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https://doi-org.uwtsd.idm.oclc.org/10.1080/10439463.2020.1803315</a:t>
            </a:r>
            <a:r>
              <a:rPr lang="en-GB" sz="1600" dirty="0">
                <a:solidFill>
                  <a:schemeClr val="tx1"/>
                </a:solidFill>
                <a:latin typeface="Century Gothic"/>
              </a:rPr>
              <a:t> </a:t>
            </a:r>
          </a:p>
          <a:p>
            <a:r>
              <a:rPr lang="en-GB" sz="1600" dirty="0">
                <a:solidFill>
                  <a:schemeClr val="tx1"/>
                </a:solidFill>
                <a:latin typeface="Century Gothic"/>
              </a:rPr>
              <a:t>College of Policing (2021) Body Worn cameras. Available at:</a:t>
            </a:r>
            <a:r>
              <a:rPr lang="en-GB" sz="1600" dirty="0">
                <a:solidFill>
                  <a:schemeClr val="tx1"/>
                </a:solidFill>
                <a:latin typeface="Century Gothic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https://www.college.police.uk/research/crime-reduction-toolkit/body-worn-cameras</a:t>
            </a:r>
            <a:r>
              <a:rPr lang="en-GB" sz="1600" dirty="0">
                <a:solidFill>
                  <a:schemeClr val="tx1"/>
                </a:solidFill>
                <a:latin typeface="Century Gothic"/>
              </a:rPr>
              <a:t> (Accessed: 11/01/26)</a:t>
            </a:r>
            <a:endParaRPr lang="en-GB" sz="1600">
              <a:solidFill>
                <a:schemeClr val="tx1"/>
              </a:solidFill>
              <a:latin typeface="Century Gothic"/>
              <a:cs typeface="Arial"/>
            </a:endParaRPr>
          </a:p>
          <a:p>
            <a:endParaRPr lang="en-GB" sz="1600" dirty="0">
              <a:solidFill>
                <a:schemeClr val="tx1"/>
              </a:solidFill>
              <a:highlight>
                <a:srgbClr val="FFFFFF"/>
              </a:highlight>
              <a:latin typeface="Century Gothic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highlight>
                  <a:srgbClr val="FFFFFF"/>
                </a:highlight>
                <a:latin typeface="Century Gothic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1600">
              <a:solidFill>
                <a:schemeClr val="tx1"/>
              </a:solidFill>
              <a:latin typeface="Century Gothic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42917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Ion Boardroom</vt:lpstr>
      <vt:lpstr> Technology in Contemporary Policing: Help or Hindrance in Tackling Crime and Building Public Trust?</vt:lpstr>
      <vt:lpstr>Introduction </vt:lpstr>
      <vt:lpstr>What Does “Help” vs “Hinder” Mean? </vt:lpstr>
      <vt:lpstr>Facial Recognition Technology</vt:lpstr>
      <vt:lpstr>Statistics</vt:lpstr>
      <vt:lpstr>Case Study</vt:lpstr>
      <vt:lpstr>Legislation / Policy FRT</vt:lpstr>
      <vt:lpstr>Does it harm public trust? </vt:lpstr>
      <vt:lpstr>Predictive policing </vt:lpstr>
      <vt:lpstr>Disadvantage/ Risk of Predictive Policing</vt:lpstr>
      <vt:lpstr>Body Worn Cameras </vt:lpstr>
      <vt:lpstr>Case Study - Misuse of Body-Worn Cameras</vt:lpstr>
      <vt:lpstr>Legislation &amp; Legal Basis for Body-Worn Cameras </vt:lpstr>
      <vt:lpstr>PowerPoint Presentation</vt:lpstr>
      <vt:lpstr>Conclusion 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1102</cp:revision>
  <dcterms:created xsi:type="dcterms:W3CDTF">2025-11-21T17:45:23Z</dcterms:created>
  <dcterms:modified xsi:type="dcterms:W3CDTF">2026-01-11T23:43:14Z</dcterms:modified>
</cp:coreProperties>
</file>