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cey Lloyd" userId="2f15fd2d32ebfeb4" providerId="LiveId" clId="{5006CB94-B1C7-45C7-AC23-2704E91690F6}"/>
    <pc:docChg chg="custSel modSld">
      <pc:chgData name="Stacey Lloyd" userId="2f15fd2d32ebfeb4" providerId="LiveId" clId="{5006CB94-B1C7-45C7-AC23-2704E91690F6}" dt="2024-03-08T12:58:51.512" v="25" actId="478"/>
      <pc:docMkLst>
        <pc:docMk/>
      </pc:docMkLst>
      <pc:sldChg chg="delSp modSp mod">
        <pc:chgData name="Stacey Lloyd" userId="2f15fd2d32ebfeb4" providerId="LiveId" clId="{5006CB94-B1C7-45C7-AC23-2704E91690F6}" dt="2024-03-08T12:58:51.512" v="25" actId="478"/>
        <pc:sldMkLst>
          <pc:docMk/>
          <pc:sldMk cId="2500804792" sldId="256"/>
        </pc:sldMkLst>
        <pc:spChg chg="mod">
          <ac:chgData name="Stacey Lloyd" userId="2f15fd2d32ebfeb4" providerId="LiveId" clId="{5006CB94-B1C7-45C7-AC23-2704E91690F6}" dt="2024-03-07T18:54:02.254" v="8" actId="20577"/>
          <ac:spMkLst>
            <pc:docMk/>
            <pc:sldMk cId="2500804792" sldId="256"/>
            <ac:spMk id="2" creationId="{3E52D539-23F3-D7DB-68E0-3902AAECF02C}"/>
          </ac:spMkLst>
        </pc:spChg>
        <pc:spChg chg="del mod">
          <ac:chgData name="Stacey Lloyd" userId="2f15fd2d32ebfeb4" providerId="LiveId" clId="{5006CB94-B1C7-45C7-AC23-2704E91690F6}" dt="2024-03-08T12:58:51.512" v="25" actId="478"/>
          <ac:spMkLst>
            <pc:docMk/>
            <pc:sldMk cId="2500804792" sldId="256"/>
            <ac:spMk id="3" creationId="{1B2A3495-1587-4C25-3F7B-47387D77D5C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C032D-A640-084D-735B-9934924894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91E33-62F5-8BFA-220F-59D6E746FD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247F4-F269-8BAC-C368-766571F50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23746-4BB0-77B5-095A-4E1DC844C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5611C1-5925-B78E-4F97-8D4E5E974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944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08B4E-4912-7A24-5944-8D1C8BD8A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6A213-E7E7-A101-00E8-AD712AF7BC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F532-951B-E7C0-962B-A00958E54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8BCD2-D265-B3DC-EB5A-C2E0DD5C1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D9805-6DEF-4280-7F5A-75DC74BE6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804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5D664-7CBF-51A6-34C4-51B567207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5A9BD-0B6A-D872-9BE1-5139F27FE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3F1E5D-D945-9E78-71AF-F04AA7D33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19167-905E-86F4-F069-FE917205D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E1DAE-B77D-F77C-B0A4-2ECC6056C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73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7DA58-1279-EFE2-2CE1-99179262E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8F3E0-73DC-FCB0-1540-5BA6FA2B29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674974-EA2B-6752-5C5A-B40F35BFE4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88101-4917-9B9C-9107-417EDA725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73DF91-9079-5BEC-7672-1FC4BEA73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B50BEC-9663-F2A5-B972-FB64CC730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7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713E9-C97C-A345-DA86-5C06FDA61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641546-CF7E-84FF-3F1D-63AF7FB7AF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CFD82C-4615-684A-2BDF-BB27235F00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7999B6-1D58-3591-04F2-BE56E465AF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DD8757-1DDC-66BA-89CB-6EEE603E82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CD223D-B73C-EFF2-B16C-78C5F59A1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01F5AA-4799-A2A2-C556-8036FEAA8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D7202B-274E-D701-1E45-56CE4A648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790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89F52-79A8-F7DC-62BE-9C05788D6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70E3BD-FAB1-B3C9-5E6E-C6B6B9645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7821F7-B7BB-BFFA-BA33-3D18AE996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EBFE6A-8DB2-8CA9-C3AB-116DB13E8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803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ABDA97-2F08-B4CF-96D0-1934FB0CC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B57EFC-A93F-E616-8404-A00DBEB8D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21ADB5-5A1E-DDD3-3025-30F574C96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716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2026B-98CF-3BA7-A539-AA0363C1E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A7056-6F47-8A9E-BA91-91D137CC5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17CBF1-36EB-D844-50DD-B04E3453D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E705EC-B771-A2DA-6D86-0D5774798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25558-A49D-462E-6D8E-349F47090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7C469-0C38-5570-BB7E-98E67B1BF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454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5485D-5BCB-58D5-F207-B67554100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D21CEA-CC95-B398-13F7-E0286A169B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5E019-22D5-EB43-6359-C509EF5714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26B9E-0B26-F356-550F-3D5B83D48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8CA5C2-80F8-87D7-22A1-37F0B334D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28D016-D98C-A622-0C14-AA8A9C4A1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886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3989C-C61D-D3CC-8E5B-6B81AD055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02F84-4D3B-F36E-9EF7-9C866CF280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7BA3-3077-8BDD-EE88-C9FC633AB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6DA17-6B85-5117-19E0-094F62050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D08886-28FF-54C0-A394-3AAC1C47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780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119ECE-3D03-ADEC-3A86-35700B074F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88B8E5-B77F-47D7-055D-FD6167D57F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BFB4A-824C-E050-F0EF-16AC94936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57B21-D35A-84E6-8B09-0DE2A12F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16A67-70F8-4193-1612-A31843590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52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C897D5-6BB4-A9CE-C4C9-8C65A8805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6C6E0-14D6-BAE6-8B82-79399CD03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1BDA1-CDEC-597E-814C-719EED423C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615382-BDB9-436D-9455-00B29664A40A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64A49-0AD7-A664-F4EA-B955D370D0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FB0BA-06A4-05E3-EBD9-B1D1F7F185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6FAFA2-F0CB-4B60-A45E-E3C1483EE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770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091627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irsc-english/chapter/critical-analysi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169984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environmental-health/review-of-environmental-epidemiological-principles-a3492a15bcdf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Richard_Doll.jpg" TargetMode="Externa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No_smoking_sign.sv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igarette-end-cigarette-smoking-8683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fh-tr.nhs.uk/our-services/clinical-psychology-cancer-service/dying-well-using-act-life-as-a-psychologist-with-cancer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2D539-23F3-D7DB-68E0-3902AAECF0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Student Name: Stacey Lloyd</a:t>
            </a:r>
            <a:br>
              <a:rPr lang="en-GB" sz="1400" dirty="0"/>
            </a:br>
            <a:r>
              <a:rPr lang="en-GB" sz="1400" dirty="0"/>
              <a:t>Student Lecturer: Corey Edwards </a:t>
            </a:r>
            <a:br>
              <a:rPr lang="en-GB" sz="1400" dirty="0"/>
            </a:br>
            <a:r>
              <a:rPr lang="en-GB" sz="1400" dirty="0"/>
              <a:t>Module: 10-minute presentation </a:t>
            </a:r>
            <a:br>
              <a:rPr lang="en-GB" sz="1400" dirty="0"/>
            </a:b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00804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0535F-C105-2665-C8F4-989E9D4C2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E00F5-A868-3EAE-5DDB-2E808508B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History of tobacco</a:t>
            </a:r>
          </a:p>
          <a:p>
            <a:r>
              <a:rPr lang="en-GB" sz="1200" dirty="0"/>
              <a:t>Early medicine research</a:t>
            </a:r>
          </a:p>
          <a:p>
            <a:r>
              <a:rPr lang="en-GB" sz="1200" dirty="0"/>
              <a:t>Tobacco company in 1920’s</a:t>
            </a:r>
          </a:p>
          <a:p>
            <a:r>
              <a:rPr lang="en-GB" sz="1200" dirty="0"/>
              <a:t>New research in 1948</a:t>
            </a:r>
          </a:p>
          <a:p>
            <a:r>
              <a:rPr lang="en-GB" sz="1200" dirty="0"/>
              <a:t>Ban on smoking</a:t>
            </a:r>
          </a:p>
          <a:p>
            <a:r>
              <a:rPr lang="en-GB" sz="1200" dirty="0"/>
              <a:t>Incentives</a:t>
            </a:r>
          </a:p>
          <a:p>
            <a:r>
              <a:rPr lang="en-GB" sz="1200" dirty="0"/>
              <a:t>Smoke free UK and Wales</a:t>
            </a:r>
          </a:p>
          <a:p>
            <a:r>
              <a:rPr lang="en-GB" sz="1200" dirty="0"/>
              <a:t>References</a:t>
            </a:r>
          </a:p>
          <a:p>
            <a:r>
              <a:rPr lang="en-GB" sz="1200" dirty="0"/>
              <a:t>Questions </a:t>
            </a:r>
          </a:p>
        </p:txBody>
      </p:sp>
    </p:spTree>
    <p:extLst>
      <p:ext uri="{BB962C8B-B14F-4D97-AF65-F5344CB8AC3E}">
        <p14:creationId xmlns:p14="http://schemas.microsoft.com/office/powerpoint/2010/main" val="3614044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EEBF98-7B26-F98B-98D6-1517ACD18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History of tobacco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4C5C0-8F8A-709E-CEEA-011D7A524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/>
              <a:t>Tobacco has been around as early as the first century</a:t>
            </a:r>
          </a:p>
          <a:p>
            <a:r>
              <a:rPr lang="en-GB" sz="2200" dirty="0"/>
              <a:t>Tobacco was smoked for religious ceremonies </a:t>
            </a:r>
          </a:p>
          <a:p>
            <a:r>
              <a:rPr lang="en-GB" sz="2200" dirty="0"/>
              <a:t>As people migrated the tobacco leaf migrated with them and entered other countries </a:t>
            </a:r>
          </a:p>
          <a:p>
            <a:r>
              <a:rPr lang="en-GB" sz="2200" dirty="0"/>
              <a:t>Tobacco became a religious right to the Shamans 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(Mishra and Mishra, 2013)</a:t>
            </a:r>
          </a:p>
        </p:txBody>
      </p:sp>
      <p:pic>
        <p:nvPicPr>
          <p:cNvPr id="5" name="Picture 4" descr="A person smoking a cigar&#10;&#10;Description automatically generated">
            <a:extLst>
              <a:ext uri="{FF2B5EF4-FFF2-40B4-BE49-F238E27FC236}">
                <a16:creationId xmlns:a16="http://schemas.microsoft.com/office/drawing/2014/main" id="{9D4F5C92-D228-4F54-6823-44F909A2AC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044" r="8003" b="-1"/>
          <a:stretch/>
        </p:blipFill>
        <p:spPr>
          <a:xfrm>
            <a:off x="5311703" y="416324"/>
            <a:ext cx="6461198" cy="644167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02828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649DA-6F26-4E93-7C68-3134E970E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186240"/>
            <a:ext cx="3429000" cy="1458187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Medicine research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7DD3D-4B3E-6377-1D68-ED5C4522B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000" dirty="0"/>
              <a:t>People would practice medicine using the tobacco leaf, it was used to create cures for</a:t>
            </a:r>
          </a:p>
          <a:p>
            <a:r>
              <a:rPr lang="en-GB" sz="2000" dirty="0"/>
              <a:t>Stomach problems</a:t>
            </a:r>
          </a:p>
          <a:p>
            <a:r>
              <a:rPr lang="en-GB" sz="2000" dirty="0"/>
              <a:t>Depression</a:t>
            </a:r>
          </a:p>
          <a:p>
            <a:r>
              <a:rPr lang="en-GB" sz="2000" dirty="0"/>
              <a:t>Asthma</a:t>
            </a:r>
          </a:p>
          <a:p>
            <a:r>
              <a:rPr lang="en-GB" sz="2000" dirty="0"/>
              <a:t>Insect bites</a:t>
            </a:r>
          </a:p>
          <a:p>
            <a:r>
              <a:rPr lang="en-GB" sz="2000" dirty="0"/>
              <a:t>Fevers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(Mishra and Mishra, 2013)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 descr="A person holding a cigarette">
            <a:extLst>
              <a:ext uri="{FF2B5EF4-FFF2-40B4-BE49-F238E27FC236}">
                <a16:creationId xmlns:a16="http://schemas.microsoft.com/office/drawing/2014/main" id="{C6B31483-BC18-4770-6594-5F6C8D8002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098994"/>
            <a:ext cx="6903720" cy="46600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C286FE-F42B-76A3-0A4D-98D01CAEB598}"/>
              </a:ext>
            </a:extLst>
          </p:cNvPr>
          <p:cNvSpPr txBox="1"/>
          <p:nvPr/>
        </p:nvSpPr>
        <p:spPr>
          <a:xfrm>
            <a:off x="9125940" y="5558950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urses.lumenlearning.com/irsc-english/chapter/critical-analysi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354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BFC570-5946-A55D-86A4-8B6C77701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1920’s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58517-632A-F498-44BF-C71D63D77A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1500" dirty="0"/>
              <a:t>By the 1920’s industries and factory's boomed</a:t>
            </a:r>
          </a:p>
          <a:p>
            <a:r>
              <a:rPr lang="en-GB" sz="1500" dirty="0"/>
              <a:t>Cigarettes, cigars and pipes were now made </a:t>
            </a:r>
          </a:p>
          <a:p>
            <a:r>
              <a:rPr lang="en-GB" sz="1500" dirty="0"/>
              <a:t> mainly men would smoke as it would be seen as a man to be more masculine if they smoke</a:t>
            </a:r>
          </a:p>
          <a:p>
            <a:r>
              <a:rPr lang="en-GB" sz="1500" dirty="0"/>
              <a:t>It was frowned upon women who smoked as this was not seen as lady like and women didn’t have much rights </a:t>
            </a:r>
          </a:p>
          <a:p>
            <a:r>
              <a:rPr lang="en-GB" sz="1500" dirty="0"/>
              <a:t>So, to attract more women to smoke the tobacco industry would advertise young, slim, attractive women smoking on their adverts/billboards</a:t>
            </a:r>
          </a:p>
          <a:p>
            <a:r>
              <a:rPr lang="en-GB" sz="1500" dirty="0"/>
              <a:t>The tobacco business supported women's advocacy groups (even when the advocacy groups new about the health effects of smoking they stayed quiet!)</a:t>
            </a:r>
          </a:p>
          <a:p>
            <a:r>
              <a:rPr lang="en-GB" sz="1500" dirty="0"/>
              <a:t>They would market smoking to glamourise smoking, to promote women's independence and empowerment </a:t>
            </a:r>
          </a:p>
          <a:p>
            <a:r>
              <a:rPr lang="en-GB" sz="1500" dirty="0"/>
              <a:t>Offer free household items if they brought cigarettes </a:t>
            </a:r>
          </a:p>
          <a:p>
            <a:r>
              <a:rPr lang="en-GB" sz="1500" dirty="0"/>
              <a:t>Over time due to advertising, the number of female smokers rocketed</a:t>
            </a:r>
          </a:p>
          <a:p>
            <a:r>
              <a:rPr lang="en-GB" sz="1500" dirty="0"/>
              <a:t>So now both male and females became smokers </a:t>
            </a:r>
          </a:p>
          <a:p>
            <a:endParaRPr lang="en-GB" sz="1500" dirty="0"/>
          </a:p>
          <a:p>
            <a:pPr marL="0" indent="0">
              <a:buNone/>
            </a:pPr>
            <a:r>
              <a:rPr lang="en-GB" sz="1500" dirty="0"/>
              <a:t>(</a:t>
            </a:r>
            <a:r>
              <a:rPr lang="en-GB" sz="1500" dirty="0" err="1"/>
              <a:t>Rauner</a:t>
            </a:r>
            <a:r>
              <a:rPr lang="en-GB" sz="1500" dirty="0"/>
              <a:t>, 2024) (</a:t>
            </a:r>
            <a:r>
              <a:rPr lang="en-GB" sz="1500" dirty="0" err="1"/>
              <a:t>Kodriati</a:t>
            </a:r>
            <a:r>
              <a:rPr lang="en-GB" sz="1500" dirty="0"/>
              <a:t>, Pursell and </a:t>
            </a:r>
            <a:r>
              <a:rPr lang="en-GB" sz="1500" dirty="0" err="1"/>
              <a:t>Hayati</a:t>
            </a:r>
            <a:r>
              <a:rPr lang="en-GB" sz="1500" dirty="0"/>
              <a:t>, 2019)</a:t>
            </a:r>
          </a:p>
        </p:txBody>
      </p:sp>
      <p:pic>
        <p:nvPicPr>
          <p:cNvPr id="7" name="Picture 6" descr="A person holding a cigarette&#10;&#10;Description automatically generated">
            <a:extLst>
              <a:ext uri="{FF2B5EF4-FFF2-40B4-BE49-F238E27FC236}">
                <a16:creationId xmlns:a16="http://schemas.microsoft.com/office/drawing/2014/main" id="{3782DA09-FC69-56BC-0445-822B0E2469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142" r="23857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09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6D42B-2EDB-7D33-2EEF-4734E6619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133350"/>
            <a:ext cx="4267200" cy="447675"/>
          </a:xfrm>
        </p:spPr>
        <p:txBody>
          <a:bodyPr>
            <a:normAutofit/>
          </a:bodyPr>
          <a:lstStyle/>
          <a:p>
            <a:pPr algn="ctr"/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1948, Research began </a:t>
            </a:r>
          </a:p>
        </p:txBody>
      </p:sp>
      <p:pic>
        <p:nvPicPr>
          <p:cNvPr id="8" name="Picture 7" descr="A person in a suit and tie&#10;&#10;Description automatically generated">
            <a:extLst>
              <a:ext uri="{FF2B5EF4-FFF2-40B4-BE49-F238E27FC236}">
                <a16:creationId xmlns:a16="http://schemas.microsoft.com/office/drawing/2014/main" id="{220EB007-6E89-FB21-4E91-BD7BD65651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7249" r="6750" b="1"/>
          <a:stretch/>
        </p:blipFill>
        <p:spPr>
          <a:xfrm>
            <a:off x="4" y="335842"/>
            <a:ext cx="3514718" cy="6522160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F8E59-8989-8CC0-1562-A91534E66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4725" y="714375"/>
            <a:ext cx="5143500" cy="6010275"/>
          </a:xfrm>
        </p:spPr>
        <p:txBody>
          <a:bodyPr>
            <a:normAutofit lnSpcReduction="10000"/>
          </a:bodyPr>
          <a:lstStyle/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Two medical epidemiologist  - Sir William Richard Doll and Sir Austin Bradford Hill began to research tobacco smoking  to see if it linked to lung cancer in people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They began to argue against the tobacco companies that smoking is causing lung cancer 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They got permission to begin their research at a London hospital and gave questionnaires to over 600 men who had not been diagnosed as of yet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research proved those who were later diagnosed with lung cancer all smoked – those who were clear did not smoke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results went back to the Medical Research council – they agreed; however, it was an unfair trial as London was a very Smokey area to live in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They were told to do the same research but in other cities  - the research took 29 months and by then 39 people of those questionnaires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had passed away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During the research 2 people from the tobacco industry visited Doll and Hill to put an end to their nonsense – they told them they are lying and smoking was safe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However, the chairman who visited Doll and hill about spreading the lies came to realise that it was true – he demanded the tobacco companies to take it seriously and to change the advertisement of smoking to be glamours, masculine, healthy 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5 years on, lung cancer patients were high, people were passing away and yet the government still did not do anything . Why?</a:t>
            </a:r>
          </a:p>
          <a:p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(Richmond, 2005)</a:t>
            </a:r>
          </a:p>
          <a:p>
            <a:endParaRPr lang="en-GB" sz="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n old person in a suit and tie&#10;&#10;Description automatically generated">
            <a:extLst>
              <a:ext uri="{FF2B5EF4-FFF2-40B4-BE49-F238E27FC236}">
                <a16:creationId xmlns:a16="http://schemas.microsoft.com/office/drawing/2014/main" id="{B8978DD5-D0FC-2279-F5E9-CBA7142C48F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7061" r="24325"/>
          <a:stretch/>
        </p:blipFill>
        <p:spPr>
          <a:xfrm>
            <a:off x="8956664" y="714374"/>
            <a:ext cx="3235336" cy="6143625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7AC6C9-5195-DF0A-FC04-17DA80259B0A}"/>
              </a:ext>
            </a:extLst>
          </p:cNvPr>
          <p:cNvSpPr txBox="1"/>
          <p:nvPr/>
        </p:nvSpPr>
        <p:spPr>
          <a:xfrm>
            <a:off x="9759924" y="6870700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ommons.wikimedia.org/wiki/File:Richard_Doll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33F576-CB58-F946-C2E0-083E738CF11C}"/>
              </a:ext>
            </a:extLst>
          </p:cNvPr>
          <p:cNvSpPr txBox="1"/>
          <p:nvPr/>
        </p:nvSpPr>
        <p:spPr>
          <a:xfrm>
            <a:off x="7158054" y="6870700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edium.com/environmental-health/review-of-environmental-epidemiological-principles-a3492a15bcdf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377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CE646-C12A-A321-0D49-F777418F3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990601"/>
            <a:ext cx="5334197" cy="2929916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r>
              <a:rPr lang="en-GB" sz="6000" b="1" dirty="0">
                <a:solidFill>
                  <a:srgbClr val="FF0000"/>
                </a:solidFill>
                <a:latin typeface="Cochocib Script Latin Pro" panose="020F0502020204030204" pitchFamily="2" charset="0"/>
              </a:rPr>
              <a:t>50 Years of Research and campaigns began</a:t>
            </a:r>
          </a:p>
        </p:txBody>
      </p:sp>
      <p:pic>
        <p:nvPicPr>
          <p:cNvPr id="5" name="Picture 4" descr="Test tubes with one test tube in orange with drops">
            <a:extLst>
              <a:ext uri="{FF2B5EF4-FFF2-40B4-BE49-F238E27FC236}">
                <a16:creationId xmlns:a16="http://schemas.microsoft.com/office/drawing/2014/main" id="{B5FBED5C-6D58-9A27-8E87-E7A7CF8ABC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050" r="14949" b="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514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A01EB-2CEC-A1B3-ABDC-041BBD5A5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27839"/>
            <a:ext cx="3429000" cy="412242"/>
          </a:xfrm>
        </p:spPr>
        <p:txBody>
          <a:bodyPr anchor="b">
            <a:normAutofit/>
          </a:bodyPr>
          <a:lstStyle/>
          <a:p>
            <a:r>
              <a:rPr lang="en-GB" sz="1600" b="1" u="sng" dirty="0"/>
              <a:t>Ban on smoking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4C224-0476-31EB-B02C-4042F19EF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952500"/>
            <a:ext cx="4989575" cy="4677156"/>
          </a:xfrm>
        </p:spPr>
        <p:txBody>
          <a:bodyPr anchor="t">
            <a:noAutofit/>
          </a:bodyPr>
          <a:lstStyle/>
          <a:p>
            <a:r>
              <a:rPr lang="en-GB" sz="1200" dirty="0"/>
              <a:t>2007 the UK banned smoking in any pub, restaurants, nightclubs, work vehicles and workplaces</a:t>
            </a:r>
          </a:p>
          <a:p>
            <a:r>
              <a:rPr lang="en-GB" sz="1200" dirty="0"/>
              <a:t>Fines would be issued for anyone breaking the law</a:t>
            </a:r>
          </a:p>
          <a:p>
            <a:r>
              <a:rPr lang="en-GB" sz="1200" dirty="0"/>
              <a:t>By 2012 – large stores could not display any tobacco products – all packaging changed </a:t>
            </a:r>
          </a:p>
          <a:p>
            <a:r>
              <a:rPr lang="en-GB" sz="1200" dirty="0"/>
              <a:t>Tobacco vending machines were banned in nightclubs, pubs or any other public place</a:t>
            </a:r>
          </a:p>
          <a:p>
            <a:r>
              <a:rPr lang="en-GB" sz="1200" dirty="0"/>
              <a:t>2015 smoking became an offence in any vehicle whilst with an under 18-year-old</a:t>
            </a:r>
          </a:p>
          <a:p>
            <a:r>
              <a:rPr lang="en-GB" sz="1200" dirty="0"/>
              <a:t>Display of tobacco was now banned in small shops</a:t>
            </a:r>
          </a:p>
          <a:p>
            <a:r>
              <a:rPr lang="en-GB" sz="1200" dirty="0"/>
              <a:t>Prisons became smoke free</a:t>
            </a:r>
          </a:p>
          <a:p>
            <a:r>
              <a:rPr lang="en-GB" sz="1200" dirty="0"/>
              <a:t>The first beaches in Wales in Pembrokeshire and Caswell bay in Swansea became smoke free spaces  - to protect children from tobacco and seeing adult's smoke</a:t>
            </a:r>
          </a:p>
          <a:p>
            <a:r>
              <a:rPr lang="en-GB" sz="1200" dirty="0"/>
              <a:t>2021 – ban on smoking at school gates, public playgrounds, outdoor seating areas at pubs/restaurants</a:t>
            </a:r>
          </a:p>
          <a:p>
            <a:r>
              <a:rPr lang="en-GB" sz="1200" dirty="0"/>
              <a:t>2023 - Those born after 1</a:t>
            </a:r>
            <a:r>
              <a:rPr lang="en-GB" sz="1200" baseline="30000" dirty="0"/>
              <a:t>st</a:t>
            </a:r>
            <a:r>
              <a:rPr lang="en-GB" sz="1200" dirty="0"/>
              <a:t> January 2009 won't be able to ever buy any type of tobacco product</a:t>
            </a:r>
          </a:p>
          <a:p>
            <a:r>
              <a:rPr lang="en-GB" sz="1200" dirty="0"/>
              <a:t>2024 – ban on disposable vapes to begin in 2025 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200" dirty="0"/>
              <a:t>(Ash Wales Cymru, 2024) (Trevallion. 2020) (Senedd Cymru Welsh </a:t>
            </a:r>
            <a:r>
              <a:rPr lang="en-GB" sz="1200" dirty="0" err="1"/>
              <a:t>Parliment</a:t>
            </a:r>
            <a:r>
              <a:rPr lang="en-GB" sz="1200" dirty="0"/>
              <a:t>, 2021) (Blake, I, 2023) (Llowodraeth Cymru Welsh Government, 2024)</a:t>
            </a:r>
          </a:p>
        </p:txBody>
      </p:sp>
      <p:pic>
        <p:nvPicPr>
          <p:cNvPr id="5" name="Picture 4" descr="A no smoking sign with a red circle&#10;&#10;Description automatically generated">
            <a:extLst>
              <a:ext uri="{FF2B5EF4-FFF2-40B4-BE49-F238E27FC236}">
                <a16:creationId xmlns:a16="http://schemas.microsoft.com/office/drawing/2014/main" id="{49F0F959-7025-87DB-18D8-E6C499C29A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71492" y="640080"/>
            <a:ext cx="4323584" cy="43235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C3D856-C13F-CF2B-9CCE-120E59647094}"/>
              </a:ext>
            </a:extLst>
          </p:cNvPr>
          <p:cNvSpPr txBox="1"/>
          <p:nvPr/>
        </p:nvSpPr>
        <p:spPr>
          <a:xfrm>
            <a:off x="8463000" y="601786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No_smoking_sign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996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0C6C6-85C0-61BE-0574-E0561CAA3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866774"/>
          </a:xfrm>
        </p:spPr>
        <p:txBody>
          <a:bodyPr anchor="ctr">
            <a:normAutofit/>
          </a:bodyPr>
          <a:lstStyle/>
          <a:p>
            <a:r>
              <a:rPr lang="en-GB" sz="4000" b="1" u="sng" dirty="0"/>
              <a:t>Incentives</a:t>
            </a:r>
            <a:r>
              <a:rPr lang="en-GB" sz="40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08656-226B-F44C-F969-874F76A11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990726"/>
            <a:ext cx="5334197" cy="4249354"/>
          </a:xfrm>
        </p:spPr>
        <p:txBody>
          <a:bodyPr anchor="ctr">
            <a:normAutofit/>
          </a:bodyPr>
          <a:lstStyle/>
          <a:p>
            <a:r>
              <a:rPr lang="en-GB" sz="1200" dirty="0"/>
              <a:t>New expectant moms can receive up to £400 in vouchers if they give up smoking</a:t>
            </a:r>
          </a:p>
          <a:p>
            <a:r>
              <a:rPr lang="en-GB" sz="1200" dirty="0"/>
              <a:t>Free personal quit plan on the NHS – Free nicotine patches, nicotine gum, 6 weeks course, weekly check ins, available at pharmacy’s and online</a:t>
            </a:r>
          </a:p>
          <a:p>
            <a:r>
              <a:rPr lang="en-GB" sz="1200" dirty="0"/>
              <a:t>Free smoke free kit – goodies inside and leaflets </a:t>
            </a:r>
          </a:p>
          <a:p>
            <a:r>
              <a:rPr lang="en-GB" sz="1200" dirty="0"/>
              <a:t>Free advice in local pharmacy, doctors, hospitals </a:t>
            </a:r>
          </a:p>
          <a:p>
            <a:r>
              <a:rPr lang="en-GB" sz="1200" dirty="0"/>
              <a:t>First line medication – inhalers, nasal sprays and non-nicotine medication available online or local pharmacy </a:t>
            </a:r>
          </a:p>
          <a:p>
            <a:r>
              <a:rPr lang="en-GB" sz="1200" dirty="0"/>
              <a:t>Therapy – Through the NHS</a:t>
            </a:r>
          </a:p>
          <a:p>
            <a:r>
              <a:rPr lang="en-GB" sz="1200" dirty="0"/>
              <a:t>Counselling groups – Through the NHS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(McMeekin, Sinclair, Robinson-Smith, et al, 2023)  (NHS, 2021) (Latest free stuff, 2021) (Hughes, J.R, 2003) </a:t>
            </a:r>
          </a:p>
          <a:p>
            <a:pPr marL="0" indent="0">
              <a:buNone/>
            </a:pPr>
            <a:endParaRPr lang="en-GB" sz="1200" dirty="0"/>
          </a:p>
          <a:p>
            <a:endParaRPr lang="en-GB" sz="11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05C9B4-B5C9-2D4D-23C9-CEE72646F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-1"/>
            <a:ext cx="5410200" cy="685800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66700" dist="215900" dir="858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igarette with a broken cigarette&#10;&#10;Description automatically generated">
            <a:extLst>
              <a:ext uri="{FF2B5EF4-FFF2-40B4-BE49-F238E27FC236}">
                <a16:creationId xmlns:a16="http://schemas.microsoft.com/office/drawing/2014/main" id="{8A1BEE7C-759D-1B98-9D7F-C49A9150E6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266" r="14076" b="-1"/>
          <a:stretch/>
        </p:blipFill>
        <p:spPr>
          <a:xfrm>
            <a:off x="7607878" y="1008092"/>
            <a:ext cx="3758045" cy="483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529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DDCAE-977F-1D85-5961-089668F64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6425"/>
          </a:xfrm>
        </p:spPr>
        <p:txBody>
          <a:bodyPr>
            <a:normAutofit/>
          </a:bodyPr>
          <a:lstStyle/>
          <a:p>
            <a:r>
              <a:rPr lang="en-GB" sz="2000" b="1" u="sng" dirty="0"/>
              <a:t>Smoke free UK and 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5A1F2-6DB9-F951-A895-DFB52857C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5825"/>
            <a:ext cx="6598298" cy="4068730"/>
          </a:xfrm>
        </p:spPr>
        <p:txBody>
          <a:bodyPr>
            <a:normAutofit/>
          </a:bodyPr>
          <a:lstStyle/>
          <a:p>
            <a:endParaRPr lang="en-GB" sz="1200" dirty="0"/>
          </a:p>
          <a:p>
            <a:r>
              <a:rPr lang="en-GB" sz="1200" dirty="0"/>
              <a:t>Big shift in culture – people are listening and changing habits </a:t>
            </a:r>
          </a:p>
          <a:p>
            <a:r>
              <a:rPr lang="en-GB" sz="1200" dirty="0"/>
              <a:t>Reduce adult smokers by 20% by 2016</a:t>
            </a:r>
          </a:p>
          <a:p>
            <a:r>
              <a:rPr lang="en-GB" sz="1200" dirty="0"/>
              <a:t>Reduce adult smokers to by 16% by 2020</a:t>
            </a:r>
          </a:p>
          <a:p>
            <a:r>
              <a:rPr lang="en-GB" sz="1200" dirty="0"/>
              <a:t>93% better air pollution now inside pubs and restaurants</a:t>
            </a:r>
          </a:p>
          <a:p>
            <a:r>
              <a:rPr lang="en-GB" sz="1200" dirty="0"/>
              <a:t>1200 fewer hospital admissions for heart attacks</a:t>
            </a:r>
          </a:p>
          <a:p>
            <a:r>
              <a:rPr lang="en-GB" sz="1200" dirty="0"/>
              <a:t>80,000 pre premature deaths in the UK</a:t>
            </a:r>
          </a:p>
          <a:p>
            <a:r>
              <a:rPr lang="en-GB" sz="1200" dirty="0"/>
              <a:t>94,498 fewer adults now smoke down to the campaigns and adverts </a:t>
            </a:r>
          </a:p>
          <a:p>
            <a:r>
              <a:rPr lang="en-GB" sz="1200" dirty="0"/>
              <a:t>14% in boys in Wales have stopped smoking cigarettes and 16% for girls </a:t>
            </a:r>
          </a:p>
          <a:p>
            <a:r>
              <a:rPr lang="en-GB" sz="1200" dirty="0"/>
              <a:t>46% of people now live in a smoke free home </a:t>
            </a:r>
          </a:p>
          <a:p>
            <a:r>
              <a:rPr lang="en-GB" sz="1200" dirty="0"/>
              <a:t>Most children now live in a smoke free home – 18% decrease in children's becoming asthmatic</a:t>
            </a:r>
          </a:p>
          <a:p>
            <a:r>
              <a:rPr lang="en-GB" sz="1200" dirty="0"/>
              <a:t>By 2030 Wales and the UK will become a smoke free country </a:t>
            </a:r>
          </a:p>
          <a:p>
            <a:r>
              <a:rPr lang="en-GB" sz="1200" dirty="0"/>
              <a:t> </a:t>
            </a:r>
          </a:p>
          <a:p>
            <a:r>
              <a:rPr lang="en-GB" sz="1200" dirty="0"/>
              <a:t>(Trevallion, 2020) ( Ash Wales, 2024) (Llowodraeth Cymru Welsh Government, 2024) 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</p:txBody>
      </p:sp>
      <p:pic>
        <p:nvPicPr>
          <p:cNvPr id="5" name="Picture 4" descr="A logo with blue text&#10;&#10;Description automatically generated">
            <a:extLst>
              <a:ext uri="{FF2B5EF4-FFF2-40B4-BE49-F238E27FC236}">
                <a16:creationId xmlns:a16="http://schemas.microsoft.com/office/drawing/2014/main" id="{E2C9312C-2D31-9F68-6C0C-75F5F927F3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48637" y="752475"/>
            <a:ext cx="3414713" cy="245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152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AEA4E-8A5C-1A13-B2A7-DB2D8F073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18645"/>
          </a:xfrm>
        </p:spPr>
        <p:txBody>
          <a:bodyPr>
            <a:normAutofit fontScale="90000"/>
          </a:bodyPr>
          <a:lstStyle/>
          <a:p>
            <a:r>
              <a:rPr lang="en-GB" sz="1200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38D0A10-9DB3-01E7-D7CF-0AC2663A4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780" y="961053"/>
            <a:ext cx="10598020" cy="52159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Ash Wales Cymru (2024). Action on smoking and Health. 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ash.wales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1- years-of-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smokin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ban-1.pdf. (n.d.).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Blake, I. (2023).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Prime Minister pledges to create a smokefree generation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www.bhf.org.uk. Available at: https://www.bhf.org.uk/what-we-do/news-from-the-bhf/news-archive/2023/october/prime-minister-plans-create-smokefree-generation-party-conference.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Hughes, J.R. (2003). Motivating and helping smokers to stop smoking.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General Internal Medicine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(online) 18(12), pp.1053–1057. 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://doi.org/10.1111/j.1525-1497.2003.20640.x.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Kodriati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N., Pursell, L. and 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Hayati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E.N. (2019). A scoping review of men, masculinities, and smoking 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The importance of settings. Global Health Action, (online) 11(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Suppl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3). </a:t>
            </a:r>
            <a:r>
              <a:rPr lang="en-GB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://doi.org/10.1080/16549716.2019.1589763. (n.d.).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Latest free stuff (2015). </a:t>
            </a:r>
            <a:r>
              <a:rPr lang="en-GB" sz="13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Free Smoke Free Kit | LatestFreeStuff.co.uk</a:t>
            </a:r>
            <a:r>
              <a:rPr lang="en-GB" sz="1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Latest Free Stuff. Available at: https://www.latestfreestuff.co.uk/free-health-and-beauty/free-smokefree-kit/ (Accessed 8 Mar. 2024).</a:t>
            </a:r>
            <a:endParaRPr lang="en-GB" sz="1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3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LLwodraeth</a:t>
            </a:r>
            <a:r>
              <a:rPr lang="en-GB" sz="1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Cymru Welsh </a:t>
            </a:r>
            <a:r>
              <a:rPr lang="en-GB" sz="13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Govermant</a:t>
            </a:r>
            <a:r>
              <a:rPr lang="en-GB" sz="1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(2024). </a:t>
            </a:r>
            <a:r>
              <a:rPr lang="en-GB" sz="13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Towards a Smoke-free Wales Tobacco Control Delivery Plan 2022-2024</a:t>
            </a:r>
            <a:r>
              <a:rPr lang="en-GB" sz="13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Available at: https://www.gov.wales/sites/default/files/publications/2022-07/tobacco-control-delivery-plan-2022-2024.pdf.</a:t>
            </a:r>
            <a:endParaRPr lang="en-GB" sz="1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84970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E53BD-6360-DF1E-4E2F-06C5F07B5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204042"/>
          </a:xfrm>
        </p:spPr>
        <p:txBody>
          <a:bodyPr>
            <a:normAutofit fontScale="90000"/>
          </a:bodyPr>
          <a:lstStyle/>
          <a:p>
            <a:r>
              <a:rPr lang="en-GB" sz="1200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1F1DD-0DB2-229D-EEA9-C1D52B270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7788"/>
            <a:ext cx="10515600" cy="544917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McMeekin, N., Sinclair, L., Robinson-Smith, L., Mitchell, A.L., Bauld, L.,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Tappin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and Boyd, K. (2023). Financial Incentives for Quitting Smoking in pregnancy: Are They cost‐effective?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Financial Incentives for Quitting Smoking in pregnancy: Are They cost-effective?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118(8), pp.1445–1456.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://doi.org/10.1111/add.16176.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(2021).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Free Personal Quit Plan - Quit Smoking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nhs.uk. Available at: https://www.nhs.uk/better-health/quit-smoking/personal-quit-plan/.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Rauner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(2024). Facts about SMOKING. (online) www.idph.state.il.us. Available at: http://www.idph.state.il.us/about/womenshealth/factsheets/smoking.htm#:~:text=Most%20smokers%20were%20men%20until (Accessed 10 Feb. 2024). (n.d.).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Richmond, C. (2005). Sir Richard Doll. The BMJ, [online] 331(7511), p.295. Available at: https://www.ncbi.nlm.nih.gov/pmc/articles/PMC1181278/ (Accessed 11 Feb. 2024). (n.d.).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Senedd Cymru Welsh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Parliment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(2021).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smoke-free Wales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research.senedd.wales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https://research.senedd.wales/research-articles/a-smoke-free-wales/.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Trevallion, L. (2017).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Smoking ban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(online) Bhf.org.uk. Available at: https://www.bhf.org.uk/informationsupport/heart-matters-magazine/news/smoking-ban.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47077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7780A-9F83-6318-0FE8-C0D1D6733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br>
              <a:rPr lang="en-GB" u="sng" dirty="0"/>
            </a:br>
            <a:br>
              <a:rPr lang="en-GB" u="sng" dirty="0"/>
            </a:br>
            <a:br>
              <a:rPr lang="en-GB" u="sng" dirty="0"/>
            </a:br>
            <a:br>
              <a:rPr lang="en-GB" u="sng" dirty="0"/>
            </a:br>
            <a:br>
              <a:rPr lang="en-GB" u="sng" dirty="0"/>
            </a:br>
            <a:r>
              <a:rPr lang="en-GB" u="sng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11808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1661</Words>
  <Application>Microsoft Office PowerPoint</Application>
  <PresentationFormat>Widescreen</PresentationFormat>
  <Paragraphs>118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Cochocib Script Latin Pro</vt:lpstr>
      <vt:lpstr>Times New Roman</vt:lpstr>
      <vt:lpstr>Office Theme</vt:lpstr>
      <vt:lpstr>Student Name: Stacey Lloyd Student Lecturer: Corey Edwards  Module: 10-minute presentation  </vt:lpstr>
      <vt:lpstr>Introduction</vt:lpstr>
      <vt:lpstr>History of tobacco </vt:lpstr>
      <vt:lpstr>Medicine research </vt:lpstr>
      <vt:lpstr>1920’s</vt:lpstr>
      <vt:lpstr>1948, Research began </vt:lpstr>
      <vt:lpstr>PowerPoint Presentation</vt:lpstr>
      <vt:lpstr>Ban on smoking</vt:lpstr>
      <vt:lpstr>Incentives </vt:lpstr>
      <vt:lpstr>Smoke free UK and Wales </vt:lpstr>
      <vt:lpstr>References </vt:lpstr>
      <vt:lpstr>References </vt:lpstr>
      <vt:lpstr>       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Stacey Lloyd Student Lecturer: Corey Edwards </dc:title>
  <dc:creator>Stacey Lloyd</dc:creator>
  <cp:lastModifiedBy>Stacey Lloyd</cp:lastModifiedBy>
  <cp:revision>6</cp:revision>
  <dcterms:created xsi:type="dcterms:W3CDTF">2024-03-07T18:14:41Z</dcterms:created>
  <dcterms:modified xsi:type="dcterms:W3CDTF">2024-03-08T12:58:58Z</dcterms:modified>
</cp:coreProperties>
</file>