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59" r:id="rId5"/>
    <p:sldId id="260" r:id="rId6"/>
    <p:sldId id="258"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0AE48-D3C3-F8BB-CA9D-20CE7EEC76D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B7BF1A-40C1-A18C-3831-E572E2EBC3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19AC4D5-78D6-9CAA-F203-DCED8CC9C8D0}"/>
              </a:ext>
            </a:extLst>
          </p:cNvPr>
          <p:cNvSpPr>
            <a:spLocks noGrp="1"/>
          </p:cNvSpPr>
          <p:nvPr>
            <p:ph type="dt" sz="half" idx="10"/>
          </p:nvPr>
        </p:nvSpPr>
        <p:spPr/>
        <p:txBody>
          <a:bodyPr/>
          <a:lstStyle/>
          <a:p>
            <a:fld id="{13A9484B-BD2D-6847-9D85-8F032ABE028A}" type="datetimeFigureOut">
              <a:rPr lang="en-US" smtClean="0"/>
              <a:t>10/12/26</a:t>
            </a:fld>
            <a:endParaRPr lang="en-US"/>
          </a:p>
        </p:txBody>
      </p:sp>
      <p:sp>
        <p:nvSpPr>
          <p:cNvPr id="5" name="Footer Placeholder 4">
            <a:extLst>
              <a:ext uri="{FF2B5EF4-FFF2-40B4-BE49-F238E27FC236}">
                <a16:creationId xmlns:a16="http://schemas.microsoft.com/office/drawing/2014/main" id="{3D05A7E3-6AF0-9FCC-4C42-51005A7490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8CBF41-DA4A-0343-E817-4D6FA29040E7}"/>
              </a:ext>
            </a:extLst>
          </p:cNvPr>
          <p:cNvSpPr>
            <a:spLocks noGrp="1"/>
          </p:cNvSpPr>
          <p:nvPr>
            <p:ph type="sldNum" sz="quarter" idx="12"/>
          </p:nvPr>
        </p:nvSpPr>
        <p:spPr/>
        <p:txBody>
          <a:bodyPr/>
          <a:lstStyle/>
          <a:p>
            <a:fld id="{FD17E47B-2352-B040-92D6-392FA2190C3A}" type="slidenum">
              <a:rPr lang="en-US" smtClean="0"/>
              <a:t>‹#›</a:t>
            </a:fld>
            <a:endParaRPr lang="en-US"/>
          </a:p>
        </p:txBody>
      </p:sp>
    </p:spTree>
    <p:extLst>
      <p:ext uri="{BB962C8B-B14F-4D97-AF65-F5344CB8AC3E}">
        <p14:creationId xmlns:p14="http://schemas.microsoft.com/office/powerpoint/2010/main" val="3954660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8AD90-E05C-1463-C4B5-B35FD844F83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085DDB0-BEE8-0B2A-8985-53A55C5D616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9B2F8F-9BB3-AD3F-E136-92AD1224C72D}"/>
              </a:ext>
            </a:extLst>
          </p:cNvPr>
          <p:cNvSpPr>
            <a:spLocks noGrp="1"/>
          </p:cNvSpPr>
          <p:nvPr>
            <p:ph type="dt" sz="half" idx="10"/>
          </p:nvPr>
        </p:nvSpPr>
        <p:spPr/>
        <p:txBody>
          <a:bodyPr/>
          <a:lstStyle/>
          <a:p>
            <a:fld id="{13A9484B-BD2D-6847-9D85-8F032ABE028A}" type="datetimeFigureOut">
              <a:rPr lang="en-US" smtClean="0"/>
              <a:t>10/12/26</a:t>
            </a:fld>
            <a:endParaRPr lang="en-US"/>
          </a:p>
        </p:txBody>
      </p:sp>
      <p:sp>
        <p:nvSpPr>
          <p:cNvPr id="5" name="Footer Placeholder 4">
            <a:extLst>
              <a:ext uri="{FF2B5EF4-FFF2-40B4-BE49-F238E27FC236}">
                <a16:creationId xmlns:a16="http://schemas.microsoft.com/office/drawing/2014/main" id="{DEBCD263-BC77-7923-D5E3-63F89A1B50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F18F41-7759-BEAA-6404-C5F987C332B1}"/>
              </a:ext>
            </a:extLst>
          </p:cNvPr>
          <p:cNvSpPr>
            <a:spLocks noGrp="1"/>
          </p:cNvSpPr>
          <p:nvPr>
            <p:ph type="sldNum" sz="quarter" idx="12"/>
          </p:nvPr>
        </p:nvSpPr>
        <p:spPr/>
        <p:txBody>
          <a:bodyPr/>
          <a:lstStyle/>
          <a:p>
            <a:fld id="{FD17E47B-2352-B040-92D6-392FA2190C3A}" type="slidenum">
              <a:rPr lang="en-US" smtClean="0"/>
              <a:t>‹#›</a:t>
            </a:fld>
            <a:endParaRPr lang="en-US"/>
          </a:p>
        </p:txBody>
      </p:sp>
    </p:spTree>
    <p:extLst>
      <p:ext uri="{BB962C8B-B14F-4D97-AF65-F5344CB8AC3E}">
        <p14:creationId xmlns:p14="http://schemas.microsoft.com/office/powerpoint/2010/main" val="4081334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AA2D1-1344-AEC5-1942-B49C76823A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0206B4D-A379-9908-CB49-B523256CDB9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7AF52EB-034C-DAD2-796C-8E1BAEF10281}"/>
              </a:ext>
            </a:extLst>
          </p:cNvPr>
          <p:cNvSpPr>
            <a:spLocks noGrp="1"/>
          </p:cNvSpPr>
          <p:nvPr>
            <p:ph type="dt" sz="half" idx="10"/>
          </p:nvPr>
        </p:nvSpPr>
        <p:spPr/>
        <p:txBody>
          <a:bodyPr/>
          <a:lstStyle/>
          <a:p>
            <a:fld id="{13A9484B-BD2D-6847-9D85-8F032ABE028A}" type="datetimeFigureOut">
              <a:rPr lang="en-US" smtClean="0"/>
              <a:t>10/12/26</a:t>
            </a:fld>
            <a:endParaRPr lang="en-US"/>
          </a:p>
        </p:txBody>
      </p:sp>
      <p:sp>
        <p:nvSpPr>
          <p:cNvPr id="5" name="Footer Placeholder 4">
            <a:extLst>
              <a:ext uri="{FF2B5EF4-FFF2-40B4-BE49-F238E27FC236}">
                <a16:creationId xmlns:a16="http://schemas.microsoft.com/office/drawing/2014/main" id="{348A6E35-1E20-4303-F6D0-CC3DE39CD2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A40863-B4EE-3E28-E4CC-86655DCEC2C1}"/>
              </a:ext>
            </a:extLst>
          </p:cNvPr>
          <p:cNvSpPr>
            <a:spLocks noGrp="1"/>
          </p:cNvSpPr>
          <p:nvPr>
            <p:ph type="sldNum" sz="quarter" idx="12"/>
          </p:nvPr>
        </p:nvSpPr>
        <p:spPr/>
        <p:txBody>
          <a:bodyPr/>
          <a:lstStyle/>
          <a:p>
            <a:fld id="{FD17E47B-2352-B040-92D6-392FA2190C3A}" type="slidenum">
              <a:rPr lang="en-US" smtClean="0"/>
              <a:t>‹#›</a:t>
            </a:fld>
            <a:endParaRPr lang="en-US"/>
          </a:p>
        </p:txBody>
      </p:sp>
    </p:spTree>
    <p:extLst>
      <p:ext uri="{BB962C8B-B14F-4D97-AF65-F5344CB8AC3E}">
        <p14:creationId xmlns:p14="http://schemas.microsoft.com/office/powerpoint/2010/main" val="1507733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2EEB6-1668-CE01-0191-3E820B5B17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56AAA0F-7812-EF38-6F77-9F26B8795BC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C902F64-03BC-4B17-69FD-14E5FA51839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D50CB96-F2F5-A27B-8A94-3BCD5D2836AB}"/>
              </a:ext>
            </a:extLst>
          </p:cNvPr>
          <p:cNvSpPr>
            <a:spLocks noGrp="1"/>
          </p:cNvSpPr>
          <p:nvPr>
            <p:ph type="dt" sz="half" idx="10"/>
          </p:nvPr>
        </p:nvSpPr>
        <p:spPr/>
        <p:txBody>
          <a:bodyPr/>
          <a:lstStyle/>
          <a:p>
            <a:fld id="{13A9484B-BD2D-6847-9D85-8F032ABE028A}" type="datetimeFigureOut">
              <a:rPr lang="en-US" smtClean="0"/>
              <a:t>10/12/26</a:t>
            </a:fld>
            <a:endParaRPr lang="en-US"/>
          </a:p>
        </p:txBody>
      </p:sp>
      <p:sp>
        <p:nvSpPr>
          <p:cNvPr id="6" name="Footer Placeholder 5">
            <a:extLst>
              <a:ext uri="{FF2B5EF4-FFF2-40B4-BE49-F238E27FC236}">
                <a16:creationId xmlns:a16="http://schemas.microsoft.com/office/drawing/2014/main" id="{77B1E5DD-A1C9-F8B6-B3CA-9CA6B431B5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826F4C-9863-40E3-F739-CC75D0CF3976}"/>
              </a:ext>
            </a:extLst>
          </p:cNvPr>
          <p:cNvSpPr>
            <a:spLocks noGrp="1"/>
          </p:cNvSpPr>
          <p:nvPr>
            <p:ph type="sldNum" sz="quarter" idx="12"/>
          </p:nvPr>
        </p:nvSpPr>
        <p:spPr/>
        <p:txBody>
          <a:bodyPr/>
          <a:lstStyle/>
          <a:p>
            <a:fld id="{FD17E47B-2352-B040-92D6-392FA2190C3A}" type="slidenum">
              <a:rPr lang="en-US" smtClean="0"/>
              <a:t>‹#›</a:t>
            </a:fld>
            <a:endParaRPr lang="en-US"/>
          </a:p>
        </p:txBody>
      </p:sp>
    </p:spTree>
    <p:extLst>
      <p:ext uri="{BB962C8B-B14F-4D97-AF65-F5344CB8AC3E}">
        <p14:creationId xmlns:p14="http://schemas.microsoft.com/office/powerpoint/2010/main" val="31567397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5398F-FD05-4E2D-F9F5-AC5AA36E8BC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7D668F-E874-D571-50B1-82C846CF90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3F8B1AF-CCFF-6940-FEBD-6C1C8DD1F9F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AF76CFB-6A74-956D-3759-22AEACC542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70DE5B6-B062-07AF-8D26-A8E9882346E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BB8DB6F-0B9A-D099-5EF7-C8A02B81C471}"/>
              </a:ext>
            </a:extLst>
          </p:cNvPr>
          <p:cNvSpPr>
            <a:spLocks noGrp="1"/>
          </p:cNvSpPr>
          <p:nvPr>
            <p:ph type="dt" sz="half" idx="10"/>
          </p:nvPr>
        </p:nvSpPr>
        <p:spPr/>
        <p:txBody>
          <a:bodyPr/>
          <a:lstStyle/>
          <a:p>
            <a:fld id="{13A9484B-BD2D-6847-9D85-8F032ABE028A}" type="datetimeFigureOut">
              <a:rPr lang="en-US" smtClean="0"/>
              <a:t>10/12/26</a:t>
            </a:fld>
            <a:endParaRPr lang="en-US"/>
          </a:p>
        </p:txBody>
      </p:sp>
      <p:sp>
        <p:nvSpPr>
          <p:cNvPr id="8" name="Footer Placeholder 7">
            <a:extLst>
              <a:ext uri="{FF2B5EF4-FFF2-40B4-BE49-F238E27FC236}">
                <a16:creationId xmlns:a16="http://schemas.microsoft.com/office/drawing/2014/main" id="{8AA9288C-333A-655C-1472-C0803CE8BC4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92DB4C-1C56-1394-3996-84A296D099C7}"/>
              </a:ext>
            </a:extLst>
          </p:cNvPr>
          <p:cNvSpPr>
            <a:spLocks noGrp="1"/>
          </p:cNvSpPr>
          <p:nvPr>
            <p:ph type="sldNum" sz="quarter" idx="12"/>
          </p:nvPr>
        </p:nvSpPr>
        <p:spPr/>
        <p:txBody>
          <a:bodyPr/>
          <a:lstStyle/>
          <a:p>
            <a:fld id="{FD17E47B-2352-B040-92D6-392FA2190C3A}" type="slidenum">
              <a:rPr lang="en-US" smtClean="0"/>
              <a:t>‹#›</a:t>
            </a:fld>
            <a:endParaRPr lang="en-US"/>
          </a:p>
        </p:txBody>
      </p:sp>
    </p:spTree>
    <p:extLst>
      <p:ext uri="{BB962C8B-B14F-4D97-AF65-F5344CB8AC3E}">
        <p14:creationId xmlns:p14="http://schemas.microsoft.com/office/powerpoint/2010/main" val="380939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1547A-8792-A59B-0379-08CBC34B772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5A503E9-5507-E8A0-9EF3-ECC1FEC31F3F}"/>
              </a:ext>
            </a:extLst>
          </p:cNvPr>
          <p:cNvSpPr>
            <a:spLocks noGrp="1"/>
          </p:cNvSpPr>
          <p:nvPr>
            <p:ph type="dt" sz="half" idx="10"/>
          </p:nvPr>
        </p:nvSpPr>
        <p:spPr/>
        <p:txBody>
          <a:bodyPr/>
          <a:lstStyle/>
          <a:p>
            <a:fld id="{13A9484B-BD2D-6847-9D85-8F032ABE028A}" type="datetimeFigureOut">
              <a:rPr lang="en-US" smtClean="0"/>
              <a:t>10/12/26</a:t>
            </a:fld>
            <a:endParaRPr lang="en-US"/>
          </a:p>
        </p:txBody>
      </p:sp>
      <p:sp>
        <p:nvSpPr>
          <p:cNvPr id="4" name="Footer Placeholder 3">
            <a:extLst>
              <a:ext uri="{FF2B5EF4-FFF2-40B4-BE49-F238E27FC236}">
                <a16:creationId xmlns:a16="http://schemas.microsoft.com/office/drawing/2014/main" id="{E1B977AE-4DBE-2187-147E-646285B8118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AEB3C53-F59F-A7E7-3183-03A5A07B36B6}"/>
              </a:ext>
            </a:extLst>
          </p:cNvPr>
          <p:cNvSpPr>
            <a:spLocks noGrp="1"/>
          </p:cNvSpPr>
          <p:nvPr>
            <p:ph type="sldNum" sz="quarter" idx="12"/>
          </p:nvPr>
        </p:nvSpPr>
        <p:spPr/>
        <p:txBody>
          <a:bodyPr/>
          <a:lstStyle/>
          <a:p>
            <a:fld id="{FD17E47B-2352-B040-92D6-392FA2190C3A}" type="slidenum">
              <a:rPr lang="en-US" smtClean="0"/>
              <a:t>‹#›</a:t>
            </a:fld>
            <a:endParaRPr lang="en-US"/>
          </a:p>
        </p:txBody>
      </p:sp>
    </p:spTree>
    <p:extLst>
      <p:ext uri="{BB962C8B-B14F-4D97-AF65-F5344CB8AC3E}">
        <p14:creationId xmlns:p14="http://schemas.microsoft.com/office/powerpoint/2010/main" val="3093316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23CD2F-4EA8-9F48-B2FE-785C591AFEDA}"/>
              </a:ext>
            </a:extLst>
          </p:cNvPr>
          <p:cNvSpPr>
            <a:spLocks noGrp="1"/>
          </p:cNvSpPr>
          <p:nvPr>
            <p:ph type="dt" sz="half" idx="10"/>
          </p:nvPr>
        </p:nvSpPr>
        <p:spPr/>
        <p:txBody>
          <a:bodyPr/>
          <a:lstStyle/>
          <a:p>
            <a:fld id="{13A9484B-BD2D-6847-9D85-8F032ABE028A}" type="datetimeFigureOut">
              <a:rPr lang="en-US" smtClean="0"/>
              <a:t>10/12/26</a:t>
            </a:fld>
            <a:endParaRPr lang="en-US"/>
          </a:p>
        </p:txBody>
      </p:sp>
      <p:sp>
        <p:nvSpPr>
          <p:cNvPr id="3" name="Footer Placeholder 2">
            <a:extLst>
              <a:ext uri="{FF2B5EF4-FFF2-40B4-BE49-F238E27FC236}">
                <a16:creationId xmlns:a16="http://schemas.microsoft.com/office/drawing/2014/main" id="{BD525909-2977-BE77-EDF9-FC9DC9F79B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A8555C9-61AA-DF2B-1CB4-DEA3E71E38DE}"/>
              </a:ext>
            </a:extLst>
          </p:cNvPr>
          <p:cNvSpPr>
            <a:spLocks noGrp="1"/>
          </p:cNvSpPr>
          <p:nvPr>
            <p:ph type="sldNum" sz="quarter" idx="12"/>
          </p:nvPr>
        </p:nvSpPr>
        <p:spPr/>
        <p:txBody>
          <a:bodyPr/>
          <a:lstStyle/>
          <a:p>
            <a:fld id="{FD17E47B-2352-B040-92D6-392FA2190C3A}" type="slidenum">
              <a:rPr lang="en-US" smtClean="0"/>
              <a:t>‹#›</a:t>
            </a:fld>
            <a:endParaRPr lang="en-US"/>
          </a:p>
        </p:txBody>
      </p:sp>
    </p:spTree>
    <p:extLst>
      <p:ext uri="{BB962C8B-B14F-4D97-AF65-F5344CB8AC3E}">
        <p14:creationId xmlns:p14="http://schemas.microsoft.com/office/powerpoint/2010/main" val="1361909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7DD16-0DD2-6F73-C3F0-4FACBB5F6E6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DD6F64A-3F8F-91F4-212C-419ACFA307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B4B75C6-CA92-A1F2-CC8A-88EEBC74D6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8243D4-A58C-B102-AB11-19685FD3AA9F}"/>
              </a:ext>
            </a:extLst>
          </p:cNvPr>
          <p:cNvSpPr>
            <a:spLocks noGrp="1"/>
          </p:cNvSpPr>
          <p:nvPr>
            <p:ph type="dt" sz="half" idx="10"/>
          </p:nvPr>
        </p:nvSpPr>
        <p:spPr/>
        <p:txBody>
          <a:bodyPr/>
          <a:lstStyle/>
          <a:p>
            <a:fld id="{13A9484B-BD2D-6847-9D85-8F032ABE028A}" type="datetimeFigureOut">
              <a:rPr lang="en-US" smtClean="0"/>
              <a:t>10/12/26</a:t>
            </a:fld>
            <a:endParaRPr lang="en-US"/>
          </a:p>
        </p:txBody>
      </p:sp>
      <p:sp>
        <p:nvSpPr>
          <p:cNvPr id="6" name="Footer Placeholder 5">
            <a:extLst>
              <a:ext uri="{FF2B5EF4-FFF2-40B4-BE49-F238E27FC236}">
                <a16:creationId xmlns:a16="http://schemas.microsoft.com/office/drawing/2014/main" id="{9EAFF907-E565-9258-3D02-5DB1065D46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07453C-C01E-0F61-AA51-C123F4F1E753}"/>
              </a:ext>
            </a:extLst>
          </p:cNvPr>
          <p:cNvSpPr>
            <a:spLocks noGrp="1"/>
          </p:cNvSpPr>
          <p:nvPr>
            <p:ph type="sldNum" sz="quarter" idx="12"/>
          </p:nvPr>
        </p:nvSpPr>
        <p:spPr/>
        <p:txBody>
          <a:bodyPr/>
          <a:lstStyle/>
          <a:p>
            <a:fld id="{FD17E47B-2352-B040-92D6-392FA2190C3A}" type="slidenum">
              <a:rPr lang="en-US" smtClean="0"/>
              <a:t>‹#›</a:t>
            </a:fld>
            <a:endParaRPr lang="en-US"/>
          </a:p>
        </p:txBody>
      </p:sp>
    </p:spTree>
    <p:extLst>
      <p:ext uri="{BB962C8B-B14F-4D97-AF65-F5344CB8AC3E}">
        <p14:creationId xmlns:p14="http://schemas.microsoft.com/office/powerpoint/2010/main" val="2925546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DB44-1FA4-84E6-DAA3-2BF00010830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41FF264-14F1-8903-4B53-B97412EA15D9}"/>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87D167D-DBCA-A412-9D52-54CC33C755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C90F7A-2801-6F1B-64FB-5F9FD30E4FD6}"/>
              </a:ext>
            </a:extLst>
          </p:cNvPr>
          <p:cNvSpPr>
            <a:spLocks noGrp="1"/>
          </p:cNvSpPr>
          <p:nvPr>
            <p:ph type="dt" sz="half" idx="10"/>
          </p:nvPr>
        </p:nvSpPr>
        <p:spPr/>
        <p:txBody>
          <a:bodyPr/>
          <a:lstStyle/>
          <a:p>
            <a:fld id="{13A9484B-BD2D-6847-9D85-8F032ABE028A}" type="datetimeFigureOut">
              <a:rPr lang="en-US" smtClean="0"/>
              <a:t>10/12/26</a:t>
            </a:fld>
            <a:endParaRPr lang="en-US"/>
          </a:p>
        </p:txBody>
      </p:sp>
      <p:sp>
        <p:nvSpPr>
          <p:cNvPr id="6" name="Footer Placeholder 5">
            <a:extLst>
              <a:ext uri="{FF2B5EF4-FFF2-40B4-BE49-F238E27FC236}">
                <a16:creationId xmlns:a16="http://schemas.microsoft.com/office/drawing/2014/main" id="{8356BAAB-7A38-2C3B-5213-017089600D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B7AF7E3-7202-5D6A-303A-0E25116021BE}"/>
              </a:ext>
            </a:extLst>
          </p:cNvPr>
          <p:cNvSpPr>
            <a:spLocks noGrp="1"/>
          </p:cNvSpPr>
          <p:nvPr>
            <p:ph type="sldNum" sz="quarter" idx="12"/>
          </p:nvPr>
        </p:nvSpPr>
        <p:spPr/>
        <p:txBody>
          <a:bodyPr/>
          <a:lstStyle/>
          <a:p>
            <a:fld id="{FD17E47B-2352-B040-92D6-392FA2190C3A}" type="slidenum">
              <a:rPr lang="en-US" smtClean="0"/>
              <a:t>‹#›</a:t>
            </a:fld>
            <a:endParaRPr lang="en-US"/>
          </a:p>
        </p:txBody>
      </p:sp>
    </p:spTree>
    <p:extLst>
      <p:ext uri="{BB962C8B-B14F-4D97-AF65-F5344CB8AC3E}">
        <p14:creationId xmlns:p14="http://schemas.microsoft.com/office/powerpoint/2010/main" val="1262571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86BD1-0703-8289-4ADB-7DB362BD964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D061345-30C6-D050-9B81-3853EF9D95C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F7BA25C-6B5C-34A0-51B0-1A0E68279F0C}"/>
              </a:ext>
            </a:extLst>
          </p:cNvPr>
          <p:cNvSpPr>
            <a:spLocks noGrp="1"/>
          </p:cNvSpPr>
          <p:nvPr>
            <p:ph type="dt" sz="half" idx="10"/>
          </p:nvPr>
        </p:nvSpPr>
        <p:spPr/>
        <p:txBody>
          <a:bodyPr/>
          <a:lstStyle/>
          <a:p>
            <a:fld id="{13A9484B-BD2D-6847-9D85-8F032ABE028A}" type="datetimeFigureOut">
              <a:rPr lang="en-US" smtClean="0"/>
              <a:t>10/12/26</a:t>
            </a:fld>
            <a:endParaRPr lang="en-US"/>
          </a:p>
        </p:txBody>
      </p:sp>
      <p:sp>
        <p:nvSpPr>
          <p:cNvPr id="5" name="Footer Placeholder 4">
            <a:extLst>
              <a:ext uri="{FF2B5EF4-FFF2-40B4-BE49-F238E27FC236}">
                <a16:creationId xmlns:a16="http://schemas.microsoft.com/office/drawing/2014/main" id="{122C940E-BE14-6752-386B-23553445EA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B1B39B-AAF3-C834-F123-E6305E6F5D5C}"/>
              </a:ext>
            </a:extLst>
          </p:cNvPr>
          <p:cNvSpPr>
            <a:spLocks noGrp="1"/>
          </p:cNvSpPr>
          <p:nvPr>
            <p:ph type="sldNum" sz="quarter" idx="12"/>
          </p:nvPr>
        </p:nvSpPr>
        <p:spPr/>
        <p:txBody>
          <a:bodyPr/>
          <a:lstStyle/>
          <a:p>
            <a:fld id="{FD17E47B-2352-B040-92D6-392FA2190C3A}" type="slidenum">
              <a:rPr lang="en-US" smtClean="0"/>
              <a:t>‹#›</a:t>
            </a:fld>
            <a:endParaRPr lang="en-US"/>
          </a:p>
        </p:txBody>
      </p:sp>
    </p:spTree>
    <p:extLst>
      <p:ext uri="{BB962C8B-B14F-4D97-AF65-F5344CB8AC3E}">
        <p14:creationId xmlns:p14="http://schemas.microsoft.com/office/powerpoint/2010/main" val="341036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75AAC9-9F4B-DEB8-ABEA-77AD0C68D14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BB56D25-DE66-8E9C-775F-E76BEEE34D2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546F19-5C17-F1FE-25C6-295A54BC3F38}"/>
              </a:ext>
            </a:extLst>
          </p:cNvPr>
          <p:cNvSpPr>
            <a:spLocks noGrp="1"/>
          </p:cNvSpPr>
          <p:nvPr>
            <p:ph type="dt" sz="half" idx="10"/>
          </p:nvPr>
        </p:nvSpPr>
        <p:spPr/>
        <p:txBody>
          <a:bodyPr/>
          <a:lstStyle/>
          <a:p>
            <a:fld id="{13A9484B-BD2D-6847-9D85-8F032ABE028A}" type="datetimeFigureOut">
              <a:rPr lang="en-US" smtClean="0"/>
              <a:t>10/12/26</a:t>
            </a:fld>
            <a:endParaRPr lang="en-US"/>
          </a:p>
        </p:txBody>
      </p:sp>
      <p:sp>
        <p:nvSpPr>
          <p:cNvPr id="5" name="Footer Placeholder 4">
            <a:extLst>
              <a:ext uri="{FF2B5EF4-FFF2-40B4-BE49-F238E27FC236}">
                <a16:creationId xmlns:a16="http://schemas.microsoft.com/office/drawing/2014/main" id="{A0695FC5-4DB4-DFEE-A13E-01D892526B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B9DAE8-9236-A6F0-7644-6C2982BA02E9}"/>
              </a:ext>
            </a:extLst>
          </p:cNvPr>
          <p:cNvSpPr>
            <a:spLocks noGrp="1"/>
          </p:cNvSpPr>
          <p:nvPr>
            <p:ph type="sldNum" sz="quarter" idx="12"/>
          </p:nvPr>
        </p:nvSpPr>
        <p:spPr/>
        <p:txBody>
          <a:bodyPr/>
          <a:lstStyle/>
          <a:p>
            <a:fld id="{FD17E47B-2352-B040-92D6-392FA2190C3A}" type="slidenum">
              <a:rPr lang="en-US" smtClean="0"/>
              <a:t>‹#›</a:t>
            </a:fld>
            <a:endParaRPr lang="en-US"/>
          </a:p>
        </p:txBody>
      </p:sp>
    </p:spTree>
    <p:extLst>
      <p:ext uri="{BB962C8B-B14F-4D97-AF65-F5344CB8AC3E}">
        <p14:creationId xmlns:p14="http://schemas.microsoft.com/office/powerpoint/2010/main" val="2927725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F1CC9B-5585-C6BD-08B9-226666AE81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978D9B2-8AF4-CBBA-B3C2-C8E0DA3867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98A3CA-5869-5DAB-D38A-CC5A2F014E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3A9484B-BD2D-6847-9D85-8F032ABE028A}" type="datetimeFigureOut">
              <a:rPr lang="en-US" smtClean="0"/>
              <a:t>10/12/26</a:t>
            </a:fld>
            <a:endParaRPr lang="en-US"/>
          </a:p>
        </p:txBody>
      </p:sp>
      <p:sp>
        <p:nvSpPr>
          <p:cNvPr id="5" name="Footer Placeholder 4">
            <a:extLst>
              <a:ext uri="{FF2B5EF4-FFF2-40B4-BE49-F238E27FC236}">
                <a16:creationId xmlns:a16="http://schemas.microsoft.com/office/drawing/2014/main" id="{F117BE7C-1DE0-C445-4598-D0B3AFEA01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DC6C926-2DF1-8CA9-C424-F8AB919C42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D17E47B-2352-B040-92D6-392FA2190C3A}" type="slidenum">
              <a:rPr lang="en-US" smtClean="0"/>
              <a:t>‹#›</a:t>
            </a:fld>
            <a:endParaRPr lang="en-US"/>
          </a:p>
        </p:txBody>
      </p:sp>
    </p:spTree>
    <p:extLst>
      <p:ext uri="{BB962C8B-B14F-4D97-AF65-F5344CB8AC3E}">
        <p14:creationId xmlns:p14="http://schemas.microsoft.com/office/powerpoint/2010/main" val="27022631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tel:11414-1141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740A8-0DB4-0459-D8D6-6AD4BD2EFBE2}"/>
              </a:ext>
            </a:extLst>
          </p:cNvPr>
          <p:cNvSpPr>
            <a:spLocks noGrp="1"/>
          </p:cNvSpPr>
          <p:nvPr>
            <p:ph type="ctrTitle"/>
          </p:nvPr>
        </p:nvSpPr>
        <p:spPr/>
        <p:txBody>
          <a:bodyPr/>
          <a:lstStyle/>
          <a:p>
            <a:r>
              <a:rPr lang="en-US" dirty="0"/>
              <a:t>Module: Psychology in Health and Social Care</a:t>
            </a:r>
          </a:p>
        </p:txBody>
      </p:sp>
      <p:sp>
        <p:nvSpPr>
          <p:cNvPr id="3" name="Subtitle 2">
            <a:extLst>
              <a:ext uri="{FF2B5EF4-FFF2-40B4-BE49-F238E27FC236}">
                <a16:creationId xmlns:a16="http://schemas.microsoft.com/office/drawing/2014/main" id="{2E090A23-CAF0-A35F-C7A8-ED3F16AAB250}"/>
              </a:ext>
            </a:extLst>
          </p:cNvPr>
          <p:cNvSpPr>
            <a:spLocks noGrp="1"/>
          </p:cNvSpPr>
          <p:nvPr>
            <p:ph type="subTitle" idx="1"/>
          </p:nvPr>
        </p:nvSpPr>
        <p:spPr/>
        <p:txBody>
          <a:bodyPr/>
          <a:lstStyle/>
          <a:p>
            <a:r>
              <a:rPr lang="en-US" dirty="0"/>
              <a:t>Module code : LCHS4010</a:t>
            </a:r>
          </a:p>
          <a:p>
            <a:r>
              <a:rPr lang="en-US" dirty="0"/>
              <a:t>Student name: Mehtaab Latif</a:t>
            </a:r>
          </a:p>
          <a:p>
            <a:r>
              <a:rPr lang="en-US" dirty="0"/>
              <a:t>Student number : 2421734</a:t>
            </a:r>
          </a:p>
        </p:txBody>
      </p:sp>
    </p:spTree>
    <p:extLst>
      <p:ext uri="{BB962C8B-B14F-4D97-AF65-F5344CB8AC3E}">
        <p14:creationId xmlns:p14="http://schemas.microsoft.com/office/powerpoint/2010/main" val="733684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8C9115-F3D2-EDD3-1D1D-1AB850B848C7}"/>
              </a:ext>
            </a:extLst>
          </p:cNvPr>
          <p:cNvSpPr>
            <a:spLocks noGrp="1"/>
          </p:cNvSpPr>
          <p:nvPr>
            <p:ph idx="1"/>
          </p:nvPr>
        </p:nvSpPr>
        <p:spPr>
          <a:xfrm>
            <a:off x="535820" y="1176262"/>
            <a:ext cx="10515600" cy="4505476"/>
          </a:xfrm>
        </p:spPr>
        <p:txBody>
          <a:bodyPr/>
          <a:lstStyle/>
          <a:p>
            <a:pPr marL="0" indent="0">
              <a:buNone/>
            </a:pPr>
            <a:r>
              <a:rPr lang="en-US" sz="2200" dirty="0">
                <a:latin typeface="Arial" panose="020B0604020202020204" pitchFamily="34" charset="0"/>
                <a:cs typeface="Arial" panose="020B0604020202020204" pitchFamily="34" charset="0"/>
              </a:rPr>
              <a:t>Hi my name is mehtaab. Today, I will </a:t>
            </a:r>
            <a:r>
              <a:rPr lang="en-GB" sz="2200" dirty="0">
                <a:latin typeface="Arial" panose="020B0604020202020204" pitchFamily="34" charset="0"/>
                <a:cs typeface="Arial" panose="020B0604020202020204" pitchFamily="34" charset="0"/>
              </a:rPr>
              <a:t>talk about John </a:t>
            </a:r>
            <a:r>
              <a:rPr lang="en-GB" sz="2200" dirty="0" err="1">
                <a:latin typeface="Arial" panose="020B0604020202020204" pitchFamily="34" charset="0"/>
                <a:cs typeface="Arial" panose="020B0604020202020204" pitchFamily="34" charset="0"/>
              </a:rPr>
              <a:t>Bowlby’s</a:t>
            </a:r>
            <a:r>
              <a:rPr lang="en-GB" sz="2200" dirty="0">
                <a:latin typeface="Arial" panose="020B0604020202020204" pitchFamily="34" charset="0"/>
                <a:cs typeface="Arial" panose="020B0604020202020204" pitchFamily="34" charset="0"/>
              </a:rPr>
              <a:t> attachment theory and how it can help us understand and support a three-year-old child named Shona.</a:t>
            </a:r>
          </a:p>
          <a:p>
            <a:pPr marL="0" indent="0">
              <a:buNone/>
            </a:pPr>
            <a:r>
              <a:rPr lang="en-GB" sz="2200" dirty="0">
                <a:latin typeface="Arial" panose="020B0604020202020204" pitchFamily="34" charset="0"/>
                <a:cs typeface="Arial" panose="020B0604020202020204" pitchFamily="34" charset="0"/>
              </a:rPr>
              <a:t>Shona has recently joined a nursery. She becomes anxious when separated from her carers, has limited verbal communication and finds it difficult to join group play.</a:t>
            </a:r>
          </a:p>
          <a:p>
            <a:pPr marL="0" indent="0">
              <a:buNone/>
            </a:pPr>
            <a:r>
              <a:rPr lang="en-GB" sz="2200" dirty="0">
                <a:latin typeface="Arial" panose="020B0604020202020204" pitchFamily="34" charset="0"/>
                <a:cs typeface="Arial" panose="020B0604020202020204" pitchFamily="34" charset="0"/>
              </a:rPr>
              <a:t>In this presentation, I will explain attachment theory, apply it to Shona’s situation, suggest ways nursery staff can support her, discuss nature and nurture, and look at the strengths and limitations of the theory.</a:t>
            </a:r>
          </a:p>
          <a:p>
            <a:pPr marL="0" indent="0">
              <a:buNone/>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7026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7D2B38A-B0E3-5F48-3033-5BC360EDE2FB}"/>
              </a:ext>
            </a:extLst>
          </p:cNvPr>
          <p:cNvPicPr>
            <a:picLocks noChangeAspect="1"/>
          </p:cNvPicPr>
          <p:nvPr/>
        </p:nvPicPr>
        <p:blipFill>
          <a:blip r:embed="rId2">
            <a:extLst>
              <a:ext uri="{28A0092B-C50C-407E-A947-70E740481C1C}">
                <a14:useLocalDpi xmlns:a14="http://schemas.microsoft.com/office/drawing/2010/main" val="0"/>
              </a:ext>
            </a:extLst>
          </a:blip>
          <a:srcRect t="9095" b="21444"/>
          <a:stretch>
            <a:fillRect/>
          </a:stretch>
        </p:blipFill>
        <p:spPr>
          <a:xfrm>
            <a:off x="279143" y="299508"/>
            <a:ext cx="5221625" cy="3010397"/>
          </a:xfrm>
          <a:prstGeom prst="rect">
            <a:avLst/>
          </a:prstGeom>
        </p:spPr>
      </p:pic>
      <p:pic>
        <p:nvPicPr>
          <p:cNvPr id="5" name="Picture 4">
            <a:extLst>
              <a:ext uri="{FF2B5EF4-FFF2-40B4-BE49-F238E27FC236}">
                <a16:creationId xmlns:a16="http://schemas.microsoft.com/office/drawing/2014/main" id="{971834D9-33AD-CF0B-8FA1-8070A7A0E90A}"/>
              </a:ext>
            </a:extLst>
          </p:cNvPr>
          <p:cNvPicPr>
            <a:picLocks noChangeAspect="1"/>
          </p:cNvPicPr>
          <p:nvPr/>
        </p:nvPicPr>
        <p:blipFill>
          <a:blip r:embed="rId3">
            <a:extLst>
              <a:ext uri="{28A0092B-C50C-407E-A947-70E740481C1C}">
                <a14:useLocalDpi xmlns:a14="http://schemas.microsoft.com/office/drawing/2010/main" val="0"/>
              </a:ext>
            </a:extLst>
          </a:blip>
          <a:srcRect b="22091"/>
          <a:stretch>
            <a:fillRect/>
          </a:stretch>
        </p:blipFill>
        <p:spPr>
          <a:xfrm>
            <a:off x="279143" y="3548095"/>
            <a:ext cx="5221625" cy="3010397"/>
          </a:xfrm>
          <a:prstGeom prst="rect">
            <a:avLst/>
          </a:prstGeom>
        </p:spPr>
      </p:pic>
      <p:sp>
        <p:nvSpPr>
          <p:cNvPr id="9" name="Content Placeholder 8">
            <a:extLst>
              <a:ext uri="{FF2B5EF4-FFF2-40B4-BE49-F238E27FC236}">
                <a16:creationId xmlns:a16="http://schemas.microsoft.com/office/drawing/2014/main" id="{5C3BD095-E0F5-7937-BE2A-58D26CF898CB}"/>
              </a:ext>
            </a:extLst>
          </p:cNvPr>
          <p:cNvSpPr>
            <a:spLocks noGrp="1"/>
          </p:cNvSpPr>
          <p:nvPr>
            <p:ph idx="1"/>
          </p:nvPr>
        </p:nvSpPr>
        <p:spPr>
          <a:xfrm>
            <a:off x="6059055" y="299508"/>
            <a:ext cx="5853802" cy="5778349"/>
          </a:xfrm>
        </p:spPr>
        <p:txBody>
          <a:bodyPr anchor="t">
            <a:normAutofit lnSpcReduction="10000"/>
          </a:bodyPr>
          <a:lstStyle/>
          <a:p>
            <a:pPr marL="0" indent="0">
              <a:buNone/>
            </a:pPr>
            <a:endParaRPr lang="en-US" sz="2000" dirty="0"/>
          </a:p>
          <a:p>
            <a:pPr marL="0" indent="0">
              <a:buNone/>
            </a:pPr>
            <a:r>
              <a:rPr lang="en-US" sz="1800" b="1" dirty="0">
                <a:latin typeface="Arial" panose="020B0604020202020204" pitchFamily="34" charset="0"/>
                <a:cs typeface="Arial" panose="020B0604020202020204" pitchFamily="34" charset="0"/>
              </a:rPr>
              <a:t>What is attachment theory?</a:t>
            </a:r>
          </a:p>
          <a:p>
            <a:pPr marL="0" indent="0">
              <a:buNone/>
            </a:pPr>
            <a:r>
              <a:rPr lang="en-GB" sz="1800" dirty="0">
                <a:latin typeface="Arial" panose="020B0604020202020204" pitchFamily="34" charset="0"/>
                <a:cs typeface="Arial" panose="020B0604020202020204" pitchFamily="34" charset="0"/>
              </a:rPr>
              <a:t>John </a:t>
            </a:r>
            <a:r>
              <a:rPr lang="en-GB" sz="1800" dirty="0" err="1">
                <a:latin typeface="Arial" panose="020B0604020202020204" pitchFamily="34" charset="0"/>
                <a:cs typeface="Arial" panose="020B0604020202020204" pitchFamily="34" charset="0"/>
              </a:rPr>
              <a:t>Bowlby</a:t>
            </a:r>
            <a:r>
              <a:rPr lang="en-GB" sz="1800" dirty="0">
                <a:latin typeface="Arial" panose="020B0604020202020204" pitchFamily="34" charset="0"/>
                <a:cs typeface="Arial" panose="020B0604020202020204" pitchFamily="34" charset="0"/>
              </a:rPr>
              <a:t> developed attachment theory. The theory explains how children form close emotional bonds with the people who care for them.</a:t>
            </a:r>
          </a:p>
          <a:p>
            <a:pPr marL="0" indent="0">
              <a:buNone/>
            </a:pPr>
            <a:r>
              <a:rPr lang="en-GB" sz="1800" dirty="0">
                <a:latin typeface="Arial" panose="020B0604020202020204" pitchFamily="34" charset="0"/>
                <a:cs typeface="Arial" panose="020B0604020202020204" pitchFamily="34" charset="0"/>
              </a:rPr>
              <a:t>These relationships help children feel safe and protected. When a child feels safe, they may become more confident exploring their surroundings and playing with other children.</a:t>
            </a:r>
          </a:p>
          <a:p>
            <a:pPr marL="0" indent="0">
              <a:buNone/>
            </a:pPr>
            <a:r>
              <a:rPr lang="en-GB" sz="1800" dirty="0">
                <a:latin typeface="Arial" panose="020B0604020202020204" pitchFamily="34" charset="0"/>
                <a:cs typeface="Arial" panose="020B0604020202020204" pitchFamily="34" charset="0"/>
              </a:rPr>
              <a:t>For example, a child may feel upset when their parent leaves but become calmer when a trusted nursery worker comforts them.</a:t>
            </a:r>
          </a:p>
          <a:p>
            <a:pPr marL="0" indent="0">
              <a:buNone/>
            </a:pPr>
            <a:r>
              <a:rPr lang="en-GB" sz="1800" dirty="0">
                <a:latin typeface="Arial" panose="020B0604020202020204" pitchFamily="34" charset="0"/>
                <a:cs typeface="Arial" panose="020B0604020202020204" pitchFamily="34" charset="0"/>
              </a:rPr>
              <a:t>This theory is relevant to Shona because she becomes anxious when separated from her carers. It may help us understand what she needs to feel safe in her new nursery.</a:t>
            </a:r>
          </a:p>
          <a:p>
            <a:pPr marL="0" indent="0">
              <a:buNone/>
            </a:pPr>
            <a:r>
              <a:rPr lang="en-GB" sz="1800" dirty="0">
                <a:latin typeface="Arial" panose="020B0604020202020204" pitchFamily="34" charset="0"/>
                <a:cs typeface="Arial" panose="020B0604020202020204" pitchFamily="34" charset="0"/>
              </a:rPr>
              <a:t>However, we must remember that children develop differently, and attachment theory cannot explain every behaviour.</a:t>
            </a:r>
          </a:p>
          <a:p>
            <a:pPr marL="0" indent="0">
              <a:buNone/>
            </a:pPr>
            <a:r>
              <a:rPr lang="en-US" sz="1800" dirty="0">
                <a:latin typeface="Arial" panose="020B0604020202020204" pitchFamily="34" charset="0"/>
                <a:cs typeface="Arial" panose="020B0604020202020204" pitchFamily="34" charset="0"/>
              </a:rPr>
              <a:t>(</a:t>
            </a:r>
            <a:r>
              <a:rPr lang="en-US" sz="1800" dirty="0" err="1">
                <a:latin typeface="Arial" panose="020B0604020202020204" pitchFamily="34" charset="0"/>
                <a:cs typeface="Arial" panose="020B0604020202020204" pitchFamily="34" charset="0"/>
              </a:rPr>
              <a:t>Bowlby,1960</a:t>
            </a:r>
            <a:r>
              <a:rPr lang="en-US" sz="1800" dirty="0">
                <a:latin typeface="Arial" panose="020B0604020202020204" pitchFamily="34" charset="0"/>
                <a:cs typeface="Arial" panose="020B0604020202020204" pitchFamily="34" charset="0"/>
              </a:rPr>
              <a:t>).</a:t>
            </a:r>
            <a:endParaRPr lang="en-US" sz="1800" dirty="0">
              <a:solidFill>
                <a:schemeClr val="tx1">
                  <a:alpha val="80000"/>
                </a:schemeClr>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8247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E28BB64B-3A3B-45F7-18AC-9B0A01736C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F187F2EE-23A0-985A-8EE9-A6720138CBB7}"/>
              </a:ext>
            </a:extLst>
          </p:cNvPr>
          <p:cNvSpPr>
            <a:spLocks noGrp="1"/>
          </p:cNvSpPr>
          <p:nvPr>
            <p:ph idx="1"/>
          </p:nvPr>
        </p:nvSpPr>
        <p:spPr>
          <a:xfrm>
            <a:off x="5894962" y="514048"/>
            <a:ext cx="5458838" cy="5662915"/>
          </a:xfrm>
        </p:spPr>
        <p:txBody>
          <a:bodyPr>
            <a:normAutofit fontScale="92500" lnSpcReduction="20000"/>
          </a:bodyPr>
          <a:lstStyle/>
          <a:p>
            <a:pPr marL="0" indent="0">
              <a:buNone/>
            </a:pPr>
            <a:endParaRPr lang="en-US" sz="1400" b="0" i="0" u="none" strike="noStrike" dirty="0">
              <a:effectLst/>
              <a:latin typeface="Arial" panose="020B0604020202020204" pitchFamily="34" charset="0"/>
              <a:cs typeface="Arial" panose="020B0604020202020204" pitchFamily="34" charset="0"/>
            </a:endParaRPr>
          </a:p>
          <a:p>
            <a:pPr marL="0" indent="0">
              <a:buNone/>
            </a:pPr>
            <a:r>
              <a:rPr lang="en-US" sz="1900" b="1" dirty="0">
                <a:latin typeface="Arial" panose="020B0604020202020204" pitchFamily="34" charset="0"/>
                <a:cs typeface="Arial" panose="020B0604020202020204" pitchFamily="34" charset="0"/>
              </a:rPr>
              <a:t>Key concepts of attachment theory.</a:t>
            </a:r>
          </a:p>
          <a:p>
            <a:pPr marL="0" indent="0">
              <a:buNone/>
            </a:pPr>
            <a:r>
              <a:rPr lang="en-GB" sz="1900" b="0" i="0" u="none" strike="noStrike" dirty="0">
                <a:effectLst/>
                <a:latin typeface="Arial" panose="020B0604020202020204" pitchFamily="34" charset="0"/>
                <a:cs typeface="Arial" panose="020B0604020202020204" pitchFamily="34" charset="0"/>
              </a:rPr>
              <a:t>In attachment theory, there are three key ideas.</a:t>
            </a:r>
            <a:br>
              <a:rPr lang="en-GB" sz="1900" dirty="0">
                <a:latin typeface="Arial" panose="020B0604020202020204" pitchFamily="34" charset="0"/>
                <a:cs typeface="Arial" panose="020B0604020202020204" pitchFamily="34" charset="0"/>
              </a:rPr>
            </a:br>
            <a:br>
              <a:rPr lang="en-GB" sz="1900" dirty="0">
                <a:latin typeface="Arial" panose="020B0604020202020204" pitchFamily="34" charset="0"/>
                <a:cs typeface="Arial" panose="020B0604020202020204" pitchFamily="34" charset="0"/>
              </a:rPr>
            </a:br>
            <a:r>
              <a:rPr lang="en-GB" sz="1900" b="0" i="0" u="none" strike="noStrike" dirty="0">
                <a:effectLst/>
                <a:latin typeface="Arial" panose="020B0604020202020204" pitchFamily="34" charset="0"/>
                <a:cs typeface="Arial" panose="020B0604020202020204" pitchFamily="34" charset="0"/>
              </a:rPr>
              <a:t>A secure base is the first. This implies that children may feel more comfortable exploring and learning when they are alongside a trustworthy adult.</a:t>
            </a:r>
            <a:br>
              <a:rPr lang="en-GB" sz="1900" dirty="0">
                <a:latin typeface="Arial" panose="020B0604020202020204" pitchFamily="34" charset="0"/>
                <a:cs typeface="Arial" panose="020B0604020202020204" pitchFamily="34" charset="0"/>
              </a:rPr>
            </a:br>
            <a:br>
              <a:rPr lang="en-GB" sz="1900" dirty="0">
                <a:latin typeface="Arial" panose="020B0604020202020204" pitchFamily="34" charset="0"/>
                <a:cs typeface="Arial" panose="020B0604020202020204" pitchFamily="34" charset="0"/>
              </a:rPr>
            </a:br>
            <a:r>
              <a:rPr lang="en-GB" sz="1900" b="0" i="0" u="none" strike="noStrike" dirty="0">
                <a:effectLst/>
                <a:latin typeface="Arial" panose="020B0604020202020204" pitchFamily="34" charset="0"/>
                <a:cs typeface="Arial" panose="020B0604020202020204" pitchFamily="34" charset="0"/>
              </a:rPr>
              <a:t>A safe sanctuary is the second. This implies that when children are distressed and in need of comfort, they can turn to a trustworthy adult.</a:t>
            </a:r>
            <a:br>
              <a:rPr lang="en-GB" sz="1900" dirty="0">
                <a:latin typeface="Arial" panose="020B0604020202020204" pitchFamily="34" charset="0"/>
                <a:cs typeface="Arial" panose="020B0604020202020204" pitchFamily="34" charset="0"/>
              </a:rPr>
            </a:br>
            <a:br>
              <a:rPr lang="en-GB" sz="1900" dirty="0">
                <a:latin typeface="Arial" panose="020B0604020202020204" pitchFamily="34" charset="0"/>
                <a:cs typeface="Arial" panose="020B0604020202020204" pitchFamily="34" charset="0"/>
              </a:rPr>
            </a:br>
            <a:r>
              <a:rPr lang="en-GB" sz="1900" b="0" i="0" u="none" strike="noStrike" dirty="0">
                <a:effectLst/>
                <a:latin typeface="Arial" panose="020B0604020202020204" pitchFamily="34" charset="0"/>
                <a:cs typeface="Arial" panose="020B0604020202020204" pitchFamily="34" charset="0"/>
              </a:rPr>
              <a:t>The internal working model is the third. This implies that children's understanding of themselves and other people can be influenced by early relationships.</a:t>
            </a:r>
            <a:br>
              <a:rPr lang="en-GB" sz="1900" dirty="0">
                <a:latin typeface="Arial" panose="020B0604020202020204" pitchFamily="34" charset="0"/>
                <a:cs typeface="Arial" panose="020B0604020202020204" pitchFamily="34" charset="0"/>
              </a:rPr>
            </a:br>
            <a:br>
              <a:rPr lang="en-GB" sz="1900" dirty="0">
                <a:latin typeface="Arial" panose="020B0604020202020204" pitchFamily="34" charset="0"/>
                <a:cs typeface="Arial" panose="020B0604020202020204" pitchFamily="34" charset="0"/>
              </a:rPr>
            </a:br>
            <a:r>
              <a:rPr lang="en-GB" sz="1900" b="0" i="0" u="none" strike="noStrike" dirty="0">
                <a:effectLst/>
                <a:latin typeface="Arial" panose="020B0604020202020204" pitchFamily="34" charset="0"/>
                <a:cs typeface="Arial" panose="020B0604020202020204" pitchFamily="34" charset="0"/>
              </a:rPr>
              <a:t>Nursery staff can use these ideas to better understand why children require dependable and compassionate people. Having a familiar childcare provider could make Shona feel safer and eventually boost her confidence when participating in activities.</a:t>
            </a:r>
            <a:endParaRPr lang="en-US" sz="1900" b="0" i="0" u="none" strike="noStrike" dirty="0">
              <a:effectLst/>
              <a:latin typeface="Arial" panose="020B0604020202020204" pitchFamily="34" charset="0"/>
              <a:cs typeface="Arial" panose="020B0604020202020204" pitchFamily="34" charset="0"/>
            </a:endParaRPr>
          </a:p>
          <a:p>
            <a:pPr marL="0" indent="0">
              <a:buNone/>
            </a:pPr>
            <a:r>
              <a:rPr lang="en-US" sz="1900" dirty="0">
                <a:latin typeface="Arial" panose="020B0604020202020204" pitchFamily="34" charset="0"/>
                <a:cs typeface="Arial" panose="020B0604020202020204" pitchFamily="34" charset="0"/>
              </a:rPr>
              <a:t>( </a:t>
            </a:r>
            <a:r>
              <a:rPr lang="en-US" sz="1900" dirty="0" err="1">
                <a:latin typeface="Arial" panose="020B0604020202020204" pitchFamily="34" charset="0"/>
                <a:cs typeface="Arial" panose="020B0604020202020204" pitchFamily="34" charset="0"/>
              </a:rPr>
              <a:t>Bowlby</a:t>
            </a:r>
            <a:r>
              <a:rPr lang="en-US" sz="1900" dirty="0">
                <a:latin typeface="Arial" panose="020B0604020202020204" pitchFamily="34" charset="0"/>
                <a:cs typeface="Arial" panose="020B0604020202020204" pitchFamily="34" charset="0"/>
              </a:rPr>
              <a:t>, 1969; </a:t>
            </a:r>
            <a:r>
              <a:rPr lang="en-US" sz="1900" dirty="0" err="1">
                <a:latin typeface="Arial" panose="020B0604020202020204" pitchFamily="34" charset="0"/>
                <a:cs typeface="Arial" panose="020B0604020202020204" pitchFamily="34" charset="0"/>
              </a:rPr>
              <a:t>Bowlby</a:t>
            </a:r>
            <a:r>
              <a:rPr lang="en-US" sz="1900" dirty="0">
                <a:latin typeface="Arial" panose="020B0604020202020204" pitchFamily="34" charset="0"/>
                <a:cs typeface="Arial" panose="020B0604020202020204" pitchFamily="34" charset="0"/>
              </a:rPr>
              <a:t>, 1988)</a:t>
            </a:r>
          </a:p>
        </p:txBody>
      </p:sp>
    </p:spTree>
    <p:extLst>
      <p:ext uri="{BB962C8B-B14F-4D97-AF65-F5344CB8AC3E}">
        <p14:creationId xmlns:p14="http://schemas.microsoft.com/office/powerpoint/2010/main" val="3686199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D7E578F-A2BC-59D5-A3B8-C2C18E5B849C}"/>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5168190" y="423333"/>
            <a:ext cx="9669642" cy="5442857"/>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ontent Placeholder 7">
            <a:extLst>
              <a:ext uri="{FF2B5EF4-FFF2-40B4-BE49-F238E27FC236}">
                <a16:creationId xmlns:a16="http://schemas.microsoft.com/office/drawing/2014/main" id="{E2DFFDA5-E475-DB9C-3F3E-1B2A0E5375CF}"/>
              </a:ext>
            </a:extLst>
          </p:cNvPr>
          <p:cNvSpPr>
            <a:spLocks noGrp="1"/>
          </p:cNvSpPr>
          <p:nvPr>
            <p:ph idx="1"/>
          </p:nvPr>
        </p:nvSpPr>
        <p:spPr>
          <a:xfrm>
            <a:off x="0" y="423333"/>
            <a:ext cx="4660389" cy="5753630"/>
          </a:xfrm>
        </p:spPr>
        <p:txBody>
          <a:bodyPr>
            <a:normAutofit fontScale="55000" lnSpcReduction="20000"/>
          </a:bodyPr>
          <a:lstStyle/>
          <a:p>
            <a:pPr marL="0" indent="0">
              <a:buNone/>
            </a:pPr>
            <a:r>
              <a:rPr lang="en-US" sz="2900" b="1" dirty="0">
                <a:latin typeface="Arial" panose="020B0604020202020204" pitchFamily="34" charset="0"/>
                <a:cs typeface="Arial" panose="020B0604020202020204" pitchFamily="34" charset="0"/>
              </a:rPr>
              <a:t>Applying the theory to Shona.</a:t>
            </a:r>
          </a:p>
          <a:p>
            <a:pPr marL="0" indent="0">
              <a:buNone/>
            </a:pPr>
            <a:endParaRPr lang="en-US" sz="2900" dirty="0">
              <a:latin typeface="Arial" panose="020B0604020202020204" pitchFamily="34" charset="0"/>
              <a:cs typeface="Arial" panose="020B0604020202020204" pitchFamily="34" charset="0"/>
            </a:endParaRPr>
          </a:p>
          <a:p>
            <a:pPr marL="0" indent="0">
              <a:buNone/>
            </a:pPr>
            <a:r>
              <a:rPr lang="en-GB" sz="2900" dirty="0">
                <a:latin typeface="Arial" panose="020B0604020202020204" pitchFamily="34" charset="0"/>
                <a:cs typeface="Arial" panose="020B0604020202020204" pitchFamily="34" charset="0"/>
              </a:rPr>
              <a:t>Attachment theory can help us understand some of Shona’s behaviour.</a:t>
            </a:r>
          </a:p>
          <a:p>
            <a:pPr marL="0" indent="0">
              <a:buNone/>
            </a:pPr>
            <a:r>
              <a:rPr lang="en-GB" sz="2900" dirty="0">
                <a:latin typeface="Arial" panose="020B0604020202020204" pitchFamily="34" charset="0"/>
                <a:cs typeface="Arial" panose="020B0604020202020204" pitchFamily="34" charset="0"/>
              </a:rPr>
              <a:t>First, Shona becomes anxious when her carers leave. She may be finding it difficult to adjust to being away from familiar people. A caring and consistent nursery worker can help her feel safer during this change.</a:t>
            </a:r>
          </a:p>
          <a:p>
            <a:pPr marL="0" indent="0">
              <a:buNone/>
            </a:pPr>
            <a:r>
              <a:rPr lang="en-GB" sz="2900" dirty="0">
                <a:latin typeface="Arial" panose="020B0604020202020204" pitchFamily="34" charset="0"/>
                <a:cs typeface="Arial" panose="020B0604020202020204" pitchFamily="34" charset="0"/>
              </a:rPr>
              <a:t>Second, Shona has limited verbal communication. She may find it difficult to explain that she feels worried or needs help. Staff can support her by using simple words, pictures and gestures.</a:t>
            </a:r>
          </a:p>
          <a:p>
            <a:pPr marL="0" indent="0">
              <a:buNone/>
            </a:pPr>
            <a:r>
              <a:rPr lang="en-GB" sz="2900" dirty="0">
                <a:latin typeface="Arial" panose="020B0604020202020204" pitchFamily="34" charset="0"/>
                <a:cs typeface="Arial" panose="020B0604020202020204" pitchFamily="34" charset="0"/>
              </a:rPr>
              <a:t>Third, Shona struggles to join group play. She may need more time to become comfortable around other children.</a:t>
            </a:r>
          </a:p>
          <a:p>
            <a:pPr marL="0" indent="0">
              <a:buNone/>
            </a:pPr>
            <a:r>
              <a:rPr lang="en-GB" sz="2900" dirty="0">
                <a:latin typeface="Arial" panose="020B0604020202020204" pitchFamily="34" charset="0"/>
                <a:cs typeface="Arial" panose="020B0604020202020204" pitchFamily="34" charset="0"/>
              </a:rPr>
              <a:t>However, we should not assume that Shona has an attachment problem. Her behaviour could also be related to her temperament, communication development, previous experiences or the unfamiliar environment.</a:t>
            </a:r>
          </a:p>
          <a:p>
            <a:pPr marL="0" indent="0">
              <a:buNone/>
            </a:pPr>
            <a:r>
              <a:rPr lang="en-GB" sz="2900" dirty="0">
                <a:latin typeface="Arial" panose="020B0604020202020204" pitchFamily="34" charset="0"/>
                <a:cs typeface="Arial" panose="020B0604020202020204" pitchFamily="34" charset="0"/>
              </a:rPr>
              <a:t>Nursery staff should observe her carefully and speak with her family to understand her needs.</a:t>
            </a:r>
            <a:endParaRPr lang="en-US" sz="2900" dirty="0">
              <a:latin typeface="Arial" panose="020B0604020202020204" pitchFamily="34" charset="0"/>
              <a:cs typeface="Arial" panose="020B0604020202020204" pitchFamily="34" charset="0"/>
            </a:endParaRPr>
          </a:p>
          <a:p>
            <a:pPr marL="0" indent="0">
              <a:buNone/>
            </a:pPr>
            <a:r>
              <a:rPr lang="en-US" sz="2900" dirty="0">
                <a:solidFill>
                  <a:srgbClr val="0D0D0D"/>
                </a:solidFill>
                <a:latin typeface="Arial" panose="020B0604020202020204" pitchFamily="34" charset="0"/>
                <a:cs typeface="Arial" panose="020B0604020202020204" pitchFamily="34" charset="0"/>
              </a:rPr>
              <a:t>( </a:t>
            </a:r>
            <a:r>
              <a:rPr lang="en-US" sz="2900" dirty="0" err="1">
                <a:solidFill>
                  <a:srgbClr val="0D0D0D"/>
                </a:solidFill>
                <a:latin typeface="Arial" panose="020B0604020202020204" pitchFamily="34" charset="0"/>
                <a:cs typeface="Arial" panose="020B0604020202020204" pitchFamily="34" charset="0"/>
              </a:rPr>
              <a:t>Bowlby</a:t>
            </a:r>
            <a:r>
              <a:rPr lang="en-US" sz="2900" dirty="0">
                <a:solidFill>
                  <a:srgbClr val="0D0D0D"/>
                </a:solidFill>
                <a:latin typeface="Arial" panose="020B0604020202020204" pitchFamily="34" charset="0"/>
                <a:cs typeface="Arial" panose="020B0604020202020204" pitchFamily="34" charset="0"/>
              </a:rPr>
              <a:t>, 1988; Ainsworth et al., 1978)</a:t>
            </a:r>
            <a:endParaRPr lang="en-GB" sz="2900" dirty="0">
              <a:solidFill>
                <a:srgbClr val="0D0D0D"/>
              </a:solidFill>
              <a:effectLst/>
              <a:latin typeface="Arial" panose="020B0604020202020204" pitchFamily="34" charset="0"/>
              <a:cs typeface="Arial" panose="020B0604020202020204" pitchFamily="34" charset="0"/>
            </a:endParaRPr>
          </a:p>
          <a:p>
            <a:pPr marL="0" indent="0">
              <a:buNone/>
            </a:pPr>
            <a:endParaRPr lang="en-GB" sz="1400" dirty="0"/>
          </a:p>
          <a:p>
            <a:pPr marL="0" indent="0">
              <a:buNone/>
            </a:pPr>
            <a:endParaRPr lang="en-US" sz="2000" dirty="0"/>
          </a:p>
        </p:txBody>
      </p:sp>
    </p:spTree>
    <p:extLst>
      <p:ext uri="{BB962C8B-B14F-4D97-AF65-F5344CB8AC3E}">
        <p14:creationId xmlns:p14="http://schemas.microsoft.com/office/powerpoint/2010/main" val="526595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B10D810B-2B2D-F8EB-0DB9-B3F17A8AEAF2}"/>
              </a:ext>
            </a:extLst>
          </p:cNvPr>
          <p:cNvSpPr>
            <a:spLocks noGrp="1"/>
          </p:cNvSpPr>
          <p:nvPr>
            <p:ph idx="1"/>
          </p:nvPr>
        </p:nvSpPr>
        <p:spPr>
          <a:xfrm>
            <a:off x="211666" y="604761"/>
            <a:ext cx="4515061" cy="5920619"/>
          </a:xfrm>
        </p:spPr>
        <p:txBody>
          <a:bodyPr>
            <a:normAutofit/>
          </a:bodyPr>
          <a:lstStyle/>
          <a:p>
            <a:pPr marL="0" indent="0">
              <a:buNone/>
            </a:pPr>
            <a:r>
              <a:rPr lang="en-US" sz="2000" b="1" dirty="0"/>
              <a:t>How can nursery staff support Shona?</a:t>
            </a:r>
            <a:endParaRPr lang="en-US" sz="2000" dirty="0"/>
          </a:p>
          <a:p>
            <a:pPr marL="0" indent="0">
              <a:buNone/>
            </a:pPr>
            <a:r>
              <a:rPr lang="en-GB" sz="1400" dirty="0"/>
              <a:t>There are several ways nursery staff can support Shona.</a:t>
            </a:r>
          </a:p>
          <a:p>
            <a:pPr marL="0" indent="0">
              <a:buNone/>
            </a:pPr>
            <a:r>
              <a:rPr lang="en-GB" sz="1400" dirty="0"/>
              <a:t>First, the nursery should provide her with a key person. This is a familiar adult who builds a positive relationship with her and helps her feel safe.</a:t>
            </a:r>
          </a:p>
          <a:p>
            <a:pPr marL="0" indent="0">
              <a:buNone/>
            </a:pPr>
            <a:r>
              <a:rPr lang="en-GB" sz="1400" dirty="0"/>
              <a:t>Second, staff can use a consistent goodbye routine with her carers. For example, her carer could give her a hug, say goodbye and explain when they will return. Goodbyes should be calm and predictable.</a:t>
            </a:r>
          </a:p>
          <a:p>
            <a:pPr marL="0" indent="0">
              <a:buNone/>
            </a:pPr>
            <a:r>
              <a:rPr lang="en-GB" sz="1400" dirty="0"/>
              <a:t>Third, staff should comfort Shona when she is upset rather than ignore her feelings.</a:t>
            </a:r>
          </a:p>
          <a:p>
            <a:pPr marL="0" indent="0">
              <a:buNone/>
            </a:pPr>
            <a:r>
              <a:rPr lang="en-GB" sz="1400" dirty="0"/>
              <a:t>Fourth, staff can use picture cards, gestures and simple words to help her communicate.</a:t>
            </a:r>
          </a:p>
          <a:p>
            <a:pPr marL="0" indent="0">
              <a:buNone/>
            </a:pPr>
            <a:r>
              <a:rPr lang="en-GB" sz="1400" dirty="0"/>
              <a:t>Fifth, staff can introduce small-group activities before expecting her to join larger groups. They should encourage her without forcing her.</a:t>
            </a:r>
          </a:p>
          <a:p>
            <a:pPr marL="0" indent="0">
              <a:buNone/>
            </a:pPr>
            <a:r>
              <a:rPr lang="en-GB" sz="1400" dirty="0"/>
              <a:t>Finally, staff should work with her family. These strategies may help Shona feel more secure, communicate her needs and gradually build relationships with other </a:t>
            </a:r>
            <a:r>
              <a:rPr lang="en-US" sz="1400" dirty="0"/>
              <a:t>children. </a:t>
            </a:r>
          </a:p>
          <a:p>
            <a:pPr marL="0" indent="0">
              <a:buNone/>
            </a:pPr>
            <a:r>
              <a:rPr lang="en-US" sz="1400" dirty="0"/>
              <a:t>(</a:t>
            </a:r>
            <a:r>
              <a:rPr lang="en-US" sz="1400" dirty="0" err="1"/>
              <a:t>Bowlby</a:t>
            </a:r>
            <a:r>
              <a:rPr lang="en-US" sz="1400" dirty="0"/>
              <a:t>, 1988; Department for Education, 2024)</a:t>
            </a:r>
          </a:p>
        </p:txBody>
      </p:sp>
      <p:pic>
        <p:nvPicPr>
          <p:cNvPr id="4" name="Content Placeholder 3">
            <a:extLst>
              <a:ext uri="{FF2B5EF4-FFF2-40B4-BE49-F238E27FC236}">
                <a16:creationId xmlns:a16="http://schemas.microsoft.com/office/drawing/2014/main" id="{5BB1D820-7F08-4FA1-4301-1DA75E63D0B9}"/>
              </a:ext>
            </a:extLst>
          </p:cNvPr>
          <p:cNvPicPr>
            <a:picLocks noChangeAspect="1"/>
          </p:cNvPicPr>
          <p:nvPr/>
        </p:nvPicPr>
        <p:blipFill>
          <a:blip r:embed="rId2">
            <a:extLst>
              <a:ext uri="{28A0092B-C50C-407E-A947-70E740481C1C}">
                <a14:useLocalDpi xmlns:a14="http://schemas.microsoft.com/office/drawing/2010/main" val="0"/>
              </a:ext>
            </a:extLst>
          </a:blip>
          <a:srcRect r="-1" b="23769"/>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a:extLst>
              <a:ext uri="{FF2B5EF4-FFF2-40B4-BE49-F238E27FC236}">
                <a16:creationId xmlns:a16="http://schemas.microsoft.com/office/drawing/2014/main" id="{6C53A93A-D235-AC0E-29C3-C9B35C2C14D2}"/>
              </a:ext>
            </a:extLst>
          </p:cNvPr>
          <p:cNvPicPr>
            <a:picLocks noChangeAspect="1"/>
          </p:cNvPicPr>
          <p:nvPr/>
        </p:nvPicPr>
        <p:blipFill>
          <a:blip r:embed="rId3">
            <a:extLst>
              <a:ext uri="{28A0092B-C50C-407E-A947-70E740481C1C}">
                <a14:useLocalDpi xmlns:a14="http://schemas.microsoft.com/office/drawing/2010/main" val="0"/>
              </a:ext>
            </a:extLst>
          </a:blip>
          <a:srcRect t="7480" b="29862"/>
          <a:stretch>
            <a:fillRect/>
          </a:stretch>
        </p:blipFill>
        <p:spPr>
          <a:xfrm>
            <a:off x="4711493" y="3702942"/>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439574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1C5271F-A488-E1BF-5136-07C9ACC084E6}"/>
              </a:ext>
            </a:extLst>
          </p:cNvPr>
          <p:cNvPicPr>
            <a:picLocks noChangeAspect="1"/>
          </p:cNvPicPr>
          <p:nvPr/>
        </p:nvPicPr>
        <p:blipFill>
          <a:blip r:embed="rId2">
            <a:extLst>
              <a:ext uri="{28A0092B-C50C-407E-A947-70E740481C1C}">
                <a14:useLocalDpi xmlns:a14="http://schemas.microsoft.com/office/drawing/2010/main" val="0"/>
              </a:ext>
            </a:extLst>
          </a:blip>
          <a:srcRect r="25310" b="9092"/>
          <a:stretch>
            <a:fillRect/>
          </a:stretch>
        </p:blipFill>
        <p:spPr>
          <a:xfrm>
            <a:off x="4878302" y="502243"/>
            <a:ext cx="8668512" cy="5853514"/>
          </a:xfrm>
          <a:prstGeom prst="rect">
            <a:avLst/>
          </a:prstGeom>
        </p:spPr>
      </p:pic>
      <p:sp>
        <p:nvSpPr>
          <p:cNvPr id="13" name="Rectangle 1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F399606F-EA5E-F53E-255E-1401E89CB9EC}"/>
              </a:ext>
            </a:extLst>
          </p:cNvPr>
          <p:cNvSpPr>
            <a:spLocks noGrp="1"/>
          </p:cNvSpPr>
          <p:nvPr>
            <p:ph idx="1"/>
          </p:nvPr>
        </p:nvSpPr>
        <p:spPr>
          <a:xfrm>
            <a:off x="371093" y="58509"/>
            <a:ext cx="4346049" cy="6297248"/>
          </a:xfrm>
        </p:spPr>
        <p:txBody>
          <a:bodyPr anchor="t">
            <a:noAutofit/>
          </a:bodyPr>
          <a:lstStyle/>
          <a:p>
            <a:pPr marL="0" indent="0">
              <a:buNone/>
            </a:pPr>
            <a:endParaRPr lang="en-US" sz="1400" dirty="0"/>
          </a:p>
          <a:p>
            <a:pPr marL="0" indent="0">
              <a:buNone/>
            </a:pPr>
            <a:r>
              <a:rPr lang="en-US" sz="1400" b="1" dirty="0">
                <a:latin typeface="Arial" panose="020B0604020202020204" pitchFamily="34" charset="0"/>
                <a:cs typeface="Arial" panose="020B0604020202020204" pitchFamily="34" charset="0"/>
              </a:rPr>
              <a:t>Nature and Nurture</a:t>
            </a:r>
          </a:p>
          <a:p>
            <a:pPr marL="0" indent="0">
              <a:buNone/>
            </a:pPr>
            <a:r>
              <a:rPr lang="en-GB" sz="1400" dirty="0">
                <a:latin typeface="Arial" panose="020B0604020202020204" pitchFamily="34" charset="0"/>
                <a:cs typeface="Arial" panose="020B0604020202020204" pitchFamily="34" charset="0"/>
              </a:rPr>
              <a:t>Nature and nurture both influence a child’s development.</a:t>
            </a:r>
          </a:p>
          <a:p>
            <a:pPr marL="0" indent="0">
              <a:buNone/>
            </a:pPr>
            <a:r>
              <a:rPr lang="en-GB" sz="1400" dirty="0">
                <a:latin typeface="Arial" panose="020B0604020202020204" pitchFamily="34" charset="0"/>
                <a:cs typeface="Arial" panose="020B0604020202020204" pitchFamily="34" charset="0"/>
              </a:rPr>
              <a:t>Nature refers to biological influences, such as inherited characteristics, temperament and individual differences. For example, some children may naturally be more cautious in new situations than others.</a:t>
            </a:r>
          </a:p>
          <a:p>
            <a:pPr marL="0" indent="0">
              <a:buNone/>
            </a:pPr>
            <a:r>
              <a:rPr lang="en-GB" sz="1400" dirty="0">
                <a:latin typeface="Arial" panose="020B0604020202020204" pitchFamily="34" charset="0"/>
                <a:cs typeface="Arial" panose="020B0604020202020204" pitchFamily="34" charset="0"/>
              </a:rPr>
              <a:t>Nurture refers to environmental influences, such as relationships with carers, family experiences and the nursery environment.</a:t>
            </a:r>
          </a:p>
          <a:p>
            <a:pPr marL="0" indent="0">
              <a:buNone/>
            </a:pPr>
            <a:r>
              <a:rPr lang="en-GB" sz="1400" dirty="0">
                <a:latin typeface="Arial" panose="020B0604020202020204" pitchFamily="34" charset="0"/>
                <a:cs typeface="Arial" panose="020B0604020202020204" pitchFamily="34" charset="0"/>
              </a:rPr>
              <a:t>For Shona, her temperament may influence how she responds to separation. At the same time, the experience of joining a new nursery may make her feel worried.</a:t>
            </a:r>
          </a:p>
          <a:p>
            <a:pPr marL="0" indent="0">
              <a:buNone/>
            </a:pPr>
            <a:r>
              <a:rPr lang="en-GB" sz="1400" dirty="0">
                <a:latin typeface="Arial" panose="020B0604020202020204" pitchFamily="34" charset="0"/>
                <a:cs typeface="Arial" panose="020B0604020202020204" pitchFamily="34" charset="0"/>
              </a:rPr>
              <a:t>Both nature and nurture can work together. We should not blame her family or assume that her behaviour is caused by one factor. Instead, nursery staff should understand her individual circumstances and provide a safe, supportive environment.</a:t>
            </a:r>
          </a:p>
          <a:p>
            <a:pPr marL="0" indent="0">
              <a:buNone/>
            </a:pPr>
            <a:r>
              <a:rPr lang="en-US" sz="1400" dirty="0">
                <a:latin typeface="Arial" panose="020B0604020202020204" pitchFamily="34" charset="0"/>
                <a:cs typeface="Arial" panose="020B0604020202020204" pitchFamily="34" charset="0"/>
              </a:rPr>
              <a:t>(</a:t>
            </a:r>
            <a:r>
              <a:rPr lang="en-US" sz="1400" dirty="0" err="1">
                <a:latin typeface="Arial" panose="020B0604020202020204" pitchFamily="34" charset="0"/>
                <a:cs typeface="Arial" panose="020B0604020202020204" pitchFamily="34" charset="0"/>
              </a:rPr>
              <a:t>Bowlby</a:t>
            </a:r>
            <a:r>
              <a:rPr lang="en-US" sz="1400" dirty="0">
                <a:latin typeface="Arial" panose="020B0604020202020204" pitchFamily="34" charset="0"/>
                <a:cs typeface="Arial" panose="020B0604020202020204" pitchFamily="34" charset="0"/>
              </a:rPr>
              <a:t>, 1988; </a:t>
            </a:r>
            <a:r>
              <a:rPr lang="en-US" sz="1400" dirty="0" err="1">
                <a:latin typeface="Arial" panose="020B0604020202020204" pitchFamily="34" charset="0"/>
                <a:cs typeface="Arial" panose="020B0604020202020204" pitchFamily="34" charset="0"/>
              </a:rPr>
              <a:t>Groh</a:t>
            </a:r>
            <a:r>
              <a:rPr lang="en-US" sz="1400" dirty="0">
                <a:latin typeface="Arial" panose="020B0604020202020204" pitchFamily="34" charset="0"/>
                <a:cs typeface="Arial" panose="020B0604020202020204" pitchFamily="34" charset="0"/>
              </a:rPr>
              <a:t> et al. 2017)</a:t>
            </a:r>
          </a:p>
        </p:txBody>
      </p:sp>
    </p:spTree>
    <p:extLst>
      <p:ext uri="{BB962C8B-B14F-4D97-AF65-F5344CB8AC3E}">
        <p14:creationId xmlns:p14="http://schemas.microsoft.com/office/powerpoint/2010/main" val="203440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8CA720-9B0F-D1CE-D67E-5514C71C3264}"/>
              </a:ext>
            </a:extLst>
          </p:cNvPr>
          <p:cNvSpPr>
            <a:spLocks noGrp="1"/>
          </p:cNvSpPr>
          <p:nvPr>
            <p:ph idx="1"/>
          </p:nvPr>
        </p:nvSpPr>
        <p:spPr>
          <a:xfrm>
            <a:off x="838200" y="393095"/>
            <a:ext cx="10515600" cy="5783868"/>
          </a:xfrm>
        </p:spPr>
        <p:txBody>
          <a:bodyPr>
            <a:normAutofit/>
          </a:bodyPr>
          <a:lstStyle/>
          <a:p>
            <a:pPr marL="0" indent="0">
              <a:buNone/>
            </a:pPr>
            <a:r>
              <a:rPr lang="en-GB" sz="2000" dirty="0">
                <a:latin typeface="Arial" panose="020B0604020202020204" pitchFamily="34" charset="0"/>
                <a:cs typeface="Arial" panose="020B0604020202020204" pitchFamily="34" charset="0"/>
              </a:rPr>
              <a:t>One strength of </a:t>
            </a:r>
            <a:r>
              <a:rPr lang="en-GB" sz="2000" dirty="0" err="1">
                <a:latin typeface="Arial" panose="020B0604020202020204" pitchFamily="34" charset="0"/>
                <a:cs typeface="Arial" panose="020B0604020202020204" pitchFamily="34" charset="0"/>
              </a:rPr>
              <a:t>Bowlby’s</a:t>
            </a:r>
            <a:r>
              <a:rPr lang="en-GB" sz="2000" dirty="0">
                <a:latin typeface="Arial" panose="020B0604020202020204" pitchFamily="34" charset="0"/>
                <a:cs typeface="Arial" panose="020B0604020202020204" pitchFamily="34" charset="0"/>
              </a:rPr>
              <a:t> attachment theory is that it explains why emotional security and trusted relationships are important for children. It encourages nursery staff to provide consistent care and comfort.</a:t>
            </a:r>
          </a:p>
          <a:p>
            <a:pPr marL="0" indent="0">
              <a:buNone/>
            </a:pPr>
            <a:r>
              <a:rPr lang="en-GB" sz="2000" dirty="0">
                <a:latin typeface="Arial" panose="020B0604020202020204" pitchFamily="34" charset="0"/>
                <a:cs typeface="Arial" panose="020B0604020202020204" pitchFamily="34" charset="0"/>
              </a:rPr>
              <a:t>However, the theory has limitations. It cannot explain every child’s behaviour, and children are influenced by many factors, including temperament, culture, communication needs and their experiences.</a:t>
            </a:r>
          </a:p>
          <a:p>
            <a:pPr marL="0" indent="0">
              <a:buNone/>
            </a:pPr>
            <a:r>
              <a:rPr lang="en-GB" sz="2000" dirty="0">
                <a:latin typeface="Arial" panose="020B0604020202020204" pitchFamily="34" charset="0"/>
                <a:cs typeface="Arial" panose="020B0604020202020204" pitchFamily="34" charset="0"/>
              </a:rPr>
              <a:t>For example, Shona’s difficulty joining group play does not automatically mean that she has an insecure attachment. She may simply need more time, reassurance or help with communication.</a:t>
            </a:r>
          </a:p>
          <a:p>
            <a:pPr marL="0" indent="0">
              <a:buNone/>
            </a:pPr>
            <a:r>
              <a:rPr lang="en-GB" sz="2000" dirty="0">
                <a:latin typeface="Arial" panose="020B0604020202020204" pitchFamily="34" charset="0"/>
                <a:cs typeface="Arial" panose="020B0604020202020204" pitchFamily="34" charset="0"/>
              </a:rPr>
              <a:t>In conclusion, </a:t>
            </a:r>
            <a:r>
              <a:rPr lang="en-GB" sz="2000" dirty="0" err="1">
                <a:latin typeface="Arial" panose="020B0604020202020204" pitchFamily="34" charset="0"/>
                <a:cs typeface="Arial" panose="020B0604020202020204" pitchFamily="34" charset="0"/>
              </a:rPr>
              <a:t>Bowlby’s</a:t>
            </a:r>
            <a:r>
              <a:rPr lang="en-GB" sz="2000" dirty="0">
                <a:latin typeface="Arial" panose="020B0604020202020204" pitchFamily="34" charset="0"/>
                <a:cs typeface="Arial" panose="020B0604020202020204" pitchFamily="34" charset="0"/>
              </a:rPr>
              <a:t> attachment theory is useful for understanding Shona’s possible emotional needs. By providing a consistent key person, a predictable routine and supportive play opportunities, nursery staff can help her feel safer and participate in nursery life.</a:t>
            </a:r>
          </a:p>
          <a:p>
            <a:pPr marL="0" indent="0">
              <a:buNone/>
            </a:pPr>
            <a:endParaRPr lang="en-GB" sz="2000" dirty="0">
              <a:solidFill>
                <a:srgbClr val="0D0D0D"/>
              </a:solidFill>
              <a:effectLst/>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(Keller, 2018; </a:t>
            </a:r>
            <a:r>
              <a:rPr lang="en-US" sz="2000" dirty="0" err="1">
                <a:latin typeface="Arial" panose="020B0604020202020204" pitchFamily="34" charset="0"/>
                <a:cs typeface="Arial" panose="020B0604020202020204" pitchFamily="34" charset="0"/>
              </a:rPr>
              <a:t>Groh</a:t>
            </a:r>
            <a:r>
              <a:rPr lang="en-US" sz="2000" dirty="0">
                <a:latin typeface="Arial" panose="020B0604020202020204" pitchFamily="34" charset="0"/>
                <a:cs typeface="Arial" panose="020B0604020202020204" pitchFamily="34" charset="0"/>
              </a:rPr>
              <a:t> et al. 2017)</a:t>
            </a:r>
          </a:p>
        </p:txBody>
      </p:sp>
    </p:spTree>
    <p:extLst>
      <p:ext uri="{BB962C8B-B14F-4D97-AF65-F5344CB8AC3E}">
        <p14:creationId xmlns:p14="http://schemas.microsoft.com/office/powerpoint/2010/main" val="2924587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0A69F4-6BBE-F0E2-18D0-5E8AA8FB17D6}"/>
              </a:ext>
            </a:extLst>
          </p:cNvPr>
          <p:cNvSpPr>
            <a:spLocks noGrp="1"/>
          </p:cNvSpPr>
          <p:nvPr>
            <p:ph idx="1"/>
          </p:nvPr>
        </p:nvSpPr>
        <p:spPr>
          <a:xfrm>
            <a:off x="838200" y="483810"/>
            <a:ext cx="10515600" cy="5693153"/>
          </a:xfrm>
        </p:spPr>
        <p:txBody>
          <a:bodyPr>
            <a:normAutofit fontScale="85000" lnSpcReduction="20000"/>
          </a:bodyPr>
          <a:lstStyle/>
          <a:p>
            <a:r>
              <a:rPr lang="en-GB" b="1" dirty="0"/>
              <a:t>References</a:t>
            </a:r>
            <a:endParaRPr lang="en-GB" dirty="0"/>
          </a:p>
          <a:p>
            <a:r>
              <a:rPr lang="en-GB" dirty="0"/>
              <a:t>Ainsworth, M.D.S., </a:t>
            </a:r>
            <a:r>
              <a:rPr lang="en-GB" dirty="0" err="1"/>
              <a:t>Blehar</a:t>
            </a:r>
            <a:r>
              <a:rPr lang="en-GB" dirty="0"/>
              <a:t>, M.C., Waters, E. and Wall, S. (1978) </a:t>
            </a:r>
            <a:r>
              <a:rPr lang="en-GB" i="1" dirty="0"/>
              <a:t>Patterns of Attachment: A Psychological Study of the Strange Situation</a:t>
            </a:r>
            <a:r>
              <a:rPr lang="en-GB" dirty="0"/>
              <a:t>. Hillsdale, NJ: Lawrence </a:t>
            </a:r>
            <a:r>
              <a:rPr lang="en-GB" dirty="0" err="1"/>
              <a:t>Erlbaum</a:t>
            </a:r>
            <a:r>
              <a:rPr lang="en-GB" dirty="0"/>
              <a:t> Associates. </a:t>
            </a:r>
          </a:p>
          <a:p>
            <a:r>
              <a:rPr lang="en-GB" dirty="0" err="1"/>
              <a:t>Bowlby</a:t>
            </a:r>
            <a:r>
              <a:rPr lang="en-GB" dirty="0"/>
              <a:t>, J. (1969) </a:t>
            </a:r>
            <a:r>
              <a:rPr lang="en-GB" i="1" dirty="0"/>
              <a:t>Attachment and Loss: Volume 1. Attachment</a:t>
            </a:r>
            <a:r>
              <a:rPr lang="en-GB" dirty="0"/>
              <a:t>. New York: Basic Books. </a:t>
            </a:r>
          </a:p>
          <a:p>
            <a:r>
              <a:rPr lang="en-GB" dirty="0" err="1"/>
              <a:t>Bowlby</a:t>
            </a:r>
            <a:r>
              <a:rPr lang="en-GB" dirty="0"/>
              <a:t>, J. (1988) </a:t>
            </a:r>
            <a:r>
              <a:rPr lang="en-GB" i="1" dirty="0"/>
              <a:t>A Secure Base: Parent-Child Attachment and Healthy Human Development</a:t>
            </a:r>
            <a:r>
              <a:rPr lang="en-GB" dirty="0"/>
              <a:t>. New York: Basic Books. </a:t>
            </a:r>
          </a:p>
          <a:p>
            <a:r>
              <a:rPr lang="en-GB" dirty="0"/>
              <a:t>Department for Education (2024) </a:t>
            </a:r>
            <a:r>
              <a:rPr lang="en-GB" i="1" dirty="0"/>
              <a:t>Statutory framework for the early years foundation stage</a:t>
            </a:r>
            <a:r>
              <a:rPr lang="en-GB" dirty="0"/>
              <a:t>. London: Department for Education. </a:t>
            </a:r>
          </a:p>
          <a:p>
            <a:r>
              <a:rPr lang="en-GB" dirty="0" err="1"/>
              <a:t>Groh</a:t>
            </a:r>
            <a:r>
              <a:rPr lang="en-GB" dirty="0"/>
              <a:t>, A.M. et al. (2017) ‘Attachment and temperament in the early life course: A meta-analytic review’, </a:t>
            </a:r>
            <a:r>
              <a:rPr lang="en-GB" i="1" dirty="0"/>
              <a:t>Child Development</a:t>
            </a:r>
            <a:r>
              <a:rPr lang="en-GB" dirty="0"/>
              <a:t>, 88(3), pp. 770–795. </a:t>
            </a:r>
          </a:p>
          <a:p>
            <a:r>
              <a:rPr lang="en-GB" dirty="0"/>
              <a:t>Keller, H. (2018) ‘Universality claim of attachment theory: Children’s </a:t>
            </a:r>
            <a:r>
              <a:rPr lang="en-GB" dirty="0" err="1"/>
              <a:t>socioemotional</a:t>
            </a:r>
            <a:r>
              <a:rPr lang="en-GB" dirty="0"/>
              <a:t> development across cultures’, </a:t>
            </a:r>
            <a:r>
              <a:rPr lang="en-GB" i="1" dirty="0"/>
              <a:t>Proceedings of the National Academy of Sciences</a:t>
            </a:r>
            <a:r>
              <a:rPr lang="en-GB" dirty="0"/>
              <a:t>, 115(45), pp. </a:t>
            </a:r>
            <a:r>
              <a:rPr lang="en-GB" dirty="0">
                <a:hlinkClick r:id="rId2"/>
              </a:rPr>
              <a:t>11414–11419</a:t>
            </a:r>
            <a:r>
              <a:rPr lang="en-GB" dirty="0"/>
              <a:t>. </a:t>
            </a:r>
          </a:p>
          <a:p>
            <a:r>
              <a:rPr lang="en-GB" dirty="0" err="1"/>
              <a:t>Sroufe</a:t>
            </a:r>
            <a:r>
              <a:rPr lang="en-GB" dirty="0"/>
              <a:t>, L.A. (2005) ‘Attachment and development: A prospective, longitudinal study from birth to adulthood’, </a:t>
            </a:r>
            <a:r>
              <a:rPr lang="en-GB" i="1" dirty="0"/>
              <a:t>Attachment &amp; Human Development</a:t>
            </a:r>
            <a:r>
              <a:rPr lang="en-GB" dirty="0"/>
              <a:t>, 7(4), pp. 349–367. </a:t>
            </a:r>
          </a:p>
          <a:p>
            <a:endParaRPr lang="en-US" dirty="0"/>
          </a:p>
        </p:txBody>
      </p:sp>
    </p:spTree>
    <p:extLst>
      <p:ext uri="{BB962C8B-B14F-4D97-AF65-F5344CB8AC3E}">
        <p14:creationId xmlns:p14="http://schemas.microsoft.com/office/powerpoint/2010/main" val="24482289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Module: Psychology in Health and Social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Psychology in Health and Social Care</dc:title>
  <dc:creator>Mehtab Latif (2421734)</dc:creator>
  <cp:lastModifiedBy>Mehtab Latif (2421734)</cp:lastModifiedBy>
  <cp:revision>5</cp:revision>
  <dcterms:created xsi:type="dcterms:W3CDTF">2026-10-12T05:01:04Z</dcterms:created>
  <dcterms:modified xsi:type="dcterms:W3CDTF">2026-10-12T06:16:03Z</dcterms:modified>
</cp:coreProperties>
</file>