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2"/>
  </p:notesMasterIdLst>
  <p:sldIdLst>
    <p:sldId id="256" r:id="rId2"/>
    <p:sldId id="259" r:id="rId3"/>
    <p:sldId id="257" r:id="rId4"/>
    <p:sldId id="258" r:id="rId5"/>
    <p:sldId id="262" r:id="rId6"/>
    <p:sldId id="260" r:id="rId7"/>
    <p:sldId id="261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73429" autoAdjust="0"/>
  </p:normalViewPr>
  <p:slideViewPr>
    <p:cSldViewPr snapToGrid="0">
      <p:cViewPr varScale="1">
        <p:scale>
          <a:sx n="54" d="100"/>
          <a:sy n="54" d="100"/>
        </p:scale>
        <p:origin x="138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FB5551-7380-401D-BAA3-08F9291BE3CD}" type="datetimeFigureOut">
              <a:rPr lang="en-GB" smtClean="0"/>
              <a:t>14/02/2019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930606-5C7B-4E94-A20C-4202459474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1874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Mae </a:t>
            </a:r>
            <a:r>
              <a:rPr lang="en-GB" dirty="0" err="1" smtClean="0"/>
              <a:t>hunan-asesu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gylchred</a:t>
            </a:r>
            <a:r>
              <a:rPr lang="en-GB" baseline="0" dirty="0" smtClean="0"/>
              <a:t> – </a:t>
            </a:r>
            <a:r>
              <a:rPr lang="en-GB" baseline="0" dirty="0" err="1" smtClean="0"/>
              <a:t>rydych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chi’n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adnabod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targed</a:t>
            </a:r>
            <a:r>
              <a:rPr lang="en-GB" baseline="0" dirty="0" smtClean="0"/>
              <a:t>, </a:t>
            </a:r>
            <a:r>
              <a:rPr lang="en-GB" baseline="0" dirty="0" err="1" smtClean="0"/>
              <a:t>rydych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gweithio</a:t>
            </a:r>
            <a:r>
              <a:rPr lang="en-GB" baseline="0" dirty="0" smtClean="0"/>
              <a:t> </a:t>
            </a:r>
            <a:r>
              <a:rPr lang="en-GB" baseline="0" dirty="0" err="1" smtClean="0"/>
              <a:t>tuag</a:t>
            </a:r>
            <a:r>
              <a:rPr lang="en-GB" baseline="0" dirty="0" smtClean="0"/>
              <a:t> at y </a:t>
            </a:r>
            <a:r>
              <a:rPr lang="en-GB" baseline="0" dirty="0" err="1" smtClean="0"/>
              <a:t>targed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hwnnw</a:t>
            </a:r>
            <a:r>
              <a:rPr lang="en-GB" baseline="0" dirty="0" smtClean="0"/>
              <a:t> </a:t>
            </a:r>
            <a:r>
              <a:rPr lang="en-GB" baseline="0" dirty="0" err="1" smtClean="0"/>
              <a:t>trwy</a:t>
            </a:r>
            <a:r>
              <a:rPr lang="en-GB" baseline="0" dirty="0" smtClean="0"/>
              <a:t> </a:t>
            </a:r>
            <a:r>
              <a:rPr lang="en-GB" baseline="0" dirty="0" err="1" smtClean="0"/>
              <a:t>ei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gynnwys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eich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cynllunio</a:t>
            </a:r>
            <a:r>
              <a:rPr lang="en-GB" baseline="0" dirty="0" smtClean="0"/>
              <a:t>/</a:t>
            </a:r>
            <a:r>
              <a:rPr lang="en-GB" baseline="0" dirty="0" err="1" smtClean="0"/>
              <a:t>arfer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dyddiol</a:t>
            </a:r>
            <a:r>
              <a:rPr lang="en-GB" baseline="0" dirty="0" smtClean="0"/>
              <a:t>, </a:t>
            </a:r>
            <a:r>
              <a:rPr lang="en-GB" baseline="0" dirty="0" err="1" smtClean="0"/>
              <a:t>rydych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monitro</a:t>
            </a:r>
            <a:r>
              <a:rPr lang="en-GB" baseline="0" dirty="0" smtClean="0"/>
              <a:t> ac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arddangos</a:t>
            </a:r>
            <a:r>
              <a:rPr lang="en-GB" baseline="0" dirty="0" smtClean="0"/>
              <a:t> </a:t>
            </a:r>
            <a:r>
              <a:rPr lang="en-GB" baseline="0" dirty="0" err="1" smtClean="0"/>
              <a:t>eich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cynnydd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tuag</a:t>
            </a:r>
            <a:r>
              <a:rPr lang="en-GB" baseline="0" dirty="0" smtClean="0"/>
              <a:t> at y </a:t>
            </a:r>
            <a:r>
              <a:rPr lang="en-GB" baseline="0" dirty="0" err="1" smtClean="0"/>
              <a:t>targed</a:t>
            </a:r>
            <a:r>
              <a:rPr lang="en-GB" baseline="0" dirty="0" smtClean="0"/>
              <a:t>, </a:t>
            </a:r>
            <a:r>
              <a:rPr lang="en-GB" baseline="0" dirty="0" err="1" smtClean="0"/>
              <a:t>yna</a:t>
            </a:r>
            <a:r>
              <a:rPr lang="en-GB" baseline="0" dirty="0" smtClean="0"/>
              <a:t> </a:t>
            </a:r>
            <a:r>
              <a:rPr lang="en-GB" baseline="0" dirty="0" err="1" smtClean="0"/>
              <a:t>rydych</a:t>
            </a:r>
            <a:r>
              <a:rPr lang="en-GB" baseline="0" dirty="0" smtClean="0"/>
              <a:t> chi </a:t>
            </a:r>
            <a:r>
              <a:rPr lang="en-GB" baseline="0" dirty="0" err="1" smtClean="0"/>
              <a:t>a’ch</a:t>
            </a:r>
            <a:r>
              <a:rPr lang="en-GB" baseline="0" dirty="0" smtClean="0"/>
              <a:t> mentor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penderfynu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oes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angen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i</a:t>
            </a:r>
            <a:r>
              <a:rPr lang="en-GB" baseline="0" dirty="0" smtClean="0"/>
              <a:t> chi </a:t>
            </a:r>
            <a:r>
              <a:rPr lang="en-GB" baseline="0" dirty="0" err="1" smtClean="0"/>
              <a:t>barhau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i</a:t>
            </a:r>
            <a:r>
              <a:rPr lang="en-GB" baseline="0" dirty="0" smtClean="0"/>
              <a:t> </a:t>
            </a:r>
            <a:r>
              <a:rPr lang="en-GB" baseline="0" dirty="0" err="1" smtClean="0"/>
              <a:t>weithio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ar</a:t>
            </a:r>
            <a:r>
              <a:rPr lang="en-GB" baseline="0" dirty="0" smtClean="0"/>
              <a:t> y </a:t>
            </a:r>
            <a:r>
              <a:rPr lang="en-GB" baseline="0" dirty="0" err="1" smtClean="0"/>
              <a:t>targed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hwnnw</a:t>
            </a:r>
            <a:r>
              <a:rPr lang="en-GB" baseline="0" dirty="0" smtClean="0"/>
              <a:t>, </a:t>
            </a:r>
            <a:r>
              <a:rPr lang="en-GB" baseline="0" dirty="0" err="1" smtClean="0"/>
              <a:t>neu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oes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angen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cychwyn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cylchred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newydd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gyda</a:t>
            </a:r>
            <a:r>
              <a:rPr lang="en-GB" baseline="0" dirty="0" smtClean="0"/>
              <a:t> </a:t>
            </a:r>
            <a:r>
              <a:rPr lang="en-GB" baseline="0" dirty="0" err="1" smtClean="0"/>
              <a:t>tharged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newydd</a:t>
            </a:r>
            <a:r>
              <a:rPr lang="en-GB" baseline="0" dirty="0" smtClean="0"/>
              <a:t>.</a:t>
            </a:r>
          </a:p>
          <a:p>
            <a:endParaRPr lang="en-GB" baseline="0" dirty="0" smtClean="0"/>
          </a:p>
          <a:p>
            <a:r>
              <a:rPr lang="en-GB" baseline="0" dirty="0" smtClean="0"/>
              <a:t>Self-assessment is a cycle – you recognise a target, you work towards that target by including it in your planning/daily practice, you monitor and demonstrate your progress towards meeting the target, then you and your mentor decide if you need to continue working on that target or to begin a new cycle with a new target.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2930606-5C7B-4E94-A20C-42024594741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625349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sz="1200" b="1" u="sng" kern="1200" dirty="0" smtClean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rPr>
              <a:t>A. Monitro eich cynnydd personol: (Tudalen 4-5)</a:t>
            </a:r>
            <a:endParaRPr lang="en-GB" sz="1200" b="1" kern="1200" dirty="0" smtClean="0">
              <a:solidFill>
                <a:schemeClr val="lt1"/>
              </a:solidFill>
              <a:effectLst/>
              <a:latin typeface="+mn-lt"/>
              <a:ea typeface="+mn-ea"/>
              <a:cs typeface="+mn-cs"/>
            </a:endParaRPr>
          </a:p>
          <a:p>
            <a:endParaRPr lang="cy-GB" sz="1200" b="1" kern="1200" dirty="0" smtClean="0">
              <a:solidFill>
                <a:schemeClr val="lt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y-GB" sz="1200" b="1" kern="1200" dirty="0" smtClean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rPr>
              <a:t>Yn ystod cyfnod y profiad, byddai’n ddefnyddiol i chi archwilio’r canlynol yn rheolaidd:  </a:t>
            </a:r>
            <a:endParaRPr lang="en-GB" sz="1200" b="1" kern="1200" dirty="0" smtClean="0">
              <a:solidFill>
                <a:schemeClr val="lt1"/>
              </a:solidFill>
              <a:effectLst/>
              <a:latin typeface="+mn-lt"/>
              <a:ea typeface="+mn-ea"/>
              <a:cs typeface="+mn-cs"/>
            </a:endParaRPr>
          </a:p>
          <a:p>
            <a:pPr lvl="0"/>
            <a:r>
              <a:rPr lang="cy-GB" sz="1200" b="1" kern="1200" dirty="0" smtClean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rPr>
              <a:t>Ffeil Waith PAP: gwiriwch fod y ffeil PAP yn cael ei diweddaru’n rheolaidd, gyda chynlluniau gwersi/sesiynau’n cael eu hychwanegu o flaen llaw cyn y gwersi, </a:t>
            </a:r>
            <a:r>
              <a:rPr lang="en-GB" sz="1200" b="1" kern="1200" dirty="0" smtClean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rPr>
              <a:t>ac </a:t>
            </a:r>
            <a:r>
              <a:rPr lang="en-GB" sz="1200" b="1" kern="1200" dirty="0" err="1" smtClean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rPr>
              <a:t>adfyfyriwch</a:t>
            </a:r>
            <a:r>
              <a:rPr lang="en-GB" sz="1200" b="1" kern="1200" dirty="0" smtClean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kern="1200" dirty="0" err="1" smtClean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b="1" kern="1200" dirty="0" smtClean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kern="1200" dirty="0" err="1" smtClean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rPr>
              <a:t>ddyddiol</a:t>
            </a:r>
            <a:r>
              <a:rPr lang="en-GB" sz="1200" b="1" kern="1200" dirty="0" smtClean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kern="1200" dirty="0" err="1" smtClean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rPr>
              <a:t>gan</a:t>
            </a:r>
            <a:r>
              <a:rPr lang="en-GB" sz="1200" b="1" kern="1200" dirty="0" smtClean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kern="1200" dirty="0" err="1" smtClean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rPr>
              <a:t>ddefnyddio’r</a:t>
            </a:r>
            <a:r>
              <a:rPr lang="en-GB" sz="1200" b="1" kern="1200" dirty="0" smtClean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kern="1200" dirty="0" err="1" smtClean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rPr>
              <a:t>ffurflenni</a:t>
            </a:r>
            <a:r>
              <a:rPr lang="en-GB" sz="1200" b="1" kern="1200" dirty="0" smtClean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rPr>
              <a:t> BWA (un </a:t>
            </a:r>
            <a:r>
              <a:rPr lang="en-GB" sz="1200" b="1" kern="1200" dirty="0" err="1" smtClean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rPr>
              <a:t>pob</a:t>
            </a:r>
            <a:r>
              <a:rPr lang="en-GB" sz="1200" b="1" kern="1200" dirty="0" smtClean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kern="1200" dirty="0" err="1" smtClean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rPr>
              <a:t>dydd</a:t>
            </a:r>
            <a:r>
              <a:rPr lang="en-GB" sz="1200" b="1" kern="1200" dirty="0" smtClean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rPr>
              <a:t>).</a:t>
            </a:r>
          </a:p>
          <a:p>
            <a:pPr lvl="0"/>
            <a:r>
              <a:rPr lang="cy-GB" sz="1200" b="1" kern="1200" dirty="0" smtClean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rPr>
              <a:t>Cwblhewch ffurflen ‘gwersi a gynlluniwyd/gwersi a addysgwyd’ a chofnod presenoldeb yn ddyddiol.</a:t>
            </a:r>
            <a:endParaRPr lang="en-GB" sz="1200" b="1" kern="1200" dirty="0" smtClean="0">
              <a:solidFill>
                <a:schemeClr val="lt1"/>
              </a:solidFill>
              <a:effectLst/>
              <a:latin typeface="+mn-lt"/>
              <a:ea typeface="+mn-ea"/>
              <a:cs typeface="+mn-cs"/>
            </a:endParaRPr>
          </a:p>
          <a:p>
            <a:pPr lvl="0"/>
            <a:r>
              <a:rPr lang="cy-GB" sz="1200" b="1" kern="1200" dirty="0" smtClean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rPr>
              <a:t>Adolygiad Diwedd Wythnos: I'w gwblhau bob wythnos gyda'r mentor neu'r uwch fentor. Sicrhewch fod llofnod sy’n cadarnhau bod yr ysgol yn cytuno â’ch dyfarniad ar gyfer pob safon  SAC. </a:t>
            </a:r>
          </a:p>
          <a:p>
            <a:pPr lvl="0"/>
            <a:endParaRPr lang="cy-GB" sz="1200" b="1" kern="1200" dirty="0" smtClean="0">
              <a:solidFill>
                <a:schemeClr val="lt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1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A. Monitoring your own progress:</a:t>
            </a:r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During the experience period, it would be useful for you to regularly check the following:</a:t>
            </a:r>
          </a:p>
          <a:p>
            <a:pPr lvl="0"/>
            <a:r>
              <a:rPr lang="en-GB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PTE Working File: 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check that the file is regularly updated, with lesson/session plans provided in advance of lessons, and ARC reflections completed promptly (one per day). 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Complete the</a:t>
            </a:r>
            <a:r>
              <a:rPr lang="en-GB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‘lessons planned/lessons taught’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form and the </a:t>
            </a:r>
            <a:r>
              <a:rPr lang="en-GB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attendance record 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daily.</a:t>
            </a:r>
          </a:p>
          <a:p>
            <a:pPr lvl="0"/>
            <a:r>
              <a:rPr lang="en-GB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End of Week Review: 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Complete weekly with the mentor or senior mentor. Ensure that there is a signature confirming that the school agrees with your judgements for each QTS standard.</a:t>
            </a:r>
          </a:p>
          <a:p>
            <a:pPr lvl="0"/>
            <a:endParaRPr lang="en-GB" sz="1200" b="1" kern="1200" dirty="0" smtClean="0">
              <a:solidFill>
                <a:schemeClr val="lt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2930606-5C7B-4E94-A20C-42024594741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85648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Mae’r</a:t>
            </a:r>
            <a:r>
              <a:rPr lang="en-GB" dirty="0" smtClean="0"/>
              <a:t> </a:t>
            </a:r>
            <a:r>
              <a:rPr lang="en-GB" dirty="0" err="1" smtClean="0"/>
              <a:t>ffurflenni</a:t>
            </a:r>
            <a:r>
              <a:rPr lang="en-GB" dirty="0" smtClean="0"/>
              <a:t> </a:t>
            </a:r>
            <a:r>
              <a:rPr lang="en-GB" dirty="0" err="1" smtClean="0"/>
              <a:t>i’w</a:t>
            </a:r>
            <a:r>
              <a:rPr lang="en-GB" dirty="0" smtClean="0"/>
              <a:t> </a:t>
            </a:r>
            <a:r>
              <a:rPr lang="en-GB" dirty="0" err="1" smtClean="0"/>
              <a:t>gweld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y </a:t>
            </a:r>
            <a:r>
              <a:rPr lang="en-GB" dirty="0" err="1" smtClean="0"/>
              <a:t>ffolderi</a:t>
            </a:r>
            <a:r>
              <a:rPr lang="en-GB" baseline="0" dirty="0" smtClean="0"/>
              <a:t> ‘</a:t>
            </a:r>
            <a:r>
              <a:rPr lang="en-GB" baseline="0" dirty="0" err="1" smtClean="0"/>
              <a:t>gwerthuso</a:t>
            </a:r>
            <a:r>
              <a:rPr lang="en-GB" baseline="0" dirty="0" smtClean="0"/>
              <a:t> &amp; </a:t>
            </a:r>
            <a:r>
              <a:rPr lang="en-GB" baseline="0" dirty="0" err="1" smtClean="0"/>
              <a:t>asesu</a:t>
            </a:r>
            <a:r>
              <a:rPr lang="en-GB" baseline="0" dirty="0" smtClean="0"/>
              <a:t>’ a ‘</a:t>
            </a:r>
            <a:r>
              <a:rPr lang="en-GB" baseline="0" dirty="0" err="1" smtClean="0"/>
              <a:t>dogfennau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hyfforddai</a:t>
            </a:r>
            <a:r>
              <a:rPr lang="en-GB" baseline="0" dirty="0" smtClean="0"/>
              <a:t>’ o </a:t>
            </a:r>
            <a:r>
              <a:rPr lang="en-GB" baseline="0" dirty="0" err="1" smtClean="0"/>
              <a:t>dan</a:t>
            </a:r>
            <a:r>
              <a:rPr lang="en-GB" baseline="0" dirty="0" smtClean="0"/>
              <a:t> ‘</a:t>
            </a:r>
            <a:r>
              <a:rPr lang="en-GB" baseline="0" dirty="0" err="1" smtClean="0"/>
              <a:t>Disgwyliadau</a:t>
            </a:r>
            <a:r>
              <a:rPr lang="en-GB" baseline="0" dirty="0" smtClean="0"/>
              <a:t> PAP’ </a:t>
            </a:r>
            <a:r>
              <a:rPr lang="en-GB" baseline="0" dirty="0" err="1" smtClean="0"/>
              <a:t>ar</a:t>
            </a:r>
            <a:r>
              <a:rPr lang="en-GB" baseline="0" dirty="0" smtClean="0"/>
              <a:t> Moodle.</a:t>
            </a:r>
          </a:p>
          <a:p>
            <a:endParaRPr lang="en-GB" baseline="0" dirty="0" smtClean="0"/>
          </a:p>
          <a:p>
            <a:r>
              <a:rPr lang="en-GB" baseline="0" dirty="0" smtClean="0"/>
              <a:t>The forms can be found in the ‘evaluation &amp; assessment’ and ‘trainee documents’ folders under ‘PTE Expectations’ on Moodle.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2930606-5C7B-4E94-A20C-42024594741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38977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Medrwch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ddefnyddio</a:t>
            </a:r>
            <a:r>
              <a:rPr lang="en-GB" baseline="0" dirty="0" smtClean="0"/>
              <a:t> BWA </a:t>
            </a:r>
            <a:r>
              <a:rPr lang="en-GB" baseline="0" dirty="0" err="1" smtClean="0"/>
              <a:t>i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adfyfyrio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ar</a:t>
            </a:r>
            <a:r>
              <a:rPr lang="en-GB" baseline="0" dirty="0" smtClean="0"/>
              <a:t> bob math o </a:t>
            </a:r>
            <a:r>
              <a:rPr lang="en-GB" baseline="0" dirty="0" err="1" smtClean="0"/>
              <a:t>brofiadau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gewch</a:t>
            </a:r>
            <a:r>
              <a:rPr lang="en-GB" baseline="0" dirty="0" smtClean="0"/>
              <a:t> chi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ysgol</a:t>
            </a:r>
            <a:r>
              <a:rPr lang="en-GB" baseline="0" dirty="0" smtClean="0"/>
              <a:t>, </a:t>
            </a:r>
            <a:r>
              <a:rPr lang="en-GB" baseline="0" dirty="0" err="1" smtClean="0"/>
              <a:t>nid</a:t>
            </a:r>
            <a:r>
              <a:rPr lang="en-GB" baseline="0" dirty="0" smtClean="0"/>
              <a:t> dim </a:t>
            </a:r>
            <a:r>
              <a:rPr lang="en-GB" baseline="0" dirty="0" err="1" smtClean="0"/>
              <a:t>ond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profiadau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addysgu</a:t>
            </a:r>
            <a:r>
              <a:rPr lang="en-GB" baseline="0" dirty="0" smtClean="0"/>
              <a:t>. </a:t>
            </a:r>
          </a:p>
          <a:p>
            <a:endParaRPr lang="en-GB" baseline="0" dirty="0" smtClean="0"/>
          </a:p>
          <a:p>
            <a:r>
              <a:rPr lang="en-GB" baseline="0" dirty="0" smtClean="0"/>
              <a:t>ARC can be used to reflect on all sorts of experiences you’ll have at school, not just the experiences you’ll have teaching.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2930606-5C7B-4E94-A20C-42024594741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251122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Mae’r</a:t>
            </a:r>
            <a:r>
              <a:rPr lang="en-GB" dirty="0" smtClean="0"/>
              <a:t> </a:t>
            </a:r>
            <a:r>
              <a:rPr lang="en-GB" dirty="0" err="1" smtClean="0"/>
              <a:t>adolygiad</a:t>
            </a:r>
            <a:r>
              <a:rPr lang="en-GB" dirty="0" smtClean="0"/>
              <a:t> </a:t>
            </a:r>
            <a:r>
              <a:rPr lang="en-GB" dirty="0" err="1" smtClean="0"/>
              <a:t>diwedd</a:t>
            </a:r>
            <a:r>
              <a:rPr lang="en-GB" dirty="0" smtClean="0"/>
              <a:t> </a:t>
            </a:r>
            <a:r>
              <a:rPr lang="en-GB" dirty="0" err="1" smtClean="0"/>
              <a:t>wythnos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arwain</a:t>
            </a:r>
            <a:r>
              <a:rPr lang="en-GB" dirty="0" smtClean="0"/>
              <a:t> at y </a:t>
            </a:r>
            <a:r>
              <a:rPr lang="en-GB" dirty="0" err="1" smtClean="0"/>
              <a:t>daflen</a:t>
            </a:r>
            <a:r>
              <a:rPr lang="en-GB" dirty="0" smtClean="0"/>
              <a:t> ‘</a:t>
            </a:r>
            <a:r>
              <a:rPr lang="en-GB" dirty="0" err="1" smtClean="0"/>
              <a:t>Cynllun</a:t>
            </a:r>
            <a:r>
              <a:rPr lang="en-GB" dirty="0" smtClean="0"/>
              <a:t> </a:t>
            </a:r>
            <a:r>
              <a:rPr lang="en-GB" dirty="0" err="1" smtClean="0"/>
              <a:t>Gweithredu</a:t>
            </a:r>
            <a:r>
              <a:rPr lang="en-GB" dirty="0" smtClean="0"/>
              <a:t>’ </a:t>
            </a:r>
            <a:r>
              <a:rPr lang="en-GB" dirty="0" err="1" smtClean="0"/>
              <a:t>sydd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pecyn</a:t>
            </a:r>
            <a:r>
              <a:rPr lang="en-GB" dirty="0" smtClean="0"/>
              <a:t>.</a:t>
            </a:r>
          </a:p>
          <a:p>
            <a:endParaRPr lang="en-GB" dirty="0" smtClean="0"/>
          </a:p>
          <a:p>
            <a:r>
              <a:rPr lang="en-GB" dirty="0" smtClean="0"/>
              <a:t>The end of week review leads to the ‘Action Plan’ which is in your pack.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2930606-5C7B-4E94-A20C-420245947411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350862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Sicrhewch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eich</a:t>
            </a:r>
            <a:r>
              <a:rPr lang="en-GB" baseline="0" dirty="0" smtClean="0"/>
              <a:t> bod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cadw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ar</a:t>
            </a:r>
            <a:r>
              <a:rPr lang="en-GB" baseline="0" dirty="0" smtClean="0"/>
              <a:t> ben y </a:t>
            </a:r>
            <a:r>
              <a:rPr lang="en-GB" baseline="0" dirty="0" err="1" smtClean="0"/>
              <a:t>dogfennau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hyn</a:t>
            </a:r>
            <a:r>
              <a:rPr lang="en-GB" baseline="0" dirty="0" smtClean="0"/>
              <a:t>.</a:t>
            </a:r>
          </a:p>
          <a:p>
            <a:endParaRPr lang="en-GB" baseline="0" dirty="0" smtClean="0"/>
          </a:p>
          <a:p>
            <a:r>
              <a:rPr lang="en-GB" baseline="0" dirty="0" smtClean="0"/>
              <a:t>Ensure you keep up-to-date with </a:t>
            </a:r>
            <a:r>
              <a:rPr lang="en-GB" baseline="0" smtClean="0"/>
              <a:t>these documents.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2930606-5C7B-4E94-A20C-420245947411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88575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6AD6EE87-EBD5-4F12-A48A-63ACA297AC8F}" type="datetimeFigureOut">
              <a:rPr lang="en-US" dirty="0"/>
              <a:t>2/14/2019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D3794B-289A-4A80-97D7-111025398D45}" type="datetimeFigureOut">
              <a:rPr lang="en-US" dirty="0"/>
              <a:t>2/14/2019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1015F-7CC6-4D0A-9D87-873EA4C304CC}" type="datetimeFigureOut">
              <a:rPr lang="en-US" dirty="0"/>
              <a:t>2/14/2019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6A301-0538-44EC-B09D-202E1042A48B}" type="datetimeFigureOut">
              <a:rPr lang="en-US" dirty="0"/>
              <a:t>2/14/2019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9574A-8875-45EF-8EA2-3CAA0F7ABC4C}" type="datetimeFigureOut">
              <a:rPr lang="en-US" dirty="0"/>
              <a:t>2/14/2019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EF4D4C-5367-4C26-9E2B-D8088D7FCA81}" type="datetimeFigureOut">
              <a:rPr lang="en-US" dirty="0"/>
              <a:t>2/14/2019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91E96-98B0-4413-9547-46F3504108EF}" type="datetimeFigureOut">
              <a:rPr lang="en-US" dirty="0"/>
              <a:t>2/14/2019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68B11-C5A8-448C-8CE9-B1A273C79CFC}" type="datetimeFigureOut">
              <a:rPr lang="en-US" dirty="0"/>
              <a:t>2/14/2019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16CA0-919D-4A49-9C8A-62FDFB3A5183}" type="datetimeFigureOut">
              <a:rPr lang="en-US" dirty="0"/>
              <a:t>2/14/2019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E5644-1E61-4311-A31E-84CB9C7AA8A9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73815-2707-4475-8F1A-B873CB631BB4}" type="datetimeFigureOut">
              <a:rPr lang="en-US" dirty="0"/>
              <a:t>2/14/2019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AFB99-0EAB-4182-AFF8-E214C82A68F6}" type="datetimeFigureOut">
              <a:rPr lang="en-US" dirty="0"/>
              <a:t>2/14/2019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90298CD5-6C1E-4009-B41F-6DF62E31D3BE}" type="datetimeFigureOut">
              <a:rPr lang="en-US" dirty="0"/>
              <a:pPr/>
              <a:t>2/14/2019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en-GB" sz="6600" dirty="0" smtClean="0"/>
              <a:t>Hunan-</a:t>
            </a:r>
            <a:r>
              <a:rPr lang="en-GB" sz="6600" dirty="0" err="1" smtClean="0"/>
              <a:t>asesu</a:t>
            </a:r>
            <a:r>
              <a:rPr lang="en-GB" sz="6600" dirty="0" smtClean="0"/>
              <a:t/>
            </a:r>
            <a:br>
              <a:rPr lang="en-GB" sz="6600" dirty="0" smtClean="0"/>
            </a:br>
            <a:r>
              <a:rPr lang="en-GB" sz="6600" dirty="0" smtClean="0"/>
              <a:t>SELF-ASSESSMENT</a:t>
            </a:r>
            <a:endParaRPr lang="en-GB" sz="66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2800" b="1" dirty="0" err="1" smtClean="0"/>
              <a:t>Gofynion</a:t>
            </a:r>
            <a:r>
              <a:rPr lang="en-GB" sz="2800" b="1" dirty="0" smtClean="0"/>
              <a:t> PAP</a:t>
            </a:r>
          </a:p>
          <a:p>
            <a:r>
              <a:rPr lang="en-GB" sz="2800" b="1" dirty="0" smtClean="0"/>
              <a:t>PTE Requirements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18607134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154910"/>
            <a:ext cx="9720072" cy="1499616"/>
          </a:xfrm>
        </p:spPr>
        <p:txBody>
          <a:bodyPr/>
          <a:lstStyle/>
          <a:p>
            <a:r>
              <a:rPr lang="en-GB" dirty="0" smtClean="0"/>
              <a:t>Nod y </a:t>
            </a:r>
            <a:r>
              <a:rPr lang="en-GB" dirty="0" err="1" smtClean="0"/>
              <a:t>sesiwn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session’s aim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33622200"/>
              </p:ext>
            </p:extLst>
          </p:nvPr>
        </p:nvGraphicFramePr>
        <p:xfrm>
          <a:off x="519952" y="1909482"/>
          <a:ext cx="11259672" cy="4480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629836"/>
                <a:gridCol w="5629836"/>
              </a:tblGrid>
              <a:tr h="370840">
                <a:tc>
                  <a:txBody>
                    <a:bodyPr/>
                    <a:lstStyle/>
                    <a:p>
                      <a:pPr marL="571500" indent="-571500">
                        <a:buFont typeface="Wingdings" panose="05000000000000000000" pitchFamily="2" charset="2"/>
                        <a:buChar char="ü"/>
                      </a:pPr>
                      <a:r>
                        <a:rPr lang="en-GB" sz="3600" dirty="0" err="1" smtClean="0"/>
                        <a:t>Erbyn</a:t>
                      </a:r>
                      <a:r>
                        <a:rPr lang="en-GB" sz="3600" dirty="0" smtClean="0"/>
                        <a:t> </a:t>
                      </a:r>
                      <a:r>
                        <a:rPr lang="en-GB" sz="3600" dirty="0" err="1" smtClean="0"/>
                        <a:t>diwedd</a:t>
                      </a:r>
                      <a:r>
                        <a:rPr lang="en-GB" sz="3600" dirty="0" smtClean="0"/>
                        <a:t> y </a:t>
                      </a:r>
                      <a:r>
                        <a:rPr lang="en-GB" sz="3600" dirty="0" err="1" smtClean="0"/>
                        <a:t>sesiwn</a:t>
                      </a:r>
                      <a:r>
                        <a:rPr lang="en-GB" sz="3600" dirty="0" smtClean="0"/>
                        <a:t> </a:t>
                      </a:r>
                      <a:r>
                        <a:rPr lang="en-GB" sz="3600" dirty="0" err="1" smtClean="0"/>
                        <a:t>byddwch</a:t>
                      </a:r>
                      <a:r>
                        <a:rPr lang="en-GB" sz="3600" dirty="0" smtClean="0"/>
                        <a:t> </a:t>
                      </a:r>
                      <a:r>
                        <a:rPr lang="en-GB" sz="3600" dirty="0" err="1" smtClean="0"/>
                        <a:t>yn</a:t>
                      </a:r>
                      <a:r>
                        <a:rPr lang="en-GB" sz="3600" baseline="0" dirty="0" smtClean="0"/>
                        <a:t> </a:t>
                      </a:r>
                      <a:r>
                        <a:rPr lang="en-GB" sz="3600" baseline="0" dirty="0" err="1" smtClean="0"/>
                        <a:t>gwybod</a:t>
                      </a:r>
                      <a:r>
                        <a:rPr lang="en-GB" sz="3600" baseline="0" dirty="0" smtClean="0"/>
                        <a:t> </a:t>
                      </a:r>
                      <a:r>
                        <a:rPr lang="en-GB" sz="3600" baseline="0" dirty="0" err="1" smtClean="0"/>
                        <a:t>beth</a:t>
                      </a:r>
                      <a:r>
                        <a:rPr lang="en-GB" sz="3600" baseline="0" dirty="0" smtClean="0"/>
                        <a:t> </a:t>
                      </a:r>
                      <a:r>
                        <a:rPr lang="en-GB" sz="3600" baseline="0" dirty="0" err="1" smtClean="0"/>
                        <a:t>sy’n</a:t>
                      </a:r>
                      <a:r>
                        <a:rPr lang="en-GB" sz="3600" baseline="0" dirty="0" smtClean="0"/>
                        <a:t> </a:t>
                      </a:r>
                      <a:r>
                        <a:rPr lang="en-GB" sz="3600" baseline="0" dirty="0" err="1" smtClean="0"/>
                        <a:t>ddisgwyliedig</a:t>
                      </a:r>
                      <a:r>
                        <a:rPr lang="en-GB" sz="3600" baseline="0" dirty="0" smtClean="0"/>
                        <a:t> </a:t>
                      </a:r>
                      <a:r>
                        <a:rPr lang="en-GB" sz="3600" baseline="0" dirty="0" err="1" smtClean="0"/>
                        <a:t>ohonoch</a:t>
                      </a:r>
                      <a:r>
                        <a:rPr lang="en-GB" sz="3600" baseline="0" dirty="0" smtClean="0"/>
                        <a:t> </a:t>
                      </a:r>
                      <a:r>
                        <a:rPr lang="en-GB" sz="3600" baseline="0" dirty="0" err="1" smtClean="0"/>
                        <a:t>yn</a:t>
                      </a:r>
                      <a:r>
                        <a:rPr lang="en-GB" sz="3600" baseline="0" dirty="0" smtClean="0"/>
                        <a:t> </a:t>
                      </a:r>
                      <a:r>
                        <a:rPr lang="en-GB" sz="3600" baseline="0" dirty="0" err="1" smtClean="0"/>
                        <a:t>nhermau</a:t>
                      </a:r>
                      <a:r>
                        <a:rPr lang="en-GB" sz="3600" baseline="0" dirty="0" smtClean="0"/>
                        <a:t> </a:t>
                      </a:r>
                      <a:r>
                        <a:rPr lang="en-GB" sz="3600" baseline="0" dirty="0" err="1" smtClean="0"/>
                        <a:t>hunan-werthuso</a:t>
                      </a:r>
                      <a:r>
                        <a:rPr lang="en-GB" sz="3600" baseline="0" dirty="0" smtClean="0"/>
                        <a:t> a </a:t>
                      </a:r>
                      <a:r>
                        <a:rPr lang="en-GB" sz="3600" baseline="0" dirty="0" err="1" smtClean="0"/>
                        <a:t>monitro’ch</a:t>
                      </a:r>
                      <a:r>
                        <a:rPr lang="en-GB" sz="3600" baseline="0" dirty="0" smtClean="0"/>
                        <a:t> </a:t>
                      </a:r>
                      <a:r>
                        <a:rPr lang="en-GB" sz="3600" baseline="0" dirty="0" err="1" smtClean="0"/>
                        <a:t>cynnydd</a:t>
                      </a:r>
                      <a:r>
                        <a:rPr lang="en-GB" sz="3600" baseline="0" dirty="0" smtClean="0"/>
                        <a:t> </a:t>
                      </a:r>
                      <a:r>
                        <a:rPr lang="en-GB" sz="3600" baseline="0" dirty="0" err="1" smtClean="0"/>
                        <a:t>personol</a:t>
                      </a:r>
                      <a:r>
                        <a:rPr lang="en-GB" sz="3600" baseline="0" dirty="0" smtClean="0"/>
                        <a:t>.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GB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571500" indent="-571500">
                        <a:buFont typeface="Wingdings" panose="05000000000000000000" pitchFamily="2" charset="2"/>
                        <a:buChar char="ü"/>
                      </a:pPr>
                      <a:r>
                        <a:rPr lang="en-GB" sz="3600" dirty="0" smtClean="0"/>
                        <a:t>By the end of the session you will know what is expected of you in terms of self-evaluation and monitoring your own progress.</a:t>
                      </a:r>
                      <a:endParaRPr lang="en-GB" sz="36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Explosion 1 4"/>
          <p:cNvSpPr/>
          <p:nvPr/>
        </p:nvSpPr>
        <p:spPr>
          <a:xfrm>
            <a:off x="8982635" y="4428565"/>
            <a:ext cx="2796989" cy="1961477"/>
          </a:xfrm>
          <a:prstGeom prst="irregularSeal1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 algn="ctr"/>
            <a:endParaRPr lang="en-GB" sz="2800" dirty="0">
              <a:solidFill>
                <a:schemeClr val="tx1"/>
              </a:solidFill>
            </a:endParaRPr>
          </a:p>
        </p:txBody>
      </p:sp>
      <p:sp>
        <p:nvSpPr>
          <p:cNvPr id="6" name="Smiley Face 5"/>
          <p:cNvSpPr/>
          <p:nvPr/>
        </p:nvSpPr>
        <p:spPr>
          <a:xfrm>
            <a:off x="9968752" y="4948518"/>
            <a:ext cx="824753" cy="84268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04235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2727" y="172840"/>
            <a:ext cx="9720072" cy="1499616"/>
          </a:xfrm>
        </p:spPr>
        <p:txBody>
          <a:bodyPr/>
          <a:lstStyle/>
          <a:p>
            <a:r>
              <a:rPr lang="en-GB" dirty="0" smtClean="0"/>
              <a:t>Beth </a:t>
            </a:r>
            <a:r>
              <a:rPr lang="en-GB" dirty="0" err="1" smtClean="0"/>
              <a:t>ddywed</a:t>
            </a:r>
            <a:r>
              <a:rPr lang="en-GB" dirty="0" smtClean="0"/>
              <a:t> y </a:t>
            </a:r>
            <a:r>
              <a:rPr lang="en-GB" dirty="0" err="1" smtClean="0"/>
              <a:t>canllawiau</a:t>
            </a:r>
            <a:r>
              <a:rPr lang="en-GB" dirty="0" smtClean="0"/>
              <a:t>?</a:t>
            </a:r>
            <a:br>
              <a:rPr lang="en-GB" dirty="0" smtClean="0"/>
            </a:br>
            <a:r>
              <a:rPr lang="en-GB" dirty="0" smtClean="0"/>
              <a:t>what does the guidance say?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41213464"/>
              </p:ext>
            </p:extLst>
          </p:nvPr>
        </p:nvGraphicFramePr>
        <p:xfrm>
          <a:off x="537881" y="1493162"/>
          <a:ext cx="11259670" cy="3017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629835"/>
                <a:gridCol w="5629835"/>
              </a:tblGrid>
              <a:tr h="370840">
                <a:tc>
                  <a:txBody>
                    <a:bodyPr/>
                    <a:lstStyle/>
                    <a:p>
                      <a:pPr marL="457200" indent="-457200">
                        <a:buFont typeface="Arial" panose="020B0604020202020204" pitchFamily="34" charset="0"/>
                        <a:buChar char="•"/>
                      </a:pPr>
                      <a:r>
                        <a:rPr lang="cy-GB" sz="32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Darllenwch ‘Monitro eich cynnydd personol’ ar waelod tudalen 4 a thop tudalen 5.</a:t>
                      </a:r>
                    </a:p>
                    <a:p>
                      <a:pPr marL="457200" indent="-457200">
                        <a:buFont typeface="Arial" panose="020B0604020202020204" pitchFamily="34" charset="0"/>
                        <a:buChar char="•"/>
                      </a:pPr>
                      <a:r>
                        <a:rPr lang="cy-GB" sz="32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Mewn pwyntiau,</a:t>
                      </a:r>
                      <a:r>
                        <a:rPr lang="cy-GB" sz="32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crynhowch beth sydd angen i chi ei wneud tra ar PAP.</a:t>
                      </a:r>
                      <a:endParaRPr lang="cy-GB" sz="32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457200" indent="-457200">
                        <a:buFont typeface="Arial" panose="020B0604020202020204" pitchFamily="34" charset="0"/>
                        <a:buChar char="•"/>
                      </a:pPr>
                      <a:r>
                        <a:rPr lang="en-GB" sz="3200" dirty="0" smtClean="0"/>
                        <a:t>Read ‘Monitoring your own progress’ at the bottom of page 5.</a:t>
                      </a:r>
                    </a:p>
                    <a:p>
                      <a:pPr marL="457200" indent="-457200">
                        <a:buFont typeface="Arial" panose="020B0604020202020204" pitchFamily="34" charset="0"/>
                        <a:buChar char="•"/>
                      </a:pPr>
                      <a:r>
                        <a:rPr lang="en-GB" sz="3200" dirty="0" smtClean="0"/>
                        <a:t>In bullet</a:t>
                      </a:r>
                      <a:r>
                        <a:rPr lang="en-GB" sz="3200" baseline="0" dirty="0" smtClean="0"/>
                        <a:t> points, summarise what you need to do whilst on PTE.</a:t>
                      </a:r>
                      <a:endParaRPr lang="en-GB" sz="3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Explosion 1 4"/>
          <p:cNvSpPr/>
          <p:nvPr/>
        </p:nvSpPr>
        <p:spPr>
          <a:xfrm>
            <a:off x="1152727" y="4123765"/>
            <a:ext cx="10644823" cy="2734235"/>
          </a:xfrm>
          <a:prstGeom prst="irregularSeal1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 smtClean="0">
                <a:solidFill>
                  <a:schemeClr val="tx1"/>
                </a:solidFill>
              </a:rPr>
              <a:t>Y </a:t>
            </a:r>
            <a:r>
              <a:rPr lang="en-GB" sz="2400" b="1" dirty="0" err="1" smtClean="0">
                <a:solidFill>
                  <a:schemeClr val="tx1"/>
                </a:solidFill>
              </a:rPr>
              <a:t>canllawiau</a:t>
            </a:r>
            <a:r>
              <a:rPr lang="en-GB" sz="2400" b="1" dirty="0" smtClean="0">
                <a:solidFill>
                  <a:schemeClr val="tx1"/>
                </a:solidFill>
              </a:rPr>
              <a:t> </a:t>
            </a:r>
            <a:r>
              <a:rPr lang="en-GB" sz="2400" b="1" dirty="0" err="1" smtClean="0">
                <a:solidFill>
                  <a:schemeClr val="tx1"/>
                </a:solidFill>
              </a:rPr>
              <a:t>yw</a:t>
            </a:r>
            <a:r>
              <a:rPr lang="en-GB" sz="2400" b="1" dirty="0" smtClean="0">
                <a:solidFill>
                  <a:schemeClr val="tx1"/>
                </a:solidFill>
              </a:rPr>
              <a:t> </a:t>
            </a:r>
            <a:r>
              <a:rPr lang="en-GB" sz="2400" b="1" dirty="0" err="1" smtClean="0">
                <a:solidFill>
                  <a:schemeClr val="tx1"/>
                </a:solidFill>
              </a:rPr>
              <a:t>eich</a:t>
            </a:r>
            <a:r>
              <a:rPr lang="en-GB" sz="2400" b="1" dirty="0" smtClean="0">
                <a:solidFill>
                  <a:schemeClr val="tx1"/>
                </a:solidFill>
              </a:rPr>
              <a:t> </a:t>
            </a:r>
            <a:r>
              <a:rPr lang="en-GB" sz="2400" b="1" dirty="0" err="1" smtClean="0">
                <a:solidFill>
                  <a:schemeClr val="tx1"/>
                </a:solidFill>
              </a:rPr>
              <a:t>ffrind</a:t>
            </a:r>
            <a:r>
              <a:rPr lang="en-GB" sz="2400" b="1" dirty="0" smtClean="0">
                <a:solidFill>
                  <a:schemeClr val="tx1"/>
                </a:solidFill>
              </a:rPr>
              <a:t> </a:t>
            </a:r>
            <a:r>
              <a:rPr lang="en-GB" sz="2400" b="1" dirty="0" err="1" smtClean="0">
                <a:solidFill>
                  <a:schemeClr val="tx1"/>
                </a:solidFill>
              </a:rPr>
              <a:t>gorau</a:t>
            </a:r>
            <a:r>
              <a:rPr lang="en-GB" sz="2400" b="1" dirty="0" smtClean="0">
                <a:solidFill>
                  <a:schemeClr val="tx1"/>
                </a:solidFill>
              </a:rPr>
              <a:t> </a:t>
            </a:r>
            <a:r>
              <a:rPr lang="en-GB" sz="2400" b="1" dirty="0" err="1" smtClean="0">
                <a:solidFill>
                  <a:schemeClr val="tx1"/>
                </a:solidFill>
              </a:rPr>
              <a:t>newydd</a:t>
            </a:r>
            <a:r>
              <a:rPr lang="en-GB" sz="2400" b="1" dirty="0" smtClean="0">
                <a:solidFill>
                  <a:schemeClr val="tx1"/>
                </a:solidFill>
              </a:rPr>
              <a:t>!</a:t>
            </a:r>
          </a:p>
          <a:p>
            <a:pPr algn="ctr"/>
            <a:r>
              <a:rPr lang="en-GB" sz="2400" b="1" dirty="0" smtClean="0">
                <a:solidFill>
                  <a:schemeClr val="tx1"/>
                </a:solidFill>
              </a:rPr>
              <a:t>The guidance is your new best friend!</a:t>
            </a:r>
            <a:endParaRPr lang="en-GB" sz="2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52166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134112"/>
            <a:ext cx="9720072" cy="1499616"/>
          </a:xfrm>
        </p:spPr>
        <p:txBody>
          <a:bodyPr/>
          <a:lstStyle/>
          <a:p>
            <a:r>
              <a:rPr lang="en-GB" dirty="0" smtClean="0"/>
              <a:t>Beth </a:t>
            </a:r>
            <a:r>
              <a:rPr lang="en-GB" dirty="0" err="1" smtClean="0"/>
              <a:t>yn</a:t>
            </a:r>
            <a:r>
              <a:rPr lang="en-GB" dirty="0" smtClean="0"/>
              <a:t> union </a:t>
            </a:r>
            <a:r>
              <a:rPr lang="en-GB" dirty="0" err="1" smtClean="0"/>
              <a:t>sydd</a:t>
            </a:r>
            <a:r>
              <a:rPr lang="en-GB" dirty="0" smtClean="0"/>
              <a:t> </a:t>
            </a:r>
            <a:r>
              <a:rPr lang="en-GB" dirty="0" err="1" smtClean="0"/>
              <a:t>angen</a:t>
            </a:r>
            <a:r>
              <a:rPr lang="en-GB" dirty="0" smtClean="0"/>
              <a:t> </a:t>
            </a:r>
            <a:r>
              <a:rPr lang="en-GB" dirty="0" err="1" smtClean="0"/>
              <a:t>ei</a:t>
            </a:r>
            <a:r>
              <a:rPr lang="en-GB" dirty="0" smtClean="0"/>
              <a:t> </a:t>
            </a:r>
            <a:r>
              <a:rPr lang="en-GB" dirty="0" err="1" smtClean="0"/>
              <a:t>wneud</a:t>
            </a:r>
            <a:r>
              <a:rPr lang="en-GB" dirty="0" smtClean="0"/>
              <a:t>?</a:t>
            </a:r>
            <a:br>
              <a:rPr lang="en-GB" dirty="0" smtClean="0"/>
            </a:br>
            <a:r>
              <a:rPr lang="en-GB" dirty="0" smtClean="0"/>
              <a:t>What exactly needs doing? 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48643224"/>
              </p:ext>
            </p:extLst>
          </p:nvPr>
        </p:nvGraphicFramePr>
        <p:xfrm>
          <a:off x="466165" y="1633728"/>
          <a:ext cx="11223810" cy="3017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611905"/>
                <a:gridCol w="5611905"/>
              </a:tblGrid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sz="2400" dirty="0" err="1" smtClean="0"/>
                        <a:t>Diweddaru’ch</a:t>
                      </a:r>
                      <a:r>
                        <a:rPr lang="en-GB" sz="2400" dirty="0" smtClean="0"/>
                        <a:t> </a:t>
                      </a:r>
                      <a:r>
                        <a:rPr lang="en-GB" sz="2400" dirty="0" err="1" smtClean="0"/>
                        <a:t>ffeil</a:t>
                      </a:r>
                      <a:r>
                        <a:rPr lang="en-GB" sz="2400" dirty="0" smtClean="0"/>
                        <a:t> </a:t>
                      </a:r>
                      <a:r>
                        <a:rPr lang="en-GB" sz="2400" dirty="0" err="1" smtClean="0"/>
                        <a:t>waith</a:t>
                      </a:r>
                      <a:r>
                        <a:rPr lang="en-GB" sz="2400" dirty="0" smtClean="0"/>
                        <a:t> PAP </a:t>
                      </a:r>
                      <a:r>
                        <a:rPr lang="en-GB" sz="2400" dirty="0" err="1" smtClean="0"/>
                        <a:t>yn</a:t>
                      </a:r>
                      <a:r>
                        <a:rPr lang="en-GB" sz="2400" dirty="0" smtClean="0"/>
                        <a:t> </a:t>
                      </a:r>
                      <a:r>
                        <a:rPr lang="en-GB" sz="2400" dirty="0" err="1" smtClean="0"/>
                        <a:t>rheolaidd</a:t>
                      </a:r>
                      <a:endParaRPr lang="en-GB" sz="2400" dirty="0" smtClean="0"/>
                    </a:p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sz="2400" dirty="0" smtClean="0"/>
                        <a:t>Un BWA bob </a:t>
                      </a:r>
                      <a:r>
                        <a:rPr lang="en-GB" sz="2400" dirty="0" err="1" smtClean="0"/>
                        <a:t>dydd</a:t>
                      </a:r>
                      <a:endParaRPr lang="en-GB" sz="2400" dirty="0" smtClean="0"/>
                    </a:p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sz="2400" dirty="0" err="1" smtClean="0"/>
                        <a:t>Ffurflen</a:t>
                      </a:r>
                      <a:r>
                        <a:rPr lang="en-GB" sz="2400" dirty="0" smtClean="0"/>
                        <a:t> </a:t>
                      </a:r>
                      <a:r>
                        <a:rPr lang="en-GB" sz="2400" dirty="0" err="1" smtClean="0"/>
                        <a:t>gwersi</a:t>
                      </a:r>
                      <a:r>
                        <a:rPr lang="en-GB" sz="2400" baseline="0" dirty="0" smtClean="0"/>
                        <a:t> a </a:t>
                      </a:r>
                      <a:r>
                        <a:rPr lang="en-GB" sz="2400" baseline="0" dirty="0" err="1" smtClean="0"/>
                        <a:t>gynlluniwyd</a:t>
                      </a:r>
                      <a:r>
                        <a:rPr lang="en-GB" sz="2400" baseline="0" dirty="0" smtClean="0"/>
                        <a:t> </a:t>
                      </a:r>
                      <a:r>
                        <a:rPr lang="en-GB" sz="2400" baseline="0" dirty="0" err="1" smtClean="0"/>
                        <a:t>gwersi</a:t>
                      </a:r>
                      <a:r>
                        <a:rPr lang="en-GB" sz="2400" baseline="0" dirty="0" smtClean="0"/>
                        <a:t> a </a:t>
                      </a:r>
                      <a:r>
                        <a:rPr lang="en-GB" sz="2400" baseline="0" dirty="0" err="1" smtClean="0"/>
                        <a:t>addysgwyd</a:t>
                      </a:r>
                      <a:r>
                        <a:rPr lang="en-GB" sz="2400" baseline="0" dirty="0" smtClean="0"/>
                        <a:t> bob </a:t>
                      </a:r>
                      <a:r>
                        <a:rPr lang="en-GB" sz="2400" baseline="0" dirty="0" err="1" smtClean="0"/>
                        <a:t>dydd</a:t>
                      </a:r>
                      <a:endParaRPr lang="en-GB" sz="2400" baseline="0" dirty="0" smtClean="0"/>
                    </a:p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sz="2400" baseline="0" dirty="0" err="1" smtClean="0"/>
                        <a:t>Cofnod</a:t>
                      </a:r>
                      <a:r>
                        <a:rPr lang="en-GB" sz="2400" baseline="0" dirty="0" smtClean="0"/>
                        <a:t> </a:t>
                      </a:r>
                      <a:r>
                        <a:rPr lang="en-GB" sz="2400" baseline="0" dirty="0" err="1" smtClean="0"/>
                        <a:t>presenoldeb</a:t>
                      </a:r>
                      <a:r>
                        <a:rPr lang="en-GB" sz="2400" baseline="0" dirty="0" smtClean="0"/>
                        <a:t> bob </a:t>
                      </a:r>
                      <a:r>
                        <a:rPr lang="en-GB" sz="2400" baseline="0" dirty="0" err="1" smtClean="0"/>
                        <a:t>dydd</a:t>
                      </a:r>
                      <a:endParaRPr lang="en-GB" sz="2400" baseline="0" dirty="0" smtClean="0"/>
                    </a:p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sz="2400" baseline="0" dirty="0" smtClean="0"/>
                        <a:t>Un Adolygiad </a:t>
                      </a:r>
                      <a:r>
                        <a:rPr lang="en-GB" sz="2400" baseline="0" dirty="0" err="1" smtClean="0"/>
                        <a:t>Diwedd</a:t>
                      </a:r>
                      <a:r>
                        <a:rPr lang="en-GB" sz="2400" baseline="0" dirty="0" smtClean="0"/>
                        <a:t> </a:t>
                      </a:r>
                      <a:r>
                        <a:rPr lang="en-GB" sz="2400" baseline="0" dirty="0" err="1" smtClean="0"/>
                        <a:t>Wythnos</a:t>
                      </a:r>
                      <a:r>
                        <a:rPr lang="en-GB" sz="2400" baseline="0" dirty="0" smtClean="0"/>
                        <a:t> bob </a:t>
                      </a:r>
                      <a:r>
                        <a:rPr lang="en-GB" sz="2400" baseline="0" dirty="0" err="1" smtClean="0"/>
                        <a:t>wythnos</a:t>
                      </a:r>
                      <a:endParaRPr lang="en-GB" sz="240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sz="2400" dirty="0" smtClean="0"/>
                        <a:t>Regularly update the PTE work file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sz="2400" dirty="0" smtClean="0"/>
                        <a:t>One ARC reflection every day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sz="2400" dirty="0" smtClean="0"/>
                        <a:t>Lessons planned/lessons taught form every</a:t>
                      </a:r>
                      <a:r>
                        <a:rPr lang="en-GB" sz="2400" baseline="0" dirty="0" smtClean="0"/>
                        <a:t> day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sz="2400" dirty="0" smtClean="0"/>
                        <a:t>Attendance record every day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sz="2400" dirty="0" smtClean="0"/>
                        <a:t>One End of Week Review every week</a:t>
                      </a:r>
                      <a:endParaRPr lang="en-GB" sz="2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Explosion 1 4"/>
          <p:cNvSpPr/>
          <p:nvPr/>
        </p:nvSpPr>
        <p:spPr>
          <a:xfrm>
            <a:off x="179294" y="4123765"/>
            <a:ext cx="11869271" cy="2734235"/>
          </a:xfrm>
          <a:prstGeom prst="irregularSeal1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 err="1" smtClean="0">
                <a:solidFill>
                  <a:schemeClr val="tx1"/>
                </a:solidFill>
              </a:rPr>
              <a:t>Nawr</a:t>
            </a:r>
            <a:r>
              <a:rPr lang="en-GB" sz="2400" b="1" dirty="0">
                <a:solidFill>
                  <a:schemeClr val="tx1"/>
                </a:solidFill>
              </a:rPr>
              <a:t> </a:t>
            </a:r>
            <a:r>
              <a:rPr lang="en-GB" sz="2400" b="1" dirty="0" err="1" smtClean="0">
                <a:solidFill>
                  <a:schemeClr val="tx1"/>
                </a:solidFill>
              </a:rPr>
              <a:t>dewch</a:t>
            </a:r>
            <a:r>
              <a:rPr lang="en-GB" sz="2400" b="1" dirty="0" smtClean="0">
                <a:solidFill>
                  <a:schemeClr val="tx1"/>
                </a:solidFill>
              </a:rPr>
              <a:t> o </a:t>
            </a:r>
            <a:r>
              <a:rPr lang="en-GB" sz="2400" b="1" dirty="0" err="1" smtClean="0">
                <a:solidFill>
                  <a:schemeClr val="tx1"/>
                </a:solidFill>
              </a:rPr>
              <a:t>hyd</a:t>
            </a:r>
            <a:r>
              <a:rPr lang="en-GB" sz="2400" b="1" dirty="0" smtClean="0">
                <a:solidFill>
                  <a:schemeClr val="tx1"/>
                </a:solidFill>
              </a:rPr>
              <a:t> </a:t>
            </a:r>
            <a:r>
              <a:rPr lang="en-GB" sz="2400" b="1" dirty="0" err="1">
                <a:solidFill>
                  <a:schemeClr val="tx1"/>
                </a:solidFill>
              </a:rPr>
              <a:t>i</a:t>
            </a:r>
            <a:r>
              <a:rPr lang="en-GB" sz="2400" b="1" dirty="0" err="1" smtClean="0">
                <a:solidFill>
                  <a:schemeClr val="tx1"/>
                </a:solidFill>
              </a:rPr>
              <a:t>’r</a:t>
            </a:r>
            <a:r>
              <a:rPr lang="en-GB" sz="2400" b="1" dirty="0" smtClean="0">
                <a:solidFill>
                  <a:schemeClr val="tx1"/>
                </a:solidFill>
              </a:rPr>
              <a:t> </a:t>
            </a:r>
            <a:r>
              <a:rPr lang="en-GB" sz="2400" b="1" dirty="0" err="1" smtClean="0">
                <a:solidFill>
                  <a:schemeClr val="tx1"/>
                </a:solidFill>
              </a:rPr>
              <a:t>ffurflenni</a:t>
            </a:r>
            <a:r>
              <a:rPr lang="en-GB" sz="2400" b="1" dirty="0" smtClean="0">
                <a:solidFill>
                  <a:schemeClr val="tx1"/>
                </a:solidFill>
              </a:rPr>
              <a:t> </a:t>
            </a:r>
            <a:r>
              <a:rPr lang="en-GB" sz="2400" b="1" dirty="0" err="1" smtClean="0">
                <a:solidFill>
                  <a:schemeClr val="tx1"/>
                </a:solidFill>
              </a:rPr>
              <a:t>hyn</a:t>
            </a:r>
            <a:r>
              <a:rPr lang="en-GB" sz="2400" b="1" dirty="0" smtClean="0">
                <a:solidFill>
                  <a:schemeClr val="tx1"/>
                </a:solidFill>
              </a:rPr>
              <a:t> </a:t>
            </a:r>
            <a:r>
              <a:rPr lang="en-GB" sz="2400" b="1" dirty="0" err="1" smtClean="0">
                <a:solidFill>
                  <a:schemeClr val="tx1"/>
                </a:solidFill>
              </a:rPr>
              <a:t>ar</a:t>
            </a:r>
            <a:r>
              <a:rPr lang="en-GB" sz="2400" b="1" dirty="0" smtClean="0">
                <a:solidFill>
                  <a:schemeClr val="tx1"/>
                </a:solidFill>
              </a:rPr>
              <a:t> Moodle!</a:t>
            </a:r>
          </a:p>
          <a:p>
            <a:pPr algn="ctr"/>
            <a:r>
              <a:rPr lang="en-GB" sz="2400" b="1" dirty="0" smtClean="0">
                <a:solidFill>
                  <a:schemeClr val="tx1"/>
                </a:solidFill>
              </a:rPr>
              <a:t>Now find these forms on Moodle!</a:t>
            </a:r>
            <a:endParaRPr lang="en-GB" sz="2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91829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Ffeil</a:t>
            </a:r>
            <a:r>
              <a:rPr lang="en-GB" dirty="0" smtClean="0"/>
              <a:t> </a:t>
            </a:r>
            <a:r>
              <a:rPr lang="en-GB" dirty="0" err="1" smtClean="0"/>
              <a:t>waith</a:t>
            </a:r>
            <a:r>
              <a:rPr lang="en-GB" dirty="0" smtClean="0"/>
              <a:t> pap</a:t>
            </a:r>
            <a:br>
              <a:rPr lang="en-GB" dirty="0" smtClean="0"/>
            </a:br>
            <a:r>
              <a:rPr lang="en-GB" dirty="0" err="1" smtClean="0"/>
              <a:t>pte</a:t>
            </a:r>
            <a:r>
              <a:rPr lang="en-GB" dirty="0" smtClean="0"/>
              <a:t> work file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884164" y="1335024"/>
            <a:ext cx="6113544" cy="4022725"/>
          </a:xfrm>
          <a:prstGeom prst="rect">
            <a:avLst/>
          </a:prstGeom>
        </p:spPr>
      </p:pic>
      <p:sp>
        <p:nvSpPr>
          <p:cNvPr id="5" name="Explosion 1 4"/>
          <p:cNvSpPr/>
          <p:nvPr/>
        </p:nvSpPr>
        <p:spPr>
          <a:xfrm>
            <a:off x="1024128" y="1335024"/>
            <a:ext cx="5367125" cy="5283674"/>
          </a:xfrm>
          <a:prstGeom prst="irregularSeal1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 err="1" smtClean="0">
                <a:solidFill>
                  <a:schemeClr val="tx1"/>
                </a:solidFill>
              </a:rPr>
              <a:t>Gwiriwch</a:t>
            </a:r>
            <a:r>
              <a:rPr lang="en-GB" sz="2400" b="1" dirty="0" smtClean="0">
                <a:solidFill>
                  <a:schemeClr val="tx1"/>
                </a:solidFill>
              </a:rPr>
              <a:t> </a:t>
            </a:r>
            <a:r>
              <a:rPr lang="en-GB" sz="2400" b="1" dirty="0" err="1" smtClean="0">
                <a:solidFill>
                  <a:schemeClr val="tx1"/>
                </a:solidFill>
              </a:rPr>
              <a:t>yr</a:t>
            </a:r>
            <a:r>
              <a:rPr lang="en-GB" sz="2400" b="1" dirty="0" smtClean="0">
                <a:solidFill>
                  <a:schemeClr val="tx1"/>
                </a:solidFill>
              </a:rPr>
              <a:t> </a:t>
            </a:r>
            <a:r>
              <a:rPr lang="en-GB" sz="2400" b="1" dirty="0" err="1" smtClean="0">
                <a:solidFill>
                  <a:schemeClr val="tx1"/>
                </a:solidFill>
              </a:rPr>
              <a:t>hyn</a:t>
            </a:r>
            <a:r>
              <a:rPr lang="en-GB" sz="2400" b="1" dirty="0" smtClean="0">
                <a:solidFill>
                  <a:schemeClr val="tx1"/>
                </a:solidFill>
              </a:rPr>
              <a:t> </a:t>
            </a:r>
            <a:r>
              <a:rPr lang="en-GB" sz="2400" b="1" dirty="0" err="1" smtClean="0">
                <a:solidFill>
                  <a:schemeClr val="tx1"/>
                </a:solidFill>
              </a:rPr>
              <a:t>sydd</a:t>
            </a:r>
            <a:r>
              <a:rPr lang="en-GB" sz="2400" b="1" dirty="0" smtClean="0">
                <a:solidFill>
                  <a:schemeClr val="tx1"/>
                </a:solidFill>
              </a:rPr>
              <a:t> </a:t>
            </a:r>
            <a:r>
              <a:rPr lang="en-GB" sz="2400" b="1" dirty="0" err="1" smtClean="0">
                <a:solidFill>
                  <a:schemeClr val="tx1"/>
                </a:solidFill>
              </a:rPr>
              <a:t>ei</a:t>
            </a:r>
            <a:r>
              <a:rPr lang="en-GB" sz="2400" b="1" dirty="0" smtClean="0">
                <a:solidFill>
                  <a:schemeClr val="tx1"/>
                </a:solidFill>
              </a:rPr>
              <a:t> </a:t>
            </a:r>
            <a:r>
              <a:rPr lang="en-GB" sz="2400" b="1" dirty="0" err="1" smtClean="0">
                <a:solidFill>
                  <a:schemeClr val="tx1"/>
                </a:solidFill>
              </a:rPr>
              <a:t>angen</a:t>
            </a:r>
            <a:r>
              <a:rPr lang="en-GB" sz="2400" b="1" dirty="0" smtClean="0">
                <a:solidFill>
                  <a:schemeClr val="tx1"/>
                </a:solidFill>
              </a:rPr>
              <a:t>!</a:t>
            </a:r>
          </a:p>
          <a:p>
            <a:pPr algn="ctr"/>
            <a:endParaRPr lang="en-GB" sz="2400" b="1" dirty="0" smtClean="0">
              <a:solidFill>
                <a:schemeClr val="tx1"/>
              </a:solidFill>
            </a:endParaRPr>
          </a:p>
          <a:p>
            <a:pPr algn="ctr"/>
            <a:r>
              <a:rPr lang="en-GB" sz="2400" b="1" dirty="0" smtClean="0">
                <a:solidFill>
                  <a:schemeClr val="tx1"/>
                </a:solidFill>
              </a:rPr>
              <a:t>Check what’s needed!</a:t>
            </a:r>
          </a:p>
        </p:txBody>
      </p:sp>
    </p:spTree>
    <p:extLst>
      <p:ext uri="{BB962C8B-B14F-4D97-AF65-F5344CB8AC3E}">
        <p14:creationId xmlns:p14="http://schemas.microsoft.com/office/powerpoint/2010/main" val="5670081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0"/>
            <a:ext cx="9720072" cy="1499616"/>
          </a:xfrm>
        </p:spPr>
        <p:txBody>
          <a:bodyPr/>
          <a:lstStyle/>
          <a:p>
            <a:r>
              <a:rPr lang="en-GB" dirty="0" smtClean="0"/>
              <a:t>BWA</a:t>
            </a:r>
            <a:br>
              <a:rPr lang="en-GB" dirty="0" smtClean="0"/>
            </a:br>
            <a:r>
              <a:rPr lang="en-GB" dirty="0" smtClean="0"/>
              <a:t>ARC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7" y="1499616"/>
            <a:ext cx="9720073" cy="4023360"/>
          </a:xfrm>
        </p:spPr>
        <p:txBody>
          <a:bodyPr/>
          <a:lstStyle/>
          <a:p>
            <a:r>
              <a:rPr lang="en-GB" dirty="0" err="1" smtClean="0"/>
              <a:t>Edrychwch</a:t>
            </a:r>
            <a:r>
              <a:rPr lang="en-GB" dirty="0" smtClean="0"/>
              <a:t> </a:t>
            </a:r>
            <a:r>
              <a:rPr lang="en-GB" dirty="0" err="1" smtClean="0"/>
              <a:t>nôl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y </a:t>
            </a:r>
            <a:r>
              <a:rPr lang="en-GB" dirty="0" err="1" smtClean="0"/>
              <a:t>sesiwn</a:t>
            </a:r>
            <a:r>
              <a:rPr lang="en-GB" dirty="0" smtClean="0"/>
              <a:t> </a:t>
            </a:r>
            <a:r>
              <a:rPr lang="en-GB" dirty="0" err="1" smtClean="0"/>
              <a:t>hwn</a:t>
            </a:r>
            <a:r>
              <a:rPr lang="en-GB" dirty="0" smtClean="0"/>
              <a:t> </a:t>
            </a:r>
            <a:r>
              <a:rPr lang="en-GB" dirty="0" err="1" smtClean="0"/>
              <a:t>sydd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Moodle…</a:t>
            </a:r>
          </a:p>
          <a:p>
            <a:r>
              <a:rPr lang="en-GB" dirty="0" smtClean="0"/>
              <a:t>Look back at this session which is on Moodle…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4126" y="2581600"/>
            <a:ext cx="5181339" cy="3882188"/>
          </a:xfrm>
          <a:prstGeom prst="rect">
            <a:avLst/>
          </a:prstGeom>
        </p:spPr>
      </p:pic>
      <p:sp>
        <p:nvSpPr>
          <p:cNvPr id="5" name="Explosion 1 4"/>
          <p:cNvSpPr/>
          <p:nvPr/>
        </p:nvSpPr>
        <p:spPr>
          <a:xfrm>
            <a:off x="6562165" y="215153"/>
            <a:ext cx="5486400" cy="6248636"/>
          </a:xfrm>
          <a:prstGeom prst="irregularSeal1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 smtClean="0">
                <a:solidFill>
                  <a:schemeClr val="tx1"/>
                </a:solidFill>
              </a:rPr>
              <a:t>Beth </a:t>
            </a:r>
            <a:r>
              <a:rPr lang="en-GB" sz="2400" b="1" dirty="0" err="1" smtClean="0">
                <a:solidFill>
                  <a:schemeClr val="tx1"/>
                </a:solidFill>
              </a:rPr>
              <a:t>yw</a:t>
            </a:r>
            <a:r>
              <a:rPr lang="en-GB" sz="2400" b="1" dirty="0" smtClean="0">
                <a:solidFill>
                  <a:schemeClr val="tx1"/>
                </a:solidFill>
              </a:rPr>
              <a:t> </a:t>
            </a:r>
            <a:r>
              <a:rPr lang="en-GB" sz="2400" b="1" dirty="0" err="1" smtClean="0">
                <a:solidFill>
                  <a:schemeClr val="tx1"/>
                </a:solidFill>
              </a:rPr>
              <a:t>pwrpas</a:t>
            </a:r>
            <a:r>
              <a:rPr lang="en-GB" sz="2400" b="1" dirty="0" smtClean="0">
                <a:solidFill>
                  <a:schemeClr val="tx1"/>
                </a:solidFill>
              </a:rPr>
              <a:t> </a:t>
            </a:r>
            <a:r>
              <a:rPr lang="en-GB" sz="2400" b="1" dirty="0" err="1" smtClean="0">
                <a:solidFill>
                  <a:schemeClr val="tx1"/>
                </a:solidFill>
              </a:rPr>
              <a:t>adfyfyrio</a:t>
            </a:r>
            <a:r>
              <a:rPr lang="en-GB" sz="2400" b="1" dirty="0" smtClean="0">
                <a:solidFill>
                  <a:schemeClr val="tx1"/>
                </a:solidFill>
              </a:rPr>
              <a:t>, a </a:t>
            </a:r>
            <a:r>
              <a:rPr lang="en-GB" sz="2400" b="1" dirty="0" err="1" smtClean="0">
                <a:solidFill>
                  <a:schemeClr val="tx1"/>
                </a:solidFill>
              </a:rPr>
              <a:t>sut</a:t>
            </a:r>
            <a:r>
              <a:rPr lang="en-GB" sz="2400" b="1" dirty="0" smtClean="0">
                <a:solidFill>
                  <a:schemeClr val="tx1"/>
                </a:solidFill>
              </a:rPr>
              <a:t> </a:t>
            </a:r>
            <a:r>
              <a:rPr lang="en-GB" sz="2400" b="1" dirty="0" err="1" smtClean="0">
                <a:solidFill>
                  <a:schemeClr val="tx1"/>
                </a:solidFill>
              </a:rPr>
              <a:t>mae</a:t>
            </a:r>
            <a:r>
              <a:rPr lang="en-GB" sz="2400" b="1" dirty="0" smtClean="0">
                <a:solidFill>
                  <a:schemeClr val="tx1"/>
                </a:solidFill>
              </a:rPr>
              <a:t> BWA </a:t>
            </a:r>
            <a:r>
              <a:rPr lang="en-GB" sz="2400" b="1" dirty="0" err="1" smtClean="0">
                <a:solidFill>
                  <a:schemeClr val="tx1"/>
                </a:solidFill>
              </a:rPr>
              <a:t>yn</a:t>
            </a:r>
            <a:r>
              <a:rPr lang="en-GB" sz="2400" b="1" dirty="0" smtClean="0">
                <a:solidFill>
                  <a:schemeClr val="tx1"/>
                </a:solidFill>
              </a:rPr>
              <a:t> </a:t>
            </a:r>
            <a:r>
              <a:rPr lang="en-GB" sz="2400" b="1" dirty="0" err="1" smtClean="0">
                <a:solidFill>
                  <a:schemeClr val="tx1"/>
                </a:solidFill>
              </a:rPr>
              <a:t>gallu</a:t>
            </a:r>
            <a:r>
              <a:rPr lang="en-GB" sz="2400" b="1" dirty="0" smtClean="0">
                <a:solidFill>
                  <a:schemeClr val="tx1"/>
                </a:solidFill>
              </a:rPr>
              <a:t> </a:t>
            </a:r>
            <a:r>
              <a:rPr lang="en-GB" sz="2400" b="1" dirty="0" err="1" smtClean="0">
                <a:solidFill>
                  <a:schemeClr val="tx1"/>
                </a:solidFill>
              </a:rPr>
              <a:t>helpu</a:t>
            </a:r>
            <a:r>
              <a:rPr lang="en-GB" sz="2400" b="1" dirty="0" smtClean="0">
                <a:solidFill>
                  <a:schemeClr val="tx1"/>
                </a:solidFill>
              </a:rPr>
              <a:t>?</a:t>
            </a:r>
          </a:p>
          <a:p>
            <a:pPr algn="ctr"/>
            <a:endParaRPr lang="en-GB" sz="2400" b="1" dirty="0" smtClean="0">
              <a:solidFill>
                <a:schemeClr val="tx1"/>
              </a:solidFill>
            </a:endParaRPr>
          </a:p>
          <a:p>
            <a:pPr algn="ctr"/>
            <a:r>
              <a:rPr lang="en-GB" sz="2400" b="1" dirty="0" smtClean="0">
                <a:solidFill>
                  <a:schemeClr val="tx1"/>
                </a:solidFill>
              </a:rPr>
              <a:t>What is the purpose of reflecting, and how can ARC help?</a:t>
            </a:r>
            <a:endParaRPr lang="en-GB" sz="2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70038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Gwersi</a:t>
            </a:r>
            <a:r>
              <a:rPr lang="en-GB" dirty="0" smtClean="0"/>
              <a:t> a </a:t>
            </a:r>
            <a:r>
              <a:rPr lang="en-GB" dirty="0" err="1" smtClean="0"/>
              <a:t>gynlluniwyd</a:t>
            </a:r>
            <a:r>
              <a:rPr lang="en-GB" dirty="0" smtClean="0"/>
              <a:t> ag </a:t>
            </a:r>
            <a:r>
              <a:rPr lang="en-GB" dirty="0" err="1" smtClean="0"/>
              <a:t>addysgwyd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Lessons planned/lessons taught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24128" y="2357718"/>
            <a:ext cx="7695971" cy="4022725"/>
          </a:xfrm>
          <a:prstGeom prst="rect">
            <a:avLst/>
          </a:prstGeom>
        </p:spPr>
      </p:pic>
      <p:sp>
        <p:nvSpPr>
          <p:cNvPr id="5" name="Explosion 1 4"/>
          <p:cNvSpPr/>
          <p:nvPr/>
        </p:nvSpPr>
        <p:spPr>
          <a:xfrm>
            <a:off x="8247529" y="2357718"/>
            <a:ext cx="3663831" cy="3436428"/>
          </a:xfrm>
          <a:prstGeom prst="irregularSeal1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 smtClean="0">
                <a:solidFill>
                  <a:schemeClr val="tx1"/>
                </a:solidFill>
              </a:rPr>
              <a:t>Bob </a:t>
            </a:r>
            <a:r>
              <a:rPr lang="en-GB" sz="2400" b="1" dirty="0" err="1" smtClean="0">
                <a:solidFill>
                  <a:schemeClr val="tx1"/>
                </a:solidFill>
              </a:rPr>
              <a:t>dydd</a:t>
            </a:r>
            <a:r>
              <a:rPr lang="en-GB" sz="2400" b="1" dirty="0" smtClean="0">
                <a:solidFill>
                  <a:schemeClr val="tx1"/>
                </a:solidFill>
              </a:rPr>
              <a:t>!</a:t>
            </a:r>
          </a:p>
          <a:p>
            <a:pPr algn="ctr"/>
            <a:endParaRPr lang="en-GB" sz="2400" b="1" dirty="0">
              <a:solidFill>
                <a:schemeClr val="tx1"/>
              </a:solidFill>
            </a:endParaRPr>
          </a:p>
          <a:p>
            <a:pPr algn="ctr"/>
            <a:r>
              <a:rPr lang="en-GB" sz="2400" b="1" dirty="0" smtClean="0">
                <a:solidFill>
                  <a:schemeClr val="tx1"/>
                </a:solidFill>
              </a:rPr>
              <a:t>Every day!</a:t>
            </a:r>
          </a:p>
        </p:txBody>
      </p:sp>
    </p:spTree>
    <p:extLst>
      <p:ext uri="{BB962C8B-B14F-4D97-AF65-F5344CB8AC3E}">
        <p14:creationId xmlns:p14="http://schemas.microsoft.com/office/powerpoint/2010/main" val="36190692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Cofnod</a:t>
            </a:r>
            <a:r>
              <a:rPr lang="en-GB" dirty="0" smtClean="0"/>
              <a:t> </a:t>
            </a:r>
            <a:r>
              <a:rPr lang="en-GB" dirty="0" err="1" smtClean="0"/>
              <a:t>presenoldeb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attendance record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5234" y="2084832"/>
            <a:ext cx="5513186" cy="4022725"/>
          </a:xfrm>
          <a:prstGeom prst="rect">
            <a:avLst/>
          </a:prstGeom>
        </p:spPr>
      </p:pic>
      <p:sp>
        <p:nvSpPr>
          <p:cNvPr id="5" name="Explosion 1 4"/>
          <p:cNvSpPr/>
          <p:nvPr/>
        </p:nvSpPr>
        <p:spPr>
          <a:xfrm>
            <a:off x="6024282" y="179294"/>
            <a:ext cx="6167718" cy="6284495"/>
          </a:xfrm>
          <a:prstGeom prst="irregularSeal1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 smtClean="0">
                <a:solidFill>
                  <a:schemeClr val="tx1"/>
                </a:solidFill>
              </a:rPr>
              <a:t>Mae </a:t>
            </a:r>
            <a:r>
              <a:rPr lang="en-GB" sz="2400" b="1" dirty="0" err="1" smtClean="0">
                <a:solidFill>
                  <a:schemeClr val="tx1"/>
                </a:solidFill>
              </a:rPr>
              <a:t>hwn</a:t>
            </a:r>
            <a:r>
              <a:rPr lang="en-GB" sz="2400" b="1" dirty="0" smtClean="0">
                <a:solidFill>
                  <a:schemeClr val="tx1"/>
                </a:solidFill>
              </a:rPr>
              <a:t> </a:t>
            </a:r>
            <a:r>
              <a:rPr lang="en-GB" sz="2400" b="1" dirty="0" err="1" smtClean="0">
                <a:solidFill>
                  <a:schemeClr val="tx1"/>
                </a:solidFill>
              </a:rPr>
              <a:t>yn</a:t>
            </a:r>
            <a:r>
              <a:rPr lang="en-GB" sz="2400" b="1" dirty="0" smtClean="0">
                <a:solidFill>
                  <a:schemeClr val="tx1"/>
                </a:solidFill>
              </a:rPr>
              <a:t> </a:t>
            </a:r>
            <a:r>
              <a:rPr lang="en-GB" sz="2400" b="1" dirty="0" err="1" smtClean="0">
                <a:solidFill>
                  <a:schemeClr val="tx1"/>
                </a:solidFill>
              </a:rPr>
              <a:t>rhan</a:t>
            </a:r>
            <a:r>
              <a:rPr lang="en-GB" sz="2400" b="1" dirty="0" smtClean="0">
                <a:solidFill>
                  <a:schemeClr val="tx1"/>
                </a:solidFill>
              </a:rPr>
              <a:t> </a:t>
            </a:r>
            <a:r>
              <a:rPr lang="en-GB" sz="2400" b="1" dirty="0" err="1" smtClean="0">
                <a:solidFill>
                  <a:schemeClr val="tx1"/>
                </a:solidFill>
              </a:rPr>
              <a:t>o’r</a:t>
            </a:r>
            <a:r>
              <a:rPr lang="en-GB" sz="2400" b="1" dirty="0" smtClean="0">
                <a:solidFill>
                  <a:schemeClr val="tx1"/>
                </a:solidFill>
              </a:rPr>
              <a:t> un </a:t>
            </a:r>
            <a:r>
              <a:rPr lang="en-GB" sz="2400" b="1" dirty="0" err="1" smtClean="0">
                <a:solidFill>
                  <a:schemeClr val="tx1"/>
                </a:solidFill>
              </a:rPr>
              <a:t>ddogfen</a:t>
            </a:r>
            <a:r>
              <a:rPr lang="en-GB" sz="2400" b="1" dirty="0" smtClean="0">
                <a:solidFill>
                  <a:schemeClr val="tx1"/>
                </a:solidFill>
              </a:rPr>
              <a:t> </a:t>
            </a:r>
            <a:r>
              <a:rPr lang="en-GB" sz="2400" b="1" dirty="0" err="1" smtClean="0">
                <a:solidFill>
                  <a:schemeClr val="tx1"/>
                </a:solidFill>
              </a:rPr>
              <a:t>â’r</a:t>
            </a:r>
            <a:r>
              <a:rPr lang="en-GB" sz="2400" b="1" dirty="0" smtClean="0">
                <a:solidFill>
                  <a:schemeClr val="tx1"/>
                </a:solidFill>
              </a:rPr>
              <a:t> ‘</a:t>
            </a:r>
            <a:r>
              <a:rPr lang="en-GB" sz="2400" b="1" dirty="0" err="1" smtClean="0">
                <a:solidFill>
                  <a:schemeClr val="tx1"/>
                </a:solidFill>
              </a:rPr>
              <a:t>gwersi</a:t>
            </a:r>
            <a:r>
              <a:rPr lang="en-GB" sz="2400" b="1" dirty="0" smtClean="0">
                <a:solidFill>
                  <a:schemeClr val="tx1"/>
                </a:solidFill>
              </a:rPr>
              <a:t> a </a:t>
            </a:r>
            <a:r>
              <a:rPr lang="en-GB" sz="2400" b="1" dirty="0" err="1" smtClean="0">
                <a:solidFill>
                  <a:schemeClr val="tx1"/>
                </a:solidFill>
              </a:rPr>
              <a:t>gynlluniwyd</a:t>
            </a:r>
            <a:r>
              <a:rPr lang="en-GB" sz="2400" b="1" dirty="0" smtClean="0">
                <a:solidFill>
                  <a:schemeClr val="tx1"/>
                </a:solidFill>
              </a:rPr>
              <a:t>…’ </a:t>
            </a:r>
          </a:p>
          <a:p>
            <a:pPr algn="ctr"/>
            <a:endParaRPr lang="en-GB" sz="2400" b="1" dirty="0">
              <a:solidFill>
                <a:schemeClr val="tx1"/>
              </a:solidFill>
            </a:endParaRPr>
          </a:p>
          <a:p>
            <a:pPr algn="ctr"/>
            <a:r>
              <a:rPr lang="en-GB" sz="2400" b="1" dirty="0" smtClean="0">
                <a:solidFill>
                  <a:schemeClr val="tx1"/>
                </a:solidFill>
              </a:rPr>
              <a:t>This is part of the same document as ‘lessons planned…’</a:t>
            </a:r>
          </a:p>
        </p:txBody>
      </p:sp>
    </p:spTree>
    <p:extLst>
      <p:ext uri="{BB962C8B-B14F-4D97-AF65-F5344CB8AC3E}">
        <p14:creationId xmlns:p14="http://schemas.microsoft.com/office/powerpoint/2010/main" val="17852419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3938" y="208699"/>
            <a:ext cx="9720072" cy="1499616"/>
          </a:xfrm>
        </p:spPr>
        <p:txBody>
          <a:bodyPr/>
          <a:lstStyle/>
          <a:p>
            <a:r>
              <a:rPr lang="en-GB" sz="5400" dirty="0"/>
              <a:t>Adolygiad </a:t>
            </a:r>
            <a:r>
              <a:rPr lang="en-GB" sz="5400" dirty="0" err="1"/>
              <a:t>Diwedd</a:t>
            </a:r>
            <a:r>
              <a:rPr lang="en-GB" sz="5400" dirty="0"/>
              <a:t> </a:t>
            </a:r>
            <a:r>
              <a:rPr lang="en-GB" sz="5400" dirty="0" err="1"/>
              <a:t>Wythnos</a:t>
            </a:r>
            <a:r>
              <a:rPr lang="en-GB" sz="5400" dirty="0"/>
              <a:t> </a:t>
            </a:r>
            <a:r>
              <a:rPr lang="en-GB" sz="5400" dirty="0" smtClean="0"/>
              <a:t/>
            </a:r>
            <a:br>
              <a:rPr lang="en-GB" sz="5400" dirty="0" smtClean="0"/>
            </a:br>
            <a:r>
              <a:rPr lang="en-GB" sz="5400" dirty="0" smtClean="0"/>
              <a:t>end of week review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58596582"/>
              </p:ext>
            </p:extLst>
          </p:nvPr>
        </p:nvGraphicFramePr>
        <p:xfrm>
          <a:off x="1023938" y="1708315"/>
          <a:ext cx="9720262" cy="3749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860131"/>
                <a:gridCol w="4860131"/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000" dirty="0" err="1" smtClean="0"/>
                        <a:t>Defnyddiwch</a:t>
                      </a:r>
                      <a:r>
                        <a:rPr lang="en-GB" sz="2000" baseline="0" dirty="0" smtClean="0"/>
                        <a:t> </a:t>
                      </a:r>
                      <a:r>
                        <a:rPr lang="en-GB" sz="2000" baseline="0" dirty="0" err="1" smtClean="0"/>
                        <a:t>eich</a:t>
                      </a:r>
                      <a:r>
                        <a:rPr lang="en-GB" sz="2000" baseline="0" dirty="0" smtClean="0"/>
                        <a:t> </a:t>
                      </a:r>
                      <a:r>
                        <a:rPr lang="en-GB" sz="2000" baseline="0" dirty="0" err="1" smtClean="0"/>
                        <a:t>copi</a:t>
                      </a:r>
                      <a:r>
                        <a:rPr lang="en-GB" sz="2000" baseline="0" dirty="0" smtClean="0"/>
                        <a:t> </a:t>
                      </a:r>
                      <a:r>
                        <a:rPr lang="en-GB" sz="2000" baseline="0" dirty="0" err="1" smtClean="0"/>
                        <a:t>papur</a:t>
                      </a:r>
                      <a:r>
                        <a:rPr lang="en-GB" sz="2000" baseline="0" dirty="0" smtClean="0"/>
                        <a:t> </a:t>
                      </a:r>
                      <a:r>
                        <a:rPr lang="en-GB" sz="2000" baseline="0" dirty="0" err="1" smtClean="0"/>
                        <a:t>o’r</a:t>
                      </a:r>
                      <a:r>
                        <a:rPr lang="en-GB" sz="2000" baseline="0" dirty="0" smtClean="0"/>
                        <a:t> </a:t>
                      </a:r>
                      <a:r>
                        <a:rPr lang="en-GB" sz="2000" baseline="0" dirty="0" err="1" smtClean="0"/>
                        <a:t>adolygiad</a:t>
                      </a:r>
                      <a:r>
                        <a:rPr lang="en-GB" sz="2000" baseline="0" dirty="0" smtClean="0"/>
                        <a:t> </a:t>
                      </a:r>
                      <a:r>
                        <a:rPr lang="en-GB" sz="2000" baseline="0" dirty="0" err="1" smtClean="0"/>
                        <a:t>diwedd</a:t>
                      </a:r>
                      <a:r>
                        <a:rPr lang="en-GB" sz="2000" baseline="0" dirty="0" smtClean="0"/>
                        <a:t> </a:t>
                      </a:r>
                      <a:r>
                        <a:rPr lang="en-GB" sz="2000" baseline="0" dirty="0" err="1" smtClean="0"/>
                        <a:t>wythnos</a:t>
                      </a:r>
                      <a:r>
                        <a:rPr lang="en-GB" sz="2000" baseline="0" dirty="0" smtClean="0"/>
                        <a:t> </a:t>
                      </a:r>
                      <a:r>
                        <a:rPr lang="en-GB" sz="2000" baseline="0" dirty="0" err="1" smtClean="0"/>
                        <a:t>er</a:t>
                      </a:r>
                      <a:r>
                        <a:rPr lang="en-GB" sz="2000" baseline="0" dirty="0" smtClean="0"/>
                        <a:t> </a:t>
                      </a:r>
                      <a:r>
                        <a:rPr lang="en-GB" sz="2000" baseline="0" dirty="0" err="1" smtClean="0"/>
                        <a:t>mwyn</a:t>
                      </a:r>
                      <a:r>
                        <a:rPr lang="en-GB" sz="2000" baseline="0" dirty="0" smtClean="0"/>
                        <a:t> </a:t>
                      </a:r>
                      <a:r>
                        <a:rPr lang="en-GB" sz="2000" baseline="0" dirty="0" err="1" smtClean="0"/>
                        <a:t>dangos</a:t>
                      </a:r>
                      <a:r>
                        <a:rPr lang="en-GB" sz="2000" baseline="0" dirty="0" smtClean="0"/>
                        <a:t> </a:t>
                      </a:r>
                      <a:r>
                        <a:rPr lang="en-GB" sz="2000" baseline="0" dirty="0" err="1" smtClean="0"/>
                        <a:t>sut</a:t>
                      </a:r>
                      <a:r>
                        <a:rPr lang="en-GB" sz="2000" baseline="0" dirty="0" smtClean="0"/>
                        <a:t> </a:t>
                      </a:r>
                      <a:r>
                        <a:rPr lang="en-GB" sz="2000" baseline="0" dirty="0" err="1" smtClean="0"/>
                        <a:t>fyddech</a:t>
                      </a:r>
                      <a:r>
                        <a:rPr lang="en-GB" sz="2000" baseline="0" dirty="0" smtClean="0"/>
                        <a:t> </a:t>
                      </a:r>
                      <a:r>
                        <a:rPr lang="en-GB" sz="2000" baseline="0" dirty="0" err="1" smtClean="0"/>
                        <a:t>chi’n</a:t>
                      </a:r>
                      <a:r>
                        <a:rPr lang="en-GB" sz="2000" baseline="0" dirty="0" smtClean="0"/>
                        <a:t> </a:t>
                      </a:r>
                      <a:r>
                        <a:rPr lang="en-GB" sz="2000" baseline="0" dirty="0" err="1" smtClean="0"/>
                        <a:t>ymateb</a:t>
                      </a:r>
                      <a:r>
                        <a:rPr lang="en-GB" sz="2000" baseline="0" dirty="0" smtClean="0"/>
                        <a:t> </a:t>
                      </a:r>
                      <a:r>
                        <a:rPr lang="en-GB" sz="2000" baseline="0" dirty="0" err="1" smtClean="0"/>
                        <a:t>i’r</a:t>
                      </a:r>
                      <a:r>
                        <a:rPr lang="en-GB" sz="2000" baseline="0" dirty="0" smtClean="0"/>
                        <a:t> </a:t>
                      </a:r>
                      <a:r>
                        <a:rPr lang="en-GB" sz="2000" baseline="0" dirty="0" err="1" smtClean="0"/>
                        <a:t>sylwadau</a:t>
                      </a:r>
                      <a:r>
                        <a:rPr lang="en-GB" sz="2000" baseline="0" dirty="0" smtClean="0"/>
                        <a:t> </a:t>
                      </a:r>
                      <a:r>
                        <a:rPr lang="en-GB" sz="2000" baseline="0" dirty="0" err="1" smtClean="0"/>
                        <a:t>canlynol</a:t>
                      </a:r>
                      <a:r>
                        <a:rPr lang="en-GB" sz="2000" baseline="0" dirty="0" smtClean="0"/>
                        <a:t>:</a:t>
                      </a:r>
                    </a:p>
                    <a:p>
                      <a:endParaRPr lang="en-GB" sz="2000" baseline="0" dirty="0" smtClean="0"/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GB" sz="2000" baseline="0" dirty="0" smtClean="0"/>
                        <a:t>Mae </a:t>
                      </a:r>
                      <a:r>
                        <a:rPr lang="en-GB" sz="2000" baseline="0" dirty="0" err="1" smtClean="0"/>
                        <a:t>dy</a:t>
                      </a:r>
                      <a:r>
                        <a:rPr lang="en-GB" sz="2000" baseline="0" dirty="0" smtClean="0"/>
                        <a:t> </a:t>
                      </a:r>
                      <a:r>
                        <a:rPr lang="en-GB" sz="2000" baseline="0" dirty="0" err="1" smtClean="0"/>
                        <a:t>lais</a:t>
                      </a:r>
                      <a:r>
                        <a:rPr lang="en-GB" sz="2000" baseline="0" dirty="0" smtClean="0"/>
                        <a:t> </a:t>
                      </a:r>
                      <a:r>
                        <a:rPr lang="en-GB" sz="2000" baseline="0" dirty="0" err="1" smtClean="0"/>
                        <a:t>yn</a:t>
                      </a:r>
                      <a:r>
                        <a:rPr lang="en-GB" sz="2000" baseline="0" dirty="0" smtClean="0"/>
                        <a:t> </a:t>
                      </a:r>
                      <a:r>
                        <a:rPr lang="en-GB" sz="2000" baseline="0" dirty="0" err="1" smtClean="0"/>
                        <a:t>rhy</a:t>
                      </a:r>
                      <a:r>
                        <a:rPr lang="en-GB" sz="2000" baseline="0" dirty="0" smtClean="0"/>
                        <a:t> </a:t>
                      </a:r>
                      <a:r>
                        <a:rPr lang="en-GB" sz="2000" baseline="0" dirty="0" err="1" smtClean="0"/>
                        <a:t>dawel</a:t>
                      </a:r>
                      <a:endParaRPr lang="en-GB" sz="2000" baseline="0" dirty="0" smtClean="0"/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GB" sz="2000" baseline="0" dirty="0" err="1" smtClean="0"/>
                        <a:t>Dydy’r</a:t>
                      </a:r>
                      <a:r>
                        <a:rPr lang="en-GB" sz="2000" baseline="0" dirty="0" smtClean="0"/>
                        <a:t> plant </a:t>
                      </a:r>
                      <a:r>
                        <a:rPr lang="en-GB" sz="2000" baseline="0" dirty="0" err="1" smtClean="0"/>
                        <a:t>ddim</a:t>
                      </a:r>
                      <a:r>
                        <a:rPr lang="en-GB" sz="2000" baseline="0" dirty="0" smtClean="0"/>
                        <a:t> </a:t>
                      </a:r>
                      <a:r>
                        <a:rPr lang="en-GB" sz="2000" baseline="0" dirty="0" err="1" smtClean="0"/>
                        <a:t>wedi</a:t>
                      </a:r>
                      <a:r>
                        <a:rPr lang="en-GB" sz="2000" baseline="0" dirty="0" smtClean="0"/>
                        <a:t> </a:t>
                      </a:r>
                      <a:r>
                        <a:rPr lang="en-GB" sz="2000" baseline="0" dirty="0" err="1" smtClean="0"/>
                        <a:t>dysgu</a:t>
                      </a:r>
                      <a:r>
                        <a:rPr lang="en-GB" sz="2000" baseline="0" dirty="0" smtClean="0"/>
                        <a:t> </a:t>
                      </a:r>
                      <a:r>
                        <a:rPr lang="en-GB" sz="2000" baseline="0" dirty="0" err="1" smtClean="0"/>
                        <a:t>unrhywbeth</a:t>
                      </a:r>
                      <a:endParaRPr lang="en-GB" sz="2000" baseline="0" dirty="0" smtClean="0"/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GB" sz="2000" baseline="0" dirty="0" smtClean="0"/>
                        <a:t>Mae </a:t>
                      </a:r>
                      <a:r>
                        <a:rPr lang="en-GB" sz="2000" baseline="0" dirty="0" err="1" smtClean="0"/>
                        <a:t>angen</a:t>
                      </a:r>
                      <a:r>
                        <a:rPr lang="en-GB" sz="2000" baseline="0" dirty="0" smtClean="0"/>
                        <a:t> </a:t>
                      </a:r>
                      <a:r>
                        <a:rPr lang="en-GB" sz="2000" baseline="0" dirty="0" err="1" smtClean="0"/>
                        <a:t>i</a:t>
                      </a:r>
                      <a:r>
                        <a:rPr lang="en-GB" sz="2000" baseline="0" dirty="0" smtClean="0"/>
                        <a:t> </a:t>
                      </a:r>
                      <a:r>
                        <a:rPr lang="en-GB" sz="2000" baseline="0" dirty="0" err="1" smtClean="0"/>
                        <a:t>ti</a:t>
                      </a:r>
                      <a:r>
                        <a:rPr lang="en-GB" sz="2000" baseline="0" dirty="0" smtClean="0"/>
                        <a:t> </a:t>
                      </a:r>
                      <a:r>
                        <a:rPr lang="en-GB" sz="2000" baseline="0" dirty="0" err="1" smtClean="0"/>
                        <a:t>weithio</a:t>
                      </a:r>
                      <a:r>
                        <a:rPr lang="en-GB" sz="2000" baseline="0" dirty="0" smtClean="0"/>
                        <a:t> </a:t>
                      </a:r>
                      <a:r>
                        <a:rPr lang="en-GB" sz="2000" baseline="0" dirty="0" err="1" smtClean="0"/>
                        <a:t>ar</a:t>
                      </a:r>
                      <a:r>
                        <a:rPr lang="en-GB" sz="2000" baseline="0" dirty="0" smtClean="0"/>
                        <a:t> </a:t>
                      </a:r>
                      <a:r>
                        <a:rPr lang="en-GB" sz="2000" baseline="0" dirty="0" err="1" smtClean="0"/>
                        <a:t>dy</a:t>
                      </a:r>
                      <a:r>
                        <a:rPr lang="en-GB" sz="2000" baseline="0" dirty="0" smtClean="0"/>
                        <a:t> </a:t>
                      </a:r>
                      <a:r>
                        <a:rPr lang="en-GB" sz="2000" baseline="0" dirty="0" err="1" smtClean="0"/>
                        <a:t>amseru</a:t>
                      </a:r>
                      <a:endParaRPr lang="en-GB" sz="2000" baseline="0" dirty="0" smtClean="0"/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GB" sz="2000" baseline="0" dirty="0" err="1" smtClean="0"/>
                        <a:t>Dwyt</a:t>
                      </a:r>
                      <a:r>
                        <a:rPr lang="en-GB" sz="2000" baseline="0" dirty="0" smtClean="0"/>
                        <a:t> </a:t>
                      </a:r>
                      <a:r>
                        <a:rPr lang="en-GB" sz="2000" baseline="0" dirty="0" err="1" smtClean="0"/>
                        <a:t>ti</a:t>
                      </a:r>
                      <a:r>
                        <a:rPr lang="en-GB" sz="2000" baseline="0" dirty="0" smtClean="0"/>
                        <a:t> </a:t>
                      </a:r>
                      <a:r>
                        <a:rPr lang="en-GB" sz="2000" baseline="0" dirty="0" err="1" smtClean="0"/>
                        <a:t>ddim</a:t>
                      </a:r>
                      <a:r>
                        <a:rPr lang="en-GB" sz="2000" baseline="0" dirty="0" smtClean="0"/>
                        <a:t> </a:t>
                      </a:r>
                      <a:r>
                        <a:rPr lang="en-GB" sz="2000" baseline="0" dirty="0" err="1" smtClean="0"/>
                        <a:t>wedi</a:t>
                      </a:r>
                      <a:r>
                        <a:rPr lang="en-GB" sz="2000" baseline="0" dirty="0" smtClean="0"/>
                        <a:t> </a:t>
                      </a:r>
                      <a:r>
                        <a:rPr lang="en-GB" sz="2000" baseline="0" dirty="0" err="1" smtClean="0"/>
                        <a:t>cymryd</a:t>
                      </a:r>
                      <a:r>
                        <a:rPr lang="en-GB" sz="2000" baseline="0" dirty="0" smtClean="0"/>
                        <a:t> </a:t>
                      </a:r>
                      <a:r>
                        <a:rPr lang="en-GB" sz="2000" baseline="0" dirty="0" err="1" smtClean="0"/>
                        <a:t>rhan</a:t>
                      </a:r>
                      <a:r>
                        <a:rPr lang="en-GB" sz="2000" baseline="0" dirty="0" smtClean="0"/>
                        <a:t> </a:t>
                      </a:r>
                      <a:r>
                        <a:rPr lang="en-GB" sz="2000" baseline="0" dirty="0" err="1" smtClean="0"/>
                        <a:t>mewn</a:t>
                      </a:r>
                      <a:r>
                        <a:rPr lang="en-GB" sz="2000" baseline="0" dirty="0" smtClean="0"/>
                        <a:t> </a:t>
                      </a:r>
                      <a:r>
                        <a:rPr lang="en-GB" sz="2000" baseline="0" dirty="0" err="1" smtClean="0"/>
                        <a:t>llawer</a:t>
                      </a:r>
                      <a:r>
                        <a:rPr lang="en-GB" sz="2000" baseline="0" dirty="0" smtClean="0"/>
                        <a:t> o </a:t>
                      </a:r>
                      <a:r>
                        <a:rPr lang="en-GB" sz="2000" baseline="0" dirty="0" err="1" smtClean="0"/>
                        <a:t>bethau</a:t>
                      </a:r>
                      <a:r>
                        <a:rPr lang="en-GB" sz="2000" baseline="0" dirty="0" smtClean="0"/>
                        <a:t> </a:t>
                      </a:r>
                      <a:r>
                        <a:rPr lang="en-GB" sz="2000" baseline="0" dirty="0" err="1" smtClean="0"/>
                        <a:t>ysgol</a:t>
                      </a:r>
                      <a:r>
                        <a:rPr lang="en-GB" sz="2000" baseline="0" dirty="0" smtClean="0"/>
                        <a:t> </a:t>
                      </a:r>
                      <a:r>
                        <a:rPr lang="en-GB" sz="2000" baseline="0" dirty="0" err="1" smtClean="0"/>
                        <a:t>gyfan</a:t>
                      </a:r>
                      <a:r>
                        <a:rPr lang="en-GB" sz="2000" baseline="0" dirty="0" smtClean="0"/>
                        <a:t>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Use your paper copy of the end of week review to show how would respond</a:t>
                      </a:r>
                      <a:r>
                        <a:rPr lang="en-GB" sz="2000" baseline="0" dirty="0" smtClean="0"/>
                        <a:t> to the following targets:</a:t>
                      </a:r>
                    </a:p>
                    <a:p>
                      <a:endParaRPr lang="en-GB" sz="2000" baseline="0" dirty="0" smtClean="0"/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GB" sz="2000" baseline="0" dirty="0" smtClean="0"/>
                        <a:t>Your voice is too quiet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GB" sz="2000" baseline="0" dirty="0" smtClean="0"/>
                        <a:t>The children haven’t learnt anything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GB" sz="2000" baseline="0" dirty="0" smtClean="0"/>
                        <a:t>You need to work on your timing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GB" sz="2000" baseline="0" dirty="0" smtClean="0"/>
                        <a:t>You haven’t taken part in many wider school activities.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endParaRPr lang="en-GB" sz="2000" baseline="0" dirty="0" smtClean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Explosion 1 4"/>
          <p:cNvSpPr/>
          <p:nvPr/>
        </p:nvSpPr>
        <p:spPr>
          <a:xfrm>
            <a:off x="7960659" y="4071192"/>
            <a:ext cx="3926541" cy="2786808"/>
          </a:xfrm>
          <a:prstGeom prst="irregularSeal1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 err="1" smtClean="0">
                <a:solidFill>
                  <a:schemeClr val="tx1"/>
                </a:solidFill>
              </a:rPr>
              <a:t>Cofiwch</a:t>
            </a:r>
            <a:r>
              <a:rPr lang="en-GB" sz="2400" b="1" dirty="0" smtClean="0">
                <a:solidFill>
                  <a:schemeClr val="tx1"/>
                </a:solidFill>
              </a:rPr>
              <a:t> SAC!</a:t>
            </a:r>
          </a:p>
          <a:p>
            <a:pPr algn="ctr"/>
            <a:endParaRPr lang="en-GB" sz="2400" b="1" dirty="0">
              <a:solidFill>
                <a:schemeClr val="tx1"/>
              </a:solidFill>
            </a:endParaRPr>
          </a:p>
          <a:p>
            <a:pPr algn="ctr"/>
            <a:r>
              <a:rPr lang="en-GB" sz="2400" b="1" dirty="0" smtClean="0">
                <a:solidFill>
                  <a:schemeClr val="tx1"/>
                </a:solidFill>
              </a:rPr>
              <a:t>Remember QTS!</a:t>
            </a:r>
          </a:p>
        </p:txBody>
      </p:sp>
    </p:spTree>
    <p:extLst>
      <p:ext uri="{BB962C8B-B14F-4D97-AF65-F5344CB8AC3E}">
        <p14:creationId xmlns:p14="http://schemas.microsoft.com/office/powerpoint/2010/main" val="20860013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134112"/>
            <a:ext cx="9720072" cy="1499616"/>
          </a:xfrm>
        </p:spPr>
        <p:txBody>
          <a:bodyPr/>
          <a:lstStyle/>
          <a:p>
            <a:r>
              <a:rPr lang="en-GB" dirty="0" smtClean="0"/>
              <a:t>Beth </a:t>
            </a:r>
            <a:r>
              <a:rPr lang="en-GB" dirty="0" err="1" smtClean="0"/>
              <a:t>yn</a:t>
            </a:r>
            <a:r>
              <a:rPr lang="en-GB" dirty="0" smtClean="0"/>
              <a:t> union </a:t>
            </a:r>
            <a:r>
              <a:rPr lang="en-GB" dirty="0" err="1" smtClean="0"/>
              <a:t>sydd</a:t>
            </a:r>
            <a:r>
              <a:rPr lang="en-GB" dirty="0" smtClean="0"/>
              <a:t> </a:t>
            </a:r>
            <a:r>
              <a:rPr lang="en-GB" dirty="0" err="1" smtClean="0"/>
              <a:t>angen</a:t>
            </a:r>
            <a:r>
              <a:rPr lang="en-GB" dirty="0" smtClean="0"/>
              <a:t> </a:t>
            </a:r>
            <a:r>
              <a:rPr lang="en-GB" dirty="0" err="1" smtClean="0"/>
              <a:t>ei</a:t>
            </a:r>
            <a:r>
              <a:rPr lang="en-GB" dirty="0" smtClean="0"/>
              <a:t> </a:t>
            </a:r>
            <a:r>
              <a:rPr lang="en-GB" dirty="0" err="1" smtClean="0"/>
              <a:t>wneud</a:t>
            </a:r>
            <a:r>
              <a:rPr lang="en-GB" dirty="0" smtClean="0"/>
              <a:t>?</a:t>
            </a:r>
            <a:br>
              <a:rPr lang="en-GB" dirty="0" smtClean="0"/>
            </a:br>
            <a:r>
              <a:rPr lang="en-GB" dirty="0" smtClean="0"/>
              <a:t>What exactly needs doing? 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31493369"/>
              </p:ext>
            </p:extLst>
          </p:nvPr>
        </p:nvGraphicFramePr>
        <p:xfrm>
          <a:off x="466165" y="1633728"/>
          <a:ext cx="11223810" cy="37450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611905"/>
                <a:gridCol w="5611905"/>
              </a:tblGrid>
              <a:tr h="3745096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sz="2400" dirty="0" err="1" smtClean="0"/>
                        <a:t>Diweddaru’ch</a:t>
                      </a:r>
                      <a:r>
                        <a:rPr lang="en-GB" sz="2400" dirty="0" smtClean="0"/>
                        <a:t> </a:t>
                      </a:r>
                      <a:r>
                        <a:rPr lang="en-GB" sz="2400" dirty="0" err="1" smtClean="0"/>
                        <a:t>ffeil</a:t>
                      </a:r>
                      <a:r>
                        <a:rPr lang="en-GB" sz="2400" dirty="0" smtClean="0"/>
                        <a:t> </a:t>
                      </a:r>
                      <a:r>
                        <a:rPr lang="en-GB" sz="2400" dirty="0" err="1" smtClean="0"/>
                        <a:t>waith</a:t>
                      </a:r>
                      <a:r>
                        <a:rPr lang="en-GB" sz="2400" dirty="0" smtClean="0"/>
                        <a:t> PAP </a:t>
                      </a:r>
                      <a:r>
                        <a:rPr lang="en-GB" sz="2400" dirty="0" err="1" smtClean="0"/>
                        <a:t>yn</a:t>
                      </a:r>
                      <a:r>
                        <a:rPr lang="en-GB" sz="2400" dirty="0" smtClean="0"/>
                        <a:t> </a:t>
                      </a:r>
                      <a:r>
                        <a:rPr lang="en-GB" sz="2400" dirty="0" err="1" smtClean="0"/>
                        <a:t>rheolaidd</a:t>
                      </a:r>
                      <a:endParaRPr lang="en-GB" sz="2400" dirty="0" smtClean="0"/>
                    </a:p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sz="2400" dirty="0" smtClean="0"/>
                        <a:t>Un BWA bob </a:t>
                      </a:r>
                      <a:r>
                        <a:rPr lang="en-GB" sz="2400" dirty="0" err="1" smtClean="0"/>
                        <a:t>dydd</a:t>
                      </a:r>
                      <a:endParaRPr lang="en-GB" sz="2400" dirty="0" smtClean="0"/>
                    </a:p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sz="2400" dirty="0" err="1" smtClean="0"/>
                        <a:t>Ffurflen</a:t>
                      </a:r>
                      <a:r>
                        <a:rPr lang="en-GB" sz="2400" dirty="0" smtClean="0"/>
                        <a:t> </a:t>
                      </a:r>
                      <a:r>
                        <a:rPr lang="en-GB" sz="2400" dirty="0" err="1" smtClean="0"/>
                        <a:t>gwersi</a:t>
                      </a:r>
                      <a:r>
                        <a:rPr lang="en-GB" sz="2400" baseline="0" dirty="0" smtClean="0"/>
                        <a:t> a </a:t>
                      </a:r>
                      <a:r>
                        <a:rPr lang="en-GB" sz="2400" baseline="0" dirty="0" err="1" smtClean="0"/>
                        <a:t>gynlluniwyd</a:t>
                      </a:r>
                      <a:r>
                        <a:rPr lang="en-GB" sz="2400" baseline="0" dirty="0" smtClean="0"/>
                        <a:t> </a:t>
                      </a:r>
                      <a:r>
                        <a:rPr lang="en-GB" sz="2400" baseline="0" dirty="0" err="1" smtClean="0"/>
                        <a:t>gwersi</a:t>
                      </a:r>
                      <a:r>
                        <a:rPr lang="en-GB" sz="2400" baseline="0" dirty="0" smtClean="0"/>
                        <a:t> a </a:t>
                      </a:r>
                      <a:r>
                        <a:rPr lang="en-GB" sz="2400" baseline="0" dirty="0" err="1" smtClean="0"/>
                        <a:t>addysgwyd</a:t>
                      </a:r>
                      <a:r>
                        <a:rPr lang="en-GB" sz="2400" baseline="0" dirty="0" smtClean="0"/>
                        <a:t> bob </a:t>
                      </a:r>
                      <a:r>
                        <a:rPr lang="en-GB" sz="2400" baseline="0" dirty="0" err="1" smtClean="0"/>
                        <a:t>dydd</a:t>
                      </a:r>
                      <a:endParaRPr lang="en-GB" sz="2400" baseline="0" dirty="0" smtClean="0"/>
                    </a:p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sz="2400" baseline="0" dirty="0" err="1" smtClean="0"/>
                        <a:t>Cofnod</a:t>
                      </a:r>
                      <a:r>
                        <a:rPr lang="en-GB" sz="2400" baseline="0" dirty="0" smtClean="0"/>
                        <a:t> </a:t>
                      </a:r>
                      <a:r>
                        <a:rPr lang="en-GB" sz="2400" baseline="0" dirty="0" err="1" smtClean="0"/>
                        <a:t>presenoldeb</a:t>
                      </a:r>
                      <a:r>
                        <a:rPr lang="en-GB" sz="2400" baseline="0" dirty="0" smtClean="0"/>
                        <a:t> bob </a:t>
                      </a:r>
                      <a:r>
                        <a:rPr lang="en-GB" sz="2400" baseline="0" dirty="0" err="1" smtClean="0"/>
                        <a:t>dydd</a:t>
                      </a:r>
                      <a:endParaRPr lang="en-GB" sz="2400" baseline="0" dirty="0" smtClean="0"/>
                    </a:p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sz="2400" baseline="0" dirty="0" smtClean="0"/>
                        <a:t>Un Adolygiad </a:t>
                      </a:r>
                      <a:r>
                        <a:rPr lang="en-GB" sz="2400" baseline="0" dirty="0" err="1" smtClean="0"/>
                        <a:t>Diwedd</a:t>
                      </a:r>
                      <a:r>
                        <a:rPr lang="en-GB" sz="2400" baseline="0" dirty="0" smtClean="0"/>
                        <a:t> </a:t>
                      </a:r>
                      <a:r>
                        <a:rPr lang="en-GB" sz="2400" baseline="0" dirty="0" err="1" smtClean="0"/>
                        <a:t>Wythnos</a:t>
                      </a:r>
                      <a:r>
                        <a:rPr lang="en-GB" sz="2400" baseline="0" dirty="0" smtClean="0"/>
                        <a:t> bob </a:t>
                      </a:r>
                      <a:r>
                        <a:rPr lang="en-GB" sz="2400" baseline="0" dirty="0" err="1" smtClean="0"/>
                        <a:t>wythnos</a:t>
                      </a:r>
                      <a:endParaRPr lang="en-GB" sz="240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sz="2400" dirty="0" smtClean="0"/>
                        <a:t>Regularly update the PTE work file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sz="2400" dirty="0" smtClean="0"/>
                        <a:t>One ARC reflection every day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sz="2400" dirty="0" smtClean="0"/>
                        <a:t>Lessons planned/lessons taught form every</a:t>
                      </a:r>
                      <a:r>
                        <a:rPr lang="en-GB" sz="2400" baseline="0" dirty="0" smtClean="0"/>
                        <a:t> day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sz="2400" dirty="0" smtClean="0"/>
                        <a:t>Attendance record every day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sz="2400" dirty="0" smtClean="0"/>
                        <a:t>One End of Week Review every week</a:t>
                      </a:r>
                      <a:endParaRPr lang="en-GB" sz="2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Explosion 1 4"/>
          <p:cNvSpPr/>
          <p:nvPr/>
        </p:nvSpPr>
        <p:spPr>
          <a:xfrm>
            <a:off x="6382871" y="3854823"/>
            <a:ext cx="5576047" cy="2734235"/>
          </a:xfrm>
          <a:prstGeom prst="irregularSeal1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 err="1" smtClean="0">
                <a:solidFill>
                  <a:schemeClr val="tx1"/>
                </a:solidFill>
              </a:rPr>
              <a:t>Unrhyw</a:t>
            </a:r>
            <a:r>
              <a:rPr lang="en-GB" sz="2400" b="1" dirty="0" smtClean="0">
                <a:solidFill>
                  <a:schemeClr val="tx1"/>
                </a:solidFill>
              </a:rPr>
              <a:t> </a:t>
            </a:r>
            <a:r>
              <a:rPr lang="en-GB" sz="2400" b="1" dirty="0" err="1" smtClean="0">
                <a:solidFill>
                  <a:schemeClr val="tx1"/>
                </a:solidFill>
              </a:rPr>
              <a:t>gwestiynau</a:t>
            </a:r>
            <a:r>
              <a:rPr lang="en-GB" sz="2400" b="1" dirty="0" smtClean="0">
                <a:solidFill>
                  <a:schemeClr val="tx1"/>
                </a:solidFill>
              </a:rPr>
              <a:t>?</a:t>
            </a:r>
          </a:p>
          <a:p>
            <a:pPr algn="ctr"/>
            <a:r>
              <a:rPr lang="en-GB" sz="2400" b="1" dirty="0" smtClean="0">
                <a:solidFill>
                  <a:schemeClr val="tx1"/>
                </a:solidFill>
              </a:rPr>
              <a:t>Any questions?</a:t>
            </a:r>
            <a:endParaRPr lang="en-GB" sz="2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390118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569</TotalTime>
  <Words>994</Words>
  <Application>Microsoft Office PowerPoint</Application>
  <PresentationFormat>Widescreen</PresentationFormat>
  <Paragraphs>106</Paragraphs>
  <Slides>10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Arial</vt:lpstr>
      <vt:lpstr>Calibri</vt:lpstr>
      <vt:lpstr>Tw Cen MT</vt:lpstr>
      <vt:lpstr>Tw Cen MT Condensed</vt:lpstr>
      <vt:lpstr>Wingdings</vt:lpstr>
      <vt:lpstr>Wingdings 3</vt:lpstr>
      <vt:lpstr>Integral</vt:lpstr>
      <vt:lpstr>Hunan-asesu SELF-ASSESSMENT</vt:lpstr>
      <vt:lpstr>Nod y sesiwn session’s aim</vt:lpstr>
      <vt:lpstr>Beth ddywed y canllawiau? what does the guidance say?</vt:lpstr>
      <vt:lpstr>Beth yn union sydd angen ei wneud? What exactly needs doing? </vt:lpstr>
      <vt:lpstr>Ffeil waith pap pte work file</vt:lpstr>
      <vt:lpstr>BWA ARC</vt:lpstr>
      <vt:lpstr>Gwersi a gynlluniwyd ag addysgwyd Lessons planned/lessons taught</vt:lpstr>
      <vt:lpstr>Cofnod presenoldeb attendance record</vt:lpstr>
      <vt:lpstr>Adolygiad Diwedd Wythnos  end of week review</vt:lpstr>
      <vt:lpstr>Beth yn union sydd angen ei wneud? What exactly needs doing? 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Hunan-asesu SELF-ASSESSMENT</dc:title>
  <dc:creator>Gruff Bendall</dc:creator>
  <cp:lastModifiedBy>Gruff Bendall</cp:lastModifiedBy>
  <cp:revision>13</cp:revision>
  <dcterms:created xsi:type="dcterms:W3CDTF">2019-02-12T20:59:50Z</dcterms:created>
  <dcterms:modified xsi:type="dcterms:W3CDTF">2019-02-14T13:34:20Z</dcterms:modified>
</cp:coreProperties>
</file>