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16.xml" ContentType="application/vnd.openxmlformats-officedocument.theme+xml"/>
  <Override PartName="/ppt/slideLayouts/slideLayout20.xml" ContentType="application/vnd.openxmlformats-officedocument.presentationml.slideLayout+xml"/>
  <Override PartName="/ppt/theme/theme17.xml" ContentType="application/vnd.openxmlformats-officedocument.theme+xml"/>
  <Override PartName="/ppt/slideLayouts/slideLayout21.xml" ContentType="application/vnd.openxmlformats-officedocument.presentationml.slideLayout+xml"/>
  <Override PartName="/ppt/theme/theme18.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Lst>
  <p:notesMasterIdLst>
    <p:notesMasterId r:id="rId40"/>
  </p:notesMasterIdLst>
  <p:sldIdLst>
    <p:sldId id="258" r:id="rId23"/>
    <p:sldId id="261" r:id="rId24"/>
    <p:sldId id="292" r:id="rId25"/>
    <p:sldId id="328" r:id="rId26"/>
    <p:sldId id="279" r:id="rId27"/>
    <p:sldId id="329" r:id="rId28"/>
    <p:sldId id="330" r:id="rId29"/>
    <p:sldId id="331" r:id="rId30"/>
    <p:sldId id="280" r:id="rId31"/>
    <p:sldId id="298" r:id="rId32"/>
    <p:sldId id="323" r:id="rId33"/>
    <p:sldId id="281" r:id="rId34"/>
    <p:sldId id="278" r:id="rId35"/>
    <p:sldId id="285" r:id="rId36"/>
    <p:sldId id="324" r:id="rId37"/>
    <p:sldId id="333" r:id="rId38"/>
    <p:sldId id="27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57" autoAdjust="0"/>
    <p:restoredTop sz="83314" autoAdjust="0"/>
  </p:normalViewPr>
  <p:slideViewPr>
    <p:cSldViewPr snapToGrid="0" snapToObjects="1">
      <p:cViewPr varScale="1">
        <p:scale>
          <a:sx n="89" d="100"/>
          <a:sy n="89" d="100"/>
        </p:scale>
        <p:origin x="375" y="42"/>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7.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p:txBody>
      </p:sp>
      <p:sp>
        <p:nvSpPr>
          <p:cNvPr id="4" name="Slide Number Placeholder 3"/>
          <p:cNvSpPr>
            <a:spLocks noGrp="1"/>
          </p:cNvSpPr>
          <p:nvPr>
            <p:ph type="sldNum" sz="quarter" idx="5"/>
          </p:nvPr>
        </p:nvSpPr>
        <p:spPr/>
        <p:txBody>
          <a:bodyPr/>
          <a:lstStyle/>
          <a:p>
            <a:fld id="{58F38699-4B03-4757-A8E8-1F2266124752}" type="slidenum">
              <a:rPr lang="en-GB" smtClean="0"/>
              <a:t>2</a:t>
            </a:fld>
            <a:endParaRPr lang="en-GB"/>
          </a:p>
        </p:txBody>
      </p:sp>
    </p:spTree>
    <p:extLst>
      <p:ext uri="{BB962C8B-B14F-4D97-AF65-F5344CB8AC3E}">
        <p14:creationId xmlns:p14="http://schemas.microsoft.com/office/powerpoint/2010/main" val="2066467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more as necessary</a:t>
            </a:r>
          </a:p>
        </p:txBody>
      </p:sp>
      <p:sp>
        <p:nvSpPr>
          <p:cNvPr id="4" name="Slide Number Placeholder 3"/>
          <p:cNvSpPr>
            <a:spLocks noGrp="1"/>
          </p:cNvSpPr>
          <p:nvPr>
            <p:ph type="sldNum" sz="quarter" idx="5"/>
          </p:nvPr>
        </p:nvSpPr>
        <p:spPr/>
        <p:txBody>
          <a:bodyPr/>
          <a:lstStyle/>
          <a:p>
            <a:fld id="{58F38699-4B03-4757-A8E8-1F2266124752}" type="slidenum">
              <a:rPr lang="en-GB" smtClean="0"/>
              <a:t>3</a:t>
            </a:fld>
            <a:endParaRPr lang="en-GB"/>
          </a:p>
        </p:txBody>
      </p:sp>
    </p:spTree>
    <p:extLst>
      <p:ext uri="{BB962C8B-B14F-4D97-AF65-F5344CB8AC3E}">
        <p14:creationId xmlns:p14="http://schemas.microsoft.com/office/powerpoint/2010/main" val="1820759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6</a:t>
            </a:fld>
            <a:endParaRPr lang="en-GB"/>
          </a:p>
        </p:txBody>
      </p:sp>
    </p:spTree>
    <p:extLst>
      <p:ext uri="{BB962C8B-B14F-4D97-AF65-F5344CB8AC3E}">
        <p14:creationId xmlns:p14="http://schemas.microsoft.com/office/powerpoint/2010/main" val="33426393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Have a quick stretch, walk around. Just pause from looking at the screen (not a tea-break yet though).</a:t>
            </a:r>
          </a:p>
        </p:txBody>
      </p:sp>
      <p:sp>
        <p:nvSpPr>
          <p:cNvPr id="4" name="Slide Number Placeholder 3"/>
          <p:cNvSpPr>
            <a:spLocks noGrp="1"/>
          </p:cNvSpPr>
          <p:nvPr>
            <p:ph type="sldNum" sz="quarter" idx="5"/>
          </p:nvPr>
        </p:nvSpPr>
        <p:spPr/>
        <p:txBody>
          <a:bodyPr/>
          <a:lstStyle/>
          <a:p>
            <a:fld id="{F5FE1025-571C-4322-8E14-E1EAE63EFBA3}" type="slidenum">
              <a:rPr lang="en-GB"/>
              <a:t>11</a:t>
            </a:fld>
            <a:endParaRPr lang="en-GB"/>
          </a:p>
        </p:txBody>
      </p:sp>
    </p:spTree>
    <p:extLst>
      <p:ext uri="{BB962C8B-B14F-4D97-AF65-F5344CB8AC3E}">
        <p14:creationId xmlns:p14="http://schemas.microsoft.com/office/powerpoint/2010/main" val="458952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 information on the Welsh language standards. You </a:t>
            </a:r>
            <a:r>
              <a:rPr lang="en-GB" b="1" dirty="0"/>
              <a:t>must</a:t>
            </a:r>
            <a:r>
              <a:rPr lang="en-GB" b="0" dirty="0"/>
              <a:t> include this information if your programme is based on any of the Welsh campuses, or anywhere in Wales. This includes ALL distance learning cohorts that may include </a:t>
            </a:r>
            <a:r>
              <a:rPr lang="en-GB" b="0"/>
              <a:t>Welsh students.</a:t>
            </a:r>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13</a:t>
            </a:fld>
            <a:endParaRPr lang="en-GB"/>
          </a:p>
        </p:txBody>
      </p:sp>
    </p:spTree>
    <p:extLst>
      <p:ext uri="{BB962C8B-B14F-4D97-AF65-F5344CB8AC3E}">
        <p14:creationId xmlns:p14="http://schemas.microsoft.com/office/powerpoint/2010/main" val="125647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correct person/role for the cohort.</a:t>
            </a:r>
          </a:p>
          <a:p>
            <a:r>
              <a:rPr lang="en-GB" dirty="0"/>
              <a:t>You can add information here as appropriate to your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14</a:t>
            </a:fld>
            <a:endParaRPr lang="en-GB"/>
          </a:p>
        </p:txBody>
      </p:sp>
    </p:spTree>
    <p:extLst>
      <p:ext uri="{BB962C8B-B14F-4D97-AF65-F5344CB8AC3E}">
        <p14:creationId xmlns:p14="http://schemas.microsoft.com/office/powerpoint/2010/main" val="2839230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15</a:t>
            </a:fld>
            <a:endParaRPr lang="en-GB"/>
          </a:p>
        </p:txBody>
      </p:sp>
    </p:spTree>
    <p:extLst>
      <p:ext uri="{BB962C8B-B14F-4D97-AF65-F5344CB8AC3E}">
        <p14:creationId xmlns:p14="http://schemas.microsoft.com/office/powerpoint/2010/main" val="3274621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16</a:t>
            </a:fld>
            <a:endParaRPr lang="en-GB"/>
          </a:p>
        </p:txBody>
      </p:sp>
    </p:spTree>
    <p:extLst>
      <p:ext uri="{BB962C8B-B14F-4D97-AF65-F5344CB8AC3E}">
        <p14:creationId xmlns:p14="http://schemas.microsoft.com/office/powerpoint/2010/main" val="29184002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a 15-20minute break and we will return in....</a:t>
            </a:r>
          </a:p>
        </p:txBody>
      </p:sp>
      <p:sp>
        <p:nvSpPr>
          <p:cNvPr id="4" name="Slide Number Placeholder 3"/>
          <p:cNvSpPr>
            <a:spLocks noGrp="1"/>
          </p:cNvSpPr>
          <p:nvPr>
            <p:ph type="sldNum" sz="quarter" idx="5"/>
          </p:nvPr>
        </p:nvSpPr>
        <p:spPr/>
        <p:txBody>
          <a:bodyPr/>
          <a:lstStyle/>
          <a:p>
            <a:fld id="{F5FE1025-571C-4322-8E14-E1EAE63EFBA3}" type="slidenum">
              <a:rPr lang="en-GB"/>
              <a:t>17</a:t>
            </a:fld>
            <a:endParaRPr lang="en-GB"/>
          </a:p>
        </p:txBody>
      </p:sp>
    </p:spTree>
    <p:extLst>
      <p:ext uri="{BB962C8B-B14F-4D97-AF65-F5344CB8AC3E}">
        <p14:creationId xmlns:p14="http://schemas.microsoft.com/office/powerpoint/2010/main" val="2521536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9A794B55-FDBA-4FCD-9CB7-C84A5CAB5302}" type="datetime1">
              <a:rPr lang="en-GB" noProof="0" smtClean="0"/>
              <a:t>11/12/2023</a:t>
            </a:fld>
            <a:endParaRPr lang="en-GB" noProof="0"/>
          </a:p>
        </p:txBody>
      </p:sp>
      <p:sp>
        <p:nvSpPr>
          <p:cNvPr id="3" name="Footer Placeholder 2"/>
          <p:cNvSpPr>
            <a:spLocks noGrp="1"/>
          </p:cNvSpPr>
          <p:nvPr>
            <p:ph type="ftr" sz="quarter" idx="11"/>
          </p:nvPr>
        </p:nvSpPr>
        <p:spPr/>
        <p:txBody>
          <a:bodyPr rtlCol="0"/>
          <a:lstStyle/>
          <a:p>
            <a:pPr rtl="0"/>
            <a:r>
              <a:rPr lang="en-GB" noProof="0"/>
              <a:t>Add a footer</a:t>
            </a:r>
          </a:p>
        </p:txBody>
      </p:sp>
      <p:sp>
        <p:nvSpPr>
          <p:cNvPr id="4" name="Slide Number Placeholder 3"/>
          <p:cNvSpPr>
            <a:spLocks noGrp="1"/>
          </p:cNvSpPr>
          <p:nvPr>
            <p:ph type="sldNum" sz="quarter" idx="12"/>
          </p:nvPr>
        </p:nvSpPr>
        <p:spPr/>
        <p:txBody>
          <a:bodyPr rtlCol="0"/>
          <a:lstStyle/>
          <a:p>
            <a:pPr rtl="0"/>
            <a:fld id="{EB37DED6-D4C7-42EE-AB49-D2E39E64FDE4}" type="slidenum">
              <a:rPr lang="en-GB" noProof="0" smtClean="0"/>
              <a:t>‹#›</a:t>
            </a:fld>
            <a:endParaRPr lang="en-GB" noProof="0"/>
          </a:p>
        </p:txBody>
      </p:sp>
    </p:spTree>
    <p:extLst>
      <p:ext uri="{BB962C8B-B14F-4D97-AF65-F5344CB8AC3E}">
        <p14:creationId xmlns:p14="http://schemas.microsoft.com/office/powerpoint/2010/main" val="314940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lstStyle>
            <a:lvl5pPr>
              <a:defRPr/>
            </a:lvl5pPr>
            <a:lvl6pPr>
              <a:defRPr/>
            </a:lvl6pPr>
            <a:lvl7pPr>
              <a:defRPr baseline="0"/>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4B349BA-79AC-4CE3-A053-EA6DE6468540}" type="datetime1">
              <a:rPr lang="en-GB" noProof="0" smtClean="0"/>
              <a:t>11/12/2023</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A60BA0E-20D0-4E7C-B286-26C960A6788F}" type="slidenum">
              <a:rPr lang="en-GB" noProof="0" smtClean="0"/>
              <a:t>‹#›</a:t>
            </a:fld>
            <a:endParaRPr lang="en-GB" noProof="0"/>
          </a:p>
        </p:txBody>
      </p:sp>
    </p:spTree>
    <p:extLst>
      <p:ext uri="{BB962C8B-B14F-4D97-AF65-F5344CB8AC3E}">
        <p14:creationId xmlns:p14="http://schemas.microsoft.com/office/powerpoint/2010/main" val="2274461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lstStyle>
            <a:lvl5pPr>
              <a:defRPr/>
            </a:lvl5pPr>
            <a:lvl6pPr>
              <a:defRPr/>
            </a:lvl6pPr>
            <a:lvl7pPr>
              <a:defRPr baseline="0"/>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4B349BA-79AC-4CE3-A053-EA6DE6468540}" type="datetime1">
              <a:rPr lang="en-GB" noProof="0" smtClean="0"/>
              <a:t>11/12/2023</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A60BA0E-20D0-4E7C-B286-26C960A6788F}" type="slidenum">
              <a:rPr lang="en-GB" noProof="0" smtClean="0"/>
              <a:t>‹#›</a:t>
            </a:fld>
            <a:endParaRPr lang="en-GB" noProof="0"/>
          </a:p>
        </p:txBody>
      </p:sp>
    </p:spTree>
    <p:extLst>
      <p:ext uri="{BB962C8B-B14F-4D97-AF65-F5344CB8AC3E}">
        <p14:creationId xmlns:p14="http://schemas.microsoft.com/office/powerpoint/2010/main" val="3189843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8.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6.png"/></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0.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21.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2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2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2458476"/>
            <a:ext cx="5213809" cy="2763973"/>
          </a:xfrm>
        </p:spPr>
        <p:txBody>
          <a:bodyPr/>
          <a:lstStyle/>
          <a:p>
            <a:pPr marL="0" indent="0" algn="ctr">
              <a:buNone/>
            </a:pPr>
            <a:r>
              <a:rPr lang="en-GB" dirty="0"/>
              <a:t>MA Psychotherapeutic Practice</a:t>
            </a:r>
          </a:p>
          <a:p>
            <a:pPr marL="0" indent="0" algn="ctr">
              <a:buNone/>
            </a:pPr>
            <a:r>
              <a:rPr lang="en-GB" dirty="0"/>
              <a:t>(Level 7)</a:t>
            </a:r>
          </a:p>
          <a:p>
            <a:pPr marL="0" indent="0" algn="ctr">
              <a:buNone/>
            </a:pPr>
            <a:r>
              <a:rPr lang="en-GB" dirty="0"/>
              <a:t>Academic year 2024-25</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a:xfrm>
            <a:off x="257346" y="1470581"/>
            <a:ext cx="5761069" cy="3864989"/>
          </a:xfrm>
        </p:spPr>
        <p:txBody>
          <a:bodyPr/>
          <a:lstStyle/>
          <a:p>
            <a:pPr algn="ctr"/>
            <a:endParaRPr lang="en-GB" dirty="0"/>
          </a:p>
          <a:p>
            <a:pPr algn="ctr"/>
            <a:r>
              <a:rPr lang="en-GB" dirty="0"/>
              <a:t>IQ Campus – SA1 Swansea</a:t>
            </a:r>
          </a:p>
          <a:p>
            <a:pPr algn="ctr"/>
            <a:r>
              <a:rPr lang="en-GB" dirty="0" err="1"/>
              <a:t>Yr</a:t>
            </a:r>
            <a:r>
              <a:rPr lang="en-GB" dirty="0"/>
              <a:t> </a:t>
            </a:r>
            <a:r>
              <a:rPr lang="en-GB" dirty="0" err="1"/>
              <a:t>Athrofa</a:t>
            </a:r>
            <a:r>
              <a:rPr lang="en-GB" dirty="0"/>
              <a:t> : </a:t>
            </a:r>
          </a:p>
          <a:p>
            <a:pPr algn="ctr"/>
            <a:r>
              <a:rPr lang="en-GB" dirty="0"/>
              <a:t>Institute of Education and Humanities</a:t>
            </a:r>
          </a:p>
          <a:p>
            <a:pPr algn="ctr"/>
            <a:r>
              <a:rPr lang="en-GB" dirty="0"/>
              <a:t>Centre of Psychology and Counselling.</a:t>
            </a:r>
          </a:p>
          <a:p>
            <a:pPr algn="ctr"/>
            <a:endParaRPr lang="en-GB" dirty="0"/>
          </a:p>
          <a:p>
            <a:pPr algn="ctr"/>
            <a:endParaRPr lang="en-GB" dirty="0"/>
          </a:p>
          <a:p>
            <a:pPr algn="ctr"/>
            <a:r>
              <a:rPr lang="en-GB" dirty="0"/>
              <a:t> </a:t>
            </a:r>
          </a:p>
          <a:p>
            <a:r>
              <a:rPr lang="en-GB" dirty="0"/>
              <a:t> </a:t>
            </a:r>
            <a:br>
              <a:rPr lang="en-GB" dirty="0"/>
            </a:br>
            <a:endParaRPr lang="en-GB" dirty="0"/>
          </a:p>
        </p:txBody>
      </p:sp>
      <p:pic>
        <p:nvPicPr>
          <p:cNvPr id="4" name="Content Placeholder 3">
            <a:extLst>
              <a:ext uri="{FF2B5EF4-FFF2-40B4-BE49-F238E27FC236}">
                <a16:creationId xmlns:a16="http://schemas.microsoft.com/office/drawing/2014/main" id="{305CDDE7-BD26-BBB6-235B-A8EA83870115}"/>
              </a:ext>
            </a:extLst>
          </p:cNvPr>
          <p:cNvPicPr>
            <a:picLocks noGrp="1" noChangeAspect="1"/>
          </p:cNvPicPr>
          <p:nvPr>
            <p:ph idx="10"/>
          </p:nvPr>
        </p:nvPicPr>
        <p:blipFill>
          <a:blip r:embed="rId3"/>
          <a:stretch>
            <a:fillRect/>
          </a:stretch>
        </p:blipFill>
        <p:spPr>
          <a:xfrm>
            <a:off x="6074802" y="0"/>
            <a:ext cx="6117197" cy="6858000"/>
          </a:xfrm>
          <a:prstGeom prst="rect">
            <a:avLst/>
          </a:prstGeom>
        </p:spPr>
      </p:pic>
    </p:spTree>
    <p:extLst>
      <p:ext uri="{BB962C8B-B14F-4D97-AF65-F5344CB8AC3E}">
        <p14:creationId xmlns:p14="http://schemas.microsoft.com/office/powerpoint/2010/main" val="3022645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212E42-BDDF-88E7-068F-7EE6FF79E41D}"/>
              </a:ext>
            </a:extLst>
          </p:cNvPr>
          <p:cNvSpPr>
            <a:spLocks noGrp="1"/>
          </p:cNvSpPr>
          <p:nvPr>
            <p:ph idx="1"/>
          </p:nvPr>
        </p:nvSpPr>
        <p:spPr>
          <a:xfrm>
            <a:off x="694048" y="1208117"/>
            <a:ext cx="10803903" cy="4294710"/>
          </a:xfrm>
        </p:spPr>
        <p:txBody>
          <a:bodyPr/>
          <a:lstStyle/>
          <a:p>
            <a:endParaRPr lang="en-GB" dirty="0"/>
          </a:p>
          <a:p>
            <a:r>
              <a:rPr lang="en-GB" dirty="0"/>
              <a:t>Session Aims:</a:t>
            </a:r>
          </a:p>
          <a:p>
            <a:r>
              <a:rPr lang="en-GB" dirty="0"/>
              <a:t>17:00 – Opening round</a:t>
            </a:r>
          </a:p>
          <a:p>
            <a:r>
              <a:rPr lang="en-GB" dirty="0"/>
              <a:t>17:30 – Progression</a:t>
            </a:r>
          </a:p>
          <a:p>
            <a:r>
              <a:rPr lang="en-GB" dirty="0"/>
              <a:t>18:00 – Break</a:t>
            </a:r>
          </a:p>
          <a:p>
            <a:r>
              <a:rPr lang="en-GB" dirty="0"/>
              <a:t>18:30 – Endings in Counselling  - Guided Visualisation – Journeying</a:t>
            </a:r>
          </a:p>
          <a:p>
            <a:r>
              <a:rPr lang="en-GB" dirty="0"/>
              <a:t>19:00 – Moving Forward -Goalsetting</a:t>
            </a:r>
          </a:p>
          <a:p>
            <a:endParaRPr lang="en-GB" dirty="0"/>
          </a:p>
        </p:txBody>
      </p:sp>
    </p:spTree>
    <p:extLst>
      <p:ext uri="{BB962C8B-B14F-4D97-AF65-F5344CB8AC3E}">
        <p14:creationId xmlns:p14="http://schemas.microsoft.com/office/powerpoint/2010/main" val="3656283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884E1-C243-29CD-83C8-C860C39D89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D1B978-FB50-3280-D730-4DDFC1F05B84}"/>
              </a:ext>
            </a:extLst>
          </p:cNvPr>
          <p:cNvSpPr>
            <a:spLocks noGrp="1"/>
          </p:cNvSpPr>
          <p:nvPr>
            <p:ph idx="1"/>
          </p:nvPr>
        </p:nvSpPr>
        <p:spPr/>
        <p:txBody>
          <a:bodyPr/>
          <a:lstStyle/>
          <a:p>
            <a:endParaRPr lang="en-GB" dirty="0"/>
          </a:p>
          <a:p>
            <a:r>
              <a:rPr lang="en-GB" dirty="0"/>
              <a:t>Programme Delivery:</a:t>
            </a:r>
          </a:p>
          <a:p>
            <a:pPr marL="457200" indent="-457200">
              <a:buFont typeface="Arial" panose="020B0604020202020204" pitchFamily="34" charset="0"/>
              <a:buChar char="•"/>
            </a:pPr>
            <a:r>
              <a:rPr lang="en-GB" dirty="0"/>
              <a:t>Part time over 3 years</a:t>
            </a:r>
          </a:p>
          <a:p>
            <a:pPr marL="457200" indent="-457200">
              <a:buFont typeface="Arial" panose="020B0604020202020204" pitchFamily="34" charset="0"/>
              <a:buChar char="•"/>
            </a:pPr>
            <a:r>
              <a:rPr lang="en-GB" dirty="0"/>
              <a:t>One full day per week (9am to 5pm)</a:t>
            </a:r>
          </a:p>
          <a:p>
            <a:pPr marL="457200" indent="-457200">
              <a:buFont typeface="Arial" panose="020B0604020202020204" pitchFamily="34" charset="0"/>
              <a:buChar char="•"/>
            </a:pPr>
            <a:r>
              <a:rPr lang="en-GB" dirty="0"/>
              <a:t>Two semesters</a:t>
            </a:r>
          </a:p>
          <a:p>
            <a:pPr marL="457200" indent="-457200">
              <a:buFont typeface="Arial" panose="020B0604020202020204" pitchFamily="34" charset="0"/>
              <a:buChar char="•"/>
            </a:pPr>
            <a:r>
              <a:rPr lang="en-GB" dirty="0"/>
              <a:t>Room IQ301</a:t>
            </a:r>
          </a:p>
        </p:txBody>
      </p:sp>
    </p:spTree>
    <p:extLst>
      <p:ext uri="{BB962C8B-B14F-4D97-AF65-F5344CB8AC3E}">
        <p14:creationId xmlns:p14="http://schemas.microsoft.com/office/powerpoint/2010/main" val="3997146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solidFill>
                  <a:schemeClr val="bg1"/>
                </a:solidFill>
              </a:rPr>
            </a:br>
            <a:br>
              <a:rPr lang="en-GB" dirty="0">
                <a:solidFill>
                  <a:schemeClr val="bg1"/>
                </a:solidFill>
              </a:rPr>
            </a:br>
            <a:r>
              <a:rPr lang="en-GB" dirty="0">
                <a:solidFill>
                  <a:schemeClr val="bg1"/>
                </a:solidFill>
              </a:rPr>
              <a:t>       Professional requirements </a:t>
            </a:r>
          </a:p>
        </p:txBody>
      </p:sp>
      <p:sp>
        <p:nvSpPr>
          <p:cNvPr id="3" name="Content Placeholder 2"/>
          <p:cNvSpPr>
            <a:spLocks noGrp="1"/>
          </p:cNvSpPr>
          <p:nvPr>
            <p:ph idx="1"/>
          </p:nvPr>
        </p:nvSpPr>
        <p:spPr>
          <a:xfrm>
            <a:off x="630810" y="1758875"/>
            <a:ext cx="10803903" cy="3576695"/>
          </a:xfrm>
        </p:spPr>
        <p:txBody>
          <a:bodyPr>
            <a:normAutofit/>
          </a:bodyPr>
          <a:lstStyle/>
          <a:p>
            <a:endParaRPr lang="en-GB" dirty="0"/>
          </a:p>
          <a:p>
            <a:pPr marL="457200" indent="-457200">
              <a:buFont typeface="Arial" panose="020B0604020202020204" pitchFamily="34" charset="0"/>
              <a:buChar char="•"/>
            </a:pPr>
            <a:r>
              <a:rPr lang="en-GB" dirty="0"/>
              <a:t>400 contact hours</a:t>
            </a:r>
          </a:p>
          <a:p>
            <a:pPr marL="457200" indent="-457200">
              <a:buFont typeface="Arial" panose="020B0604020202020204" pitchFamily="34" charset="0"/>
              <a:buChar char="•"/>
            </a:pPr>
            <a:r>
              <a:rPr lang="en-GB" dirty="0"/>
              <a:t>Minimum 100 hours supervised clinical practice (50/50)</a:t>
            </a:r>
          </a:p>
          <a:p>
            <a:pPr marL="457200" indent="-457200">
              <a:buFont typeface="Arial" panose="020B0604020202020204" pitchFamily="34" charset="0"/>
              <a:buChar char="•"/>
            </a:pPr>
            <a:r>
              <a:rPr lang="en-GB" dirty="0"/>
              <a:t>Minimum 25 hours personal therapy</a:t>
            </a:r>
          </a:p>
          <a:p>
            <a:pPr marL="457200" indent="-457200">
              <a:buFont typeface="Arial" panose="020B0604020202020204" pitchFamily="34" charset="0"/>
              <a:buChar char="•"/>
            </a:pPr>
            <a:r>
              <a:rPr lang="en-GB" dirty="0"/>
              <a:t>Student Membership NCPS / BACP</a:t>
            </a:r>
          </a:p>
          <a:p>
            <a:pPr marL="457200" indent="-457200">
              <a:buFont typeface="Arial" panose="020B0604020202020204" pitchFamily="34" charset="0"/>
              <a:buChar char="•"/>
            </a:pPr>
            <a:r>
              <a:rPr lang="en-GB" dirty="0"/>
              <a:t>Full enhanced DBS</a:t>
            </a:r>
          </a:p>
          <a:p>
            <a:pPr marL="457200" indent="-457200">
              <a:buFont typeface="Arial" panose="020B0604020202020204" pitchFamily="34" charset="0"/>
              <a:buChar char="•"/>
            </a:pPr>
            <a:r>
              <a:rPr lang="en-GB" dirty="0"/>
              <a:t>Professional Indemnity and Public Liability Insurance</a:t>
            </a:r>
          </a:p>
        </p:txBody>
      </p:sp>
    </p:spTree>
    <p:extLst>
      <p:ext uri="{BB962C8B-B14F-4D97-AF65-F5344CB8AC3E}">
        <p14:creationId xmlns:p14="http://schemas.microsoft.com/office/powerpoint/2010/main" val="98747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CBAB9-5B3C-32A3-56A2-DF8C7B4A62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252E58-BD3E-33E0-59A3-F66097A0CEC6}"/>
              </a:ext>
            </a:extLst>
          </p:cNvPr>
          <p:cNvSpPr>
            <a:spLocks noGrp="1"/>
          </p:cNvSpPr>
          <p:nvPr>
            <p:ph idx="1"/>
          </p:nvPr>
        </p:nvSpPr>
        <p:spPr>
          <a:xfrm>
            <a:off x="630810" y="1113905"/>
            <a:ext cx="10803903" cy="4450080"/>
          </a:xfrm>
        </p:spPr>
        <p:txBody>
          <a:bodyPr/>
          <a:lstStyle/>
          <a:p>
            <a:r>
              <a:rPr lang="en-GB" dirty="0"/>
              <a:t>Drivers:</a:t>
            </a:r>
          </a:p>
          <a:p>
            <a:pPr marL="457200" indent="-457200">
              <a:buFont typeface="Arial" panose="020B0604020202020204" pitchFamily="34" charset="0"/>
              <a:buChar char="•"/>
            </a:pPr>
            <a:r>
              <a:rPr lang="en-GB" sz="2800" dirty="0"/>
              <a:t>Evidence-based practice – Emotion Focused Therapy</a:t>
            </a:r>
          </a:p>
          <a:p>
            <a:pPr marL="457200" indent="-457200">
              <a:buFont typeface="Arial" panose="020B0604020202020204" pitchFamily="34" charset="0"/>
              <a:buChar char="•"/>
            </a:pPr>
            <a:r>
              <a:rPr lang="en-GB" sz="2800" dirty="0"/>
              <a:t>QAA Subject Benchmark Statement: Counselling and Psychotherapy </a:t>
            </a:r>
          </a:p>
          <a:p>
            <a:r>
              <a:rPr lang="en-GB" dirty="0"/>
              <a:t>      </a:t>
            </a:r>
            <a:r>
              <a:rPr lang="en-GB" sz="2800" dirty="0"/>
              <a:t>(March 2022)</a:t>
            </a:r>
          </a:p>
          <a:p>
            <a:pPr marL="457200" indent="-457200">
              <a:buFont typeface="Arial" panose="020B0604020202020204" pitchFamily="34" charset="0"/>
              <a:buChar char="•"/>
            </a:pPr>
            <a:r>
              <a:rPr lang="en-GB" sz="2800" dirty="0"/>
              <a:t>Professionalisation of Counselling and Psychotherapy</a:t>
            </a:r>
          </a:p>
          <a:p>
            <a:pPr marL="457200" indent="-457200">
              <a:buFont typeface="Arial" panose="020B0604020202020204" pitchFamily="34" charset="0"/>
              <a:buChar char="•"/>
            </a:pPr>
            <a:r>
              <a:rPr lang="en-GB" sz="2800" dirty="0" err="1"/>
              <a:t>SCoPEd</a:t>
            </a:r>
            <a:endParaRPr lang="en-GB" sz="2800" dirty="0"/>
          </a:p>
          <a:p>
            <a:pPr marL="457200" indent="-457200">
              <a:buFont typeface="Arial" panose="020B0604020202020204" pitchFamily="34" charset="0"/>
              <a:buChar char="•"/>
            </a:pPr>
            <a:r>
              <a:rPr lang="en-GB" sz="2800" dirty="0"/>
              <a:t>Professional Regulation and Accreditation National Counselling and </a:t>
            </a:r>
          </a:p>
          <a:p>
            <a:pPr marL="457200" indent="-457200">
              <a:buFont typeface="Arial" panose="020B0604020202020204" pitchFamily="34" charset="0"/>
              <a:buChar char="•"/>
            </a:pPr>
            <a:r>
              <a:rPr lang="en-GB" sz="2800" dirty="0"/>
              <a:t>Psychotherapy Society (NCPS) </a:t>
            </a:r>
          </a:p>
          <a:p>
            <a:pPr marL="457200" indent="-457200">
              <a:buFont typeface="Arial" panose="020B0604020202020204" pitchFamily="34" charset="0"/>
              <a:buChar char="•"/>
            </a:pPr>
            <a:r>
              <a:rPr lang="en-GB" sz="2800" dirty="0"/>
              <a:t>British Association for Counselling and Psychotherapy (BACP)</a:t>
            </a:r>
          </a:p>
          <a:p>
            <a:pPr marL="457200" indent="-457200">
              <a:buFont typeface="Arial" panose="020B0604020202020204" pitchFamily="34" charset="0"/>
              <a:buChar char="•"/>
            </a:pPr>
            <a:endParaRPr lang="en-GB" sz="2800" dirty="0"/>
          </a:p>
          <a:p>
            <a:endParaRPr lang="en-GB" dirty="0"/>
          </a:p>
        </p:txBody>
      </p:sp>
    </p:spTree>
    <p:extLst>
      <p:ext uri="{BB962C8B-B14F-4D97-AF65-F5344CB8AC3E}">
        <p14:creationId xmlns:p14="http://schemas.microsoft.com/office/powerpoint/2010/main" val="1042427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743D7-FBD0-4880-F3F0-6483AFAD9E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7661AB-F808-F9ED-12EE-6485706B8361}"/>
              </a:ext>
            </a:extLst>
          </p:cNvPr>
          <p:cNvSpPr>
            <a:spLocks noGrp="1"/>
          </p:cNvSpPr>
          <p:nvPr>
            <p:ph idx="1"/>
          </p:nvPr>
        </p:nvSpPr>
        <p:spPr>
          <a:xfrm>
            <a:off x="630810" y="1075765"/>
            <a:ext cx="10803903" cy="4259805"/>
          </a:xfrm>
        </p:spPr>
        <p:txBody>
          <a:bodyPr/>
          <a:lstStyle/>
          <a:p>
            <a:r>
              <a:rPr lang="en-GB" dirty="0"/>
              <a:t>QAA Subject Benchmark Statement (March 2022)</a:t>
            </a:r>
          </a:p>
          <a:p>
            <a:pPr marL="342900" indent="-342900">
              <a:buFont typeface="Arial" panose="020B0604020202020204" pitchFamily="34" charset="0"/>
              <a:buChar char="•"/>
            </a:pPr>
            <a:r>
              <a:rPr lang="en-GB" sz="2400" dirty="0"/>
              <a:t>Outline the minimum threshold standards that a student will have </a:t>
            </a:r>
          </a:p>
          <a:p>
            <a:pPr marL="342900" indent="-342900">
              <a:buFont typeface="Arial" panose="020B0604020202020204" pitchFamily="34" charset="0"/>
              <a:buChar char="•"/>
            </a:pPr>
            <a:r>
              <a:rPr lang="en-GB" sz="2400" dirty="0"/>
              <a:t>demonstrated when they are awarded an honours degree in Counselling </a:t>
            </a:r>
          </a:p>
          <a:p>
            <a:pPr marL="342900" indent="-342900">
              <a:buFont typeface="Arial" panose="020B0604020202020204" pitchFamily="34" charset="0"/>
              <a:buChar char="•"/>
            </a:pPr>
            <a:r>
              <a:rPr lang="en-GB" sz="2400" dirty="0"/>
              <a:t>and Psychotherapy</a:t>
            </a:r>
          </a:p>
          <a:p>
            <a:pPr marL="342900" indent="-342900">
              <a:buFont typeface="Arial" panose="020B0604020202020204" pitchFamily="34" charset="0"/>
              <a:buChar char="•"/>
            </a:pPr>
            <a:r>
              <a:rPr lang="en-GB" sz="2400" dirty="0"/>
              <a:t>Equality, diversity and inclusion</a:t>
            </a:r>
          </a:p>
          <a:p>
            <a:pPr marL="342900" indent="-342900">
              <a:buFont typeface="Arial" panose="020B0604020202020204" pitchFamily="34" charset="0"/>
              <a:buChar char="•"/>
            </a:pPr>
            <a:r>
              <a:rPr lang="en-GB" sz="2400" dirty="0"/>
              <a:t>Sustainability: Developing sustainable development knowledge</a:t>
            </a:r>
          </a:p>
          <a:p>
            <a:pPr marL="342900" indent="-342900">
              <a:buFont typeface="Arial" panose="020B0604020202020204" pitchFamily="34" charset="0"/>
              <a:buChar char="•"/>
            </a:pPr>
            <a:r>
              <a:rPr lang="en-GB" sz="2400" dirty="0"/>
              <a:t>Employability, enterprise and entrepreneurship education</a:t>
            </a:r>
          </a:p>
          <a:p>
            <a:pPr marL="342900" indent="-342900">
              <a:buFont typeface="Arial" panose="020B0604020202020204" pitchFamily="34" charset="0"/>
              <a:buChar char="•"/>
            </a:pPr>
            <a:r>
              <a:rPr lang="en-GB" sz="2400" dirty="0"/>
              <a:t>Content, structure and delivery : Theory, Personal development, </a:t>
            </a:r>
          </a:p>
          <a:p>
            <a:pPr marL="342900" indent="-342900">
              <a:buFont typeface="Arial" panose="020B0604020202020204" pitchFamily="34" charset="0"/>
              <a:buChar char="•"/>
            </a:pPr>
            <a:r>
              <a:rPr lang="en-GB" sz="2400" dirty="0"/>
              <a:t>Professional skills development, Research</a:t>
            </a:r>
          </a:p>
          <a:p>
            <a:endParaRPr lang="en-GB" dirty="0"/>
          </a:p>
        </p:txBody>
      </p:sp>
    </p:spTree>
    <p:extLst>
      <p:ext uri="{BB962C8B-B14F-4D97-AF65-F5344CB8AC3E}">
        <p14:creationId xmlns:p14="http://schemas.microsoft.com/office/powerpoint/2010/main" val="478419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743D7-FBD0-4880-F3F0-6483AFAD9E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7661AB-F808-F9ED-12EE-6485706B8361}"/>
              </a:ext>
            </a:extLst>
          </p:cNvPr>
          <p:cNvSpPr>
            <a:spLocks noGrp="1"/>
          </p:cNvSpPr>
          <p:nvPr>
            <p:ph idx="1"/>
          </p:nvPr>
        </p:nvSpPr>
        <p:spPr>
          <a:xfrm>
            <a:off x="630810" y="1075765"/>
            <a:ext cx="10803903" cy="4259805"/>
          </a:xfrm>
        </p:spPr>
        <p:txBody>
          <a:bodyPr/>
          <a:lstStyle/>
          <a:p>
            <a:r>
              <a:rPr lang="en-GB" dirty="0"/>
              <a:t>QAA Subject Benchmark Statement (March 2022)</a:t>
            </a:r>
          </a:p>
          <a:p>
            <a:pPr marL="457200" indent="-457200">
              <a:buFont typeface="Arial" panose="020B0604020202020204" pitchFamily="34" charset="0"/>
              <a:buChar char="•"/>
            </a:pPr>
            <a:r>
              <a:rPr lang="en-GB" sz="2800" dirty="0"/>
              <a:t>Set out the relevant professional knowledge, abilities </a:t>
            </a:r>
          </a:p>
          <a:p>
            <a:pPr marL="457200" indent="-457200">
              <a:buFont typeface="Arial" panose="020B0604020202020204" pitchFamily="34" charset="0"/>
              <a:buChar char="•"/>
            </a:pPr>
            <a:r>
              <a:rPr lang="en-GB" sz="2800" dirty="0"/>
              <a:t>and skills that a graduate should Know, Be and Do:</a:t>
            </a:r>
          </a:p>
          <a:p>
            <a:pPr marL="457200" indent="-457200">
              <a:buFont typeface="Arial" panose="020B0604020202020204" pitchFamily="34" charset="0"/>
              <a:buChar char="•"/>
            </a:pPr>
            <a:r>
              <a:rPr lang="en-GB" sz="2800" dirty="0"/>
              <a:t>Professional context</a:t>
            </a:r>
          </a:p>
          <a:p>
            <a:pPr marL="457200" indent="-457200">
              <a:buFont typeface="Arial" panose="020B0604020202020204" pitchFamily="34" charset="0"/>
              <a:buChar char="•"/>
            </a:pPr>
            <a:r>
              <a:rPr lang="en-GB" sz="2800" dirty="0"/>
              <a:t>Understanding people and their experiences</a:t>
            </a:r>
          </a:p>
          <a:p>
            <a:pPr marL="457200" indent="-457200">
              <a:buFont typeface="Arial" panose="020B0604020202020204" pitchFamily="34" charset="0"/>
              <a:buChar char="•"/>
            </a:pPr>
            <a:r>
              <a:rPr lang="en-GB" sz="2800" dirty="0"/>
              <a:t>The therapist</a:t>
            </a:r>
          </a:p>
          <a:p>
            <a:pPr marL="457200" indent="-457200">
              <a:buFont typeface="Arial" panose="020B0604020202020204" pitchFamily="34" charset="0"/>
              <a:buChar char="•"/>
            </a:pPr>
            <a:r>
              <a:rPr lang="en-GB" sz="2800" dirty="0"/>
              <a:t>Ethical/legal context</a:t>
            </a:r>
          </a:p>
          <a:p>
            <a:pPr marL="457200" indent="-457200">
              <a:buFont typeface="Arial" panose="020B0604020202020204" pitchFamily="34" charset="0"/>
              <a:buChar char="•"/>
            </a:pPr>
            <a:r>
              <a:rPr lang="en-GB" sz="2800" dirty="0"/>
              <a:t>Boundaries and contracting</a:t>
            </a:r>
          </a:p>
          <a:p>
            <a:pPr marL="457200" indent="-457200">
              <a:buFont typeface="Arial" panose="020B0604020202020204" pitchFamily="34" charset="0"/>
              <a:buChar char="•"/>
            </a:pPr>
            <a:r>
              <a:rPr lang="en-GB" sz="2800" dirty="0"/>
              <a:t>The therapeutic relationship</a:t>
            </a:r>
          </a:p>
          <a:p>
            <a:endParaRPr lang="en-GB" dirty="0"/>
          </a:p>
        </p:txBody>
      </p:sp>
    </p:spTree>
    <p:extLst>
      <p:ext uri="{BB962C8B-B14F-4D97-AF65-F5344CB8AC3E}">
        <p14:creationId xmlns:p14="http://schemas.microsoft.com/office/powerpoint/2010/main" val="3585187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802080"/>
          </a:xfrm>
        </p:spPr>
        <p:txBody>
          <a:bodyPr/>
          <a:lstStyle/>
          <a:p>
            <a:r>
              <a:rPr lang="en-GB" dirty="0"/>
              <a:t>Programme Structure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46575900"/>
              </p:ext>
            </p:extLst>
          </p:nvPr>
        </p:nvGraphicFramePr>
        <p:xfrm>
          <a:off x="0" y="989704"/>
          <a:ext cx="12191999" cy="4727986"/>
        </p:xfrm>
        <a:graphic>
          <a:graphicData uri="http://schemas.openxmlformats.org/drawingml/2006/table">
            <a:tbl>
              <a:tblPr firstRow="1" firstCol="1" bandRow="1">
                <a:tableStyleId>{5C22544A-7EE6-4342-B048-85BDC9FD1C3A}</a:tableStyleId>
              </a:tblPr>
              <a:tblGrid>
                <a:gridCol w="3208842">
                  <a:extLst>
                    <a:ext uri="{9D8B030D-6E8A-4147-A177-3AD203B41FA5}">
                      <a16:colId xmlns:a16="http://schemas.microsoft.com/office/drawing/2014/main" val="20000"/>
                    </a:ext>
                  </a:extLst>
                </a:gridCol>
                <a:gridCol w="6956942">
                  <a:extLst>
                    <a:ext uri="{9D8B030D-6E8A-4147-A177-3AD203B41FA5}">
                      <a16:colId xmlns:a16="http://schemas.microsoft.com/office/drawing/2014/main" val="20001"/>
                    </a:ext>
                  </a:extLst>
                </a:gridCol>
                <a:gridCol w="2026215">
                  <a:extLst>
                    <a:ext uri="{9D8B030D-6E8A-4147-A177-3AD203B41FA5}">
                      <a16:colId xmlns:a16="http://schemas.microsoft.com/office/drawing/2014/main" val="20002"/>
                    </a:ext>
                  </a:extLst>
                </a:gridCol>
              </a:tblGrid>
              <a:tr h="1251830">
                <a:tc>
                  <a:txBody>
                    <a:bodyPr/>
                    <a:lstStyle/>
                    <a:p>
                      <a:pPr marL="457200">
                        <a:spcAft>
                          <a:spcPts val="0"/>
                        </a:spcAft>
                      </a:pPr>
                      <a:r>
                        <a:rPr lang="en-GB" sz="1200" dirty="0">
                          <a:effectLst/>
                        </a:rPr>
                        <a:t>Module Code</a:t>
                      </a:r>
                      <a:endParaRPr lang="en-GB" sz="1200" dirty="0">
                        <a:effectLst/>
                        <a:latin typeface="Times New Roman"/>
                        <a:ea typeface="Times New Roman"/>
                      </a:endParaRPr>
                    </a:p>
                  </a:txBody>
                  <a:tcPr marL="68580" marR="68580" marT="0" marB="0"/>
                </a:tc>
                <a:tc>
                  <a:txBody>
                    <a:bodyPr/>
                    <a:lstStyle/>
                    <a:p>
                      <a:pPr marL="457200">
                        <a:spcAft>
                          <a:spcPts val="0"/>
                        </a:spcAft>
                      </a:pPr>
                      <a:r>
                        <a:rPr lang="en-GB" sz="1200" dirty="0">
                          <a:effectLst/>
                        </a:rPr>
                        <a:t>Module title</a:t>
                      </a:r>
                      <a:endParaRPr lang="en-GB" sz="1200" dirty="0">
                        <a:effectLst/>
                        <a:latin typeface="Times New Roman"/>
                        <a:ea typeface="Times New Roman"/>
                      </a:endParaRPr>
                    </a:p>
                  </a:txBody>
                  <a:tcPr marL="68580" marR="68580" marT="0" marB="0"/>
                </a:tc>
                <a:tc>
                  <a:txBody>
                    <a:bodyPr/>
                    <a:lstStyle/>
                    <a:p>
                      <a:pPr marL="457200">
                        <a:spcAft>
                          <a:spcPts val="0"/>
                        </a:spcAft>
                      </a:pPr>
                      <a:r>
                        <a:rPr lang="en-GB" sz="1200">
                          <a:effectLst/>
                        </a:rPr>
                        <a:t>Credit value</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417278">
                <a:tc gridSpan="3">
                  <a:txBody>
                    <a:bodyPr/>
                    <a:lstStyle/>
                    <a:p>
                      <a:pPr marL="457200">
                        <a:spcAft>
                          <a:spcPts val="0"/>
                        </a:spcAft>
                      </a:pPr>
                      <a:r>
                        <a:rPr lang="en-GB" sz="1200">
                          <a:effectLst/>
                        </a:rPr>
                        <a:t>Part 1 POSTGRADUATE CERTIFICATE</a:t>
                      </a:r>
                      <a:endParaRPr lang="en-GB" sz="120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451761">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Framing Therapeutic Practice</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2"/>
                  </a:ext>
                </a:extLst>
              </a:tr>
              <a:tr h="451761">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Therapy and Context</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3"/>
                  </a:ext>
                </a:extLst>
              </a:tr>
              <a:tr h="417278">
                <a:tc gridSpan="3">
                  <a:txBody>
                    <a:bodyPr/>
                    <a:lstStyle/>
                    <a:p>
                      <a:pPr marL="457200">
                        <a:spcAft>
                          <a:spcPts val="0"/>
                        </a:spcAft>
                      </a:pPr>
                      <a:r>
                        <a:rPr lang="en-GB" sz="1200" dirty="0">
                          <a:effectLst/>
                        </a:rPr>
                        <a:t>Part 1 POSTGRADUATE DIPLOMA</a:t>
                      </a:r>
                      <a:endParaRPr lang="en-GB" sz="1200" dirty="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4"/>
                  </a:ext>
                </a:extLst>
              </a:tr>
              <a:tr h="451761">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a:effectLst/>
                        </a:rPr>
                        <a:t>Professional Practice </a:t>
                      </a:r>
                      <a:endParaRPr lang="en-GB" sz="110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5"/>
                  </a:ext>
                </a:extLst>
              </a:tr>
              <a:tr h="451761">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algn="just">
                        <a:lnSpc>
                          <a:spcPct val="115000"/>
                        </a:lnSpc>
                        <a:spcAft>
                          <a:spcPts val="0"/>
                        </a:spcAft>
                      </a:pPr>
                      <a:r>
                        <a:rPr lang="en-GB" sz="1200" dirty="0">
                          <a:effectLst/>
                        </a:rPr>
                        <a:t>Research Methods and Practice</a:t>
                      </a:r>
                      <a:endParaRPr lang="en-GB" sz="1100" dirty="0">
                        <a:effectLst/>
                        <a:latin typeface="Calibri"/>
                        <a:ea typeface="Calibri"/>
                        <a:cs typeface="Times New Roman"/>
                      </a:endParaRPr>
                    </a:p>
                  </a:txBody>
                  <a:tcPr marL="68580" marR="68580" marT="0" marB="0"/>
                </a:tc>
                <a:tc>
                  <a:txBody>
                    <a:bodyPr/>
                    <a:lstStyle/>
                    <a:p>
                      <a:pPr marL="457200">
                        <a:spcAft>
                          <a:spcPts val="0"/>
                        </a:spcAft>
                      </a:pPr>
                      <a:r>
                        <a:rPr lang="en-GB" sz="1200">
                          <a:effectLst/>
                        </a:rPr>
                        <a:t>30</a:t>
                      </a:r>
                      <a:endParaRPr lang="en-GB" sz="1200">
                        <a:effectLst/>
                        <a:latin typeface="Times New Roman"/>
                        <a:ea typeface="Times New Roman"/>
                      </a:endParaRPr>
                    </a:p>
                  </a:txBody>
                  <a:tcPr marL="68580" marR="68580" marT="0" marB="0"/>
                </a:tc>
                <a:extLst>
                  <a:ext uri="{0D108BD9-81ED-4DB2-BD59-A6C34878D82A}">
                    <a16:rowId xmlns:a16="http://schemas.microsoft.com/office/drawing/2014/main" val="10006"/>
                  </a:ext>
                </a:extLst>
              </a:tr>
              <a:tr h="417278">
                <a:tc gridSpan="3">
                  <a:txBody>
                    <a:bodyPr/>
                    <a:lstStyle/>
                    <a:p>
                      <a:pPr marL="457200">
                        <a:spcAft>
                          <a:spcPts val="0"/>
                        </a:spcAft>
                      </a:pPr>
                      <a:r>
                        <a:rPr lang="en-GB" sz="1200" dirty="0">
                          <a:effectLst/>
                        </a:rPr>
                        <a:t>Part  2  Masters</a:t>
                      </a:r>
                      <a:endParaRPr lang="en-GB" sz="1200" dirty="0">
                        <a:effectLst/>
                        <a:latin typeface="Times New Roman"/>
                        <a:ea typeface="Times New Roman"/>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417278">
                <a:tc>
                  <a:txBody>
                    <a:bodyPr/>
                    <a:lstStyle/>
                    <a:p>
                      <a:pPr marL="457200">
                        <a:spcAft>
                          <a:spcPts val="0"/>
                        </a:spcAft>
                      </a:pPr>
                      <a:r>
                        <a:rPr lang="en-GB" sz="1200">
                          <a:effectLst/>
                        </a:rPr>
                        <a:t>Level 7:</a:t>
                      </a:r>
                      <a:endParaRPr lang="en-GB" sz="1200">
                        <a:effectLst/>
                        <a:latin typeface="Times New Roman"/>
                        <a:ea typeface="Times New Roman"/>
                      </a:endParaRPr>
                    </a:p>
                  </a:txBody>
                  <a:tcPr marL="68580" marR="68580" marT="0" marB="0"/>
                </a:tc>
                <a:tc>
                  <a:txBody>
                    <a:bodyPr/>
                    <a:lstStyle/>
                    <a:p>
                      <a:pPr marL="457200">
                        <a:spcAft>
                          <a:spcPts val="0"/>
                        </a:spcAft>
                      </a:pPr>
                      <a:r>
                        <a:rPr lang="en-GB" sz="1200">
                          <a:effectLst/>
                        </a:rPr>
                        <a:t>Dissertation</a:t>
                      </a:r>
                      <a:endParaRPr lang="en-GB" sz="1200">
                        <a:effectLst/>
                        <a:latin typeface="Times New Roman"/>
                        <a:ea typeface="Times New Roman"/>
                      </a:endParaRPr>
                    </a:p>
                  </a:txBody>
                  <a:tcPr marL="68580" marR="68580" marT="0" marB="0"/>
                </a:tc>
                <a:tc>
                  <a:txBody>
                    <a:bodyPr/>
                    <a:lstStyle/>
                    <a:p>
                      <a:pPr marL="457200">
                        <a:spcAft>
                          <a:spcPts val="0"/>
                        </a:spcAft>
                      </a:pPr>
                      <a:r>
                        <a:rPr lang="en-GB" sz="1200" dirty="0">
                          <a:effectLst/>
                        </a:rPr>
                        <a:t>60</a:t>
                      </a:r>
                      <a:endParaRPr lang="en-GB" sz="1200" dirty="0">
                        <a:effectLst/>
                        <a:latin typeface="Times New Roman"/>
                        <a:ea typeface="Times New Roman"/>
                      </a:endParaRPr>
                    </a:p>
                  </a:txBody>
                  <a:tcPr marL="68580" marR="68580" marT="0" marB="0"/>
                </a:tc>
                <a:extLst>
                  <a:ext uri="{0D108BD9-81ED-4DB2-BD59-A6C34878D82A}">
                    <a16:rowId xmlns:a16="http://schemas.microsoft.com/office/drawing/2014/main" val="10008"/>
                  </a:ext>
                </a:extLst>
              </a:tr>
            </a:tbl>
          </a:graphicData>
        </a:graphic>
      </p:graphicFrame>
      <p:sp>
        <p:nvSpPr>
          <p:cNvPr id="5" name="Rectangle 1"/>
          <p:cNvSpPr>
            <a:spLocks noChangeArrowheads="1"/>
          </p:cNvSpPr>
          <p:nvPr/>
        </p:nvSpPr>
        <p:spPr bwMode="auto">
          <a:xfrm>
            <a:off x="3195639" y="2544247"/>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endParaRPr lang="en-US" altLang="en-US">
              <a:latin typeface="Arial" pitchFamily="34" charset="0"/>
              <a:cs typeface="Arial" pitchFamily="34" charset="0"/>
            </a:endParaRPr>
          </a:p>
        </p:txBody>
      </p:sp>
    </p:spTree>
    <p:extLst>
      <p:ext uri="{BB962C8B-B14F-4D97-AF65-F5344CB8AC3E}">
        <p14:creationId xmlns:p14="http://schemas.microsoft.com/office/powerpoint/2010/main" val="3314426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indoor, sitting, table, bed&#10;&#10;Description automatically generated">
            <a:extLst>
              <a:ext uri="{FF2B5EF4-FFF2-40B4-BE49-F238E27FC236}">
                <a16:creationId xmlns:a16="http://schemas.microsoft.com/office/drawing/2014/main" id="{BD85039D-4F1C-45B6-B827-BD5FDC04ACEB}"/>
              </a:ext>
            </a:extLst>
          </p:cNvPr>
          <p:cNvPicPr>
            <a:picLocks noChangeAspect="1"/>
          </p:cNvPicPr>
          <p:nvPr/>
        </p:nvPicPr>
        <p:blipFill rotWithShape="1">
          <a:blip r:embed="rId2"/>
          <a:srcRect l="14540" r="1087" b="-1"/>
          <a:stretch/>
        </p:blipFill>
        <p:spPr>
          <a:xfrm>
            <a:off x="7068804" y="0"/>
            <a:ext cx="5123196" cy="5710893"/>
          </a:xfrm>
          <a:prstGeom prst="rect">
            <a:avLst/>
          </a:prstGeom>
        </p:spPr>
      </p:pic>
      <p:sp>
        <p:nvSpPr>
          <p:cNvPr id="2" name="Title 1">
            <a:extLst>
              <a:ext uri="{FF2B5EF4-FFF2-40B4-BE49-F238E27FC236}">
                <a16:creationId xmlns:a16="http://schemas.microsoft.com/office/drawing/2014/main" id="{E2C39045-40B6-4C79-9806-A277EED4E90A}"/>
              </a:ext>
            </a:extLst>
          </p:cNvPr>
          <p:cNvSpPr>
            <a:spLocks noGrp="1"/>
          </p:cNvSpPr>
          <p:nvPr>
            <p:ph type="title"/>
          </p:nvPr>
        </p:nvSpPr>
        <p:spPr>
          <a:xfrm>
            <a:off x="372585" y="1161879"/>
            <a:ext cx="5981966" cy="682946"/>
          </a:xfrm>
        </p:spPr>
        <p:txBody>
          <a:bodyPr anchor="b">
            <a:normAutofit fontScale="90000"/>
          </a:bodyPr>
          <a:lstStyle/>
          <a:p>
            <a:r>
              <a:rPr lang="en-GB" sz="3600" dirty="0">
                <a:solidFill>
                  <a:schemeClr val="accent3">
                    <a:lumMod val="50000"/>
                  </a:schemeClr>
                </a:solidFill>
                <a:latin typeface="Arial" panose="020B0604020202020204" pitchFamily="34" charset="0"/>
                <a:cs typeface="Arial" panose="020B0604020202020204" pitchFamily="34" charset="0"/>
              </a:rPr>
              <a:t>MA in Psychotherapeutic Practice</a:t>
            </a:r>
            <a:br>
              <a:rPr lang="en-GB" sz="2399" dirty="0">
                <a:solidFill>
                  <a:schemeClr val="accent3">
                    <a:lumMod val="50000"/>
                  </a:schemeClr>
                </a:solidFill>
                <a:latin typeface="Arial" panose="020B0604020202020204" pitchFamily="34" charset="0"/>
                <a:cs typeface="Arial" panose="020B0604020202020204" pitchFamily="34" charset="0"/>
              </a:rPr>
            </a:br>
            <a:endParaRPr lang="en-GB" sz="2399" dirty="0">
              <a:solidFill>
                <a:schemeClr val="accent3">
                  <a:lumMod val="5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601251-F2EA-4F52-8A76-F93C2CEC40D5}"/>
              </a:ext>
            </a:extLst>
          </p:cNvPr>
          <p:cNvSpPr>
            <a:spLocks noGrp="1"/>
          </p:cNvSpPr>
          <p:nvPr>
            <p:ph idx="1"/>
          </p:nvPr>
        </p:nvSpPr>
        <p:spPr>
          <a:xfrm>
            <a:off x="372585" y="1988840"/>
            <a:ext cx="6258986" cy="3442806"/>
          </a:xfrm>
        </p:spPr>
        <p:txBody>
          <a:bodyPr vert="horz" lIns="91416" tIns="45708" rIns="91416" bIns="45708" rtlCol="0" anchor="t">
            <a:noAutofit/>
          </a:bodyPr>
          <a:lstStyle/>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Level 7 Professional Practice Programme</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You need to achieve at least 50% in each unit to pass the course.</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50-69%:  Pass </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70 and 79%:  Merit </a:t>
            </a:r>
          </a:p>
          <a:p>
            <a:pPr>
              <a:lnSpc>
                <a:spcPct val="100000"/>
              </a:lnSpc>
            </a:pPr>
            <a:r>
              <a:rPr lang="en-GB" dirty="0">
                <a:solidFill>
                  <a:schemeClr val="accent3">
                    <a:lumMod val="50000"/>
                  </a:schemeClr>
                </a:solidFill>
                <a:latin typeface="Arial" panose="020B0604020202020204" pitchFamily="34" charset="0"/>
                <a:cs typeface="Arial" panose="020B0604020202020204" pitchFamily="34" charset="0"/>
              </a:rPr>
              <a:t>80%:  Distinction.</a:t>
            </a:r>
          </a:p>
        </p:txBody>
      </p:sp>
    </p:spTree>
    <p:extLst>
      <p:ext uri="{BB962C8B-B14F-4D97-AF65-F5344CB8AC3E}">
        <p14:creationId xmlns:p14="http://schemas.microsoft.com/office/powerpoint/2010/main" val="326303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at that is lying down and looking at the camera&#10;&#10;Description automatically generated">
            <a:extLst>
              <a:ext uri="{FF2B5EF4-FFF2-40B4-BE49-F238E27FC236}">
                <a16:creationId xmlns:a16="http://schemas.microsoft.com/office/drawing/2014/main" id="{70654422-840A-4666-9A63-1ED132CBC60C}"/>
              </a:ext>
            </a:extLst>
          </p:cNvPr>
          <p:cNvPicPr>
            <a:picLocks noGrp="1" noChangeAspect="1"/>
          </p:cNvPicPr>
          <p:nvPr>
            <p:ph idx="1"/>
          </p:nvPr>
        </p:nvPicPr>
        <p:blipFill rotWithShape="1">
          <a:blip r:embed="rId3"/>
          <a:srcRect t="10268" b="5463"/>
          <a:stretch/>
        </p:blipFill>
        <p:spPr>
          <a:xfrm>
            <a:off x="1586" y="892"/>
            <a:ext cx="12188826" cy="6856214"/>
          </a:xfrm>
          <a:prstGeom prst="rect">
            <a:avLst/>
          </a:prstGeom>
        </p:spPr>
      </p:pic>
      <p:sp>
        <p:nvSpPr>
          <p:cNvPr id="2" name="Title 1">
            <a:extLst>
              <a:ext uri="{FF2B5EF4-FFF2-40B4-BE49-F238E27FC236}">
                <a16:creationId xmlns:a16="http://schemas.microsoft.com/office/drawing/2014/main" id="{880F758B-5B9F-4223-A813-1F4F50640D04}"/>
              </a:ext>
            </a:extLst>
          </p:cNvPr>
          <p:cNvSpPr>
            <a:spLocks noGrp="1"/>
          </p:cNvSpPr>
          <p:nvPr>
            <p:ph type="title"/>
          </p:nvPr>
        </p:nvSpPr>
        <p:spPr>
          <a:xfrm>
            <a:off x="857576" y="4909600"/>
            <a:ext cx="3211549" cy="1185044"/>
          </a:xfrm>
        </p:spPr>
        <p:txBody>
          <a:bodyPr vert="horz" lIns="91416" tIns="45708" rIns="91416" bIns="45708" rtlCol="0" anchor="ctr">
            <a:normAutofit/>
          </a:bodyPr>
          <a:lstStyle/>
          <a:p>
            <a:r>
              <a:rPr lang="en-US" sz="2599">
                <a:solidFill>
                  <a:schemeClr val="bg1"/>
                </a:solidFill>
              </a:rPr>
              <a:t>Pause for a moment!</a:t>
            </a:r>
          </a:p>
        </p:txBody>
      </p:sp>
    </p:spTree>
    <p:extLst>
      <p:ext uri="{BB962C8B-B14F-4D97-AF65-F5344CB8AC3E}">
        <p14:creationId xmlns:p14="http://schemas.microsoft.com/office/powerpoint/2010/main" val="2432678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689124"/>
          </a:xfrm>
        </p:spPr>
        <p:txBody>
          <a:bodyPr>
            <a:normAutofit fontScale="90000"/>
          </a:bodyPr>
          <a:lstStyle/>
          <a:p>
            <a:r>
              <a:rPr lang="en-GB" dirty="0"/>
              <a:t>Entry requirements</a:t>
            </a:r>
          </a:p>
        </p:txBody>
      </p:sp>
      <p:sp>
        <p:nvSpPr>
          <p:cNvPr id="3" name="Content Placeholder 2"/>
          <p:cNvSpPr>
            <a:spLocks noGrp="1"/>
          </p:cNvSpPr>
          <p:nvPr>
            <p:ph idx="1"/>
          </p:nvPr>
        </p:nvSpPr>
        <p:spPr>
          <a:xfrm>
            <a:off x="358219" y="1210235"/>
            <a:ext cx="11481847" cy="4191324"/>
          </a:xfrm>
        </p:spPr>
        <p:txBody>
          <a:bodyPr>
            <a:normAutofit fontScale="85000" lnSpcReduction="20000"/>
          </a:bodyPr>
          <a:lstStyle/>
          <a:p>
            <a:pPr lvl="0"/>
            <a:r>
              <a:rPr lang="en-GB" dirty="0"/>
              <a:t>A relevant degree (2:2 or above) in a compatible subject and at least 100 hours Counselling Skills training/or equivalent.</a:t>
            </a:r>
          </a:p>
          <a:p>
            <a:pPr lvl="0"/>
            <a:r>
              <a:rPr lang="en-GB" dirty="0"/>
              <a:t>A degree (2:2 or above) and at least five years working within the field of social care. Be able to demonstrate sufficient CPD in areas compatible with counselling skills training.</a:t>
            </a:r>
          </a:p>
          <a:p>
            <a:pPr lvl="0"/>
            <a:r>
              <a:rPr lang="en-GB" dirty="0"/>
              <a:t>Demonstrate an ability to work at academic level 7 and have at least five years' experience working within the field of social care.  Be able to demonstrate sufficient CPD in areas compatible with counselling skills training.</a:t>
            </a:r>
          </a:p>
          <a:p>
            <a:pPr lvl="0"/>
            <a:r>
              <a:rPr lang="en-GB" dirty="0"/>
              <a:t>Have sufficient emotional and psychological robustness to be able to meet the emotional demands of the programme</a:t>
            </a:r>
          </a:p>
          <a:p>
            <a:pPr lvl="0"/>
            <a:r>
              <a:rPr lang="en-GB" dirty="0"/>
              <a:t>Have a practice qualification consisting of 100 hours of supervised Counselling practice, have undertaken a programme of 400 contact hours and can demonstrate the ability to work at academic level 7. These applicants if successful will be expected to be in practice throughout the course of the programme, but not attain the numbers of practice hours.</a:t>
            </a:r>
          </a:p>
          <a:p>
            <a:endParaRPr lang="en-GB" dirty="0"/>
          </a:p>
        </p:txBody>
      </p:sp>
    </p:spTree>
    <p:extLst>
      <p:ext uri="{BB962C8B-B14F-4D97-AF65-F5344CB8AC3E}">
        <p14:creationId xmlns:p14="http://schemas.microsoft.com/office/powerpoint/2010/main" val="225802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FE9B-95ED-0EC2-5AD8-FC3E6FE4FAA0}"/>
              </a:ext>
            </a:extLst>
          </p:cNvPr>
          <p:cNvSpPr>
            <a:spLocks noGrp="1"/>
          </p:cNvSpPr>
          <p:nvPr>
            <p:ph type="title"/>
          </p:nvPr>
        </p:nvSpPr>
        <p:spPr/>
        <p:txBody>
          <a:bodyPr/>
          <a:lstStyle/>
          <a:p>
            <a:r>
              <a:rPr lang="en-GB" dirty="0"/>
              <a:t>Welsh Language Standards</a:t>
            </a:r>
          </a:p>
        </p:txBody>
      </p:sp>
      <p:graphicFrame>
        <p:nvGraphicFramePr>
          <p:cNvPr id="5" name="Content Placeholder 4">
            <a:extLst>
              <a:ext uri="{FF2B5EF4-FFF2-40B4-BE49-F238E27FC236}">
                <a16:creationId xmlns:a16="http://schemas.microsoft.com/office/drawing/2014/main" id="{99A2AF4F-2264-E2D0-F09A-59CAC4515DB6}"/>
              </a:ext>
            </a:extLst>
          </p:cNvPr>
          <p:cNvGraphicFramePr>
            <a:graphicFrameLocks noGrp="1"/>
          </p:cNvGraphicFramePr>
          <p:nvPr>
            <p:ph idx="1"/>
            <p:extLst>
              <p:ext uri="{D42A27DB-BD31-4B8C-83A1-F6EECF244321}">
                <p14:modId xmlns:p14="http://schemas.microsoft.com/office/powerpoint/2010/main" val="2552814255"/>
              </p:ext>
            </p:extLst>
          </p:nvPr>
        </p:nvGraphicFramePr>
        <p:xfrm>
          <a:off x="257174" y="1467059"/>
          <a:ext cx="11582892" cy="4184086"/>
        </p:xfrm>
        <a:graphic>
          <a:graphicData uri="http://schemas.openxmlformats.org/drawingml/2006/table">
            <a:tbl>
              <a:tblPr firstRow="1" firstCol="1" bandRow="1">
                <a:tableStyleId>{5C22544A-7EE6-4342-B048-85BDC9FD1C3A}</a:tableStyleId>
              </a:tblPr>
              <a:tblGrid>
                <a:gridCol w="5791446">
                  <a:extLst>
                    <a:ext uri="{9D8B030D-6E8A-4147-A177-3AD203B41FA5}">
                      <a16:colId xmlns:a16="http://schemas.microsoft.com/office/drawing/2014/main" val="3379200873"/>
                    </a:ext>
                  </a:extLst>
                </a:gridCol>
                <a:gridCol w="5791446">
                  <a:extLst>
                    <a:ext uri="{9D8B030D-6E8A-4147-A177-3AD203B41FA5}">
                      <a16:colId xmlns:a16="http://schemas.microsoft.com/office/drawing/2014/main" val="883781372"/>
                    </a:ext>
                  </a:extLst>
                </a:gridCol>
              </a:tblGrid>
              <a:tr h="1021532">
                <a:tc>
                  <a:txBody>
                    <a:bodyPr/>
                    <a:lstStyle/>
                    <a:p>
                      <a:pPr>
                        <a:lnSpc>
                          <a:spcPct val="107000"/>
                        </a:lnSpc>
                        <a:spcAft>
                          <a:spcPts val="800"/>
                        </a:spcAft>
                      </a:pPr>
                      <a:r>
                        <a:rPr lang="cy-GB" sz="2400" kern="100" dirty="0">
                          <a:effectLst/>
                        </a:rPr>
                        <a:t>Wrth dderbyn gwasanaeth gan y Brifysgol, mae gan fyfyrwyr yr hawl i </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tc>
                  <a:txBody>
                    <a:bodyPr/>
                    <a:lstStyle/>
                    <a:p>
                      <a:pPr>
                        <a:lnSpc>
                          <a:spcPct val="107000"/>
                        </a:lnSpc>
                        <a:spcAft>
                          <a:spcPts val="800"/>
                        </a:spcAft>
                      </a:pPr>
                      <a:r>
                        <a:rPr lang="en-GB" sz="2400" kern="100" dirty="0">
                          <a:effectLst/>
                        </a:rPr>
                        <a:t>When receiving a service from the University, students have the right to</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extLst>
                  <a:ext uri="{0D108BD9-81ED-4DB2-BD59-A6C34878D82A}">
                    <a16:rowId xmlns:a16="http://schemas.microsoft.com/office/drawing/2014/main" val="1782587159"/>
                  </a:ext>
                </a:extLst>
              </a:tr>
              <a:tr h="2967664">
                <a:tc>
                  <a:txBody>
                    <a:bodyPr/>
                    <a:lstStyle/>
                    <a:p>
                      <a:pPr marL="171450" indent="-171450">
                        <a:buFont typeface="Arial" panose="020B0604020202020204" pitchFamily="34" charset="0"/>
                        <a:buChar char="•"/>
                      </a:pPr>
                      <a:r>
                        <a:rPr lang="cy-GB" sz="2300" kern="100" dirty="0">
                          <a:effectLst/>
                        </a:rPr>
                        <a:t>Ddogfennau yn Gymraeg; </a:t>
                      </a:r>
                      <a:endParaRPr lang="en-GB" sz="2300" kern="100" dirty="0">
                        <a:effectLst/>
                      </a:endParaRPr>
                    </a:p>
                    <a:p>
                      <a:pPr marL="171450" indent="-171450">
                        <a:buFont typeface="Arial" panose="020B0604020202020204" pitchFamily="34" charset="0"/>
                        <a:buChar char="•"/>
                      </a:pPr>
                      <a:r>
                        <a:rPr lang="cy-GB" sz="2300" kern="100" dirty="0">
                          <a:effectLst/>
                        </a:rPr>
                        <a:t>Ffurflenni a thaflenni yn Gymraeg; </a:t>
                      </a:r>
                      <a:endParaRPr lang="en-GB" sz="2300" kern="100" dirty="0">
                        <a:effectLst/>
                      </a:endParaRPr>
                    </a:p>
                    <a:p>
                      <a:pPr marL="171450" indent="-171450">
                        <a:buFont typeface="Arial" panose="020B0604020202020204" pitchFamily="34" charset="0"/>
                        <a:buChar char="•"/>
                      </a:pPr>
                      <a:r>
                        <a:rPr lang="cy-GB" sz="2300" kern="100" dirty="0">
                          <a:effectLst/>
                        </a:rPr>
                        <a:t>Llythyrau ac e-bost yn Gymraeg; </a:t>
                      </a:r>
                      <a:endParaRPr lang="en-GB" sz="2300" kern="100" dirty="0">
                        <a:effectLst/>
                      </a:endParaRPr>
                    </a:p>
                    <a:p>
                      <a:pPr marL="171450" indent="-171450">
                        <a:buFont typeface="Arial" panose="020B0604020202020204" pitchFamily="34" charset="0"/>
                        <a:buChar char="•"/>
                      </a:pPr>
                      <a:r>
                        <a:rPr lang="cy-GB" sz="2300" kern="100" dirty="0">
                          <a:effectLst/>
                        </a:rPr>
                        <a:t>Diwtor personol sy’n siarad Cymraeg; </a:t>
                      </a:r>
                      <a:endParaRPr lang="en-GB" sz="2300" kern="100" dirty="0">
                        <a:effectLst/>
                      </a:endParaRPr>
                    </a:p>
                    <a:p>
                      <a:pPr marL="171450" indent="-171450">
                        <a:buFont typeface="Arial" panose="020B0604020202020204" pitchFamily="34" charset="0"/>
                        <a:buChar char="•"/>
                      </a:pPr>
                      <a:r>
                        <a:rPr lang="cy-GB" sz="2300" kern="100" dirty="0">
                          <a:effectLst/>
                        </a:rPr>
                        <a:t>Cyflwyno gwaith ysgrifenedig yn Gymraeg;</a:t>
                      </a:r>
                      <a:endParaRPr lang="en-GB" sz="2300" kern="100" dirty="0">
                        <a:effectLst/>
                      </a:endParaRPr>
                    </a:p>
                    <a:p>
                      <a:pPr marL="171450" indent="-171450">
                        <a:buFont typeface="Arial" panose="020B0604020202020204" pitchFamily="34" charset="0"/>
                        <a:buChar char="•"/>
                      </a:pPr>
                      <a:r>
                        <a:rPr lang="cy-GB" sz="2300" kern="100" dirty="0">
                          <a:effectLst/>
                        </a:rPr>
                        <a:t>Gallu siarad Cymraeg mewn cyfarfod i dderbyn cymorth myfyrwyr;</a:t>
                      </a:r>
                      <a:endParaRPr lang="en-GB" sz="2300" kern="100" dirty="0">
                        <a:effectLst/>
                      </a:endParaRPr>
                    </a:p>
                    <a:p>
                      <a:pPr marL="0" indent="0">
                        <a:buFont typeface="Arial" panose="020B0604020202020204" pitchFamily="34" charset="0"/>
                        <a:buNone/>
                      </a:pPr>
                      <a:endParaRPr lang="en-GB" sz="2300" kern="100" dirty="0">
                        <a:effectLst/>
                      </a:endParaRPr>
                    </a:p>
                    <a:p>
                      <a:pPr>
                        <a:lnSpc>
                          <a:spcPct val="107000"/>
                        </a:lnSpc>
                        <a:spcAft>
                          <a:spcPts val="800"/>
                        </a:spcAft>
                      </a:pPr>
                      <a:r>
                        <a:rPr lang="cy-GB" sz="2300" kern="100" dirty="0">
                          <a:effectLst/>
                        </a:rPr>
                        <a:t> </a:t>
                      </a:r>
                      <a:endParaRPr lang="en-GB" sz="23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tc>
                  <a:txBody>
                    <a:bodyPr/>
                    <a:lstStyle/>
                    <a:p>
                      <a:pPr marL="171450" indent="-171450">
                        <a:lnSpc>
                          <a:spcPct val="107000"/>
                        </a:lnSpc>
                        <a:spcAft>
                          <a:spcPts val="0"/>
                        </a:spcAft>
                        <a:buFont typeface="Arial" panose="020B0604020202020204" pitchFamily="34" charset="0"/>
                        <a:buChar char="•"/>
                      </a:pPr>
                      <a:r>
                        <a:rPr lang="en-GB" sz="2300" kern="100" dirty="0">
                          <a:effectLst/>
                        </a:rPr>
                        <a:t>Documents in Welsh</a:t>
                      </a:r>
                    </a:p>
                    <a:p>
                      <a:pPr marL="171450" indent="-171450">
                        <a:lnSpc>
                          <a:spcPct val="107000"/>
                        </a:lnSpc>
                        <a:spcAft>
                          <a:spcPts val="0"/>
                        </a:spcAft>
                        <a:buFont typeface="Arial" panose="020B0604020202020204" pitchFamily="34" charset="0"/>
                        <a:buChar char="•"/>
                      </a:pPr>
                      <a:r>
                        <a:rPr lang="en-GB" sz="2300" kern="100" dirty="0">
                          <a:effectLst/>
                        </a:rPr>
                        <a:t>Forms and leaflets in Welsh</a:t>
                      </a:r>
                    </a:p>
                    <a:p>
                      <a:pPr marL="171450" indent="-171450">
                        <a:lnSpc>
                          <a:spcPct val="107000"/>
                        </a:lnSpc>
                        <a:spcAft>
                          <a:spcPts val="0"/>
                        </a:spcAft>
                        <a:buFont typeface="Arial" panose="020B0604020202020204" pitchFamily="34" charset="0"/>
                        <a:buChar char="•"/>
                      </a:pPr>
                      <a:r>
                        <a:rPr lang="en-GB" sz="2300" kern="100" dirty="0">
                          <a:effectLst/>
                        </a:rPr>
                        <a:t>Letters and emails in Welsh</a:t>
                      </a:r>
                    </a:p>
                    <a:p>
                      <a:pPr marL="171450" indent="-171450">
                        <a:lnSpc>
                          <a:spcPct val="107000"/>
                        </a:lnSpc>
                        <a:spcAft>
                          <a:spcPts val="0"/>
                        </a:spcAft>
                        <a:buFont typeface="Arial" panose="020B0604020202020204" pitchFamily="34" charset="0"/>
                        <a:buChar char="•"/>
                      </a:pPr>
                      <a:r>
                        <a:rPr lang="en-GB" sz="2300" kern="100" dirty="0">
                          <a:effectLst/>
                        </a:rPr>
                        <a:t>Welsh speaking personal tutor</a:t>
                      </a:r>
                    </a:p>
                    <a:p>
                      <a:pPr marL="171450" indent="-171450">
                        <a:lnSpc>
                          <a:spcPct val="107000"/>
                        </a:lnSpc>
                        <a:spcAft>
                          <a:spcPts val="0"/>
                        </a:spcAft>
                        <a:buFont typeface="Arial" panose="020B0604020202020204" pitchFamily="34" charset="0"/>
                        <a:buChar char="•"/>
                      </a:pPr>
                      <a:r>
                        <a:rPr lang="en-GB" sz="2300" kern="100" dirty="0">
                          <a:effectLst/>
                        </a:rPr>
                        <a:t>Submit written work in Welsh</a:t>
                      </a:r>
                    </a:p>
                    <a:p>
                      <a:pPr marL="171450" indent="-171450">
                        <a:lnSpc>
                          <a:spcPct val="107000"/>
                        </a:lnSpc>
                        <a:spcAft>
                          <a:spcPts val="0"/>
                        </a:spcAft>
                        <a:buFont typeface="Arial" panose="020B0604020202020204" pitchFamily="34" charset="0"/>
                        <a:buChar char="•"/>
                      </a:pPr>
                      <a:r>
                        <a:rPr lang="en-GB" sz="2300" kern="100" dirty="0">
                          <a:effectLst/>
                        </a:rPr>
                        <a:t>Can speak Welsh in a meeting to receive student support</a:t>
                      </a:r>
                      <a:endParaRPr lang="en-GB" sz="23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extLst>
                  <a:ext uri="{0D108BD9-81ED-4DB2-BD59-A6C34878D82A}">
                    <a16:rowId xmlns:a16="http://schemas.microsoft.com/office/drawing/2014/main" val="718145478"/>
                  </a:ext>
                </a:extLst>
              </a:tr>
            </a:tbl>
          </a:graphicData>
        </a:graphic>
      </p:graphicFrame>
    </p:spTree>
    <p:extLst>
      <p:ext uri="{BB962C8B-B14F-4D97-AF65-F5344CB8AC3E}">
        <p14:creationId xmlns:p14="http://schemas.microsoft.com/office/powerpoint/2010/main" val="607732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p:txBody>
          <a:bodyPr/>
          <a:lstStyle/>
          <a:p>
            <a:r>
              <a:rPr lang="en-GB" dirty="0"/>
              <a:t>Student Engagement Requirements</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p:txBody>
          <a:bodyPr vert="horz" lIns="91440" tIns="45720" rIns="91440" bIns="45720" rtlCol="0" anchor="t">
            <a:normAutofit/>
          </a:bodyPr>
          <a:lstStyle/>
          <a:p>
            <a:r>
              <a:rPr lang="en-GB" dirty="0"/>
              <a:t>Engage with all scheduled and asynchronous learning in the programme; (Minimum contact time 80%)</a:t>
            </a:r>
          </a:p>
          <a:p>
            <a:r>
              <a:rPr lang="en-GB" dirty="0"/>
              <a:t>Attend punctually and completely all scheduled and timetabled learning and teaching activities;</a:t>
            </a:r>
          </a:p>
          <a:p>
            <a:r>
              <a:rPr lang="en-GB" dirty="0"/>
              <a:t>Inform the programme manager of any issues that affect or are expected to affect your engagement with your course.</a:t>
            </a:r>
          </a:p>
          <a:p>
            <a:r>
              <a:rPr lang="en-GB" dirty="0"/>
              <a:t>It is important that you familiarise yourself with the engagement policy (see https://www.uwtsd.ac.uk/academic-office/academic-quality-handbook/)</a:t>
            </a:r>
          </a:p>
          <a:p>
            <a:endParaRPr lang="en-GB" dirty="0"/>
          </a:p>
        </p:txBody>
      </p:sp>
      <p:sp>
        <p:nvSpPr>
          <p:cNvPr id="4" name="Oval 3">
            <a:extLst>
              <a:ext uri="{FF2B5EF4-FFF2-40B4-BE49-F238E27FC236}">
                <a16:creationId xmlns:a16="http://schemas.microsoft.com/office/drawing/2014/main" id="{E5BB15CC-6892-A1E8-E49F-7519EDD86F16}"/>
              </a:ext>
            </a:extLst>
          </p:cNvPr>
          <p:cNvSpPr/>
          <p:nvPr/>
        </p:nvSpPr>
        <p:spPr>
          <a:xfrm>
            <a:off x="9088582" y="107662"/>
            <a:ext cx="3048000" cy="171796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Find the Student Engagement Policy</a:t>
            </a:r>
          </a:p>
        </p:txBody>
      </p:sp>
    </p:spTree>
    <p:extLst>
      <p:ext uri="{BB962C8B-B14F-4D97-AF65-F5344CB8AC3E}">
        <p14:creationId xmlns:p14="http://schemas.microsoft.com/office/powerpoint/2010/main" val="3839368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107976" y="2607117"/>
            <a:ext cx="4312206" cy="3046988"/>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200" b="1" cap="none" spc="0" dirty="0">
                <a:ln/>
                <a:solidFill>
                  <a:schemeClr val="accent4"/>
                </a:solidFill>
                <a:effectLst/>
              </a:rPr>
              <a:t>Commitment to </a:t>
            </a:r>
          </a:p>
          <a:p>
            <a:pPr marL="457200" indent="-457200">
              <a:buFont typeface="Arial" panose="020B0604020202020204" pitchFamily="34" charset="0"/>
              <a:buChar char="•"/>
            </a:pPr>
            <a:r>
              <a:rPr lang="en-US" sz="3200" b="1" dirty="0">
                <a:ln/>
                <a:solidFill>
                  <a:schemeClr val="accent4"/>
                </a:solidFill>
              </a:rPr>
              <a:t>Ethical Framework</a:t>
            </a:r>
          </a:p>
          <a:p>
            <a:pPr marL="457200" indent="-457200">
              <a:buFont typeface="Arial" panose="020B0604020202020204" pitchFamily="34" charset="0"/>
              <a:buChar char="•"/>
            </a:pPr>
            <a:r>
              <a:rPr lang="en-US" sz="3200" b="1" cap="none" spc="0" dirty="0">
                <a:ln/>
                <a:solidFill>
                  <a:schemeClr val="accent4"/>
                </a:solidFill>
                <a:effectLst/>
              </a:rPr>
              <a:t>Professional Integrity</a:t>
            </a:r>
          </a:p>
          <a:p>
            <a:pPr marL="457200" indent="-457200">
              <a:buFont typeface="Arial" panose="020B0604020202020204" pitchFamily="34" charset="0"/>
              <a:buChar char="•"/>
            </a:pPr>
            <a:r>
              <a:rPr lang="en-US" sz="3200" b="1" cap="none" spc="0" dirty="0">
                <a:ln/>
                <a:solidFill>
                  <a:schemeClr val="accent4"/>
                </a:solidFill>
                <a:effectLst/>
              </a:rPr>
              <a:t>Health and Wellbeing</a:t>
            </a:r>
          </a:p>
          <a:p>
            <a:pPr marL="457200" indent="-457200">
              <a:buFont typeface="Arial" panose="020B0604020202020204" pitchFamily="34" charset="0"/>
              <a:buChar char="•"/>
            </a:pPr>
            <a:r>
              <a:rPr lang="en-US" sz="3200" b="1" dirty="0">
                <a:ln/>
                <a:solidFill>
                  <a:schemeClr val="accent4"/>
                </a:solidFill>
              </a:rPr>
              <a:t>Self-Care</a:t>
            </a:r>
          </a:p>
          <a:p>
            <a:pPr marL="457200" indent="-457200">
              <a:buFont typeface="Arial" panose="020B0604020202020204" pitchFamily="34" charset="0"/>
              <a:buChar char="•"/>
            </a:pPr>
            <a:r>
              <a:rPr lang="en-US" sz="3200" b="1" cap="none" spc="0" dirty="0">
                <a:ln/>
                <a:solidFill>
                  <a:schemeClr val="accent4"/>
                </a:solidFill>
                <a:effectLst/>
              </a:rPr>
              <a:t>Fitness to Practice</a:t>
            </a:r>
          </a:p>
        </p:txBody>
      </p:sp>
    </p:spTree>
    <p:extLst>
      <p:ext uri="{BB962C8B-B14F-4D97-AF65-F5344CB8AC3E}">
        <p14:creationId xmlns:p14="http://schemas.microsoft.com/office/powerpoint/2010/main" val="2924619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4279299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wo cups of coffee on wooden table">
            <a:extLst>
              <a:ext uri="{FF2B5EF4-FFF2-40B4-BE49-F238E27FC236}">
                <a16:creationId xmlns:a16="http://schemas.microsoft.com/office/drawing/2014/main" id="{10DD76ED-DA45-44AB-974D-EBAFAF8C2BEA}"/>
              </a:ext>
            </a:extLst>
          </p:cNvPr>
          <p:cNvPicPr>
            <a:picLocks noChangeAspect="1"/>
          </p:cNvPicPr>
          <p:nvPr/>
        </p:nvPicPr>
        <p:blipFill rotWithShape="1">
          <a:blip r:embed="rId3"/>
          <a:srcRect b="15730"/>
          <a:stretch/>
        </p:blipFill>
        <p:spPr>
          <a:xfrm>
            <a:off x="1608" y="903"/>
            <a:ext cx="12188804" cy="6856204"/>
          </a:xfrm>
          <a:prstGeom prst="rect">
            <a:avLst/>
          </a:prstGeom>
        </p:spPr>
      </p:pic>
    </p:spTree>
    <p:extLst>
      <p:ext uri="{BB962C8B-B14F-4D97-AF65-F5344CB8AC3E}">
        <p14:creationId xmlns:p14="http://schemas.microsoft.com/office/powerpoint/2010/main" val="852114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http://schemas.openxmlformats.org/package/2006/metadata/core-properties"/>
    <ds:schemaRef ds:uri="http://schemas.microsoft.com/office/2006/metadata/properties"/>
    <ds:schemaRef ds:uri="1084fe36-8241-4751-a893-1fa9f44ff207"/>
    <ds:schemaRef ds:uri="http://purl.org/dc/elements/1.1/"/>
    <ds:schemaRef ds:uri="58fca413-3b36-4298-af2b-d24aa1f4750f"/>
    <ds:schemaRef ds:uri="http://www.w3.org/XML/1998/namespace"/>
    <ds:schemaRef ds:uri="http://schemas.microsoft.com/office/2006/documentManagement/types"/>
    <ds:schemaRef ds:uri="http://purl.org/dc/term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191</TotalTime>
  <Words>968</Words>
  <Application>Microsoft Office PowerPoint</Application>
  <PresentationFormat>Widescreen</PresentationFormat>
  <Paragraphs>145</Paragraphs>
  <Slides>17</Slides>
  <Notes>10</Notes>
  <HiddenSlides>0</HiddenSlides>
  <MMClips>0</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17</vt:i4>
      </vt:variant>
    </vt:vector>
  </HeadingPairs>
  <TitlesOfParts>
    <vt:vector size="40" baseType="lpstr">
      <vt:lpstr>Arial</vt:lpstr>
      <vt:lpstr>Calibri</vt:lpstr>
      <vt:lpstr>Calibri Light</vt:lpstr>
      <vt:lpstr>Times New Roman</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PowerPoint Presentation</vt:lpstr>
      <vt:lpstr>PowerPoint Presentation</vt:lpstr>
      <vt:lpstr>PowerPoint Presentation</vt:lpstr>
      <vt:lpstr>PowerPoint Presentation</vt:lpstr>
      <vt:lpstr>         Professional requirements </vt:lpstr>
      <vt:lpstr>PowerPoint Presentation</vt:lpstr>
      <vt:lpstr>PowerPoint Presentation</vt:lpstr>
      <vt:lpstr>PowerPoint Presentation</vt:lpstr>
      <vt:lpstr>Programme Structure</vt:lpstr>
      <vt:lpstr>MA in Psychotherapeutic Practice </vt:lpstr>
      <vt:lpstr>Pause for a moment!</vt:lpstr>
      <vt:lpstr>Entry requirements</vt:lpstr>
      <vt:lpstr>Welsh Language Standards</vt:lpstr>
      <vt:lpstr>Student Engagement Requirements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Andrea Williams</cp:lastModifiedBy>
  <cp:revision>24</cp:revision>
  <dcterms:created xsi:type="dcterms:W3CDTF">2021-03-09T15:35:42Z</dcterms:created>
  <dcterms:modified xsi:type="dcterms:W3CDTF">2023-12-11T13:58:36Z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