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9"/>
  </p:notesMasterIdLst>
  <p:sldIdLst>
    <p:sldId id="307" r:id="rId2"/>
    <p:sldId id="257" r:id="rId3"/>
    <p:sldId id="258" r:id="rId4"/>
    <p:sldId id="328" r:id="rId5"/>
    <p:sldId id="333" r:id="rId6"/>
    <p:sldId id="260" r:id="rId7"/>
    <p:sldId id="261" r:id="rId8"/>
    <p:sldId id="263" r:id="rId9"/>
    <p:sldId id="264" r:id="rId10"/>
    <p:sldId id="267" r:id="rId11"/>
    <p:sldId id="269" r:id="rId12"/>
    <p:sldId id="270" r:id="rId13"/>
    <p:sldId id="273" r:id="rId14"/>
    <p:sldId id="274" r:id="rId15"/>
    <p:sldId id="276" r:id="rId16"/>
    <p:sldId id="278" r:id="rId17"/>
    <p:sldId id="280" r:id="rId18"/>
    <p:sldId id="282" r:id="rId19"/>
    <p:sldId id="284" r:id="rId20"/>
    <p:sldId id="285" r:id="rId21"/>
    <p:sldId id="286" r:id="rId22"/>
    <p:sldId id="288" r:id="rId23"/>
    <p:sldId id="289" r:id="rId24"/>
    <p:sldId id="293" r:id="rId25"/>
    <p:sldId id="301" r:id="rId26"/>
    <p:sldId id="303" r:id="rId27"/>
    <p:sldId id="304" r:id="rId28"/>
    <p:sldId id="331" r:id="rId29"/>
    <p:sldId id="334" r:id="rId30"/>
    <p:sldId id="335" r:id="rId31"/>
    <p:sldId id="316" r:id="rId32"/>
    <p:sldId id="317" r:id="rId33"/>
    <p:sldId id="321" r:id="rId34"/>
    <p:sldId id="329" r:id="rId35"/>
    <p:sldId id="323" r:id="rId36"/>
    <p:sldId id="330" r:id="rId37"/>
    <p:sldId id="33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5" autoAdjust="0"/>
    <p:restoredTop sz="80466" autoAdjust="0"/>
  </p:normalViewPr>
  <p:slideViewPr>
    <p:cSldViewPr>
      <p:cViewPr varScale="1">
        <p:scale>
          <a:sx n="56" d="100"/>
          <a:sy n="56" d="100"/>
        </p:scale>
        <p:origin x="166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8390F1-6761-4227-8548-A06BD8AE034B}" type="datetimeFigureOut">
              <a:rPr lang="en-US" smtClean="0"/>
              <a:pPr/>
              <a:t>6/17/2020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D88A5F2-E2F1-434F-A8ED-32B4741B1C64}" type="slidenum">
              <a:rPr lang="en-GB" smtClean="0"/>
              <a:pPr/>
              <a:t>‹#›</a:t>
            </a:fld>
            <a:endParaRPr lang="en-GB"/>
          </a:p>
        </p:txBody>
      </p:sp>
    </p:spTree>
    <p:extLst>
      <p:ext uri="{BB962C8B-B14F-4D97-AF65-F5344CB8AC3E}">
        <p14:creationId xmlns:p14="http://schemas.microsoft.com/office/powerpoint/2010/main" val="690093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marL="0" marR="0" indent="0" algn="l" defTabSz="914400" rtl="0" eaLnBrk="1" fontAlgn="auto" latinLnBrk="0" hangingPunct="1">
              <a:lnSpc>
                <a:spcPct val="100000"/>
              </a:lnSpc>
              <a:spcBef>
                <a:spcPct val="0"/>
              </a:spcBef>
              <a:spcAft>
                <a:spcPts val="0"/>
              </a:spcAft>
              <a:buClrTx/>
              <a:buSzTx/>
              <a:buFontTx/>
              <a:buNone/>
              <a:tabLst/>
              <a:defRPr/>
            </a:pPr>
            <a:r>
              <a:rPr lang="en-GB" sz="1200" b="1" kern="1200" dirty="0">
                <a:solidFill>
                  <a:schemeClr val="tx1"/>
                </a:solidFill>
                <a:latin typeface="+mn-lt"/>
                <a:ea typeface="+mn-ea"/>
                <a:cs typeface="+mn-cs"/>
              </a:rPr>
              <a:t>Fact-finding techniques:</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eg</a:t>
            </a:r>
            <a:r>
              <a:rPr lang="en-GB" sz="1200" kern="1200" dirty="0">
                <a:solidFill>
                  <a:schemeClr val="tx1"/>
                </a:solidFill>
                <a:latin typeface="+mn-lt"/>
                <a:ea typeface="+mn-ea"/>
                <a:cs typeface="+mn-cs"/>
              </a:rPr>
              <a:t>, interviews, observation, investigation of documentation, questionnaires, focus groups </a:t>
            </a:r>
          </a:p>
          <a:p>
            <a:pPr eaLnBrk="1" hangingPunct="1">
              <a:spcBef>
                <a:spcPct val="0"/>
              </a:spcBef>
            </a:pPr>
            <a:endParaRPr lang="en-GB" altLang="en-US" dirty="0"/>
          </a:p>
        </p:txBody>
      </p:sp>
      <p:sp>
        <p:nvSpPr>
          <p:cNvPr id="52228" name="Slide Number Placeholder 3"/>
          <p:cNvSpPr>
            <a:spLocks noGrp="1"/>
          </p:cNvSpPr>
          <p:nvPr>
            <p:ph type="sldNum" sz="quarter" idx="5"/>
          </p:nvPr>
        </p:nvSpPr>
        <p:spPr bwMode="auto">
          <a:noFill/>
          <a:ln>
            <a:miter lim="800000"/>
            <a:headEnd/>
            <a:tailEnd/>
          </a:ln>
        </p:spPr>
        <p:txBody>
          <a:bodyPr/>
          <a:lstStyle/>
          <a:p>
            <a:fld id="{D65E3401-F15D-482C-8BF4-7878A1F2A243}" type="slidenum">
              <a:rPr lang="en-GB" altLang="en-US"/>
              <a:pPr/>
              <a:t>1</a:t>
            </a:fld>
            <a:endParaRPr lang="en-GB" altLang="en-US"/>
          </a:p>
        </p:txBody>
      </p:sp>
    </p:spTree>
    <p:extLst>
      <p:ext uri="{BB962C8B-B14F-4D97-AF65-F5344CB8AC3E}">
        <p14:creationId xmlns:p14="http://schemas.microsoft.com/office/powerpoint/2010/main" val="27890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ACF2C7-4436-4D11-A5F0-1A0257964CBC}" type="slidenum">
              <a:rPr lang="en-US"/>
              <a:pPr/>
              <a:t>3</a:t>
            </a:fld>
            <a:endParaRPr lang="en-US"/>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US"/>
              <a:t>The commonality of these methods is talking with and listening to people in the organization in order to understand their interactions with technology through a series of carefully composed questions.</a:t>
            </a:r>
          </a:p>
        </p:txBody>
      </p:sp>
    </p:spTree>
    <p:extLst>
      <p:ext uri="{BB962C8B-B14F-4D97-AF65-F5344CB8AC3E}">
        <p14:creationId xmlns:p14="http://schemas.microsoft.com/office/powerpoint/2010/main" val="1442200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ACF2C7-4436-4D11-A5F0-1A0257964CBC}" type="slidenum">
              <a:rPr lang="en-US"/>
              <a:pPr/>
              <a:t>4</a:t>
            </a:fld>
            <a:endParaRPr lang="en-US"/>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US" dirty="0"/>
              <a:t> </a:t>
            </a:r>
          </a:p>
        </p:txBody>
      </p:sp>
    </p:spTree>
    <p:extLst>
      <p:ext uri="{BB962C8B-B14F-4D97-AF65-F5344CB8AC3E}">
        <p14:creationId xmlns:p14="http://schemas.microsoft.com/office/powerpoint/2010/main" val="590535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5C8E8F5-75E4-44EE-80B6-C5A705BD6C6F}" type="slidenum">
              <a:rPr lang="en-US"/>
              <a:pPr/>
              <a:t>6</a:t>
            </a:fld>
            <a:endParaRPr lang="en-US"/>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US" dirty="0"/>
              <a:t>Opinions – may be more revealing and more important then facts. By seeking opinion rather then fact you can discover key problems.</a:t>
            </a:r>
          </a:p>
          <a:p>
            <a:endParaRPr lang="en-US" dirty="0"/>
          </a:p>
          <a:p>
            <a:r>
              <a:rPr lang="en-US" dirty="0"/>
              <a:t>Feelings – You can understand the organization’s culture more fully by listening to the feelings of the respondent.</a:t>
            </a:r>
          </a:p>
          <a:p>
            <a:endParaRPr lang="en-US" dirty="0"/>
          </a:p>
          <a:p>
            <a:r>
              <a:rPr lang="en-US" dirty="0"/>
              <a:t>Goals – project the organization’s future. You may not be able to determine goals through any other method.</a:t>
            </a:r>
          </a:p>
          <a:p>
            <a:endParaRPr lang="en-US" dirty="0"/>
          </a:p>
          <a:p>
            <a:r>
              <a:rPr lang="en-US" dirty="0"/>
              <a:t>HCI – the ergonomic aspects, the system usability, how pleasing and enjoyable the system is, and how useful it is in supporting individual tasks.</a:t>
            </a:r>
          </a:p>
        </p:txBody>
      </p:sp>
    </p:spTree>
    <p:extLst>
      <p:ext uri="{BB962C8B-B14F-4D97-AF65-F5344CB8AC3E}">
        <p14:creationId xmlns:p14="http://schemas.microsoft.com/office/powerpoint/2010/main" val="1160565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1C47350-504D-491B-A318-9C530A62371B}" type="slidenum">
              <a:rPr lang="en-US"/>
              <a:pPr/>
              <a:t>7</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US" sz="1000" dirty="0"/>
              <a:t>Reading background material – read and understand as much background information about the interviewees and their organization as possible.</a:t>
            </a:r>
          </a:p>
          <a:p>
            <a:r>
              <a:rPr lang="en-US" sz="1000" dirty="0"/>
              <a:t>	Corporate Web site</a:t>
            </a:r>
          </a:p>
          <a:p>
            <a:r>
              <a:rPr lang="en-US" sz="1000" dirty="0"/>
              <a:t>	Current annual report</a:t>
            </a:r>
          </a:p>
          <a:p>
            <a:r>
              <a:rPr lang="en-US" sz="1000" dirty="0"/>
              <a:t>	Corporate news letter</a:t>
            </a:r>
          </a:p>
          <a:p>
            <a:r>
              <a:rPr lang="en-US" sz="1000" dirty="0"/>
              <a:t>	Any publication sent out to explain the organization to the public</a:t>
            </a:r>
          </a:p>
          <a:p>
            <a:r>
              <a:rPr lang="en-US" sz="1000" dirty="0"/>
              <a:t>	Standard and Poor’s</a:t>
            </a:r>
          </a:p>
          <a:p>
            <a:r>
              <a:rPr lang="en-US" sz="1000" dirty="0"/>
              <a:t>Trying to build a common vocabulary to phrase interview questions and to maximize the interview time.</a:t>
            </a:r>
          </a:p>
          <a:p>
            <a:endParaRPr lang="en-US" sz="1000" dirty="0"/>
          </a:p>
          <a:p>
            <a:r>
              <a:rPr lang="en-US" sz="1000" dirty="0"/>
              <a:t>Establishing interview objectives – four to six key areas concerning HCI, information processing and decision-making behavior</a:t>
            </a:r>
          </a:p>
          <a:p>
            <a:endParaRPr lang="en-US" sz="1000" dirty="0"/>
          </a:p>
          <a:p>
            <a:r>
              <a:rPr lang="en-US" sz="1000" dirty="0"/>
              <a:t>Deciding whom to interview – Strive for balance so that as many users’ needs are addressed as possible.</a:t>
            </a:r>
          </a:p>
          <a:p>
            <a:endParaRPr lang="en-US" sz="1000" dirty="0"/>
          </a:p>
          <a:p>
            <a:r>
              <a:rPr lang="en-US" sz="1000" dirty="0"/>
              <a:t>Preparing the interviewee – Call ahead;  keep to 45 minutes to an hour at the most.</a:t>
            </a:r>
          </a:p>
          <a:p>
            <a:endParaRPr lang="en-US" sz="1000" dirty="0"/>
          </a:p>
          <a:p>
            <a:r>
              <a:rPr lang="en-US" sz="1000" dirty="0"/>
              <a:t>Deciding on question types and structure – write questions to cover the key areas of decision making that you discovered when you ascertained interview objectives.</a:t>
            </a:r>
          </a:p>
          <a:p>
            <a:endParaRPr lang="en-US" sz="1000" dirty="0"/>
          </a:p>
        </p:txBody>
      </p:sp>
    </p:spTree>
    <p:extLst>
      <p:ext uri="{BB962C8B-B14F-4D97-AF65-F5344CB8AC3E}">
        <p14:creationId xmlns:p14="http://schemas.microsoft.com/office/powerpoint/2010/main" val="3426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2A85622-ACD8-4279-B51A-D411F5B2EF61}" type="slidenum">
              <a:rPr lang="en-US"/>
              <a:pPr/>
              <a:t>8</a:t>
            </a:fld>
            <a:endParaRPr 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r>
              <a:rPr lang="en-US"/>
              <a:t>“Open” actually describes the interviewee’s options for responding. They are open.</a:t>
            </a:r>
          </a:p>
        </p:txBody>
      </p:sp>
    </p:spTree>
    <p:extLst>
      <p:ext uri="{BB962C8B-B14F-4D97-AF65-F5344CB8AC3E}">
        <p14:creationId xmlns:p14="http://schemas.microsoft.com/office/powerpoint/2010/main" val="1287097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D88A5F2-E2F1-434F-A8ED-32B4741B1C64}" type="slidenum">
              <a:rPr lang="en-GB" smtClean="0"/>
              <a:pPr/>
              <a:t>9</a:t>
            </a:fld>
            <a:endParaRPr lang="en-GB"/>
          </a:p>
        </p:txBody>
      </p:sp>
    </p:spTree>
    <p:extLst>
      <p:ext uri="{BB962C8B-B14F-4D97-AF65-F5344CB8AC3E}">
        <p14:creationId xmlns:p14="http://schemas.microsoft.com/office/powerpoint/2010/main" val="3967229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5C073F-2DA1-4367-90B0-EEDD5EEC8573}" type="slidenum">
              <a:rPr lang="en-US"/>
              <a:pPr/>
              <a:t>10</a:t>
            </a:fld>
            <a:endParaRPr lang="en-US"/>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p:txBody>
          <a:bodyPr/>
          <a:lstStyle/>
          <a:p>
            <a:r>
              <a:rPr lang="en-US"/>
              <a:t>The alternative to open-ended questions.</a:t>
            </a:r>
          </a:p>
        </p:txBody>
      </p:sp>
    </p:spTree>
    <p:extLst>
      <p:ext uri="{BB962C8B-B14F-4D97-AF65-F5344CB8AC3E}">
        <p14:creationId xmlns:p14="http://schemas.microsoft.com/office/powerpoint/2010/main" val="1136771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BC8B8E-0D72-415E-A87F-6529BE43793B}" type="slidenum">
              <a:rPr lang="en-US"/>
              <a:pPr/>
              <a:t>11</a:t>
            </a:fld>
            <a:endParaRPr lang="en-US"/>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r>
              <a:rPr lang="en-US" dirty="0"/>
              <a:t>As the interviewer you must think carefully about the question types you will use.</a:t>
            </a:r>
          </a:p>
          <a:p>
            <a:r>
              <a:rPr lang="en-US" dirty="0"/>
              <a:t>Bipolar questions are those that may be answered with a “yes” or “no” or “agree” or “disagree.”</a:t>
            </a:r>
          </a:p>
          <a:p>
            <a:r>
              <a:rPr lang="en-US" dirty="0"/>
              <a:t>Bipolar questions should be used sparingly.</a:t>
            </a:r>
          </a:p>
          <a:p>
            <a:r>
              <a:rPr lang="en-US" dirty="0"/>
              <a:t>A special kind of closed question</a:t>
            </a:r>
          </a:p>
          <a:p>
            <a:endParaRPr lang="en-US" dirty="0"/>
          </a:p>
        </p:txBody>
      </p:sp>
    </p:spTree>
    <p:extLst>
      <p:ext uri="{BB962C8B-B14F-4D97-AF65-F5344CB8AC3E}">
        <p14:creationId xmlns:p14="http://schemas.microsoft.com/office/powerpoint/2010/main" val="3392702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EC815A-D809-4AF2-9C9F-01BDC44CEDC3}" type="slidenum">
              <a:rPr lang="en-US"/>
              <a:pPr/>
              <a:t>12</a:t>
            </a:fld>
            <a:endParaRPr lang="en-US"/>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r>
              <a:rPr lang="en-US" dirty="0"/>
              <a:t>Choosing one question type over the other involves a trade-off; although an open-ended question affords breath and depth of reply, responses to open-ended questions are difficult to analyze.</a:t>
            </a:r>
          </a:p>
          <a:p>
            <a:pPr>
              <a:lnSpc>
                <a:spcPct val="90000"/>
              </a:lnSpc>
            </a:pPr>
            <a:r>
              <a:rPr lang="en-US" dirty="0"/>
              <a:t>Probing questions elicit more detail about previous questions.</a:t>
            </a:r>
          </a:p>
          <a:p>
            <a:pPr>
              <a:lnSpc>
                <a:spcPct val="90000"/>
              </a:lnSpc>
            </a:pPr>
            <a:r>
              <a:rPr lang="en-US" dirty="0"/>
              <a:t>The purpose of probing questions is:</a:t>
            </a:r>
          </a:p>
          <a:p>
            <a:pPr lvl="1">
              <a:lnSpc>
                <a:spcPct val="90000"/>
              </a:lnSpc>
            </a:pPr>
            <a:r>
              <a:rPr lang="en-US" dirty="0"/>
              <a:t>To get more meaning</a:t>
            </a:r>
          </a:p>
          <a:p>
            <a:pPr lvl="1">
              <a:lnSpc>
                <a:spcPct val="90000"/>
              </a:lnSpc>
            </a:pPr>
            <a:r>
              <a:rPr lang="en-US" dirty="0"/>
              <a:t>To clarify</a:t>
            </a:r>
          </a:p>
          <a:p>
            <a:pPr lvl="1">
              <a:lnSpc>
                <a:spcPct val="90000"/>
              </a:lnSpc>
            </a:pPr>
            <a:r>
              <a:rPr lang="en-US" dirty="0"/>
              <a:t>To draw out and expand on the interviewee’s point</a:t>
            </a:r>
          </a:p>
          <a:p>
            <a:pPr>
              <a:lnSpc>
                <a:spcPct val="90000"/>
              </a:lnSpc>
            </a:pPr>
            <a:r>
              <a:rPr lang="en-US" dirty="0"/>
              <a:t>May be either open-ended or closed</a:t>
            </a:r>
          </a:p>
          <a:p>
            <a:endParaRPr lang="en-US" dirty="0"/>
          </a:p>
        </p:txBody>
      </p:sp>
    </p:spTree>
    <p:extLst>
      <p:ext uri="{BB962C8B-B14F-4D97-AF65-F5344CB8AC3E}">
        <p14:creationId xmlns:p14="http://schemas.microsoft.com/office/powerpoint/2010/main" val="776998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7793AD-5CF0-499D-9860-4F3689982622}" type="slidenum">
              <a:rPr lang="en-US"/>
              <a:pPr/>
              <a:t>13</a:t>
            </a:fld>
            <a:endParaRPr lang="en-US"/>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r>
              <a:rPr lang="en-US"/>
              <a:t>There are two ways of organizing interviews – Pyramid and Funnel, the diamond approach combines both.</a:t>
            </a:r>
          </a:p>
        </p:txBody>
      </p:sp>
    </p:spTree>
    <p:extLst>
      <p:ext uri="{BB962C8B-B14F-4D97-AF65-F5344CB8AC3E}">
        <p14:creationId xmlns:p14="http://schemas.microsoft.com/office/powerpoint/2010/main" val="2876536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E66BBF-EA1D-484F-8EF8-EBA99594CD3A}" type="slidenum">
              <a:rPr lang="en-US"/>
              <a:pPr/>
              <a:t>14</a:t>
            </a:fld>
            <a:endParaRPr lang="en-US"/>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US"/>
              <a:t>Inductive organization of interview questions.</a:t>
            </a:r>
          </a:p>
          <a:p>
            <a:endParaRPr lang="en-US"/>
          </a:p>
          <a:p>
            <a:r>
              <a:rPr lang="en-US"/>
              <a:t>Also useful if you want an ending determination about the topic.</a:t>
            </a:r>
          </a:p>
        </p:txBody>
      </p:sp>
    </p:spTree>
    <p:extLst>
      <p:ext uri="{BB962C8B-B14F-4D97-AF65-F5344CB8AC3E}">
        <p14:creationId xmlns:p14="http://schemas.microsoft.com/office/powerpoint/2010/main" val="3151042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E6C088-3EB0-43AB-B38C-9C46B286C6A6}" type="slidenum">
              <a:rPr lang="en-US"/>
              <a:pPr/>
              <a:t>15</a:t>
            </a:fld>
            <a:endParaRPr lang="en-US"/>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r>
              <a:rPr lang="en-US"/>
              <a:t>Deductive organization of interview questions.</a:t>
            </a:r>
          </a:p>
        </p:txBody>
      </p:sp>
    </p:spTree>
    <p:extLst>
      <p:ext uri="{BB962C8B-B14F-4D97-AF65-F5344CB8AC3E}">
        <p14:creationId xmlns:p14="http://schemas.microsoft.com/office/powerpoint/2010/main" val="12441421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C7B108-21EA-4B09-91E9-1B4C00BA3DFC}" type="slidenum">
              <a:rPr lang="en-US"/>
              <a:pPr/>
              <a:t>16</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US"/>
              <a:t>The diamond structure combines the strengths of the pyramid and funnel approach but has the disadvantage of taking longer.</a:t>
            </a:r>
          </a:p>
        </p:txBody>
      </p:sp>
    </p:spTree>
    <p:extLst>
      <p:ext uri="{BB962C8B-B14F-4D97-AF65-F5344CB8AC3E}">
        <p14:creationId xmlns:p14="http://schemas.microsoft.com/office/powerpoint/2010/main" val="1593408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741A4C7-CAAA-4FD2-BE5E-FEFA99F286FC}" type="slidenum">
              <a:rPr lang="en-US"/>
              <a:pPr/>
              <a:t>17</a:t>
            </a:fld>
            <a:endParaRPr lang="en-US"/>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r>
              <a:rPr lang="en-US" dirty="0"/>
              <a:t>“Is there anything else that you would like to add?” – considered a formula question the response will often be “No.”</a:t>
            </a:r>
          </a:p>
          <a:p>
            <a:endParaRPr lang="en-US" dirty="0"/>
          </a:p>
          <a:p>
            <a:r>
              <a:rPr lang="en-US" dirty="0"/>
              <a:t>In form the interviewee about the next steps to take.</a:t>
            </a:r>
          </a:p>
          <a:p>
            <a:endParaRPr lang="en-US" dirty="0"/>
          </a:p>
          <a:p>
            <a:r>
              <a:rPr lang="en-US" dirty="0"/>
              <a:t>Always remember to thank the interviewee for their time.</a:t>
            </a:r>
          </a:p>
        </p:txBody>
      </p:sp>
    </p:spTree>
    <p:extLst>
      <p:ext uri="{BB962C8B-B14F-4D97-AF65-F5344CB8AC3E}">
        <p14:creationId xmlns:p14="http://schemas.microsoft.com/office/powerpoint/2010/main" val="34948757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A34267-9021-4B6E-A813-DBF517B4F807}" type="slidenum">
              <a:rPr lang="en-US"/>
              <a:pPr/>
              <a:t>18</a:t>
            </a:fld>
            <a:endParaRPr lang="en-US"/>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p:txBody>
          <a:bodyPr/>
          <a:lstStyle/>
          <a:p>
            <a:r>
              <a:rPr lang="en-US" dirty="0"/>
              <a:t>An alternative approach to interviewing users one by one.</a:t>
            </a:r>
          </a:p>
          <a:p>
            <a:endParaRPr lang="en-US" dirty="0"/>
          </a:p>
          <a:p>
            <a:r>
              <a:rPr lang="en-US" dirty="0"/>
              <a:t>Developed by IBM.</a:t>
            </a:r>
          </a:p>
          <a:p>
            <a:r>
              <a:rPr lang="en-US" dirty="0"/>
              <a:t>The motivation was to cut the time and hence the cost required by interviews. It also create more use identification with new systems as a result of the participative process.</a:t>
            </a:r>
          </a:p>
        </p:txBody>
      </p:sp>
    </p:spTree>
    <p:extLst>
      <p:ext uri="{BB962C8B-B14F-4D97-AF65-F5344CB8AC3E}">
        <p14:creationId xmlns:p14="http://schemas.microsoft.com/office/powerpoint/2010/main" val="24337697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BDA637-B0A2-48DE-839B-E866026131CE}" type="slidenum">
              <a:rPr lang="en-US"/>
              <a:pPr/>
              <a:t>19</a:t>
            </a:fld>
            <a:endParaRPr lang="en-US"/>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pPr>
              <a:lnSpc>
                <a:spcPct val="90000"/>
              </a:lnSpc>
            </a:pPr>
            <a:r>
              <a:rPr lang="en-US" sz="1000" dirty="0"/>
              <a:t>All project team members must be committed to the JAD approach and become involved.</a:t>
            </a:r>
          </a:p>
          <a:p>
            <a:pPr>
              <a:lnSpc>
                <a:spcPct val="90000"/>
              </a:lnSpc>
            </a:pPr>
            <a:endParaRPr lang="en-US" sz="1000" dirty="0"/>
          </a:p>
          <a:p>
            <a:pPr>
              <a:lnSpc>
                <a:spcPct val="90000"/>
              </a:lnSpc>
            </a:pPr>
            <a:r>
              <a:rPr lang="en-US" dirty="0"/>
              <a:t>Executive sponsor – a senior person who will introduce and conclude the JAD session.</a:t>
            </a:r>
          </a:p>
          <a:p>
            <a:pPr>
              <a:lnSpc>
                <a:spcPct val="90000"/>
              </a:lnSpc>
            </a:pPr>
            <a:endParaRPr lang="en-US" dirty="0"/>
          </a:p>
          <a:p>
            <a:pPr>
              <a:lnSpc>
                <a:spcPct val="90000"/>
              </a:lnSpc>
            </a:pPr>
            <a:r>
              <a:rPr lang="en-US" dirty="0"/>
              <a:t>IS Analyst – gives an expert opinion about any disproportionate costs of solutions proposed </a:t>
            </a:r>
          </a:p>
          <a:p>
            <a:pPr>
              <a:lnSpc>
                <a:spcPct val="90000"/>
              </a:lnSpc>
            </a:pPr>
            <a:endParaRPr lang="en-US" dirty="0"/>
          </a:p>
          <a:p>
            <a:pPr>
              <a:lnSpc>
                <a:spcPct val="90000"/>
              </a:lnSpc>
            </a:pPr>
            <a:r>
              <a:rPr lang="en-US" dirty="0"/>
              <a:t>Users – try to select users that can articulate what information they need to perform their jobs as well as what they desire in anew or improved computer system.</a:t>
            </a:r>
          </a:p>
          <a:p>
            <a:pPr>
              <a:lnSpc>
                <a:spcPct val="90000"/>
              </a:lnSpc>
            </a:pPr>
            <a:endParaRPr lang="en-US" dirty="0"/>
          </a:p>
          <a:p>
            <a:pPr>
              <a:lnSpc>
                <a:spcPct val="90000"/>
              </a:lnSpc>
            </a:pPr>
            <a:r>
              <a:rPr lang="en-US" dirty="0"/>
              <a:t>Session leader – someone who has excellent communication skills to facilitate appropriate interactions.</a:t>
            </a:r>
          </a:p>
          <a:p>
            <a:pPr>
              <a:lnSpc>
                <a:spcPct val="90000"/>
              </a:lnSpc>
            </a:pPr>
            <a:endParaRPr lang="en-US" dirty="0"/>
          </a:p>
          <a:p>
            <a:pPr>
              <a:lnSpc>
                <a:spcPct val="90000"/>
              </a:lnSpc>
            </a:pPr>
            <a:r>
              <a:rPr lang="en-US" dirty="0"/>
              <a:t>Observers – analysts or technical experts from other functional areas to offer technical explanations and advice.</a:t>
            </a:r>
          </a:p>
          <a:p>
            <a:pPr>
              <a:lnSpc>
                <a:spcPct val="90000"/>
              </a:lnSpc>
            </a:pPr>
            <a:endParaRPr lang="en-US" dirty="0"/>
          </a:p>
          <a:p>
            <a:pPr>
              <a:lnSpc>
                <a:spcPct val="90000"/>
              </a:lnSpc>
            </a:pPr>
            <a:r>
              <a:rPr lang="en-US" dirty="0"/>
              <a:t>Scribe – formally write down everything that is done.</a:t>
            </a:r>
          </a:p>
        </p:txBody>
      </p:sp>
    </p:spTree>
    <p:extLst>
      <p:ext uri="{BB962C8B-B14F-4D97-AF65-F5344CB8AC3E}">
        <p14:creationId xmlns:p14="http://schemas.microsoft.com/office/powerpoint/2010/main" val="4132870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578BA91-FF86-44E3-9BAC-520C0B9694FF}" type="slidenum">
              <a:rPr lang="en-US"/>
              <a:pPr/>
              <a:t>20</a:t>
            </a:fld>
            <a:endParaRPr lang="en-US"/>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p:txBody>
          <a:bodyPr/>
          <a:lstStyle/>
          <a:p>
            <a:r>
              <a:rPr lang="en-US" dirty="0"/>
              <a:t>Hold offsite to minimize the daily distractions and responsibilities of the participants’ regular work.</a:t>
            </a:r>
          </a:p>
          <a:p>
            <a:endParaRPr lang="en-US" dirty="0"/>
          </a:p>
          <a:p>
            <a:r>
              <a:rPr lang="en-US" dirty="0"/>
              <a:t>Do not hold the session unless everyone can attend. An agenda should be giving out before the meeting so the participants know what to expect. If possible an orientation meeting can be given.</a:t>
            </a:r>
          </a:p>
        </p:txBody>
      </p:sp>
    </p:spTree>
    <p:extLst>
      <p:ext uri="{BB962C8B-B14F-4D97-AF65-F5344CB8AC3E}">
        <p14:creationId xmlns:p14="http://schemas.microsoft.com/office/powerpoint/2010/main" val="1571433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95F9C01-05D5-44B8-A698-6CB9AF8BBE56}" type="slidenum">
              <a:rPr lang="en-US"/>
              <a:pPr/>
              <a:t>21</a:t>
            </a:fld>
            <a:endParaRPr lang="en-US"/>
          </a:p>
        </p:txBody>
      </p:sp>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p:txBody>
          <a:bodyPr/>
          <a:lstStyle/>
          <a:p>
            <a:r>
              <a:rPr lang="en-US" dirty="0"/>
              <a:t>Some organizations have estimated a 15-percent time savings over traditional.</a:t>
            </a:r>
          </a:p>
          <a:p>
            <a:endParaRPr lang="en-US" dirty="0"/>
          </a:p>
          <a:p>
            <a:r>
              <a:rPr lang="en-US" dirty="0"/>
              <a:t>Helps users become involved early in systems projects and treats their feedback seriously.</a:t>
            </a:r>
          </a:p>
          <a:p>
            <a:r>
              <a:rPr lang="en-US" dirty="0"/>
              <a:t> </a:t>
            </a:r>
          </a:p>
          <a:p>
            <a:r>
              <a:rPr lang="en-US" dirty="0"/>
              <a:t>Much like brainstorming which allows for creative idea production.</a:t>
            </a:r>
          </a:p>
          <a:p>
            <a:endParaRPr lang="en-US" dirty="0"/>
          </a:p>
          <a:p>
            <a:r>
              <a:rPr lang="en-US" dirty="0"/>
              <a:t>It is not possible to do other activities concurrently or to time-shift any activities, as is typically done in one-to-one interviewing.</a:t>
            </a:r>
          </a:p>
          <a:p>
            <a:endParaRPr lang="en-US" dirty="0"/>
          </a:p>
          <a:p>
            <a:r>
              <a:rPr lang="en-US" dirty="0"/>
              <a:t>It is a judgmental decision if the organization is truly committed to, and prepared for , this approach.</a:t>
            </a:r>
          </a:p>
          <a:p>
            <a:endParaRPr lang="en-US" dirty="0"/>
          </a:p>
        </p:txBody>
      </p:sp>
    </p:spTree>
    <p:extLst>
      <p:ext uri="{BB962C8B-B14F-4D97-AF65-F5344CB8AC3E}">
        <p14:creationId xmlns:p14="http://schemas.microsoft.com/office/powerpoint/2010/main" val="30797139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2014FF-0BF5-4422-A52C-C29DAF014239}" type="slidenum">
              <a:rPr lang="en-US"/>
              <a:pPr/>
              <a:t>22</a:t>
            </a:fld>
            <a:endParaRPr 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r>
              <a:rPr lang="en-US" dirty="0"/>
              <a:t>Attributes – what people in the organization say they want.</a:t>
            </a:r>
          </a:p>
          <a:p>
            <a:r>
              <a:rPr lang="en-US" dirty="0"/>
              <a:t>Beliefs – what people think is actually true.</a:t>
            </a:r>
          </a:p>
          <a:p>
            <a:r>
              <a:rPr lang="en-US" dirty="0"/>
              <a:t>Behavior – what organizational members do.</a:t>
            </a:r>
          </a:p>
          <a:p>
            <a:r>
              <a:rPr lang="en-US" dirty="0"/>
              <a:t>Characteristics – properties of people or things.</a:t>
            </a:r>
          </a:p>
        </p:txBody>
      </p:sp>
    </p:spTree>
    <p:extLst>
      <p:ext uri="{BB962C8B-B14F-4D97-AF65-F5344CB8AC3E}">
        <p14:creationId xmlns:p14="http://schemas.microsoft.com/office/powerpoint/2010/main" val="35476116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pPr>
            <a:r>
              <a:rPr lang="en-US" dirty="0"/>
              <a:t>Questionnaire Language</a:t>
            </a:r>
          </a:p>
          <a:p>
            <a:pPr>
              <a:lnSpc>
                <a:spcPct val="80000"/>
              </a:lnSpc>
            </a:pPr>
            <a:endParaRPr lang="en-US" sz="1200" dirty="0"/>
          </a:p>
          <a:p>
            <a:pPr>
              <a:lnSpc>
                <a:spcPct val="80000"/>
              </a:lnSpc>
            </a:pPr>
            <a:r>
              <a:rPr lang="en-US" sz="1200" dirty="0"/>
              <a:t>Specific</a:t>
            </a:r>
          </a:p>
          <a:p>
            <a:pPr>
              <a:lnSpc>
                <a:spcPct val="80000"/>
              </a:lnSpc>
            </a:pPr>
            <a:r>
              <a:rPr lang="en-US" sz="1200" dirty="0"/>
              <a:t>Short</a:t>
            </a:r>
          </a:p>
          <a:p>
            <a:pPr>
              <a:lnSpc>
                <a:spcPct val="80000"/>
              </a:lnSpc>
            </a:pPr>
            <a:r>
              <a:rPr lang="en-US" sz="1200" dirty="0"/>
              <a:t>Not patronizing</a:t>
            </a:r>
          </a:p>
          <a:p>
            <a:pPr>
              <a:lnSpc>
                <a:spcPct val="80000"/>
              </a:lnSpc>
            </a:pPr>
            <a:r>
              <a:rPr lang="en-US" sz="1200" dirty="0"/>
              <a:t>Free of bias</a:t>
            </a:r>
          </a:p>
          <a:p>
            <a:pPr>
              <a:lnSpc>
                <a:spcPct val="80000"/>
              </a:lnSpc>
            </a:pPr>
            <a:r>
              <a:rPr lang="en-US" sz="1200" dirty="0"/>
              <a:t>Addressed to those who are knowledgeable</a:t>
            </a:r>
          </a:p>
          <a:p>
            <a:pPr>
              <a:lnSpc>
                <a:spcPct val="80000"/>
              </a:lnSpc>
            </a:pPr>
            <a:r>
              <a:rPr lang="en-US" sz="1200" dirty="0"/>
              <a:t>Technically accurate</a:t>
            </a:r>
          </a:p>
          <a:p>
            <a:pPr>
              <a:lnSpc>
                <a:spcPct val="80000"/>
              </a:lnSpc>
            </a:pPr>
            <a:r>
              <a:rPr lang="en-US" sz="1200" dirty="0"/>
              <a:t>Appropriate for the reading level of the respondent</a:t>
            </a:r>
          </a:p>
          <a:p>
            <a:endParaRPr lang="en-GB" dirty="0"/>
          </a:p>
        </p:txBody>
      </p:sp>
      <p:sp>
        <p:nvSpPr>
          <p:cNvPr id="4" name="Slide Number Placeholder 3"/>
          <p:cNvSpPr>
            <a:spLocks noGrp="1"/>
          </p:cNvSpPr>
          <p:nvPr>
            <p:ph type="sldNum" sz="quarter" idx="10"/>
          </p:nvPr>
        </p:nvSpPr>
        <p:spPr/>
        <p:txBody>
          <a:bodyPr/>
          <a:lstStyle/>
          <a:p>
            <a:fld id="{DD88A5F2-E2F1-434F-A8ED-32B4741B1C64}" type="slidenum">
              <a:rPr lang="en-GB" smtClean="0"/>
              <a:pPr/>
              <a:t>23</a:t>
            </a:fld>
            <a:endParaRPr lang="en-GB"/>
          </a:p>
        </p:txBody>
      </p:sp>
    </p:spTree>
    <p:extLst>
      <p:ext uri="{BB962C8B-B14F-4D97-AF65-F5344CB8AC3E}">
        <p14:creationId xmlns:p14="http://schemas.microsoft.com/office/powerpoint/2010/main" val="994454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60DC42-913B-485E-8841-1890D2B9A9AE}" type="slidenum">
              <a:rPr lang="en-US"/>
              <a:pPr/>
              <a:t>24</a:t>
            </a:fld>
            <a:endParaRPr 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r>
              <a:rPr lang="en-US"/>
              <a:t>Scaling is the process of assigning numbers or other symbols to an attribute or characteristic for the purpose of measuring that attribute or characteristic.</a:t>
            </a:r>
          </a:p>
          <a:p>
            <a:endParaRPr lang="en-US"/>
          </a:p>
        </p:txBody>
      </p:sp>
    </p:spTree>
    <p:extLst>
      <p:ext uri="{BB962C8B-B14F-4D97-AF65-F5344CB8AC3E}">
        <p14:creationId xmlns:p14="http://schemas.microsoft.com/office/powerpoint/2010/main" val="40965624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C17578-1F98-4308-BF8B-0F35C31D7705}" type="slidenum">
              <a:rPr lang="en-US"/>
              <a:pPr/>
              <a:t>25</a:t>
            </a:fld>
            <a:endParaRPr 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r>
              <a:rPr lang="en-US"/>
              <a:t>A well designed, relevant questionnaire can help overcome some of this resistance to respond.</a:t>
            </a:r>
          </a:p>
        </p:txBody>
      </p:sp>
    </p:spTree>
    <p:extLst>
      <p:ext uri="{BB962C8B-B14F-4D97-AF65-F5344CB8AC3E}">
        <p14:creationId xmlns:p14="http://schemas.microsoft.com/office/powerpoint/2010/main" val="42703060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72CC82-ECAC-4450-8844-6025942CAC35}" type="slidenum">
              <a:rPr lang="en-US"/>
              <a:pPr/>
              <a:t>26</a:t>
            </a:fld>
            <a:endParaRPr 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r>
              <a:rPr lang="en-US"/>
              <a:t>When you design questionnaires for the Web, apply the same rules you use when designing paper questionnaires.</a:t>
            </a:r>
          </a:p>
        </p:txBody>
      </p:sp>
    </p:spTree>
    <p:extLst>
      <p:ext uri="{BB962C8B-B14F-4D97-AF65-F5344CB8AC3E}">
        <p14:creationId xmlns:p14="http://schemas.microsoft.com/office/powerpoint/2010/main" val="4661287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3F893D-B81B-44AA-8D8F-096E680A9F94}" type="slidenum">
              <a:rPr lang="en-US"/>
              <a:pPr/>
              <a:t>27</a:t>
            </a:fld>
            <a:endParaRPr 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r>
              <a:rPr lang="en-US"/>
              <a:t>The choice of administering the questionnaire may be determined by the existing business situation.</a:t>
            </a:r>
          </a:p>
          <a:p>
            <a:endParaRPr lang="en-US"/>
          </a:p>
          <a:p>
            <a:r>
              <a:rPr lang="en-US"/>
              <a:t>Both email and Web surveys are Self–administered; response are a little lower then other methods, but may result in less guarded answers.</a:t>
            </a:r>
          </a:p>
        </p:txBody>
      </p:sp>
    </p:spTree>
    <p:extLst>
      <p:ext uri="{BB962C8B-B14F-4D97-AF65-F5344CB8AC3E}">
        <p14:creationId xmlns:p14="http://schemas.microsoft.com/office/powerpoint/2010/main" val="32514966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bwMode="auto">
          <a:noFill/>
          <a:ln>
            <a:solidFill>
              <a:srgbClr val="000000"/>
            </a:solidFill>
            <a:miter lim="800000"/>
            <a:headEnd/>
            <a:tailEnd/>
          </a:ln>
        </p:spPr>
      </p:sp>
      <p:sp>
        <p:nvSpPr>
          <p:cNvPr id="993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u="sng" dirty="0"/>
          </a:p>
        </p:txBody>
      </p:sp>
      <p:sp>
        <p:nvSpPr>
          <p:cNvPr id="99332" name="Slide Number Placeholder 3"/>
          <p:cNvSpPr>
            <a:spLocks noGrp="1"/>
          </p:cNvSpPr>
          <p:nvPr>
            <p:ph type="sldNum" sz="quarter" idx="5"/>
          </p:nvPr>
        </p:nvSpPr>
        <p:spPr bwMode="auto">
          <a:noFill/>
          <a:ln>
            <a:miter lim="800000"/>
            <a:headEnd/>
            <a:tailEnd/>
          </a:ln>
        </p:spPr>
        <p:txBody>
          <a:bodyPr/>
          <a:lstStyle/>
          <a:p>
            <a:fld id="{148ADDC4-86C0-4335-9C07-72AF2193C797}" type="slidenum">
              <a:rPr lang="en-GB" altLang="en-US" smtClean="0"/>
              <a:pPr/>
              <a:t>37</a:t>
            </a:fld>
            <a:endParaRPr lang="en-GB" altLang="en-US"/>
          </a:p>
        </p:txBody>
      </p:sp>
    </p:spTree>
    <p:extLst>
      <p:ext uri="{BB962C8B-B14F-4D97-AF65-F5344CB8AC3E}">
        <p14:creationId xmlns:p14="http://schemas.microsoft.com/office/powerpoint/2010/main" val="3354487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2130044823"/>
      </p:ext>
    </p:extLst>
  </p:cSld>
  <p:clrMapOvr>
    <a:masterClrMapping/>
  </p:clrMapOvr>
  <p:transition>
    <p:random/>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1377780995"/>
      </p:ext>
    </p:extLst>
  </p:cSld>
  <p:clrMapOvr>
    <a:masterClrMapping/>
  </p:clrMapOvr>
  <p:transition>
    <p:random/>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3886377617"/>
      </p:ext>
    </p:extLst>
  </p:cSld>
  <p:clrMapOvr>
    <a:masterClrMapping/>
  </p:clrMapOvr>
  <p:transition>
    <p:random/>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816986-5F45-4F84-A4E9-E5698304529B}" type="datetimeFigureOut">
              <a:rPr lang="en-US" smtClean="0"/>
              <a:pPr/>
              <a:t>6/17/2020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3658795533"/>
      </p:ext>
    </p:extLst>
  </p:cSld>
  <p:clrMapOvr>
    <a:masterClrMapping/>
  </p:clrMapOvr>
  <p:transition>
    <p:random/>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816986-5F45-4F84-A4E9-E5698304529B}" type="datetimeFigureOut">
              <a:rPr lang="en-US" smtClean="0"/>
              <a:pPr/>
              <a:t>6/17/2020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4274068847"/>
      </p:ext>
    </p:extLst>
  </p:cSld>
  <p:clrMapOvr>
    <a:masterClrMapping/>
  </p:clrMapOvr>
  <p:transition>
    <p:random/>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816986-5F45-4F84-A4E9-E5698304529B}" type="datetimeFigureOut">
              <a:rPr lang="en-US" smtClean="0"/>
              <a:pPr/>
              <a:t>6/17/2020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1959133395"/>
      </p:ext>
    </p:extLst>
  </p:cSld>
  <p:clrMapOvr>
    <a:masterClrMapping/>
  </p:clrMapOvr>
  <p:transition>
    <p:random/>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816986-5F45-4F84-A4E9-E5698304529B}" type="datetimeFigureOut">
              <a:rPr lang="en-US" smtClean="0"/>
              <a:pPr/>
              <a:t>6/17/2020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1547094846"/>
      </p:ext>
    </p:extLst>
  </p:cSld>
  <p:clrMapOvr>
    <a:masterClrMapping/>
  </p:clrMapOvr>
  <p:transition>
    <p:random/>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16986-5F45-4F84-A4E9-E5698304529B}" type="datetimeFigureOut">
              <a:rPr lang="en-US" smtClean="0"/>
              <a:pPr/>
              <a:t>6/17/2020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228299973"/>
      </p:ext>
    </p:extLst>
  </p:cSld>
  <p:clrMapOvr>
    <a:masterClrMapping/>
  </p:clrMapOvr>
  <p:transition>
    <p:random/>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16986-5F45-4F84-A4E9-E5698304529B}" type="datetimeFigureOut">
              <a:rPr lang="en-US" smtClean="0"/>
              <a:pPr/>
              <a:t>6/17/2020</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4075086216"/>
      </p:ext>
    </p:extLst>
  </p:cSld>
  <p:clrMapOvr>
    <a:masterClrMapping/>
  </p:clrMapOvr>
  <p:transition>
    <p:random/>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35816986-5F45-4F84-A4E9-E5698304529B}" type="datetimeFigureOut">
              <a:rPr lang="en-US" smtClean="0"/>
              <a:pPr/>
              <a:t>6/17/2020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2364893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2108130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10517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3870545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54524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1332640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4254050697"/>
      </p:ext>
    </p:extLst>
  </p:cSld>
  <p:clrMapOvr>
    <a:masterClrMapping/>
  </p:clrMapOvr>
  <p:transition>
    <p:random/>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816986-5F45-4F84-A4E9-E5698304529B}" type="datetimeFigureOut">
              <a:rPr lang="en-US" smtClean="0"/>
              <a:pPr/>
              <a:t>6/17/2020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226391-19F1-43C5-8F36-435C2F19CDE2}" type="slidenum">
              <a:rPr lang="en-GB" smtClean="0"/>
              <a:pPr/>
              <a:t>‹#›</a:t>
            </a:fld>
            <a:endParaRPr lang="en-GB"/>
          </a:p>
        </p:txBody>
      </p:sp>
    </p:spTree>
    <p:extLst>
      <p:ext uri="{BB962C8B-B14F-4D97-AF65-F5344CB8AC3E}">
        <p14:creationId xmlns:p14="http://schemas.microsoft.com/office/powerpoint/2010/main" val="1988026803"/>
      </p:ext>
    </p:extLst>
  </p:cSld>
  <p:clrMapOvr>
    <a:masterClrMapping/>
  </p:clrMapOvr>
  <p:transition>
    <p:random/>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5816986-5F45-4F84-A4E9-E5698304529B}" type="datetimeFigureOut">
              <a:rPr lang="en-US" smtClean="0"/>
              <a:pPr/>
              <a:t>6/17/2020</a:t>
            </a:fld>
            <a:endParaRPr lang="en-GB"/>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31226391-19F1-43C5-8F36-435C2F19CDE2}" type="slidenum">
              <a:rPr lang="en-GB" smtClean="0"/>
              <a:pPr/>
              <a:t>‹#›</a:t>
            </a:fld>
            <a:endParaRPr lang="en-GB"/>
          </a:p>
        </p:txBody>
      </p:sp>
    </p:spTree>
    <p:extLst>
      <p:ext uri="{BB962C8B-B14F-4D97-AF65-F5344CB8AC3E}">
        <p14:creationId xmlns:p14="http://schemas.microsoft.com/office/powerpoint/2010/main" val="288676903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outVertical)">
                                      <p:cBhvr>
                                        <p:cTn id="7" dur="500"/>
                                        <p:tgtEl>
                                          <p:spTgt spid="3">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outVertical)">
                                      <p:cBhvr>
                                        <p:cTn id="10" dur="500"/>
                                        <p:tgtEl>
                                          <p:spTgt spid="3">
                                            <p:txEl>
                                              <p:pRg st="1" end="1"/>
                                            </p:tx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outVertical)">
                                      <p:cBhvr>
                                        <p:cTn id="13" dur="500"/>
                                        <p:tgtEl>
                                          <p:spTgt spid="3">
                                            <p:txEl>
                                              <p:pRg st="2" end="2"/>
                                            </p:txEl>
                                          </p:spTgt>
                                        </p:tgtEl>
                                      </p:cBhvr>
                                    </p:animEffect>
                                  </p:childTnLst>
                                </p:cTn>
                              </p:par>
                              <p:par>
                                <p:cTn id="14" presetID="16" presetClass="entr" presetSubtype="37"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outVertical)">
                                      <p:cBhvr>
                                        <p:cTn id="16" dur="500"/>
                                        <p:tgtEl>
                                          <p:spTgt spid="3">
                                            <p:txEl>
                                              <p:pRg st="3" end="3"/>
                                            </p:txEl>
                                          </p:spTgt>
                                        </p:tgtEl>
                                      </p:cBhvr>
                                    </p:animEffect>
                                  </p:childTnLst>
                                </p:cTn>
                              </p:par>
                              <p:par>
                                <p:cTn id="17" presetID="16" presetClass="entr" presetSubtype="37"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outVertical)">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advAuto="0"/>
    </p:bldLst>
  </p:timing>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nvSpPr>
        <p:spPr bwMode="auto">
          <a:xfrm>
            <a:off x="395536" y="1412776"/>
            <a:ext cx="8229600" cy="1143000"/>
          </a:xfrm>
          <a:prstGeom prst="rect">
            <a:avLst/>
          </a:prstGeom>
          <a:noFill/>
          <a:ln w="9525">
            <a:noFill/>
            <a:miter lim="800000"/>
            <a:headEnd/>
            <a:tailEnd/>
          </a:ln>
          <a:effectLst/>
        </p:spPr>
        <p:txBody>
          <a:bodyPr anchor="ctr"/>
          <a:lstStyle/>
          <a:p>
            <a:pPr algn="ctr">
              <a:defRPr/>
            </a:pPr>
            <a:r>
              <a:rPr lang="en-GB" sz="4400" b="1" dirty="0">
                <a:effectLst>
                  <a:outerShdw blurRad="38100" dist="38100" dir="2700000" algn="tl">
                    <a:srgbClr val="000000">
                      <a:alpha val="43137"/>
                    </a:srgbClr>
                  </a:outerShdw>
                </a:effectLst>
              </a:rPr>
              <a:t>Fact-finding techniques</a:t>
            </a:r>
            <a:endParaRPr lang="en-US" sz="4400" kern="0" dirty="0">
              <a:solidFill>
                <a:schemeClr val="tx2"/>
              </a:solidFill>
              <a:effectLst>
                <a:outerShdw blurRad="38100" dist="38100" dir="2700000" algn="tl">
                  <a:srgbClr val="000000">
                    <a:alpha val="43137"/>
                  </a:srgbClr>
                </a:outerShdw>
              </a:effectLst>
              <a:latin typeface="+mj-lt"/>
              <a:ea typeface="+mj-ea"/>
              <a:cs typeface="+mj-cs"/>
            </a:endParaRPr>
          </a:p>
        </p:txBody>
      </p:sp>
      <p:sp>
        <p:nvSpPr>
          <p:cNvPr id="5" name="Rectangle 5"/>
          <p:cNvSpPr txBox="1">
            <a:spLocks noChangeArrowheads="1"/>
          </p:cNvSpPr>
          <p:nvPr/>
        </p:nvSpPr>
        <p:spPr>
          <a:xfrm>
            <a:off x="395536" y="2924944"/>
            <a:ext cx="8229600" cy="1224061"/>
          </a:xfrm>
          <a:prstGeom prst="rect">
            <a:avLst/>
          </a:prstGeom>
        </p:spPr>
        <p:txBody>
          <a:bodyPr>
            <a:normAutofit/>
          </a:bodyPr>
          <a:lstStyle/>
          <a:p>
            <a:pPr algn="ctr">
              <a:spcBef>
                <a:spcPct val="20000"/>
              </a:spcBef>
              <a:defRPr/>
            </a:pPr>
            <a:r>
              <a:rPr lang="en-US" sz="3200" dirty="0"/>
              <a:t>Information Gathering: Interactive Methods &amp; Non Interactive</a:t>
            </a:r>
            <a:r>
              <a:rPr lang="en-US" sz="3200" dirty="0">
                <a:solidFill>
                  <a:srgbClr val="002060"/>
                </a:solidFill>
                <a:latin typeface="+mn-lt"/>
                <a:cs typeface="+mn-cs"/>
              </a:rPr>
              <a:t>  </a:t>
            </a:r>
          </a:p>
          <a:p>
            <a:pPr algn="ctr" eaLnBrk="1" fontAlgn="auto" hangingPunct="1">
              <a:spcBef>
                <a:spcPct val="20000"/>
              </a:spcBef>
              <a:spcAft>
                <a:spcPts val="0"/>
              </a:spcAft>
              <a:buFont typeface="Arial" pitchFamily="34" charset="0"/>
              <a:buNone/>
              <a:defRPr/>
            </a:pPr>
            <a:endParaRPr lang="en-US" sz="3200" dirty="0">
              <a:solidFill>
                <a:schemeClr val="tx1">
                  <a:tint val="75000"/>
                </a:schemeClr>
              </a:solidFill>
              <a:latin typeface="+mn-lt"/>
              <a:cs typeface="+mn-cs"/>
            </a:endParaRP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226629" y="1988840"/>
            <a:ext cx="8712968" cy="3767670"/>
          </a:xfrm>
        </p:spPr>
        <p:txBody>
          <a:bodyPr>
            <a:noAutofit/>
          </a:bodyPr>
          <a:lstStyle/>
          <a:p>
            <a:pPr algn="l"/>
            <a:r>
              <a:rPr lang="en-US" sz="2400" dirty="0">
                <a:solidFill>
                  <a:schemeClr val="tx1"/>
                </a:solidFill>
              </a:rPr>
              <a:t>Recognize the value of interactive methods for information gathering.</a:t>
            </a:r>
          </a:p>
          <a:p>
            <a:pPr algn="l"/>
            <a:r>
              <a:rPr lang="en-US" sz="2400" dirty="0">
                <a:solidFill>
                  <a:schemeClr val="tx1"/>
                </a:solidFill>
              </a:rPr>
              <a:t>Construct interview questions to elicit human information requirements.</a:t>
            </a:r>
          </a:p>
          <a:p>
            <a:pPr algn="l"/>
            <a:r>
              <a:rPr lang="en-US" sz="2400" dirty="0">
                <a:solidFill>
                  <a:schemeClr val="tx1"/>
                </a:solidFill>
              </a:rPr>
              <a:t>Structure interviews in a way that is meaningful to users.</a:t>
            </a:r>
          </a:p>
          <a:p>
            <a:pPr algn="l"/>
            <a:r>
              <a:rPr lang="en-US" sz="2400" dirty="0">
                <a:solidFill>
                  <a:schemeClr val="tx1"/>
                </a:solidFill>
              </a:rPr>
              <a:t>Understand the concept of JAD and when to use it &amp; Focus groups.</a:t>
            </a:r>
          </a:p>
          <a:p>
            <a:pPr algn="l"/>
            <a:r>
              <a:rPr lang="en-US" sz="2400" dirty="0">
                <a:solidFill>
                  <a:schemeClr val="tx1"/>
                </a:solidFill>
              </a:rPr>
              <a:t>Write effective questions to survey users about their work.</a:t>
            </a:r>
          </a:p>
          <a:p>
            <a:pPr algn="l"/>
            <a:r>
              <a:rPr lang="en-US" sz="2400" dirty="0">
                <a:solidFill>
                  <a:schemeClr val="tx1"/>
                </a:solidFill>
              </a:rPr>
              <a:t>Design and administer effective questionnaires.</a:t>
            </a:r>
          </a:p>
        </p:txBody>
      </p:sp>
      <p:sp>
        <p:nvSpPr>
          <p:cNvPr id="10" name="TextBox 5"/>
          <p:cNvSpPr txBox="1">
            <a:spLocks noChangeArrowheads="1"/>
          </p:cNvSpPr>
          <p:nvPr/>
        </p:nvSpPr>
        <p:spPr bwMode="auto">
          <a:xfrm>
            <a:off x="468313" y="692696"/>
            <a:ext cx="8229600" cy="646331"/>
          </a:xfrm>
          <a:prstGeom prst="rect">
            <a:avLst/>
          </a:prstGeom>
          <a:noFill/>
          <a:ln w="9525">
            <a:noFill/>
            <a:miter lim="800000"/>
            <a:headEnd/>
            <a:tailEnd/>
          </a:ln>
        </p:spPr>
        <p:txBody>
          <a:bodyPr>
            <a:spAutoFit/>
          </a:bodyPr>
          <a:lstStyle/>
          <a:p>
            <a:pPr algn="ctr" eaLnBrk="1" hangingPunct="1"/>
            <a:r>
              <a:rPr lang="en-GB" sz="3600" b="1" dirty="0"/>
              <a:t>Objectives</a:t>
            </a:r>
          </a:p>
        </p:txBody>
      </p:sp>
    </p:spTree>
  </p:cSld>
  <p:clrMapOvr>
    <a:masterClrMapping/>
  </p:clrMapOvr>
  <p:transition>
    <p:random/>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23528" y="260648"/>
            <a:ext cx="8182832" cy="1438226"/>
          </a:xfrm>
        </p:spPr>
        <p:txBody>
          <a:bodyPr>
            <a:normAutofit fontScale="90000"/>
          </a:bodyPr>
          <a:lstStyle/>
          <a:p>
            <a:r>
              <a:rPr lang="en-US" sz="3600" b="1" dirty="0">
                <a:latin typeface="Arial" pitchFamily="34" charset="0"/>
                <a:ea typeface="+mn-ea"/>
                <a:cs typeface="Arial" pitchFamily="34" charset="0"/>
              </a:rPr>
              <a:t>Interactive Methods to Elicit Human Information Requirements</a:t>
            </a:r>
          </a:p>
        </p:txBody>
      </p:sp>
      <p:sp>
        <p:nvSpPr>
          <p:cNvPr id="9219" name="Rectangle 3"/>
          <p:cNvSpPr>
            <a:spLocks noGrp="1" noChangeArrowheads="1"/>
          </p:cNvSpPr>
          <p:nvPr>
            <p:ph idx="1"/>
          </p:nvPr>
        </p:nvSpPr>
        <p:spPr>
          <a:xfrm>
            <a:off x="606946" y="1698874"/>
            <a:ext cx="7886700" cy="5159126"/>
          </a:xfrm>
        </p:spPr>
        <p:txBody>
          <a:bodyPr>
            <a:normAutofit fontScale="85000" lnSpcReduction="20000"/>
          </a:bodyPr>
          <a:lstStyle/>
          <a:p>
            <a:pPr algn="l"/>
            <a:r>
              <a:rPr lang="en-US" sz="3200" dirty="0">
                <a:solidFill>
                  <a:schemeClr val="tx1"/>
                </a:solidFill>
              </a:rPr>
              <a:t>Interviewing</a:t>
            </a:r>
          </a:p>
          <a:p>
            <a:pPr lvl="1">
              <a:lnSpc>
                <a:spcPct val="80000"/>
              </a:lnSpc>
            </a:pPr>
            <a:r>
              <a:rPr lang="en-US" sz="2400" dirty="0">
                <a:solidFill>
                  <a:schemeClr val="tx1"/>
                </a:solidFill>
              </a:rPr>
              <a:t>Interview preparation</a:t>
            </a:r>
          </a:p>
          <a:p>
            <a:pPr lvl="1">
              <a:lnSpc>
                <a:spcPct val="80000"/>
              </a:lnSpc>
            </a:pPr>
            <a:r>
              <a:rPr lang="en-US" sz="2400" dirty="0">
                <a:solidFill>
                  <a:schemeClr val="tx1"/>
                </a:solidFill>
              </a:rPr>
              <a:t>Question types</a:t>
            </a:r>
          </a:p>
          <a:p>
            <a:pPr lvl="1">
              <a:lnSpc>
                <a:spcPct val="80000"/>
              </a:lnSpc>
            </a:pPr>
            <a:r>
              <a:rPr lang="en-US" sz="2400" dirty="0">
                <a:solidFill>
                  <a:schemeClr val="tx1"/>
                </a:solidFill>
              </a:rPr>
              <a:t>Arranging questions</a:t>
            </a:r>
          </a:p>
          <a:p>
            <a:pPr lvl="1">
              <a:lnSpc>
                <a:spcPct val="80000"/>
              </a:lnSpc>
            </a:pPr>
            <a:r>
              <a:rPr lang="en-US" sz="2400" dirty="0">
                <a:solidFill>
                  <a:schemeClr val="tx1"/>
                </a:solidFill>
              </a:rPr>
              <a:t>The interview report</a:t>
            </a:r>
          </a:p>
          <a:p>
            <a:pPr algn="l"/>
            <a:r>
              <a:rPr lang="en-US" sz="3200" dirty="0">
                <a:solidFill>
                  <a:schemeClr val="tx1"/>
                </a:solidFill>
              </a:rPr>
              <a:t>Joint Application Design (JAD)</a:t>
            </a:r>
          </a:p>
          <a:p>
            <a:pPr lvl="1">
              <a:lnSpc>
                <a:spcPct val="80000"/>
              </a:lnSpc>
            </a:pPr>
            <a:r>
              <a:rPr lang="en-US" sz="2600" dirty="0">
                <a:solidFill>
                  <a:schemeClr val="tx1"/>
                </a:solidFill>
              </a:rPr>
              <a:t>Involvement</a:t>
            </a:r>
          </a:p>
          <a:p>
            <a:pPr lvl="1">
              <a:lnSpc>
                <a:spcPct val="80000"/>
              </a:lnSpc>
            </a:pPr>
            <a:r>
              <a:rPr lang="en-US" sz="2600" dirty="0">
                <a:solidFill>
                  <a:schemeClr val="tx1"/>
                </a:solidFill>
              </a:rPr>
              <a:t>Location</a:t>
            </a:r>
          </a:p>
          <a:p>
            <a:pPr algn="l"/>
            <a:r>
              <a:rPr lang="en-US" sz="3200" dirty="0">
                <a:solidFill>
                  <a:schemeClr val="tx1"/>
                </a:solidFill>
              </a:rPr>
              <a:t>Questionnaires</a:t>
            </a:r>
          </a:p>
          <a:p>
            <a:pPr lvl="1">
              <a:lnSpc>
                <a:spcPct val="80000"/>
              </a:lnSpc>
            </a:pPr>
            <a:r>
              <a:rPr lang="en-US" sz="2500" dirty="0">
                <a:solidFill>
                  <a:schemeClr val="tx1"/>
                </a:solidFill>
              </a:rPr>
              <a:t>Writing questions</a:t>
            </a:r>
          </a:p>
          <a:p>
            <a:pPr lvl="1">
              <a:lnSpc>
                <a:spcPct val="80000"/>
              </a:lnSpc>
            </a:pPr>
            <a:r>
              <a:rPr lang="en-US" sz="2500" dirty="0">
                <a:solidFill>
                  <a:schemeClr val="tx1"/>
                </a:solidFill>
              </a:rPr>
              <a:t>Using scales</a:t>
            </a:r>
          </a:p>
          <a:p>
            <a:pPr lvl="1">
              <a:lnSpc>
                <a:spcPct val="80000"/>
              </a:lnSpc>
            </a:pPr>
            <a:r>
              <a:rPr lang="en-US" sz="2500" dirty="0">
                <a:solidFill>
                  <a:schemeClr val="tx1"/>
                </a:solidFill>
              </a:rPr>
              <a:t>Design</a:t>
            </a:r>
          </a:p>
          <a:p>
            <a:pPr lvl="1">
              <a:lnSpc>
                <a:spcPct val="80000"/>
              </a:lnSpc>
            </a:pPr>
            <a:r>
              <a:rPr lang="en-US" sz="2500" dirty="0">
                <a:solidFill>
                  <a:schemeClr val="tx1"/>
                </a:solidFill>
              </a:rPr>
              <a:t>Administering</a:t>
            </a:r>
          </a:p>
          <a:p>
            <a:pPr lvl="1"/>
            <a:endParaRPr lang="en-US" sz="3900" dirty="0"/>
          </a:p>
        </p:txBody>
      </p:sp>
    </p:spTree>
  </p:cSld>
  <p:clrMapOvr>
    <a:masterClrMapping/>
  </p:clrMapOvr>
  <p:transition>
    <p:random/>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28650" y="642918"/>
            <a:ext cx="7886700" cy="1438226"/>
          </a:xfrm>
        </p:spPr>
        <p:txBody>
          <a:bodyPr>
            <a:normAutofit fontScale="90000"/>
          </a:bodyPr>
          <a:lstStyle/>
          <a:p>
            <a:r>
              <a:rPr lang="en-US" sz="3600" b="1" dirty="0">
                <a:latin typeface="Arial" pitchFamily="34" charset="0"/>
                <a:ea typeface="+mn-ea"/>
                <a:cs typeface="Arial" pitchFamily="34" charset="0"/>
              </a:rPr>
              <a:t>Non Interactive Methods to Elicit Human Information Requirements</a:t>
            </a:r>
          </a:p>
        </p:txBody>
      </p:sp>
      <p:sp>
        <p:nvSpPr>
          <p:cNvPr id="9219" name="Rectangle 3"/>
          <p:cNvSpPr>
            <a:spLocks noGrp="1" noChangeArrowheads="1"/>
          </p:cNvSpPr>
          <p:nvPr>
            <p:ph idx="1"/>
          </p:nvPr>
        </p:nvSpPr>
        <p:spPr>
          <a:xfrm>
            <a:off x="628650" y="2000240"/>
            <a:ext cx="7886700" cy="4286280"/>
          </a:xfrm>
        </p:spPr>
        <p:txBody>
          <a:bodyPr/>
          <a:lstStyle/>
          <a:p>
            <a:pPr algn="l"/>
            <a:r>
              <a:rPr lang="en-GB" sz="3200" dirty="0"/>
              <a:t>Observation</a:t>
            </a:r>
          </a:p>
          <a:p>
            <a:pPr algn="l"/>
            <a:r>
              <a:rPr lang="en-GB" sz="3200" dirty="0"/>
              <a:t>Investigation of documentation/ Research</a:t>
            </a:r>
          </a:p>
          <a:p>
            <a:pPr lvl="1"/>
            <a:endParaRPr lang="en-US" sz="3900" dirty="0"/>
          </a:p>
        </p:txBody>
      </p:sp>
    </p:spTree>
  </p:cSld>
  <p:clrMapOvr>
    <a:masterClrMapping/>
  </p:clrMapOvr>
  <p:transition>
    <p:random/>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28596" y="571480"/>
            <a:ext cx="8477280" cy="1104900"/>
          </a:xfrm>
          <a:noFill/>
          <a:ln/>
        </p:spPr>
        <p:txBody>
          <a:bodyPr lIns="90488" tIns="44450" rIns="90488" bIns="44450" anchor="ctr"/>
          <a:lstStyle/>
          <a:p>
            <a:r>
              <a:rPr lang="en-AU" sz="3200" b="1" dirty="0">
                <a:latin typeface="Arial" pitchFamily="34" charset="0"/>
                <a:ea typeface="+mn-ea"/>
                <a:cs typeface="Arial" pitchFamily="34" charset="0"/>
              </a:rPr>
              <a:t>When Are Fact-Finding Techniques Used?</a:t>
            </a:r>
            <a:r>
              <a:rPr lang="en-GB" sz="3200" b="1" dirty="0">
                <a:latin typeface="Arial" pitchFamily="34" charset="0"/>
                <a:ea typeface="+mn-ea"/>
                <a:cs typeface="Arial" pitchFamily="34" charset="0"/>
              </a:rPr>
              <a:t> </a:t>
            </a:r>
          </a:p>
        </p:txBody>
      </p:sp>
      <p:sp>
        <p:nvSpPr>
          <p:cNvPr id="7171" name="Rectangle 3"/>
          <p:cNvSpPr>
            <a:spLocks noGrp="1" noChangeArrowheads="1"/>
          </p:cNvSpPr>
          <p:nvPr>
            <p:ph idx="1"/>
          </p:nvPr>
        </p:nvSpPr>
        <p:spPr>
          <a:xfrm>
            <a:off x="683568" y="1810946"/>
            <a:ext cx="7776864" cy="4066326"/>
          </a:xfrm>
          <a:noFill/>
          <a:ln/>
        </p:spPr>
        <p:txBody>
          <a:bodyPr lIns="90488" tIns="44450" rIns="90488" bIns="44450">
            <a:normAutofit/>
          </a:bodyPr>
          <a:lstStyle/>
          <a:p>
            <a:pPr algn="l"/>
            <a:r>
              <a:rPr lang="en-AU" sz="2400" b="1" dirty="0">
                <a:solidFill>
                  <a:schemeClr val="tx1"/>
                </a:solidFill>
              </a:rPr>
              <a:t>Fact-finding used throughout the  application lifecycle. Crucial to the early stages including database planning, system definition, and requirements collection and analysis stages.</a:t>
            </a:r>
            <a:r>
              <a:rPr lang="en-GB" sz="2400" b="1" dirty="0">
                <a:solidFill>
                  <a:schemeClr val="tx1"/>
                </a:solidFill>
              </a:rPr>
              <a:t>  </a:t>
            </a:r>
            <a:endParaRPr lang="en-US" sz="2400" b="1" dirty="0">
              <a:solidFill>
                <a:schemeClr val="tx1"/>
              </a:solidFill>
            </a:endParaRPr>
          </a:p>
          <a:p>
            <a:pPr algn="l"/>
            <a:endParaRPr lang="en-US" sz="2400" b="1" dirty="0">
              <a:solidFill>
                <a:schemeClr val="tx1"/>
              </a:solidFill>
            </a:endParaRPr>
          </a:p>
          <a:p>
            <a:pPr algn="l"/>
            <a:r>
              <a:rPr lang="en-AU" sz="2400" b="1" dirty="0">
                <a:solidFill>
                  <a:schemeClr val="tx1"/>
                </a:solidFill>
              </a:rPr>
              <a:t>Enables analyst/ developer to learn about the terminology, problems, opportunities, constraints, requirements, and priorities of the organization and the users of the system.</a:t>
            </a:r>
            <a:r>
              <a:rPr lang="en-GB" sz="2400" b="1" dirty="0">
                <a:solidFill>
                  <a:schemeClr val="tx1"/>
                </a:solidFill>
              </a:rPr>
              <a:t> </a:t>
            </a:r>
          </a:p>
        </p:txBody>
      </p:sp>
      <p:sp>
        <p:nvSpPr>
          <p:cNvPr id="7172" name="Text Box 4"/>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7544" y="476672"/>
            <a:ext cx="6554867" cy="1021432"/>
          </a:xfrm>
        </p:spPr>
        <p:txBody>
          <a:bodyPr/>
          <a:lstStyle/>
          <a:p>
            <a:r>
              <a:rPr lang="en-US" sz="3600" b="1" dirty="0">
                <a:latin typeface="Arial" pitchFamily="34" charset="0"/>
                <a:ea typeface="+mn-ea"/>
                <a:cs typeface="Arial" pitchFamily="34" charset="0"/>
              </a:rPr>
              <a:t>Interviewing</a:t>
            </a:r>
          </a:p>
        </p:txBody>
      </p:sp>
      <p:sp>
        <p:nvSpPr>
          <p:cNvPr id="12291" name="Rectangle 3"/>
          <p:cNvSpPr>
            <a:spLocks noGrp="1" noChangeArrowheads="1"/>
          </p:cNvSpPr>
          <p:nvPr>
            <p:ph idx="1"/>
          </p:nvPr>
        </p:nvSpPr>
        <p:spPr>
          <a:xfrm>
            <a:off x="467544" y="1498104"/>
            <a:ext cx="7920880" cy="4595192"/>
          </a:xfrm>
        </p:spPr>
        <p:txBody>
          <a:bodyPr>
            <a:normAutofit/>
          </a:bodyPr>
          <a:lstStyle/>
          <a:p>
            <a:pPr algn="l">
              <a:lnSpc>
                <a:spcPct val="90000"/>
              </a:lnSpc>
            </a:pPr>
            <a:r>
              <a:rPr lang="en-US" sz="2800" b="1" dirty="0">
                <a:solidFill>
                  <a:schemeClr val="tx1"/>
                </a:solidFill>
              </a:rPr>
              <a:t>Interviewing is an important method for collecting data on human and system information requirements.</a:t>
            </a:r>
          </a:p>
          <a:p>
            <a:pPr algn="l">
              <a:lnSpc>
                <a:spcPct val="90000"/>
              </a:lnSpc>
            </a:pPr>
            <a:r>
              <a:rPr lang="en-US" sz="2800" b="1" dirty="0">
                <a:solidFill>
                  <a:schemeClr val="tx1"/>
                </a:solidFill>
              </a:rPr>
              <a:t>Interviews reveal information about:</a:t>
            </a:r>
          </a:p>
          <a:p>
            <a:pPr lvl="2">
              <a:lnSpc>
                <a:spcPct val="90000"/>
              </a:lnSpc>
              <a:buClr>
                <a:srgbClr val="E21738"/>
              </a:buClr>
            </a:pPr>
            <a:r>
              <a:rPr lang="en-US" sz="2800" b="1" dirty="0">
                <a:solidFill>
                  <a:schemeClr val="tx1"/>
                </a:solidFill>
              </a:rPr>
              <a:t>Interviewee opinions</a:t>
            </a:r>
          </a:p>
          <a:p>
            <a:pPr lvl="2">
              <a:lnSpc>
                <a:spcPct val="90000"/>
              </a:lnSpc>
              <a:buClr>
                <a:srgbClr val="E21738"/>
              </a:buClr>
            </a:pPr>
            <a:r>
              <a:rPr lang="en-US" sz="2800" b="1" dirty="0">
                <a:solidFill>
                  <a:schemeClr val="tx1"/>
                </a:solidFill>
              </a:rPr>
              <a:t>Interviewee feelings</a:t>
            </a:r>
          </a:p>
          <a:p>
            <a:pPr lvl="2">
              <a:lnSpc>
                <a:spcPct val="90000"/>
              </a:lnSpc>
              <a:buClr>
                <a:srgbClr val="E21738"/>
              </a:buClr>
            </a:pPr>
            <a:r>
              <a:rPr lang="en-US" sz="2800" b="1" dirty="0">
                <a:solidFill>
                  <a:schemeClr val="tx1"/>
                </a:solidFill>
              </a:rPr>
              <a:t>Goals</a:t>
            </a:r>
          </a:p>
          <a:p>
            <a:pPr lvl="2">
              <a:lnSpc>
                <a:spcPct val="90000"/>
              </a:lnSpc>
              <a:buClr>
                <a:srgbClr val="E21738"/>
              </a:buClr>
            </a:pPr>
            <a:r>
              <a:rPr lang="en-US" sz="2800" b="1" dirty="0">
                <a:solidFill>
                  <a:schemeClr val="tx1"/>
                </a:solidFill>
              </a:rPr>
              <a:t>Key HCI concerns</a:t>
            </a:r>
          </a:p>
        </p:txBody>
      </p:sp>
    </p:spTree>
  </p:cSld>
  <p:clrMapOvr>
    <a:masterClrMapping/>
  </p:clrMapOvr>
  <p:transition>
    <p:random/>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23528" y="342114"/>
            <a:ext cx="6554867" cy="1070662"/>
          </a:xfrm>
        </p:spPr>
        <p:txBody>
          <a:bodyPr/>
          <a:lstStyle/>
          <a:p>
            <a:r>
              <a:rPr lang="en-US" sz="3600" b="1" dirty="0">
                <a:latin typeface="Arial" pitchFamily="34" charset="0"/>
                <a:ea typeface="+mn-ea"/>
                <a:cs typeface="Arial" pitchFamily="34" charset="0"/>
              </a:rPr>
              <a:t>Interview Preparation</a:t>
            </a:r>
          </a:p>
        </p:txBody>
      </p:sp>
      <p:sp>
        <p:nvSpPr>
          <p:cNvPr id="13315" name="Rectangle 3"/>
          <p:cNvSpPr>
            <a:spLocks noGrp="1" noChangeArrowheads="1"/>
          </p:cNvSpPr>
          <p:nvPr>
            <p:ph idx="1"/>
          </p:nvPr>
        </p:nvSpPr>
        <p:spPr>
          <a:xfrm>
            <a:off x="611560" y="1844824"/>
            <a:ext cx="7494984" cy="3767670"/>
          </a:xfrm>
        </p:spPr>
        <p:txBody>
          <a:bodyPr>
            <a:normAutofit fontScale="92500" lnSpcReduction="10000"/>
          </a:bodyPr>
          <a:lstStyle/>
          <a:p>
            <a:pPr algn="l"/>
            <a:r>
              <a:rPr lang="en-US" sz="2800" b="1" dirty="0">
                <a:solidFill>
                  <a:schemeClr val="tx1"/>
                </a:solidFill>
              </a:rPr>
              <a:t>Reading background material</a:t>
            </a:r>
          </a:p>
          <a:p>
            <a:pPr algn="l"/>
            <a:r>
              <a:rPr lang="en-US" sz="2800" b="1" dirty="0">
                <a:solidFill>
                  <a:schemeClr val="tx1"/>
                </a:solidFill>
              </a:rPr>
              <a:t>Establishing interview objectives</a:t>
            </a:r>
          </a:p>
          <a:p>
            <a:pPr algn="l"/>
            <a:r>
              <a:rPr lang="en-US" sz="2800" b="1" dirty="0">
                <a:solidFill>
                  <a:schemeClr val="tx1"/>
                </a:solidFill>
              </a:rPr>
              <a:t>Deciding whom to interview</a:t>
            </a:r>
          </a:p>
          <a:p>
            <a:pPr algn="l"/>
            <a:r>
              <a:rPr lang="en-US" sz="2800" b="1" dirty="0">
                <a:solidFill>
                  <a:schemeClr val="tx1"/>
                </a:solidFill>
              </a:rPr>
              <a:t>Preparing the interviewee</a:t>
            </a:r>
          </a:p>
          <a:p>
            <a:pPr algn="l"/>
            <a:r>
              <a:rPr lang="en-US" sz="2800" b="1" dirty="0">
                <a:solidFill>
                  <a:schemeClr val="tx1"/>
                </a:solidFill>
              </a:rPr>
              <a:t>Deciding on question types and structure</a:t>
            </a:r>
          </a:p>
          <a:p>
            <a:pPr lvl="1"/>
            <a:r>
              <a:rPr lang="en-US" sz="2600" b="1" dirty="0">
                <a:solidFill>
                  <a:schemeClr val="tx1"/>
                </a:solidFill>
              </a:rPr>
              <a:t>Open-ended</a:t>
            </a:r>
          </a:p>
          <a:p>
            <a:pPr lvl="1"/>
            <a:r>
              <a:rPr lang="en-US" sz="2600" b="1" dirty="0">
                <a:solidFill>
                  <a:schemeClr val="tx1"/>
                </a:solidFill>
              </a:rPr>
              <a:t>Closed</a:t>
            </a:r>
          </a:p>
          <a:p>
            <a:pPr lvl="1"/>
            <a:endParaRPr lang="en-US" sz="3500" dirty="0"/>
          </a:p>
        </p:txBody>
      </p:sp>
    </p:spTree>
  </p:cSld>
  <p:clrMapOvr>
    <a:masterClrMapping/>
  </p:clrMapOvr>
  <p:transition>
    <p:random/>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23528" y="-107798"/>
            <a:ext cx="6554867" cy="1524000"/>
          </a:xfrm>
        </p:spPr>
        <p:txBody>
          <a:bodyPr/>
          <a:lstStyle/>
          <a:p>
            <a:r>
              <a:rPr lang="en-US" sz="3600" b="1" dirty="0">
                <a:latin typeface="Arial" pitchFamily="34" charset="0"/>
                <a:ea typeface="+mn-ea"/>
                <a:cs typeface="Arial" pitchFamily="34" charset="0"/>
              </a:rPr>
              <a:t>Open-Ended Questions</a:t>
            </a:r>
          </a:p>
        </p:txBody>
      </p:sp>
      <p:sp>
        <p:nvSpPr>
          <p:cNvPr id="15363" name="Rectangle 3"/>
          <p:cNvSpPr>
            <a:spLocks noGrp="1" noChangeArrowheads="1"/>
          </p:cNvSpPr>
          <p:nvPr>
            <p:ph idx="1"/>
          </p:nvPr>
        </p:nvSpPr>
        <p:spPr>
          <a:xfrm>
            <a:off x="611560" y="1556792"/>
            <a:ext cx="7776864" cy="3767670"/>
          </a:xfrm>
        </p:spPr>
        <p:txBody>
          <a:bodyPr/>
          <a:lstStyle/>
          <a:p>
            <a:pPr algn="l"/>
            <a:r>
              <a:rPr lang="en-US" sz="2800" b="1" dirty="0">
                <a:solidFill>
                  <a:schemeClr val="tx1"/>
                </a:solidFill>
              </a:rPr>
              <a:t>Open-ended interview questions allow interviewees to respond how they wish, and to what length they wish.</a:t>
            </a:r>
          </a:p>
          <a:p>
            <a:pPr algn="l"/>
            <a:r>
              <a:rPr lang="en-US" sz="2800" b="1" dirty="0">
                <a:solidFill>
                  <a:schemeClr val="tx1"/>
                </a:solidFill>
              </a:rPr>
              <a:t>Open-ended interview questions are appropriate when the analyst is interested in breadth and depth of reply.</a:t>
            </a:r>
          </a:p>
        </p:txBody>
      </p:sp>
    </p:spTree>
  </p:cSld>
  <p:clrMapOvr>
    <a:masterClrMapping/>
  </p:clrMapOvr>
  <p:transition>
    <p:rand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97053" y="298714"/>
            <a:ext cx="7886700" cy="1047474"/>
          </a:xfrm>
        </p:spPr>
        <p:txBody>
          <a:bodyPr>
            <a:normAutofit fontScale="90000"/>
          </a:bodyPr>
          <a:lstStyle/>
          <a:p>
            <a:r>
              <a:rPr lang="en-US" sz="3600" b="1" dirty="0">
                <a:latin typeface="Arial" pitchFamily="34" charset="0"/>
                <a:ea typeface="+mn-ea"/>
                <a:cs typeface="Arial" pitchFamily="34" charset="0"/>
              </a:rPr>
              <a:t>Advantages &amp; Disadvantage of Open-Ended Questions</a:t>
            </a:r>
          </a:p>
        </p:txBody>
      </p:sp>
      <p:sp>
        <p:nvSpPr>
          <p:cNvPr id="16387" name="Rectangle 3"/>
          <p:cNvSpPr>
            <a:spLocks noGrp="1" noChangeArrowheads="1"/>
          </p:cNvSpPr>
          <p:nvPr>
            <p:ph idx="1"/>
          </p:nvPr>
        </p:nvSpPr>
        <p:spPr>
          <a:xfrm>
            <a:off x="628649" y="1556792"/>
            <a:ext cx="4096375" cy="4824536"/>
          </a:xfrm>
        </p:spPr>
        <p:txBody>
          <a:bodyPr>
            <a:normAutofit fontScale="92500" lnSpcReduction="20000"/>
          </a:bodyPr>
          <a:lstStyle/>
          <a:p>
            <a:pPr algn="l"/>
            <a:r>
              <a:rPr lang="en-US" b="1" dirty="0">
                <a:solidFill>
                  <a:schemeClr val="tx1"/>
                </a:solidFill>
              </a:rPr>
              <a:t>Puts the interviewee at ease</a:t>
            </a:r>
          </a:p>
          <a:p>
            <a:pPr algn="l"/>
            <a:r>
              <a:rPr lang="en-US" b="1" dirty="0">
                <a:solidFill>
                  <a:schemeClr val="tx1"/>
                </a:solidFill>
              </a:rPr>
              <a:t>Allows the interviewer to pick up on the interviewee’s vocabulary</a:t>
            </a:r>
          </a:p>
          <a:p>
            <a:pPr algn="l"/>
            <a:r>
              <a:rPr lang="en-US" b="1" dirty="0">
                <a:solidFill>
                  <a:schemeClr val="tx1"/>
                </a:solidFill>
              </a:rPr>
              <a:t>Provides richness of detail</a:t>
            </a:r>
          </a:p>
          <a:p>
            <a:pPr algn="l"/>
            <a:r>
              <a:rPr lang="en-US" b="1" dirty="0">
                <a:solidFill>
                  <a:schemeClr val="tx1"/>
                </a:solidFill>
              </a:rPr>
              <a:t>Reveals avenues of further questioning that may have gone untapped</a:t>
            </a:r>
          </a:p>
          <a:p>
            <a:pPr algn="l"/>
            <a:r>
              <a:rPr lang="en-US" b="1" dirty="0">
                <a:solidFill>
                  <a:schemeClr val="tx1"/>
                </a:solidFill>
              </a:rPr>
              <a:t>Provides more interest for the interviewee</a:t>
            </a:r>
          </a:p>
          <a:p>
            <a:pPr algn="l"/>
            <a:r>
              <a:rPr lang="en-US" b="1" dirty="0">
                <a:solidFill>
                  <a:schemeClr val="tx1"/>
                </a:solidFill>
              </a:rPr>
              <a:t>Allows more spontaneity</a:t>
            </a:r>
          </a:p>
          <a:p>
            <a:pPr algn="l"/>
            <a:r>
              <a:rPr lang="en-US" b="1" dirty="0">
                <a:solidFill>
                  <a:schemeClr val="tx1"/>
                </a:solidFill>
              </a:rPr>
              <a:t>Makes phrasing easier for the interviewer</a:t>
            </a:r>
          </a:p>
          <a:p>
            <a:pPr algn="l"/>
            <a:r>
              <a:rPr lang="en-US" b="1" dirty="0">
                <a:solidFill>
                  <a:schemeClr val="tx1"/>
                </a:solidFill>
              </a:rPr>
              <a:t>Useful if the interviewer is unprepared</a:t>
            </a:r>
          </a:p>
          <a:p>
            <a:pPr algn="l"/>
            <a:endParaRPr lang="en-US" sz="1800" dirty="0">
              <a:solidFill>
                <a:schemeClr val="tx1"/>
              </a:solidFill>
            </a:endParaRPr>
          </a:p>
        </p:txBody>
      </p:sp>
      <p:sp>
        <p:nvSpPr>
          <p:cNvPr id="7" name="Rectangle 3"/>
          <p:cNvSpPr txBox="1">
            <a:spLocks noChangeArrowheads="1"/>
          </p:cNvSpPr>
          <p:nvPr/>
        </p:nvSpPr>
        <p:spPr bwMode="auto">
          <a:xfrm>
            <a:off x="4725025" y="1401755"/>
            <a:ext cx="3729036" cy="497957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100" b="1" i="0" u="none" strike="noStrike" kern="1200" cap="none" spc="0" normalizeH="0" baseline="0" noProof="0" dirty="0">
                <a:ln>
                  <a:noFill/>
                </a:ln>
                <a:effectLst/>
                <a:uLnTx/>
                <a:uFillTx/>
                <a:latin typeface="+mn-lt"/>
                <a:ea typeface="+mn-ea"/>
                <a:cs typeface="+mn-cs"/>
              </a:rPr>
              <a:t>May result in too much irrelevant detail</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100" b="1" i="0" u="none" strike="noStrike" kern="1200" cap="none" spc="0" normalizeH="0" baseline="0" noProof="0" dirty="0">
                <a:ln>
                  <a:noFill/>
                </a:ln>
                <a:effectLst/>
                <a:uLnTx/>
                <a:uFillTx/>
                <a:latin typeface="+mn-lt"/>
                <a:ea typeface="+mn-ea"/>
                <a:cs typeface="+mn-cs"/>
              </a:rPr>
              <a:t>Possibly losing control of the interview</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100" b="1" i="0" u="none" strike="noStrike" kern="1200" cap="none" spc="0" normalizeH="0" baseline="0" noProof="0" dirty="0">
                <a:ln>
                  <a:noFill/>
                </a:ln>
                <a:effectLst/>
                <a:uLnTx/>
                <a:uFillTx/>
                <a:latin typeface="+mn-lt"/>
                <a:ea typeface="+mn-ea"/>
                <a:cs typeface="+mn-cs"/>
              </a:rPr>
              <a:t>May take too much time for the amount of useful information gained</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100" b="1" i="0" u="none" strike="noStrike" kern="1200" cap="none" spc="0" normalizeH="0" baseline="0" noProof="0" dirty="0">
                <a:ln>
                  <a:noFill/>
                </a:ln>
                <a:effectLst/>
                <a:uLnTx/>
                <a:uFillTx/>
                <a:latin typeface="+mn-lt"/>
                <a:ea typeface="+mn-ea"/>
                <a:cs typeface="+mn-cs"/>
              </a:rPr>
              <a:t>Potentially seeming that the interviewer is unprepared</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100" b="1" i="0" u="none" strike="noStrike" kern="1200" cap="none" spc="0" normalizeH="0" baseline="0" noProof="0" dirty="0">
                <a:ln>
                  <a:noFill/>
                </a:ln>
                <a:effectLst/>
                <a:uLnTx/>
                <a:uFillTx/>
                <a:latin typeface="+mn-lt"/>
                <a:ea typeface="+mn-ea"/>
                <a:cs typeface="+mn-cs"/>
              </a:rPr>
              <a:t>Possibly giving the impression that the interviewer is on a “fishing expedition”</a:t>
            </a:r>
          </a:p>
        </p:txBody>
      </p:sp>
    </p:spTree>
  </p:cSld>
  <p:clrMapOvr>
    <a:masterClrMapping/>
  </p:clrMapOvr>
  <p:transition>
    <p:rand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692646" y="0"/>
            <a:ext cx="6554867" cy="1524000"/>
          </a:xfrm>
        </p:spPr>
        <p:txBody>
          <a:bodyPr/>
          <a:lstStyle/>
          <a:p>
            <a:r>
              <a:rPr lang="en-US" sz="3600" b="1" dirty="0">
                <a:latin typeface="Arial" pitchFamily="34" charset="0"/>
                <a:ea typeface="+mn-ea"/>
                <a:cs typeface="Arial" pitchFamily="34" charset="0"/>
              </a:rPr>
              <a:t>Closed Interview Questions</a:t>
            </a:r>
          </a:p>
        </p:txBody>
      </p:sp>
      <p:sp>
        <p:nvSpPr>
          <p:cNvPr id="19459" name="Rectangle 3"/>
          <p:cNvSpPr>
            <a:spLocks noGrp="1" noChangeArrowheads="1"/>
          </p:cNvSpPr>
          <p:nvPr>
            <p:ph idx="1"/>
          </p:nvPr>
        </p:nvSpPr>
        <p:spPr>
          <a:xfrm>
            <a:off x="692646" y="1524000"/>
            <a:ext cx="8097308" cy="3767670"/>
          </a:xfrm>
        </p:spPr>
        <p:txBody>
          <a:bodyPr>
            <a:normAutofit/>
          </a:bodyPr>
          <a:lstStyle/>
          <a:p>
            <a:pPr algn="l">
              <a:lnSpc>
                <a:spcPct val="90000"/>
              </a:lnSpc>
            </a:pPr>
            <a:r>
              <a:rPr lang="en-US" sz="2800" b="1" dirty="0">
                <a:solidFill>
                  <a:schemeClr val="tx1"/>
                </a:solidFill>
              </a:rPr>
              <a:t>Closed interview questions limit the number of possible responses.</a:t>
            </a:r>
          </a:p>
          <a:p>
            <a:pPr algn="l">
              <a:lnSpc>
                <a:spcPct val="90000"/>
              </a:lnSpc>
            </a:pPr>
            <a:r>
              <a:rPr lang="en-US" sz="2800" b="1" dirty="0">
                <a:solidFill>
                  <a:schemeClr val="tx1"/>
                </a:solidFill>
              </a:rPr>
              <a:t>Closed interview questions are appropriate for generating precise, reliable data that is easy to analyze.</a:t>
            </a:r>
          </a:p>
          <a:p>
            <a:pPr algn="l">
              <a:lnSpc>
                <a:spcPct val="90000"/>
              </a:lnSpc>
            </a:pPr>
            <a:r>
              <a:rPr lang="en-US" sz="2800" b="1" dirty="0">
                <a:solidFill>
                  <a:schemeClr val="tx1"/>
                </a:solidFill>
              </a:rPr>
              <a:t>The methodology is efficient, and it requires little skill for interviewers to administer.</a:t>
            </a:r>
          </a:p>
        </p:txBody>
      </p:sp>
    </p:spTree>
  </p:cSld>
  <p:clrMapOvr>
    <a:masterClrMapping/>
  </p:clrMapOvr>
  <p:transition>
    <p:rand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39552" y="355252"/>
            <a:ext cx="6554867" cy="1524000"/>
          </a:xfrm>
        </p:spPr>
        <p:txBody>
          <a:bodyPr>
            <a:normAutofit fontScale="90000"/>
          </a:bodyPr>
          <a:lstStyle/>
          <a:p>
            <a:r>
              <a:rPr lang="en-US" sz="3600" b="1" dirty="0">
                <a:latin typeface="Arial" pitchFamily="34" charset="0"/>
                <a:ea typeface="+mn-ea"/>
                <a:cs typeface="Arial" pitchFamily="34" charset="0"/>
              </a:rPr>
              <a:t>Benefits &amp; Disadvantages of Closed Interview Questions</a:t>
            </a:r>
          </a:p>
        </p:txBody>
      </p:sp>
      <p:sp>
        <p:nvSpPr>
          <p:cNvPr id="21507" name="Rectangle 3"/>
          <p:cNvSpPr>
            <a:spLocks noGrp="1" noChangeArrowheads="1"/>
          </p:cNvSpPr>
          <p:nvPr>
            <p:ph idx="1"/>
          </p:nvPr>
        </p:nvSpPr>
        <p:spPr>
          <a:xfrm>
            <a:off x="5000628" y="1879252"/>
            <a:ext cx="3514722" cy="4297711"/>
          </a:xfrm>
        </p:spPr>
        <p:txBody>
          <a:bodyPr>
            <a:normAutofit lnSpcReduction="10000"/>
          </a:bodyPr>
          <a:lstStyle/>
          <a:p>
            <a:pPr algn="l">
              <a:lnSpc>
                <a:spcPct val="90000"/>
              </a:lnSpc>
            </a:pPr>
            <a:r>
              <a:rPr lang="en-US" sz="2800" b="1" dirty="0">
                <a:solidFill>
                  <a:schemeClr val="tx1"/>
                </a:solidFill>
              </a:rPr>
              <a:t>Boring for the interviewee</a:t>
            </a:r>
          </a:p>
          <a:p>
            <a:pPr algn="l">
              <a:lnSpc>
                <a:spcPct val="90000"/>
              </a:lnSpc>
            </a:pPr>
            <a:r>
              <a:rPr lang="en-US" sz="2800" b="1" dirty="0">
                <a:solidFill>
                  <a:schemeClr val="tx1"/>
                </a:solidFill>
              </a:rPr>
              <a:t>Failure to obtain rich detailing</a:t>
            </a:r>
          </a:p>
          <a:p>
            <a:pPr algn="l">
              <a:lnSpc>
                <a:spcPct val="90000"/>
              </a:lnSpc>
            </a:pPr>
            <a:r>
              <a:rPr lang="en-US" sz="2800" b="1" dirty="0">
                <a:solidFill>
                  <a:schemeClr val="tx1"/>
                </a:solidFill>
              </a:rPr>
              <a:t>Missing main ideas</a:t>
            </a:r>
          </a:p>
          <a:p>
            <a:pPr algn="l">
              <a:lnSpc>
                <a:spcPct val="90000"/>
              </a:lnSpc>
            </a:pPr>
            <a:r>
              <a:rPr lang="en-US" sz="2800" b="1" dirty="0">
                <a:solidFill>
                  <a:schemeClr val="tx1"/>
                </a:solidFill>
              </a:rPr>
              <a:t>Failing to build rapport between interviewer and interviewee</a:t>
            </a:r>
          </a:p>
        </p:txBody>
      </p:sp>
      <p:sp>
        <p:nvSpPr>
          <p:cNvPr id="7" name="Rectangle 3"/>
          <p:cNvSpPr txBox="1">
            <a:spLocks noChangeArrowheads="1"/>
          </p:cNvSpPr>
          <p:nvPr/>
        </p:nvSpPr>
        <p:spPr bwMode="auto">
          <a:xfrm>
            <a:off x="527998" y="2024602"/>
            <a:ext cx="4300540" cy="393734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800" b="1" i="0" u="none" strike="noStrike" kern="1200" cap="none" spc="0" normalizeH="0" baseline="0" noProof="0" dirty="0">
                <a:ln>
                  <a:noFill/>
                </a:ln>
                <a:solidFill>
                  <a:schemeClr val="tx1"/>
                </a:solidFill>
                <a:effectLst/>
                <a:uLnTx/>
                <a:uFillTx/>
                <a:latin typeface="+mn-lt"/>
                <a:ea typeface="+mn-ea"/>
                <a:cs typeface="+mn-cs"/>
              </a:rPr>
              <a:t>Saving interview time</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800" b="1" i="0" u="none" strike="noStrike" kern="1200" cap="none" spc="0" normalizeH="0" baseline="0" noProof="0" dirty="0">
                <a:ln>
                  <a:noFill/>
                </a:ln>
                <a:solidFill>
                  <a:schemeClr val="tx1"/>
                </a:solidFill>
                <a:effectLst/>
                <a:uLnTx/>
                <a:uFillTx/>
                <a:latin typeface="+mn-lt"/>
                <a:ea typeface="+mn-ea"/>
                <a:cs typeface="+mn-cs"/>
              </a:rPr>
              <a:t>Easily comparing interviews</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800" b="1" i="0" u="none" strike="noStrike" kern="1200" cap="none" spc="0" normalizeH="0" baseline="0" noProof="0" dirty="0">
                <a:ln>
                  <a:noFill/>
                </a:ln>
                <a:solidFill>
                  <a:schemeClr val="tx1"/>
                </a:solidFill>
                <a:effectLst/>
                <a:uLnTx/>
                <a:uFillTx/>
                <a:latin typeface="+mn-lt"/>
                <a:ea typeface="+mn-ea"/>
                <a:cs typeface="+mn-cs"/>
              </a:rPr>
              <a:t>Getting to the point</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800" b="1" i="0" u="none" strike="noStrike" kern="1200" cap="none" spc="0" normalizeH="0" baseline="0" noProof="0" dirty="0">
                <a:ln>
                  <a:noFill/>
                </a:ln>
                <a:solidFill>
                  <a:schemeClr val="tx1"/>
                </a:solidFill>
                <a:effectLst/>
                <a:uLnTx/>
                <a:uFillTx/>
                <a:latin typeface="+mn-lt"/>
                <a:ea typeface="+mn-ea"/>
                <a:cs typeface="+mn-cs"/>
              </a:rPr>
              <a:t>Keeping control of the interview</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800" b="1" i="0" u="none" strike="noStrike" kern="1200" cap="none" spc="0" normalizeH="0" baseline="0" noProof="0" dirty="0">
                <a:ln>
                  <a:noFill/>
                </a:ln>
                <a:solidFill>
                  <a:schemeClr val="tx1"/>
                </a:solidFill>
                <a:effectLst/>
                <a:uLnTx/>
                <a:uFillTx/>
                <a:latin typeface="+mn-lt"/>
                <a:ea typeface="+mn-ea"/>
                <a:cs typeface="+mn-cs"/>
              </a:rPr>
              <a:t>Covering a large area quickly</a:t>
            </a:r>
          </a:p>
          <a:p>
            <a:pPr marL="342900" marR="0" lvl="0" indent="-342900" algn="l"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800" b="1" i="0" u="none" strike="noStrike" kern="1200" cap="none" spc="0" normalizeH="0" baseline="0" noProof="0" dirty="0">
                <a:ln>
                  <a:noFill/>
                </a:ln>
                <a:solidFill>
                  <a:schemeClr val="tx1"/>
                </a:solidFill>
                <a:effectLst/>
                <a:uLnTx/>
                <a:uFillTx/>
                <a:latin typeface="+mn-lt"/>
                <a:ea typeface="+mn-ea"/>
                <a:cs typeface="+mn-cs"/>
              </a:rPr>
              <a:t>Getting to relevant data</a:t>
            </a:r>
          </a:p>
        </p:txBody>
      </p:sp>
    </p:spTree>
  </p:cSld>
  <p:clrMapOvr>
    <a:masterClrMapping/>
  </p:clrMapOvr>
  <p:transition>
    <p:rand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42910" y="428604"/>
            <a:ext cx="7886700" cy="1643074"/>
          </a:xfrm>
        </p:spPr>
        <p:txBody>
          <a:bodyPr>
            <a:normAutofit fontScale="90000"/>
          </a:bodyPr>
          <a:lstStyle/>
          <a:p>
            <a:r>
              <a:rPr lang="en-US" sz="3600" b="1" dirty="0">
                <a:latin typeface="Arial" pitchFamily="34" charset="0"/>
                <a:ea typeface="+mn-ea"/>
                <a:cs typeface="Arial" pitchFamily="34" charset="0"/>
              </a:rPr>
              <a:t>Attributes of Open-Ended and Closed Questions (Figure 4.5)</a:t>
            </a:r>
          </a:p>
        </p:txBody>
      </p:sp>
      <p:pic>
        <p:nvPicPr>
          <p:cNvPr id="22535" name="Picture 7"/>
          <p:cNvPicPr>
            <a:picLocks noChangeAspect="1" noChangeArrowheads="1"/>
          </p:cNvPicPr>
          <p:nvPr/>
        </p:nvPicPr>
        <p:blipFill>
          <a:blip r:embed="rId3"/>
          <a:srcRect/>
          <a:stretch>
            <a:fillRect/>
          </a:stretch>
        </p:blipFill>
        <p:spPr bwMode="auto">
          <a:xfrm>
            <a:off x="1447800" y="1981200"/>
            <a:ext cx="6019800" cy="4049713"/>
          </a:xfrm>
          <a:prstGeom prst="rect">
            <a:avLst/>
          </a:prstGeom>
          <a:noFill/>
          <a:ln w="9525">
            <a:noFill/>
            <a:miter lim="800000"/>
            <a:headEnd/>
            <a:tailEnd/>
          </a:ln>
          <a:effectLst/>
        </p:spPr>
      </p:pic>
    </p:spTree>
  </p:cSld>
  <p:clrMapOvr>
    <a:masterClrMapping/>
  </p:clrMapOvr>
  <p:transition>
    <p:rand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60974" y="509318"/>
            <a:ext cx="7886700" cy="1047474"/>
          </a:xfrm>
        </p:spPr>
        <p:txBody>
          <a:bodyPr/>
          <a:lstStyle/>
          <a:p>
            <a:r>
              <a:rPr lang="en-US" sz="3600" b="1" dirty="0">
                <a:latin typeface="Arial" pitchFamily="34" charset="0"/>
                <a:ea typeface="+mn-ea"/>
                <a:cs typeface="Arial" pitchFamily="34" charset="0"/>
              </a:rPr>
              <a:t>Arranging Questions</a:t>
            </a:r>
          </a:p>
        </p:txBody>
      </p:sp>
      <p:sp>
        <p:nvSpPr>
          <p:cNvPr id="25603" name="Rectangle 3"/>
          <p:cNvSpPr>
            <a:spLocks noGrp="1" noChangeArrowheads="1"/>
          </p:cNvSpPr>
          <p:nvPr>
            <p:ph idx="1"/>
          </p:nvPr>
        </p:nvSpPr>
        <p:spPr>
          <a:xfrm>
            <a:off x="663156" y="1556792"/>
            <a:ext cx="6554867" cy="3767670"/>
          </a:xfrm>
        </p:spPr>
        <p:txBody>
          <a:bodyPr/>
          <a:lstStyle/>
          <a:p>
            <a:pPr algn="l"/>
            <a:r>
              <a:rPr lang="en-US" sz="2800" b="1" dirty="0">
                <a:solidFill>
                  <a:schemeClr val="tx1"/>
                </a:solidFill>
              </a:rPr>
              <a:t>Pyramid </a:t>
            </a:r>
          </a:p>
          <a:p>
            <a:pPr lvl="1"/>
            <a:r>
              <a:rPr lang="en-US" b="1" dirty="0">
                <a:solidFill>
                  <a:schemeClr val="tx1"/>
                </a:solidFill>
              </a:rPr>
              <a:t>Starting with closed questions and working toward open-ended questions</a:t>
            </a:r>
          </a:p>
          <a:p>
            <a:pPr algn="l"/>
            <a:r>
              <a:rPr lang="en-US" sz="2800" b="1" dirty="0">
                <a:solidFill>
                  <a:schemeClr val="tx1"/>
                </a:solidFill>
              </a:rPr>
              <a:t>Funnel </a:t>
            </a:r>
          </a:p>
          <a:p>
            <a:pPr lvl="1"/>
            <a:r>
              <a:rPr lang="en-US" b="1" dirty="0">
                <a:solidFill>
                  <a:schemeClr val="tx1"/>
                </a:solidFill>
              </a:rPr>
              <a:t>Starting with open-ended questions and working toward closed questions</a:t>
            </a:r>
          </a:p>
          <a:p>
            <a:pPr algn="l"/>
            <a:r>
              <a:rPr lang="en-US" sz="2800" b="1" dirty="0">
                <a:solidFill>
                  <a:schemeClr val="tx1"/>
                </a:solidFill>
              </a:rPr>
              <a:t>Diamond </a:t>
            </a:r>
          </a:p>
          <a:p>
            <a:pPr lvl="1"/>
            <a:r>
              <a:rPr lang="en-US" b="1" dirty="0">
                <a:solidFill>
                  <a:schemeClr val="tx1"/>
                </a:solidFill>
              </a:rPr>
              <a:t>Starting with closed, moving toward open-ended, and ending with closed questions</a:t>
            </a:r>
          </a:p>
        </p:txBody>
      </p:sp>
    </p:spTree>
  </p:cSld>
  <p:clrMapOvr>
    <a:masterClrMapping/>
  </p:clrMapOvr>
  <p:transition>
    <p:rand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23528" y="325568"/>
            <a:ext cx="6554867" cy="1524000"/>
          </a:xfrm>
        </p:spPr>
        <p:txBody>
          <a:bodyPr/>
          <a:lstStyle/>
          <a:p>
            <a:r>
              <a:rPr lang="en-US" sz="3600" b="1" dirty="0">
                <a:latin typeface="Arial" pitchFamily="34" charset="0"/>
                <a:ea typeface="+mn-ea"/>
                <a:cs typeface="Arial" pitchFamily="34" charset="0"/>
              </a:rPr>
              <a:t>Pyramid Structure</a:t>
            </a:r>
          </a:p>
        </p:txBody>
      </p:sp>
      <p:sp>
        <p:nvSpPr>
          <p:cNvPr id="26627" name="Rectangle 3"/>
          <p:cNvSpPr>
            <a:spLocks noGrp="1" noChangeArrowheads="1"/>
          </p:cNvSpPr>
          <p:nvPr>
            <p:ph idx="1"/>
          </p:nvPr>
        </p:nvSpPr>
        <p:spPr>
          <a:xfrm>
            <a:off x="309360" y="1849568"/>
            <a:ext cx="4157664" cy="3937346"/>
          </a:xfrm>
        </p:spPr>
        <p:txBody>
          <a:bodyPr>
            <a:normAutofit fontScale="92500"/>
          </a:bodyPr>
          <a:lstStyle/>
          <a:p>
            <a:pPr algn="l"/>
            <a:r>
              <a:rPr lang="en-US" sz="2400" b="1" dirty="0">
                <a:solidFill>
                  <a:schemeClr val="tx1"/>
                </a:solidFill>
              </a:rPr>
              <a:t>Begins with very detailed, often closed questions</a:t>
            </a:r>
          </a:p>
          <a:p>
            <a:pPr algn="l"/>
            <a:r>
              <a:rPr lang="en-US" sz="2400" b="1" dirty="0">
                <a:solidFill>
                  <a:schemeClr val="tx1"/>
                </a:solidFill>
              </a:rPr>
              <a:t>Expands by allowing open-ended questions and more generalized responses</a:t>
            </a:r>
          </a:p>
          <a:p>
            <a:pPr algn="l"/>
            <a:r>
              <a:rPr lang="en-US" sz="2400" b="1" dirty="0">
                <a:solidFill>
                  <a:schemeClr val="tx1"/>
                </a:solidFill>
              </a:rPr>
              <a:t>Is useful if interviewees need to be warmed up to the topic or seem reluctant to address the topic</a:t>
            </a:r>
          </a:p>
        </p:txBody>
      </p:sp>
      <p:sp>
        <p:nvSpPr>
          <p:cNvPr id="6" name="Slide Number Placeholder 5"/>
          <p:cNvSpPr>
            <a:spLocks noGrp="1"/>
          </p:cNvSpPr>
          <p:nvPr>
            <p:ph type="sldNum" sz="quarter" idx="12"/>
          </p:nvPr>
        </p:nvSpPr>
        <p:spPr/>
        <p:txBody>
          <a:bodyPr/>
          <a:lstStyle/>
          <a:p>
            <a:r>
              <a:rPr lang="en-US"/>
              <a:t>4-</a:t>
            </a:r>
            <a:fld id="{ABDC1752-116F-4A89-A84B-EC9F7762171F}" type="slidenum">
              <a:rPr lang="en-US"/>
              <a:pPr/>
              <a:t>14</a:t>
            </a:fld>
            <a:endParaRPr lang="en-US"/>
          </a:p>
        </p:txBody>
      </p:sp>
      <p:pic>
        <p:nvPicPr>
          <p:cNvPr id="7" name="Picture 5"/>
          <p:cNvPicPr>
            <a:picLocks noChangeAspect="1" noChangeArrowheads="1"/>
          </p:cNvPicPr>
          <p:nvPr/>
        </p:nvPicPr>
        <p:blipFill>
          <a:blip r:embed="rId3"/>
          <a:srcRect/>
          <a:stretch>
            <a:fillRect/>
          </a:stretch>
        </p:blipFill>
        <p:spPr bwMode="auto">
          <a:xfrm>
            <a:off x="4806693" y="1849568"/>
            <a:ext cx="4143404" cy="4351338"/>
          </a:xfrm>
          <a:prstGeom prst="rect">
            <a:avLst/>
          </a:prstGeom>
          <a:noFill/>
          <a:ln w="9525">
            <a:noFill/>
            <a:miter lim="800000"/>
            <a:headEnd/>
            <a:tailEnd/>
          </a:ln>
          <a:effectLst/>
        </p:spPr>
      </p:pic>
    </p:spTree>
  </p:cSld>
  <p:clrMapOvr>
    <a:masterClrMapping/>
  </p:clrMapOvr>
  <p:transition>
    <p:random/>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28650" y="571480"/>
            <a:ext cx="7886700" cy="1047474"/>
          </a:xfrm>
        </p:spPr>
        <p:txBody>
          <a:bodyPr/>
          <a:lstStyle/>
          <a:p>
            <a:r>
              <a:rPr lang="en-US" sz="3600" b="1" dirty="0">
                <a:latin typeface="Arial" pitchFamily="34" charset="0"/>
                <a:ea typeface="+mn-ea"/>
                <a:cs typeface="Arial" pitchFamily="34" charset="0"/>
              </a:rPr>
              <a:t>Funnel Structure</a:t>
            </a:r>
          </a:p>
        </p:txBody>
      </p:sp>
      <p:sp>
        <p:nvSpPr>
          <p:cNvPr id="27651" name="Rectangle 3"/>
          <p:cNvSpPr>
            <a:spLocks noGrp="1" noChangeArrowheads="1"/>
          </p:cNvSpPr>
          <p:nvPr>
            <p:ph idx="1"/>
          </p:nvPr>
        </p:nvSpPr>
        <p:spPr>
          <a:xfrm>
            <a:off x="285720" y="1500174"/>
            <a:ext cx="4786346" cy="4676789"/>
          </a:xfrm>
        </p:spPr>
        <p:txBody>
          <a:bodyPr>
            <a:normAutofit lnSpcReduction="10000"/>
          </a:bodyPr>
          <a:lstStyle/>
          <a:p>
            <a:pPr algn="l">
              <a:lnSpc>
                <a:spcPct val="90000"/>
              </a:lnSpc>
            </a:pPr>
            <a:r>
              <a:rPr lang="en-US" sz="2800" b="1" dirty="0">
                <a:solidFill>
                  <a:schemeClr val="tx1"/>
                </a:solidFill>
              </a:rPr>
              <a:t>Begins with generalized, open-ended questions</a:t>
            </a:r>
          </a:p>
          <a:p>
            <a:pPr algn="l">
              <a:lnSpc>
                <a:spcPct val="90000"/>
              </a:lnSpc>
            </a:pPr>
            <a:r>
              <a:rPr lang="en-US" sz="2800" b="1" dirty="0">
                <a:solidFill>
                  <a:schemeClr val="tx1"/>
                </a:solidFill>
              </a:rPr>
              <a:t>Concludes by narrowing the possible responses using closed questions</a:t>
            </a:r>
          </a:p>
          <a:p>
            <a:pPr algn="l">
              <a:lnSpc>
                <a:spcPct val="90000"/>
              </a:lnSpc>
            </a:pPr>
            <a:r>
              <a:rPr lang="en-US" sz="2800" b="1" dirty="0">
                <a:solidFill>
                  <a:schemeClr val="tx1"/>
                </a:solidFill>
              </a:rPr>
              <a:t>Provides an easy, nonthreatening way to begin an interview</a:t>
            </a:r>
          </a:p>
          <a:p>
            <a:pPr algn="l">
              <a:lnSpc>
                <a:spcPct val="90000"/>
              </a:lnSpc>
            </a:pPr>
            <a:r>
              <a:rPr lang="en-US" sz="2800" b="1" dirty="0">
                <a:solidFill>
                  <a:schemeClr val="tx1"/>
                </a:solidFill>
              </a:rPr>
              <a:t>Is useful when the interviewee feels emotionally about the topic</a:t>
            </a:r>
          </a:p>
        </p:txBody>
      </p:sp>
      <p:sp>
        <p:nvSpPr>
          <p:cNvPr id="6" name="Slide Number Placeholder 5"/>
          <p:cNvSpPr>
            <a:spLocks noGrp="1"/>
          </p:cNvSpPr>
          <p:nvPr>
            <p:ph type="sldNum" sz="quarter" idx="12"/>
          </p:nvPr>
        </p:nvSpPr>
        <p:spPr/>
        <p:txBody>
          <a:bodyPr/>
          <a:lstStyle/>
          <a:p>
            <a:r>
              <a:rPr lang="en-US"/>
              <a:t>4-</a:t>
            </a:r>
            <a:fld id="{F11FEFEF-A9FF-4E4E-8BEB-CDF85D7ECE1B}" type="slidenum">
              <a:rPr lang="en-US"/>
              <a:pPr/>
              <a:t>15</a:t>
            </a:fld>
            <a:endParaRPr lang="en-US"/>
          </a:p>
        </p:txBody>
      </p:sp>
      <p:pic>
        <p:nvPicPr>
          <p:cNvPr id="7" name="Picture 5"/>
          <p:cNvPicPr>
            <a:picLocks noChangeAspect="1" noChangeArrowheads="1"/>
          </p:cNvPicPr>
          <p:nvPr/>
        </p:nvPicPr>
        <p:blipFill>
          <a:blip r:embed="rId3"/>
          <a:srcRect/>
          <a:stretch>
            <a:fillRect/>
          </a:stretch>
        </p:blipFill>
        <p:spPr bwMode="auto">
          <a:xfrm>
            <a:off x="5072066" y="1720702"/>
            <a:ext cx="3790960" cy="4354513"/>
          </a:xfrm>
          <a:prstGeom prst="rect">
            <a:avLst/>
          </a:prstGeom>
          <a:noFill/>
          <a:ln w="9525">
            <a:noFill/>
            <a:miter lim="800000"/>
            <a:headEnd/>
            <a:tailEnd/>
          </a:ln>
          <a:effectLst/>
        </p:spPr>
      </p:pic>
    </p:spTree>
  </p:cSld>
  <p:clrMapOvr>
    <a:masterClrMapping/>
  </p:clrMapOvr>
  <p:transition>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28650" y="500042"/>
            <a:ext cx="7886700" cy="1047474"/>
          </a:xfrm>
        </p:spPr>
        <p:txBody>
          <a:bodyPr/>
          <a:lstStyle/>
          <a:p>
            <a:r>
              <a:rPr lang="en-US" sz="3600" b="1" dirty="0">
                <a:latin typeface="Arial" pitchFamily="34" charset="0"/>
                <a:ea typeface="+mn-ea"/>
                <a:cs typeface="Arial" pitchFamily="34" charset="0"/>
              </a:rPr>
              <a:t>Diamond Structure</a:t>
            </a:r>
          </a:p>
        </p:txBody>
      </p:sp>
      <p:sp>
        <p:nvSpPr>
          <p:cNvPr id="28675" name="Rectangle 3"/>
          <p:cNvSpPr>
            <a:spLocks noGrp="1" noChangeArrowheads="1"/>
          </p:cNvSpPr>
          <p:nvPr>
            <p:ph idx="1"/>
          </p:nvPr>
        </p:nvSpPr>
        <p:spPr>
          <a:xfrm>
            <a:off x="628650" y="1500174"/>
            <a:ext cx="3871912" cy="4676789"/>
          </a:xfrm>
        </p:spPr>
        <p:txBody>
          <a:bodyPr>
            <a:normAutofit lnSpcReduction="10000"/>
          </a:bodyPr>
          <a:lstStyle/>
          <a:p>
            <a:pPr algn="l"/>
            <a:r>
              <a:rPr lang="en-US" sz="2400" b="1" dirty="0">
                <a:solidFill>
                  <a:schemeClr val="tx1"/>
                </a:solidFill>
              </a:rPr>
              <a:t>A diamond-shaped structure begins in a very specific way.</a:t>
            </a:r>
          </a:p>
          <a:p>
            <a:pPr algn="l"/>
            <a:r>
              <a:rPr lang="en-US" sz="2400" b="1" dirty="0">
                <a:solidFill>
                  <a:schemeClr val="tx1"/>
                </a:solidFill>
              </a:rPr>
              <a:t>Then more general issues are examined</a:t>
            </a:r>
          </a:p>
          <a:p>
            <a:pPr algn="l"/>
            <a:r>
              <a:rPr lang="en-US" sz="2400" b="1" dirty="0">
                <a:solidFill>
                  <a:schemeClr val="tx1"/>
                </a:solidFill>
              </a:rPr>
              <a:t>Concludes with specific questions</a:t>
            </a:r>
          </a:p>
          <a:p>
            <a:pPr algn="l"/>
            <a:r>
              <a:rPr lang="en-US" sz="2400" b="1" dirty="0">
                <a:solidFill>
                  <a:schemeClr val="tx1"/>
                </a:solidFill>
              </a:rPr>
              <a:t>Combines the strength of both the pyramid and funnel structures</a:t>
            </a:r>
          </a:p>
          <a:p>
            <a:pPr algn="l"/>
            <a:r>
              <a:rPr lang="en-US" sz="2400" b="1" dirty="0">
                <a:solidFill>
                  <a:schemeClr val="tx1"/>
                </a:solidFill>
              </a:rPr>
              <a:t>Takes longer than the other structures</a:t>
            </a:r>
          </a:p>
        </p:txBody>
      </p:sp>
      <p:sp>
        <p:nvSpPr>
          <p:cNvPr id="6" name="Slide Number Placeholder 5"/>
          <p:cNvSpPr>
            <a:spLocks noGrp="1"/>
          </p:cNvSpPr>
          <p:nvPr>
            <p:ph type="sldNum" sz="quarter" idx="12"/>
          </p:nvPr>
        </p:nvSpPr>
        <p:spPr/>
        <p:txBody>
          <a:bodyPr/>
          <a:lstStyle/>
          <a:p>
            <a:r>
              <a:rPr lang="en-US"/>
              <a:t>4-</a:t>
            </a:r>
            <a:fld id="{76690371-C92E-4F11-B38D-9164DAB43AEE}" type="slidenum">
              <a:rPr lang="en-US"/>
              <a:pPr/>
              <a:t>16</a:t>
            </a:fld>
            <a:endParaRPr lang="en-US"/>
          </a:p>
        </p:txBody>
      </p:sp>
      <p:pic>
        <p:nvPicPr>
          <p:cNvPr id="7" name="Picture 5"/>
          <p:cNvPicPr>
            <a:picLocks noChangeAspect="1" noChangeArrowheads="1"/>
          </p:cNvPicPr>
          <p:nvPr/>
        </p:nvPicPr>
        <p:blipFill>
          <a:blip r:embed="rId3"/>
          <a:srcRect/>
          <a:stretch>
            <a:fillRect/>
          </a:stretch>
        </p:blipFill>
        <p:spPr bwMode="auto">
          <a:xfrm>
            <a:off x="4848225" y="1785926"/>
            <a:ext cx="4295775" cy="4440247"/>
          </a:xfrm>
          <a:prstGeom prst="rect">
            <a:avLst/>
          </a:prstGeom>
          <a:noFill/>
          <a:ln w="9525">
            <a:noFill/>
            <a:miter lim="800000"/>
            <a:headEnd/>
            <a:tailEnd/>
          </a:ln>
          <a:effectLst/>
        </p:spPr>
      </p:pic>
    </p:spTree>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95536" y="0"/>
            <a:ext cx="6554867" cy="1524000"/>
          </a:xfrm>
        </p:spPr>
        <p:txBody>
          <a:bodyPr/>
          <a:lstStyle/>
          <a:p>
            <a:r>
              <a:rPr lang="en-US" sz="3600" b="1" dirty="0">
                <a:latin typeface="Arial" pitchFamily="34" charset="0"/>
                <a:ea typeface="+mn-ea"/>
                <a:cs typeface="Arial" pitchFamily="34" charset="0"/>
              </a:rPr>
              <a:t>Closing the Interview &amp; Report</a:t>
            </a:r>
          </a:p>
        </p:txBody>
      </p:sp>
      <p:sp>
        <p:nvSpPr>
          <p:cNvPr id="29699" name="Rectangle 3"/>
          <p:cNvSpPr>
            <a:spLocks noGrp="1" noChangeArrowheads="1"/>
          </p:cNvSpPr>
          <p:nvPr>
            <p:ph idx="1"/>
          </p:nvPr>
        </p:nvSpPr>
        <p:spPr>
          <a:xfrm>
            <a:off x="827584" y="1772816"/>
            <a:ext cx="7848872" cy="3767670"/>
          </a:xfrm>
        </p:spPr>
        <p:txBody>
          <a:bodyPr>
            <a:normAutofit fontScale="85000" lnSpcReduction="10000"/>
          </a:bodyPr>
          <a:lstStyle/>
          <a:p>
            <a:pPr algn="l">
              <a:lnSpc>
                <a:spcPct val="90000"/>
              </a:lnSpc>
            </a:pPr>
            <a:r>
              <a:rPr lang="en-US" sz="2400" b="1" dirty="0">
                <a:solidFill>
                  <a:schemeClr val="tx1"/>
                </a:solidFill>
              </a:rPr>
              <a:t>Always ask “Is there anything else that you would like to add?”</a:t>
            </a:r>
          </a:p>
          <a:p>
            <a:pPr algn="l">
              <a:lnSpc>
                <a:spcPct val="90000"/>
              </a:lnSpc>
            </a:pPr>
            <a:r>
              <a:rPr lang="en-US" sz="2400" b="1" dirty="0">
                <a:solidFill>
                  <a:schemeClr val="tx1"/>
                </a:solidFill>
              </a:rPr>
              <a:t>Summarize and provide feedback on your impressions.</a:t>
            </a:r>
          </a:p>
          <a:p>
            <a:pPr algn="l">
              <a:lnSpc>
                <a:spcPct val="90000"/>
              </a:lnSpc>
            </a:pPr>
            <a:r>
              <a:rPr lang="en-US" sz="2400" b="1" dirty="0">
                <a:solidFill>
                  <a:schemeClr val="tx1"/>
                </a:solidFill>
              </a:rPr>
              <a:t>Ask whom you should talk with next.</a:t>
            </a:r>
          </a:p>
          <a:p>
            <a:pPr algn="l">
              <a:lnSpc>
                <a:spcPct val="90000"/>
              </a:lnSpc>
            </a:pPr>
            <a:r>
              <a:rPr lang="en-US" sz="2400" b="1" dirty="0">
                <a:solidFill>
                  <a:schemeClr val="tx1"/>
                </a:solidFill>
              </a:rPr>
              <a:t>Set up any future appointments.</a:t>
            </a:r>
          </a:p>
          <a:p>
            <a:pPr algn="l">
              <a:lnSpc>
                <a:spcPct val="90000"/>
              </a:lnSpc>
            </a:pPr>
            <a:r>
              <a:rPr lang="en-US" sz="2400" b="1" dirty="0">
                <a:solidFill>
                  <a:schemeClr val="tx1"/>
                </a:solidFill>
              </a:rPr>
              <a:t>Thank them for their time and shake hands.</a:t>
            </a:r>
          </a:p>
          <a:p>
            <a:pPr algn="l"/>
            <a:r>
              <a:rPr lang="en-US" sz="2400" b="1" dirty="0">
                <a:solidFill>
                  <a:schemeClr val="tx1"/>
                </a:solidFill>
              </a:rPr>
              <a:t>Write the report as soon as possible after the interview.</a:t>
            </a:r>
          </a:p>
          <a:p>
            <a:pPr algn="l"/>
            <a:r>
              <a:rPr lang="en-US" sz="2400" b="1" dirty="0">
                <a:solidFill>
                  <a:schemeClr val="tx1"/>
                </a:solidFill>
              </a:rPr>
              <a:t>Provide an initial summary, then more detail in the report.</a:t>
            </a:r>
          </a:p>
          <a:p>
            <a:pPr algn="l"/>
            <a:r>
              <a:rPr lang="en-US" sz="2400" b="1" dirty="0">
                <a:solidFill>
                  <a:schemeClr val="tx1"/>
                </a:solidFill>
              </a:rPr>
              <a:t>Review the report with the respondent.</a:t>
            </a:r>
          </a:p>
          <a:p>
            <a:pPr algn="l">
              <a:lnSpc>
                <a:spcPct val="90000"/>
              </a:lnSpc>
            </a:pPr>
            <a:endParaRPr lang="en-US" sz="2400" b="1" dirty="0">
              <a:solidFill>
                <a:schemeClr val="tx1"/>
              </a:solidFill>
            </a:endParaRPr>
          </a:p>
        </p:txBody>
      </p:sp>
    </p:spTree>
  </p:cSld>
  <p:clrMapOvr>
    <a:masterClrMapping/>
  </p:clrMapOvr>
  <p:transition>
    <p:random/>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28650" y="642918"/>
            <a:ext cx="7886700" cy="1047474"/>
          </a:xfrm>
        </p:spPr>
        <p:txBody>
          <a:bodyPr>
            <a:normAutofit fontScale="90000"/>
          </a:bodyPr>
          <a:lstStyle/>
          <a:p>
            <a:r>
              <a:rPr lang="en-US" sz="3600" b="1" dirty="0">
                <a:latin typeface="Arial" pitchFamily="34" charset="0"/>
                <a:ea typeface="+mn-ea"/>
                <a:cs typeface="Arial" pitchFamily="34" charset="0"/>
              </a:rPr>
              <a:t>Joint Application Design (JAD)</a:t>
            </a:r>
          </a:p>
        </p:txBody>
      </p:sp>
      <p:sp>
        <p:nvSpPr>
          <p:cNvPr id="31747" name="Rectangle 3"/>
          <p:cNvSpPr>
            <a:spLocks noGrp="1" noChangeArrowheads="1"/>
          </p:cNvSpPr>
          <p:nvPr>
            <p:ph idx="1"/>
          </p:nvPr>
        </p:nvSpPr>
        <p:spPr>
          <a:xfrm>
            <a:off x="628650" y="1844824"/>
            <a:ext cx="7886700" cy="4462475"/>
          </a:xfrm>
        </p:spPr>
        <p:txBody>
          <a:bodyPr>
            <a:normAutofit fontScale="92500" lnSpcReduction="20000"/>
          </a:bodyPr>
          <a:lstStyle/>
          <a:p>
            <a:pPr algn="l"/>
            <a:r>
              <a:rPr lang="en-US" sz="2400" b="1" dirty="0">
                <a:solidFill>
                  <a:schemeClr val="tx1"/>
                </a:solidFill>
              </a:rPr>
              <a:t>Joint Application Design (JAD) can replace a series of interviews with the user community.</a:t>
            </a:r>
          </a:p>
          <a:p>
            <a:pPr algn="l"/>
            <a:r>
              <a:rPr lang="en-US" sz="2400" b="1" dirty="0">
                <a:solidFill>
                  <a:schemeClr val="tx1"/>
                </a:solidFill>
              </a:rPr>
              <a:t>JAD is a technique that allows the analyst to accomplish requirements analysis and design the user interface with the users in a group setting.</a:t>
            </a:r>
          </a:p>
          <a:p>
            <a:pPr algn="l"/>
            <a:r>
              <a:rPr lang="en-US" sz="2400" b="1" dirty="0">
                <a:solidFill>
                  <a:schemeClr val="tx1"/>
                </a:solidFill>
              </a:rPr>
              <a:t>Users are restless and want something new.</a:t>
            </a:r>
          </a:p>
          <a:p>
            <a:pPr algn="l"/>
            <a:r>
              <a:rPr lang="en-US" sz="2400" b="1" dirty="0">
                <a:solidFill>
                  <a:schemeClr val="tx1"/>
                </a:solidFill>
              </a:rPr>
              <a:t>The organizational culture supports joint problem-solving behaviors.</a:t>
            </a:r>
          </a:p>
          <a:p>
            <a:pPr algn="l"/>
            <a:r>
              <a:rPr lang="en-US" sz="2400" b="1" dirty="0">
                <a:solidFill>
                  <a:schemeClr val="tx1"/>
                </a:solidFill>
              </a:rPr>
              <a:t>Analysts forecast an increase in the number of ideas using JAD.</a:t>
            </a:r>
          </a:p>
          <a:p>
            <a:pPr algn="l"/>
            <a:r>
              <a:rPr lang="en-US" sz="2400" b="1" dirty="0">
                <a:solidFill>
                  <a:schemeClr val="tx1"/>
                </a:solidFill>
              </a:rPr>
              <a:t>Personnel may be absent from their jobs for the length of time required.</a:t>
            </a:r>
          </a:p>
          <a:p>
            <a:pPr algn="l"/>
            <a:endParaRPr lang="en-US" sz="2400" dirty="0"/>
          </a:p>
        </p:txBody>
      </p:sp>
    </p:spTree>
  </p:cSld>
  <p:clrMapOvr>
    <a:masterClrMapping/>
  </p:clrMapOvr>
  <p:transition>
    <p:random/>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539552" y="-183232"/>
            <a:ext cx="6554867" cy="1524000"/>
          </a:xfrm>
        </p:spPr>
        <p:txBody>
          <a:bodyPr/>
          <a:lstStyle/>
          <a:p>
            <a:r>
              <a:rPr lang="en-US" sz="3600" b="1" dirty="0">
                <a:latin typeface="Arial" pitchFamily="34" charset="0"/>
                <a:ea typeface="+mn-ea"/>
                <a:cs typeface="Arial" pitchFamily="34" charset="0"/>
              </a:rPr>
              <a:t>Who Is Involved</a:t>
            </a:r>
          </a:p>
        </p:txBody>
      </p:sp>
      <p:sp>
        <p:nvSpPr>
          <p:cNvPr id="33795" name="Rectangle 3"/>
          <p:cNvSpPr>
            <a:spLocks noGrp="1" noChangeArrowheads="1"/>
          </p:cNvSpPr>
          <p:nvPr>
            <p:ph idx="1"/>
          </p:nvPr>
        </p:nvSpPr>
        <p:spPr>
          <a:xfrm>
            <a:off x="843957" y="1340768"/>
            <a:ext cx="6554867" cy="3767670"/>
          </a:xfrm>
        </p:spPr>
        <p:txBody>
          <a:bodyPr>
            <a:normAutofit fontScale="92500" lnSpcReduction="10000"/>
          </a:bodyPr>
          <a:lstStyle/>
          <a:p>
            <a:pPr algn="l"/>
            <a:r>
              <a:rPr lang="en-US" sz="3600" b="1" dirty="0">
                <a:solidFill>
                  <a:schemeClr val="tx1"/>
                </a:solidFill>
              </a:rPr>
              <a:t>Executive sponsor</a:t>
            </a:r>
          </a:p>
          <a:p>
            <a:pPr algn="l"/>
            <a:r>
              <a:rPr lang="en-US" sz="3600" b="1" dirty="0">
                <a:solidFill>
                  <a:schemeClr val="tx1"/>
                </a:solidFill>
              </a:rPr>
              <a:t>IS analyst</a:t>
            </a:r>
          </a:p>
          <a:p>
            <a:pPr algn="l"/>
            <a:r>
              <a:rPr lang="en-US" sz="3600" b="1" dirty="0">
                <a:solidFill>
                  <a:schemeClr val="tx1"/>
                </a:solidFill>
              </a:rPr>
              <a:t>Users</a:t>
            </a:r>
          </a:p>
          <a:p>
            <a:pPr algn="l"/>
            <a:r>
              <a:rPr lang="en-US" sz="3600" b="1" dirty="0">
                <a:solidFill>
                  <a:schemeClr val="tx1"/>
                </a:solidFill>
              </a:rPr>
              <a:t>Session leader</a:t>
            </a:r>
          </a:p>
          <a:p>
            <a:pPr algn="l"/>
            <a:r>
              <a:rPr lang="en-US" sz="3600" b="1" dirty="0">
                <a:solidFill>
                  <a:schemeClr val="tx1"/>
                </a:solidFill>
              </a:rPr>
              <a:t>Observers</a:t>
            </a:r>
          </a:p>
          <a:p>
            <a:pPr algn="l"/>
            <a:r>
              <a:rPr lang="en-US" sz="3600" b="1" dirty="0">
                <a:solidFill>
                  <a:schemeClr val="tx1"/>
                </a:solidFill>
              </a:rPr>
              <a:t>Scribe</a:t>
            </a:r>
          </a:p>
        </p:txBody>
      </p:sp>
    </p:spTree>
  </p:cSld>
  <p:clrMapOvr>
    <a:masterClrMapping/>
  </p:clrMapOvr>
  <p:transition>
    <p:random/>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251520" y="0"/>
            <a:ext cx="6554867" cy="1524000"/>
          </a:xfrm>
        </p:spPr>
        <p:txBody>
          <a:bodyPr/>
          <a:lstStyle/>
          <a:p>
            <a:r>
              <a:rPr lang="en-US" sz="3600" b="1" dirty="0">
                <a:latin typeface="Arial" pitchFamily="34" charset="0"/>
                <a:ea typeface="+mn-ea"/>
                <a:cs typeface="Arial" pitchFamily="34" charset="0"/>
              </a:rPr>
              <a:t>Where to Hold JAD Meetings</a:t>
            </a:r>
          </a:p>
        </p:txBody>
      </p:sp>
      <p:sp>
        <p:nvSpPr>
          <p:cNvPr id="66563" name="Rectangle 3"/>
          <p:cNvSpPr>
            <a:spLocks noGrp="1" noChangeArrowheads="1"/>
          </p:cNvSpPr>
          <p:nvPr>
            <p:ph idx="1"/>
          </p:nvPr>
        </p:nvSpPr>
        <p:spPr>
          <a:xfrm>
            <a:off x="1115616" y="1524000"/>
            <a:ext cx="6554867" cy="3767670"/>
          </a:xfrm>
        </p:spPr>
        <p:txBody>
          <a:bodyPr>
            <a:normAutofit fontScale="85000" lnSpcReduction="20000"/>
          </a:bodyPr>
          <a:lstStyle/>
          <a:p>
            <a:pPr algn="l"/>
            <a:r>
              <a:rPr lang="en-US" sz="3200" b="1" dirty="0">
                <a:solidFill>
                  <a:schemeClr val="tx1"/>
                </a:solidFill>
              </a:rPr>
              <a:t>Offsite</a:t>
            </a:r>
          </a:p>
          <a:p>
            <a:pPr lvl="1"/>
            <a:r>
              <a:rPr lang="en-US" sz="3200" b="1" dirty="0">
                <a:solidFill>
                  <a:schemeClr val="tx1"/>
                </a:solidFill>
              </a:rPr>
              <a:t>Comfortable surroundings</a:t>
            </a:r>
          </a:p>
          <a:p>
            <a:pPr lvl="1"/>
            <a:r>
              <a:rPr lang="en-US" sz="3200" b="1" dirty="0">
                <a:solidFill>
                  <a:schemeClr val="tx1"/>
                </a:solidFill>
              </a:rPr>
              <a:t>Minimize distractions</a:t>
            </a:r>
          </a:p>
          <a:p>
            <a:pPr algn="l"/>
            <a:r>
              <a:rPr lang="en-US" sz="3200" b="1" dirty="0">
                <a:solidFill>
                  <a:schemeClr val="tx1"/>
                </a:solidFill>
              </a:rPr>
              <a:t>Attendance</a:t>
            </a:r>
          </a:p>
          <a:p>
            <a:pPr lvl="1"/>
            <a:r>
              <a:rPr lang="en-US" sz="3200" b="1" dirty="0">
                <a:solidFill>
                  <a:schemeClr val="tx1"/>
                </a:solidFill>
              </a:rPr>
              <a:t>Schedule when participants can attend</a:t>
            </a:r>
          </a:p>
          <a:p>
            <a:pPr lvl="1"/>
            <a:r>
              <a:rPr lang="en-US" sz="3200" b="1" dirty="0">
                <a:solidFill>
                  <a:schemeClr val="tx1"/>
                </a:solidFill>
              </a:rPr>
              <a:t>Agenda</a:t>
            </a:r>
          </a:p>
          <a:p>
            <a:pPr lvl="1"/>
            <a:r>
              <a:rPr lang="en-US" sz="3200" b="1" dirty="0">
                <a:solidFill>
                  <a:schemeClr val="tx1"/>
                </a:solidFill>
              </a:rPr>
              <a:t>Orientation meeting</a:t>
            </a:r>
          </a:p>
        </p:txBody>
      </p:sp>
    </p:spTree>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539552" y="283812"/>
            <a:ext cx="6554867" cy="1524000"/>
          </a:xfrm>
        </p:spPr>
        <p:txBody>
          <a:bodyPr/>
          <a:lstStyle/>
          <a:p>
            <a:r>
              <a:rPr lang="en-US" sz="3600" b="1" dirty="0">
                <a:latin typeface="Arial" pitchFamily="34" charset="0"/>
                <a:ea typeface="+mn-ea"/>
                <a:cs typeface="Arial" pitchFamily="34" charset="0"/>
              </a:rPr>
              <a:t>Benefits &amp; Drawback of JAD</a:t>
            </a:r>
          </a:p>
        </p:txBody>
      </p:sp>
      <p:sp>
        <p:nvSpPr>
          <p:cNvPr id="34819" name="Rectangle 3"/>
          <p:cNvSpPr>
            <a:spLocks noGrp="1" noChangeArrowheads="1"/>
          </p:cNvSpPr>
          <p:nvPr>
            <p:ph idx="1"/>
          </p:nvPr>
        </p:nvSpPr>
        <p:spPr>
          <a:xfrm>
            <a:off x="251520" y="1807812"/>
            <a:ext cx="4500594" cy="3937346"/>
          </a:xfrm>
        </p:spPr>
        <p:txBody>
          <a:bodyPr>
            <a:normAutofit fontScale="92500" lnSpcReduction="10000"/>
          </a:bodyPr>
          <a:lstStyle/>
          <a:p>
            <a:pPr algn="l"/>
            <a:r>
              <a:rPr lang="en-US" sz="2800" b="1" dirty="0">
                <a:solidFill>
                  <a:schemeClr val="tx1"/>
                </a:solidFill>
              </a:rPr>
              <a:t>Time is saved, compared with traditional interviewing</a:t>
            </a:r>
          </a:p>
          <a:p>
            <a:pPr algn="l"/>
            <a:r>
              <a:rPr lang="en-US" sz="2800" b="1" dirty="0">
                <a:solidFill>
                  <a:schemeClr val="tx1"/>
                </a:solidFill>
              </a:rPr>
              <a:t>Rapid development of systems</a:t>
            </a:r>
          </a:p>
          <a:p>
            <a:pPr algn="l"/>
            <a:r>
              <a:rPr lang="en-US" sz="2800" b="1" dirty="0">
                <a:solidFill>
                  <a:schemeClr val="tx1"/>
                </a:solidFill>
              </a:rPr>
              <a:t>Improved user ownership of the system</a:t>
            </a:r>
          </a:p>
          <a:p>
            <a:pPr algn="l"/>
            <a:r>
              <a:rPr lang="en-US" sz="2800" b="1" dirty="0">
                <a:solidFill>
                  <a:schemeClr val="tx1"/>
                </a:solidFill>
              </a:rPr>
              <a:t>Creative idea production is improved</a:t>
            </a:r>
          </a:p>
        </p:txBody>
      </p:sp>
      <p:sp>
        <p:nvSpPr>
          <p:cNvPr id="7" name="Rectangle 3"/>
          <p:cNvSpPr txBox="1">
            <a:spLocks noChangeArrowheads="1"/>
          </p:cNvSpPr>
          <p:nvPr/>
        </p:nvSpPr>
        <p:spPr bwMode="auto">
          <a:xfrm>
            <a:off x="4973110" y="1641132"/>
            <a:ext cx="3657598" cy="393734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400" b="1" i="0" u="none" strike="noStrike" kern="1200" cap="none" spc="0" normalizeH="0" baseline="0" noProof="0" dirty="0">
                <a:ln>
                  <a:noFill/>
                </a:ln>
                <a:solidFill>
                  <a:schemeClr val="tx1"/>
                </a:solidFill>
                <a:effectLst/>
                <a:uLnTx/>
                <a:uFillTx/>
                <a:latin typeface="+mn-lt"/>
                <a:ea typeface="+mn-ea"/>
                <a:cs typeface="+mn-cs"/>
              </a:rPr>
              <a:t>JAD requires a large block of time to be available for all session participants.</a:t>
            </a:r>
          </a:p>
          <a:p>
            <a:pPr marL="342900" marR="0" lvl="0" indent="-342900"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400" b="1" i="0" u="none" strike="noStrike" kern="1200" cap="none" spc="0" normalizeH="0" baseline="0" noProof="0" dirty="0">
                <a:ln>
                  <a:noFill/>
                </a:ln>
                <a:solidFill>
                  <a:schemeClr val="tx1"/>
                </a:solidFill>
                <a:effectLst/>
                <a:uLnTx/>
                <a:uFillTx/>
                <a:latin typeface="+mn-lt"/>
                <a:ea typeface="+mn-ea"/>
                <a:cs typeface="+mn-cs"/>
              </a:rPr>
              <a:t>If preparation or the follow-up report is incomplete, the session may not be successful.</a:t>
            </a:r>
          </a:p>
          <a:p>
            <a:pPr marL="342900" marR="0" lvl="0" indent="-342900" defTabSz="685800" rtl="0" eaLnBrk="1" fontAlgn="base" latinLnBrk="0" hangingPunct="1">
              <a:lnSpc>
                <a:spcPct val="90000"/>
              </a:lnSpc>
              <a:spcBef>
                <a:spcPts val="750"/>
              </a:spcBef>
              <a:spcAft>
                <a:spcPct val="0"/>
              </a:spcAft>
              <a:buClrTx/>
              <a:buSzTx/>
              <a:buFont typeface="Arial" pitchFamily="34" charset="0"/>
              <a:buChar char="•"/>
              <a:tabLst/>
              <a:defRPr/>
            </a:pPr>
            <a:r>
              <a:rPr kumimoji="0" lang="en-US" sz="2400" b="1" i="0" u="none" strike="noStrike" kern="1200" cap="none" spc="0" normalizeH="0" baseline="0" noProof="0" dirty="0">
                <a:ln>
                  <a:noFill/>
                </a:ln>
                <a:solidFill>
                  <a:schemeClr val="tx1"/>
                </a:solidFill>
                <a:effectLst/>
                <a:uLnTx/>
                <a:uFillTx/>
                <a:latin typeface="+mn-lt"/>
                <a:ea typeface="+mn-ea"/>
                <a:cs typeface="+mn-cs"/>
              </a:rPr>
              <a:t>The organizational skills and culture may not be conducive to a JAD session</a:t>
            </a:r>
            <a:r>
              <a:rPr kumimoji="0" lang="en-US" sz="2100" b="1" i="0" u="none" strike="noStrike" kern="1200" cap="none" spc="0" normalizeH="0" baseline="0" noProof="0" dirty="0">
                <a:ln>
                  <a:noFill/>
                </a:ln>
                <a:solidFill>
                  <a:schemeClr val="tx1"/>
                </a:solidFill>
                <a:effectLst/>
                <a:uLnTx/>
                <a:uFillTx/>
                <a:latin typeface="+mn-lt"/>
                <a:ea typeface="+mn-ea"/>
                <a:cs typeface="+mn-cs"/>
              </a:rPr>
              <a:t>.</a:t>
            </a:r>
          </a:p>
        </p:txBody>
      </p:sp>
    </p:spTree>
  </p:cSld>
  <p:clrMapOvr>
    <a:masterClrMapping/>
  </p:clrMapOvr>
  <p:transition>
    <p:random/>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533400" y="0"/>
            <a:ext cx="6554867" cy="1524000"/>
          </a:xfrm>
        </p:spPr>
        <p:txBody>
          <a:bodyPr/>
          <a:lstStyle/>
          <a:p>
            <a:r>
              <a:rPr lang="en-US" sz="3600" b="1" dirty="0">
                <a:latin typeface="Arial" pitchFamily="34" charset="0"/>
                <a:ea typeface="+mn-ea"/>
                <a:cs typeface="Arial" pitchFamily="34" charset="0"/>
              </a:rPr>
              <a:t>Questionnaires for JAD</a:t>
            </a:r>
          </a:p>
        </p:txBody>
      </p:sp>
      <p:sp>
        <p:nvSpPr>
          <p:cNvPr id="36867" name="Rectangle 3"/>
          <p:cNvSpPr>
            <a:spLocks noGrp="1" noChangeArrowheads="1"/>
          </p:cNvSpPr>
          <p:nvPr>
            <p:ph idx="1"/>
          </p:nvPr>
        </p:nvSpPr>
        <p:spPr>
          <a:xfrm>
            <a:off x="827584" y="1412776"/>
            <a:ext cx="7657062" cy="4199718"/>
          </a:xfrm>
        </p:spPr>
        <p:txBody>
          <a:bodyPr>
            <a:normAutofit lnSpcReduction="10000"/>
          </a:bodyPr>
          <a:lstStyle/>
          <a:p>
            <a:pPr algn="l">
              <a:buFontTx/>
              <a:buNone/>
            </a:pPr>
            <a:r>
              <a:rPr lang="en-US" b="1" dirty="0">
                <a:solidFill>
                  <a:schemeClr val="tx1"/>
                </a:solidFill>
              </a:rPr>
              <a:t>  </a:t>
            </a:r>
            <a:r>
              <a:rPr lang="en-US" sz="2800" b="1" dirty="0">
                <a:solidFill>
                  <a:schemeClr val="tx1"/>
                </a:solidFill>
              </a:rPr>
              <a:t>Questionnaires are useful in gathering information from key organization members about:</a:t>
            </a:r>
          </a:p>
          <a:p>
            <a:pPr algn="l">
              <a:buFontTx/>
              <a:buNone/>
            </a:pPr>
            <a:endParaRPr lang="en-US" sz="2800" b="1" dirty="0">
              <a:solidFill>
                <a:schemeClr val="tx1"/>
              </a:solidFill>
            </a:endParaRPr>
          </a:p>
          <a:p>
            <a:pPr lvl="1"/>
            <a:r>
              <a:rPr lang="en-US" sz="2800" b="1" dirty="0">
                <a:solidFill>
                  <a:schemeClr val="tx1"/>
                </a:solidFill>
              </a:rPr>
              <a:t>Attitudes</a:t>
            </a:r>
          </a:p>
          <a:p>
            <a:pPr lvl="1"/>
            <a:r>
              <a:rPr lang="en-US" sz="2800" b="1" dirty="0">
                <a:solidFill>
                  <a:schemeClr val="tx1"/>
                </a:solidFill>
              </a:rPr>
              <a:t>Beliefs</a:t>
            </a:r>
          </a:p>
          <a:p>
            <a:pPr lvl="1"/>
            <a:r>
              <a:rPr lang="en-US" sz="2800" b="1" dirty="0">
                <a:solidFill>
                  <a:schemeClr val="tx1"/>
                </a:solidFill>
              </a:rPr>
              <a:t>Behaviors</a:t>
            </a:r>
          </a:p>
          <a:p>
            <a:pPr lvl="1"/>
            <a:r>
              <a:rPr lang="en-US" sz="2800" b="1" dirty="0">
                <a:solidFill>
                  <a:schemeClr val="tx1"/>
                </a:solidFill>
              </a:rPr>
              <a:t>Characteristics</a:t>
            </a:r>
          </a:p>
        </p:txBody>
      </p:sp>
    </p:spTree>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11560" y="248816"/>
            <a:ext cx="6554867" cy="1524000"/>
          </a:xfrm>
        </p:spPr>
        <p:txBody>
          <a:bodyPr/>
          <a:lstStyle/>
          <a:p>
            <a:r>
              <a:rPr lang="en-US" sz="3600" b="1" dirty="0">
                <a:latin typeface="Arial" pitchFamily="34" charset="0"/>
                <a:ea typeface="+mn-ea"/>
                <a:cs typeface="Arial" pitchFamily="34" charset="0"/>
              </a:rPr>
              <a:t>Planning for the Use of Questionnaires</a:t>
            </a:r>
          </a:p>
        </p:txBody>
      </p:sp>
      <p:sp>
        <p:nvSpPr>
          <p:cNvPr id="37891" name="Rectangle 3"/>
          <p:cNvSpPr>
            <a:spLocks noGrp="1" noChangeArrowheads="1"/>
          </p:cNvSpPr>
          <p:nvPr>
            <p:ph idx="1"/>
          </p:nvPr>
        </p:nvSpPr>
        <p:spPr>
          <a:xfrm>
            <a:off x="645338" y="1772816"/>
            <a:ext cx="8244408" cy="3767670"/>
          </a:xfrm>
        </p:spPr>
        <p:txBody>
          <a:bodyPr>
            <a:normAutofit fontScale="85000" lnSpcReduction="10000"/>
          </a:bodyPr>
          <a:lstStyle/>
          <a:p>
            <a:pPr algn="l"/>
            <a:r>
              <a:rPr lang="en-US" sz="3200" b="1" dirty="0">
                <a:solidFill>
                  <a:schemeClr val="tx1"/>
                </a:solidFill>
              </a:rPr>
              <a:t>Organization members are widely dispersed.</a:t>
            </a:r>
          </a:p>
          <a:p>
            <a:pPr algn="l"/>
            <a:r>
              <a:rPr lang="en-US" sz="3200" b="1" dirty="0">
                <a:solidFill>
                  <a:schemeClr val="tx1"/>
                </a:solidFill>
              </a:rPr>
              <a:t>Many members are involved with the project.</a:t>
            </a:r>
          </a:p>
          <a:p>
            <a:pPr algn="l"/>
            <a:r>
              <a:rPr lang="en-US" sz="3200" b="1" dirty="0">
                <a:solidFill>
                  <a:schemeClr val="tx1"/>
                </a:solidFill>
              </a:rPr>
              <a:t>Exploratory work is needed.</a:t>
            </a:r>
          </a:p>
          <a:p>
            <a:pPr algn="l"/>
            <a:r>
              <a:rPr lang="en-US" sz="3200" b="1" dirty="0">
                <a:solidFill>
                  <a:schemeClr val="tx1"/>
                </a:solidFill>
              </a:rPr>
              <a:t>Problem solving prior to interviews is necessary.</a:t>
            </a:r>
          </a:p>
          <a:p>
            <a:pPr algn="l"/>
            <a:r>
              <a:rPr lang="en-US" sz="3200" b="1" dirty="0">
                <a:solidFill>
                  <a:schemeClr val="tx1"/>
                </a:solidFill>
              </a:rPr>
              <a:t>Questions are designed as either open or closed ended.</a:t>
            </a:r>
          </a:p>
        </p:txBody>
      </p:sp>
    </p:spTree>
  </p:cSld>
  <p:clrMapOvr>
    <a:masterClrMapping/>
  </p:clrMapOvr>
  <p:transition>
    <p:random/>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596501" y="263777"/>
            <a:ext cx="7886700" cy="860967"/>
          </a:xfrm>
        </p:spPr>
        <p:txBody>
          <a:bodyPr/>
          <a:lstStyle/>
          <a:p>
            <a:r>
              <a:rPr lang="en-US" sz="3600" b="1" dirty="0">
                <a:latin typeface="Arial" pitchFamily="34" charset="0"/>
                <a:ea typeface="+mn-ea"/>
                <a:cs typeface="Arial" pitchFamily="34" charset="0"/>
              </a:rPr>
              <a:t>Measurement Scales</a:t>
            </a:r>
          </a:p>
        </p:txBody>
      </p:sp>
      <p:sp>
        <p:nvSpPr>
          <p:cNvPr id="41987" name="Rectangle 3"/>
          <p:cNvSpPr>
            <a:spLocks noGrp="1" noChangeArrowheads="1"/>
          </p:cNvSpPr>
          <p:nvPr>
            <p:ph idx="1"/>
          </p:nvPr>
        </p:nvSpPr>
        <p:spPr>
          <a:xfrm>
            <a:off x="253571" y="960426"/>
            <a:ext cx="8229630" cy="4223508"/>
          </a:xfrm>
        </p:spPr>
        <p:txBody>
          <a:bodyPr/>
          <a:lstStyle/>
          <a:p>
            <a:pPr algn="l"/>
            <a:r>
              <a:rPr lang="en-US" b="1" dirty="0">
                <a:solidFill>
                  <a:schemeClr val="tx1"/>
                </a:solidFill>
              </a:rPr>
              <a:t>The two different forms of measurement scales are:</a:t>
            </a:r>
          </a:p>
          <a:p>
            <a:pPr lvl="1"/>
            <a:r>
              <a:rPr lang="en-US" b="1" dirty="0">
                <a:solidFill>
                  <a:schemeClr val="tx1"/>
                </a:solidFill>
              </a:rPr>
              <a:t>Nominal</a:t>
            </a:r>
          </a:p>
          <a:p>
            <a:pPr algn="l">
              <a:buNone/>
            </a:pPr>
            <a:r>
              <a:rPr lang="en-US" b="1" dirty="0">
                <a:solidFill>
                  <a:schemeClr val="tx1"/>
                </a:solidFill>
              </a:rPr>
              <a:t>			Nominal scales are used to classify things.</a:t>
            </a:r>
          </a:p>
          <a:p>
            <a:pPr algn="l">
              <a:buNone/>
            </a:pPr>
            <a:r>
              <a:rPr lang="en-US" b="1" dirty="0">
                <a:solidFill>
                  <a:schemeClr val="tx1"/>
                </a:solidFill>
              </a:rPr>
              <a:t>			It is the weakest form of measurement</a:t>
            </a:r>
          </a:p>
          <a:p>
            <a:pPr algn="l">
              <a:buNone/>
            </a:pPr>
            <a:r>
              <a:rPr lang="en-US" b="1" dirty="0">
                <a:solidFill>
                  <a:schemeClr val="tx1"/>
                </a:solidFill>
              </a:rPr>
              <a:t>			Data may be totaled</a:t>
            </a:r>
          </a:p>
          <a:p>
            <a:pPr lvl="2"/>
            <a:endParaRPr lang="en-US" b="1" dirty="0">
              <a:solidFill>
                <a:schemeClr val="tx1"/>
              </a:solidFill>
            </a:endParaRPr>
          </a:p>
          <a:p>
            <a:pPr lvl="1"/>
            <a:r>
              <a:rPr lang="en-US" b="1" dirty="0">
                <a:solidFill>
                  <a:schemeClr val="tx1"/>
                </a:solidFill>
              </a:rPr>
              <a:t>Interval</a:t>
            </a:r>
          </a:p>
          <a:p>
            <a:pPr marL="342900" lvl="1" indent="-342900">
              <a:spcBef>
                <a:spcPts val="750"/>
              </a:spcBef>
              <a:buNone/>
            </a:pPr>
            <a:r>
              <a:rPr lang="en-US" sz="2100" b="1" dirty="0">
                <a:solidFill>
                  <a:schemeClr val="tx1"/>
                </a:solidFill>
              </a:rPr>
              <a:t>			intervals are equal.</a:t>
            </a:r>
          </a:p>
          <a:p>
            <a:pPr algn="l">
              <a:buNone/>
            </a:pPr>
            <a:r>
              <a:rPr lang="en-US" b="1" dirty="0">
                <a:solidFill>
                  <a:schemeClr val="tx1"/>
                </a:solidFill>
              </a:rPr>
              <a:t>			no absolute zero.</a:t>
            </a:r>
          </a:p>
        </p:txBody>
      </p:sp>
      <p:sp>
        <p:nvSpPr>
          <p:cNvPr id="7" name="Text Box 4"/>
          <p:cNvSpPr txBox="1">
            <a:spLocks noChangeArrowheads="1"/>
          </p:cNvSpPr>
          <p:nvPr/>
        </p:nvSpPr>
        <p:spPr bwMode="auto">
          <a:xfrm>
            <a:off x="5211253" y="3222564"/>
            <a:ext cx="3286116" cy="2000548"/>
          </a:xfrm>
          <a:prstGeom prst="rect">
            <a:avLst/>
          </a:prstGeom>
          <a:noFill/>
          <a:ln w="9525">
            <a:solidFill>
              <a:srgbClr val="000080"/>
            </a:solidFill>
            <a:miter lim="800000"/>
            <a:headEnd/>
            <a:tailEnd/>
          </a:ln>
          <a:effectLst/>
        </p:spPr>
        <p:txBody>
          <a:bodyPr wrap="square">
            <a:spAutoFit/>
          </a:bodyPr>
          <a:lstStyle/>
          <a:p>
            <a:pPr eaLnBrk="0" hangingPunct="0">
              <a:lnSpc>
                <a:spcPct val="70000"/>
              </a:lnSpc>
              <a:spcBef>
                <a:spcPct val="50000"/>
              </a:spcBef>
            </a:pPr>
            <a:r>
              <a:rPr lang="en-US" sz="2000" b="1" dirty="0">
                <a:latin typeface="Times New Roman" pitchFamily="18" charset="0"/>
              </a:rPr>
              <a:t>What type of software do you use the most?</a:t>
            </a:r>
          </a:p>
          <a:p>
            <a:pPr eaLnBrk="0" hangingPunct="0">
              <a:lnSpc>
                <a:spcPct val="70000"/>
              </a:lnSpc>
              <a:spcBef>
                <a:spcPct val="50000"/>
              </a:spcBef>
            </a:pPr>
            <a:r>
              <a:rPr lang="en-US" sz="2000" b="1" dirty="0">
                <a:latin typeface="Times New Roman" pitchFamily="18" charset="0"/>
              </a:rPr>
              <a:t>1 = Word Processor</a:t>
            </a:r>
          </a:p>
          <a:p>
            <a:pPr eaLnBrk="0" hangingPunct="0">
              <a:lnSpc>
                <a:spcPct val="70000"/>
              </a:lnSpc>
              <a:spcBef>
                <a:spcPct val="50000"/>
              </a:spcBef>
            </a:pPr>
            <a:r>
              <a:rPr lang="en-US" sz="2000" b="1" dirty="0">
                <a:latin typeface="Times New Roman" pitchFamily="18" charset="0"/>
              </a:rPr>
              <a:t>2 = Spreadsheet</a:t>
            </a:r>
          </a:p>
          <a:p>
            <a:pPr eaLnBrk="0" hangingPunct="0">
              <a:lnSpc>
                <a:spcPct val="70000"/>
              </a:lnSpc>
              <a:spcBef>
                <a:spcPct val="50000"/>
              </a:spcBef>
            </a:pPr>
            <a:r>
              <a:rPr lang="en-US" sz="2000" b="1" dirty="0">
                <a:latin typeface="Times New Roman" pitchFamily="18" charset="0"/>
              </a:rPr>
              <a:t>3 = Database</a:t>
            </a:r>
          </a:p>
          <a:p>
            <a:pPr eaLnBrk="0" hangingPunct="0">
              <a:lnSpc>
                <a:spcPct val="70000"/>
              </a:lnSpc>
              <a:spcBef>
                <a:spcPct val="50000"/>
              </a:spcBef>
            </a:pPr>
            <a:r>
              <a:rPr lang="en-US" sz="2000" b="1" dirty="0">
                <a:latin typeface="Times New Roman" pitchFamily="18" charset="0"/>
              </a:rPr>
              <a:t>4 = An Email Program</a:t>
            </a:r>
          </a:p>
        </p:txBody>
      </p:sp>
    </p:spTree>
  </p:cSld>
  <p:clrMapOvr>
    <a:masterClrMapping/>
  </p:clrMapOvr>
  <p:transition>
    <p:random/>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67544" y="188640"/>
            <a:ext cx="8676456" cy="1524000"/>
          </a:xfrm>
        </p:spPr>
        <p:txBody>
          <a:bodyPr/>
          <a:lstStyle/>
          <a:p>
            <a:r>
              <a:rPr lang="en-US" sz="3600" b="1" dirty="0">
                <a:latin typeface="Arial" pitchFamily="34" charset="0"/>
                <a:ea typeface="+mn-ea"/>
                <a:cs typeface="Arial" pitchFamily="34" charset="0"/>
              </a:rPr>
              <a:t>Designing the Questionnaire</a:t>
            </a:r>
          </a:p>
        </p:txBody>
      </p:sp>
      <p:sp>
        <p:nvSpPr>
          <p:cNvPr id="50179" name="Rectangle 3"/>
          <p:cNvSpPr>
            <a:spLocks noGrp="1" noChangeArrowheads="1"/>
          </p:cNvSpPr>
          <p:nvPr>
            <p:ph idx="1"/>
          </p:nvPr>
        </p:nvSpPr>
        <p:spPr>
          <a:xfrm>
            <a:off x="467544" y="1412776"/>
            <a:ext cx="7274947" cy="4968552"/>
          </a:xfrm>
        </p:spPr>
        <p:txBody>
          <a:bodyPr>
            <a:normAutofit fontScale="92500"/>
          </a:bodyPr>
          <a:lstStyle/>
          <a:p>
            <a:pPr algn="l"/>
            <a:r>
              <a:rPr lang="en-US" sz="2800" b="1" dirty="0">
                <a:solidFill>
                  <a:schemeClr val="tx1"/>
                </a:solidFill>
              </a:rPr>
              <a:t>Allow ample white space.</a:t>
            </a:r>
          </a:p>
          <a:p>
            <a:pPr algn="l"/>
            <a:r>
              <a:rPr lang="en-US" sz="2800" b="1" dirty="0">
                <a:solidFill>
                  <a:schemeClr val="tx1"/>
                </a:solidFill>
              </a:rPr>
              <a:t>Allow ample space to write or type in responses.</a:t>
            </a:r>
          </a:p>
          <a:p>
            <a:pPr algn="l"/>
            <a:r>
              <a:rPr lang="en-US" sz="2800" b="1" dirty="0">
                <a:solidFill>
                  <a:schemeClr val="tx1"/>
                </a:solidFill>
              </a:rPr>
              <a:t>Make it easy for respondents to clearly mark their answers.</a:t>
            </a:r>
          </a:p>
          <a:p>
            <a:pPr algn="l"/>
            <a:r>
              <a:rPr lang="en-US" sz="2800" b="1" dirty="0">
                <a:solidFill>
                  <a:schemeClr val="tx1"/>
                </a:solidFill>
              </a:rPr>
              <a:t>Be consistent in style.</a:t>
            </a:r>
          </a:p>
          <a:p>
            <a:pPr algn="l"/>
            <a:r>
              <a:rPr lang="en-US" sz="2800" b="1" dirty="0">
                <a:solidFill>
                  <a:schemeClr val="tx1"/>
                </a:solidFill>
              </a:rPr>
              <a:t>Place most important questions first.</a:t>
            </a:r>
          </a:p>
          <a:p>
            <a:pPr algn="l"/>
            <a:r>
              <a:rPr lang="en-US" sz="2800" b="1" dirty="0">
                <a:solidFill>
                  <a:schemeClr val="tx1"/>
                </a:solidFill>
              </a:rPr>
              <a:t>Cluster items of similar content together.</a:t>
            </a:r>
          </a:p>
          <a:p>
            <a:pPr algn="l"/>
            <a:r>
              <a:rPr lang="en-US" sz="2800" b="1" dirty="0">
                <a:solidFill>
                  <a:schemeClr val="tx1"/>
                </a:solidFill>
              </a:rPr>
              <a:t>Introduce less controversial questions first.</a:t>
            </a:r>
          </a:p>
          <a:p>
            <a:pPr algn="l"/>
            <a:endParaRPr lang="en-US" sz="2800" b="1" dirty="0">
              <a:solidFill>
                <a:schemeClr val="tx1"/>
              </a:solidFill>
            </a:endParaRPr>
          </a:p>
        </p:txBody>
      </p:sp>
    </p:spTree>
  </p:cSld>
  <p:clrMapOvr>
    <a:masterClrMapping/>
  </p:clrMapOvr>
  <p:transition>
    <p:random/>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42910" y="571480"/>
            <a:ext cx="7886700" cy="1325563"/>
          </a:xfrm>
        </p:spPr>
        <p:txBody>
          <a:bodyPr>
            <a:normAutofit fontScale="90000"/>
          </a:bodyPr>
          <a:lstStyle/>
          <a:p>
            <a:r>
              <a:rPr lang="en-US" sz="3200" b="1" dirty="0">
                <a:latin typeface="Arial" pitchFamily="34" charset="0"/>
                <a:ea typeface="+mn-ea"/>
                <a:cs typeface="Arial" pitchFamily="34" charset="0"/>
              </a:rPr>
              <a:t>When Designing a Web Survey, Keep in Mind that There Are Different Ways to Capture Responses </a:t>
            </a:r>
          </a:p>
        </p:txBody>
      </p:sp>
      <p:pic>
        <p:nvPicPr>
          <p:cNvPr id="52230" name="Picture 6"/>
          <p:cNvPicPr>
            <a:picLocks noChangeAspect="1" noChangeArrowheads="1"/>
          </p:cNvPicPr>
          <p:nvPr/>
        </p:nvPicPr>
        <p:blipFill>
          <a:blip r:embed="rId3"/>
          <a:srcRect/>
          <a:stretch>
            <a:fillRect/>
          </a:stretch>
        </p:blipFill>
        <p:spPr bwMode="auto">
          <a:xfrm>
            <a:off x="992454" y="2132080"/>
            <a:ext cx="7210425" cy="4381500"/>
          </a:xfrm>
          <a:prstGeom prst="rect">
            <a:avLst/>
          </a:prstGeom>
          <a:noFill/>
          <a:ln w="9525">
            <a:noFill/>
            <a:miter lim="800000"/>
            <a:headEnd/>
            <a:tailEnd/>
          </a:ln>
          <a:effectLst/>
        </p:spPr>
      </p:pic>
    </p:spTree>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539552" y="362744"/>
            <a:ext cx="6554867" cy="1524000"/>
          </a:xfrm>
        </p:spPr>
        <p:txBody>
          <a:bodyPr/>
          <a:lstStyle/>
          <a:p>
            <a:r>
              <a:rPr lang="en-US" sz="3200" b="1" dirty="0">
                <a:latin typeface="Arial" pitchFamily="34" charset="0"/>
                <a:ea typeface="+mn-ea"/>
                <a:cs typeface="Arial" pitchFamily="34" charset="0"/>
              </a:rPr>
              <a:t>Methods of Administering the Questionnaire</a:t>
            </a:r>
          </a:p>
        </p:txBody>
      </p:sp>
      <p:sp>
        <p:nvSpPr>
          <p:cNvPr id="53251" name="Rectangle 3"/>
          <p:cNvSpPr>
            <a:spLocks noGrp="1" noChangeArrowheads="1"/>
          </p:cNvSpPr>
          <p:nvPr>
            <p:ph idx="1"/>
          </p:nvPr>
        </p:nvSpPr>
        <p:spPr>
          <a:xfrm>
            <a:off x="683568" y="1745432"/>
            <a:ext cx="7848872" cy="5112568"/>
          </a:xfrm>
        </p:spPr>
        <p:txBody>
          <a:bodyPr>
            <a:normAutofit/>
          </a:bodyPr>
          <a:lstStyle/>
          <a:p>
            <a:pPr algn="l">
              <a:lnSpc>
                <a:spcPct val="90000"/>
              </a:lnSpc>
            </a:pPr>
            <a:r>
              <a:rPr lang="en-US" sz="2400" b="1" dirty="0">
                <a:solidFill>
                  <a:schemeClr val="tx1"/>
                </a:solidFill>
              </a:rPr>
              <a:t>Convening all concerned respondents together at one time</a:t>
            </a:r>
          </a:p>
          <a:p>
            <a:pPr algn="l">
              <a:lnSpc>
                <a:spcPct val="90000"/>
              </a:lnSpc>
            </a:pPr>
            <a:r>
              <a:rPr lang="en-US" sz="2400" b="1" dirty="0">
                <a:solidFill>
                  <a:schemeClr val="tx1"/>
                </a:solidFill>
              </a:rPr>
              <a:t>Personally administering the questionnaire</a:t>
            </a:r>
          </a:p>
          <a:p>
            <a:pPr algn="l">
              <a:lnSpc>
                <a:spcPct val="90000"/>
              </a:lnSpc>
            </a:pPr>
            <a:r>
              <a:rPr lang="en-US" sz="2400" b="1" dirty="0">
                <a:solidFill>
                  <a:schemeClr val="tx1"/>
                </a:solidFill>
              </a:rPr>
              <a:t>Allowing respondents to self-administer the questionnaire</a:t>
            </a:r>
          </a:p>
          <a:p>
            <a:pPr algn="l">
              <a:lnSpc>
                <a:spcPct val="90000"/>
              </a:lnSpc>
            </a:pPr>
            <a:r>
              <a:rPr lang="en-US" sz="2400" b="1" dirty="0">
                <a:solidFill>
                  <a:schemeClr val="tx1"/>
                </a:solidFill>
              </a:rPr>
              <a:t>Mailing questionnaires</a:t>
            </a:r>
          </a:p>
          <a:p>
            <a:pPr algn="l">
              <a:lnSpc>
                <a:spcPct val="90000"/>
              </a:lnSpc>
            </a:pPr>
            <a:r>
              <a:rPr lang="en-US" sz="2400" b="1" dirty="0">
                <a:solidFill>
                  <a:schemeClr val="tx1"/>
                </a:solidFill>
              </a:rPr>
              <a:t>Administering over the Web or via email</a:t>
            </a:r>
          </a:p>
          <a:p>
            <a:pPr algn="l"/>
            <a:r>
              <a:rPr lang="en-US" sz="2400" b="1" dirty="0">
                <a:solidFill>
                  <a:schemeClr val="tx1"/>
                </a:solidFill>
              </a:rPr>
              <a:t>Electronically Submitting Questionnaires</a:t>
            </a:r>
          </a:p>
          <a:p>
            <a:pPr lvl="1"/>
            <a:r>
              <a:rPr lang="en-US" sz="2400" b="1" dirty="0">
                <a:solidFill>
                  <a:schemeClr val="tx1"/>
                </a:solidFill>
              </a:rPr>
              <a:t>Reduced costs</a:t>
            </a:r>
          </a:p>
          <a:p>
            <a:pPr lvl="1"/>
            <a:r>
              <a:rPr lang="en-US" sz="2400" b="1" dirty="0">
                <a:solidFill>
                  <a:schemeClr val="tx1"/>
                </a:solidFill>
              </a:rPr>
              <a:t>Collecting and storing the results electronically</a:t>
            </a:r>
          </a:p>
          <a:p>
            <a:endParaRPr lang="en-US" sz="2400" b="1" dirty="0">
              <a:solidFill>
                <a:schemeClr val="tx1"/>
              </a:solidFill>
            </a:endParaRPr>
          </a:p>
        </p:txBody>
      </p:sp>
    </p:spTree>
  </p:cSld>
  <p:clrMapOvr>
    <a:masterClrMapping/>
  </p:clrMapOvr>
  <p:transition>
    <p:random/>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8313" y="260648"/>
            <a:ext cx="8163020" cy="1524000"/>
          </a:xfrm>
          <a:noFill/>
          <a:ln/>
        </p:spPr>
        <p:txBody>
          <a:bodyPr lIns="90488" tIns="44450" rIns="90488" bIns="44450" anchor="ctr">
            <a:normAutofit/>
          </a:bodyPr>
          <a:lstStyle/>
          <a:p>
            <a:r>
              <a:rPr lang="en-AU" sz="3200" b="1" dirty="0">
                <a:latin typeface="Arial" pitchFamily="34" charset="0"/>
                <a:ea typeface="+mn-ea"/>
                <a:cs typeface="Arial" pitchFamily="34" charset="0"/>
              </a:rPr>
              <a:t>Advantages and disadvantages of using questionnaires </a:t>
            </a:r>
          </a:p>
        </p:txBody>
      </p:sp>
      <p:pic>
        <p:nvPicPr>
          <p:cNvPr id="11272" name="Picture 8" descr="C10NT06"/>
          <p:cNvPicPr>
            <a:picLocks noGrp="1" noChangeAspect="1" noChangeArrowheads="1"/>
          </p:cNvPicPr>
          <p:nvPr>
            <p:ph idx="1"/>
          </p:nvPr>
        </p:nvPicPr>
        <p:blipFill>
          <a:blip r:embed="rId2"/>
          <a:srcRect l="102" t="11964"/>
          <a:stretch>
            <a:fillRect/>
          </a:stretch>
        </p:blipFill>
        <p:spPr>
          <a:xfrm>
            <a:off x="468313" y="2463815"/>
            <a:ext cx="7720012" cy="3036887"/>
          </a:xfrm>
          <a:noFill/>
          <a:ln/>
        </p:spPr>
      </p:pic>
      <p:sp>
        <p:nvSpPr>
          <p:cNvPr id="5" name="Slide Number Placeholder 3"/>
          <p:cNvSpPr>
            <a:spLocks noGrp="1"/>
          </p:cNvSpPr>
          <p:nvPr>
            <p:ph type="sldNum" sz="quarter" idx="12"/>
          </p:nvPr>
        </p:nvSpPr>
        <p:spPr/>
        <p:txBody>
          <a:bodyPr/>
          <a:lstStyle/>
          <a:p>
            <a:fld id="{962A6C68-0528-4F29-8D9F-DF2D692C06DC}" type="slidenum">
              <a:rPr lang="en-GB"/>
              <a:pPr/>
              <a:t>28</a:t>
            </a:fld>
            <a:endParaRPr lang="en-GB"/>
          </a:p>
        </p:txBody>
      </p:sp>
      <p:sp>
        <p:nvSpPr>
          <p:cNvPr id="11274" name="Text Box 10"/>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0658" y="246752"/>
            <a:ext cx="7886700" cy="1047474"/>
          </a:xfrm>
        </p:spPr>
        <p:txBody>
          <a:bodyPr/>
          <a:lstStyle/>
          <a:p>
            <a:pPr algn="ctr" eaLnBrk="1" fontAlgn="auto" hangingPunct="1">
              <a:spcAft>
                <a:spcPts val="0"/>
              </a:spcAft>
              <a:defRPr/>
            </a:pPr>
            <a:r>
              <a:rPr lang="en-US" sz="3200" b="1" dirty="0">
                <a:latin typeface="Arial" pitchFamily="34" charset="0"/>
                <a:ea typeface="+mn-ea"/>
                <a:cs typeface="Arial" pitchFamily="34" charset="0"/>
              </a:rPr>
              <a:t>Focus Groups</a:t>
            </a:r>
          </a:p>
        </p:txBody>
      </p:sp>
      <p:sp>
        <p:nvSpPr>
          <p:cNvPr id="3" name="Content Placeholder 2"/>
          <p:cNvSpPr>
            <a:spLocks noGrp="1"/>
          </p:cNvSpPr>
          <p:nvPr>
            <p:ph idx="1"/>
          </p:nvPr>
        </p:nvSpPr>
        <p:spPr>
          <a:xfrm>
            <a:off x="323528" y="1196752"/>
            <a:ext cx="8640960" cy="5232644"/>
          </a:xfrm>
        </p:spPr>
        <p:txBody>
          <a:bodyPr rtlCol="0">
            <a:noAutofit/>
          </a:bodyPr>
          <a:lstStyle/>
          <a:p>
            <a:pPr algn="l">
              <a:lnSpc>
                <a:spcPct val="100000"/>
              </a:lnSpc>
              <a:defRPr/>
            </a:pPr>
            <a:r>
              <a:rPr lang="en-US" sz="2800" b="1" dirty="0">
                <a:solidFill>
                  <a:schemeClr val="tx1"/>
                </a:solidFill>
              </a:rPr>
              <a:t>Focus groups are a small group of a selected population that are asked open-ended questions in a discussion type atmosphere to generate data.</a:t>
            </a:r>
          </a:p>
          <a:p>
            <a:pPr algn="l">
              <a:lnSpc>
                <a:spcPct val="100000"/>
              </a:lnSpc>
              <a:defRPr/>
            </a:pPr>
            <a:r>
              <a:rPr lang="en-US" sz="2800" b="1" dirty="0">
                <a:solidFill>
                  <a:schemeClr val="tx1"/>
                </a:solidFill>
              </a:rPr>
              <a:t>They are not used for decision making  </a:t>
            </a:r>
          </a:p>
          <a:p>
            <a:pPr algn="l">
              <a:lnSpc>
                <a:spcPct val="100000"/>
              </a:lnSpc>
              <a:defRPr/>
            </a:pPr>
            <a:r>
              <a:rPr lang="en-US" sz="2800" b="1" dirty="0">
                <a:solidFill>
                  <a:schemeClr val="tx1"/>
                </a:solidFill>
              </a:rPr>
              <a:t>They should:</a:t>
            </a:r>
          </a:p>
          <a:p>
            <a:pPr lvl="1">
              <a:lnSpc>
                <a:spcPct val="100000"/>
              </a:lnSpc>
              <a:defRPr/>
            </a:pPr>
            <a:r>
              <a:rPr lang="en-US" sz="2400" b="1" dirty="0">
                <a:solidFill>
                  <a:schemeClr val="tx1"/>
                </a:solidFill>
              </a:rPr>
              <a:t>Involve a carefully planned discussion</a:t>
            </a:r>
          </a:p>
          <a:p>
            <a:pPr lvl="1">
              <a:lnSpc>
                <a:spcPct val="100000"/>
              </a:lnSpc>
              <a:defRPr/>
            </a:pPr>
            <a:r>
              <a:rPr lang="en-US" sz="2400" b="1" dirty="0">
                <a:solidFill>
                  <a:schemeClr val="tx1"/>
                </a:solidFill>
              </a:rPr>
              <a:t>Attempt to obtain perceptions of a defined interest area</a:t>
            </a:r>
          </a:p>
          <a:p>
            <a:pPr lvl="1">
              <a:lnSpc>
                <a:spcPct val="100000"/>
              </a:lnSpc>
              <a:defRPr/>
            </a:pPr>
            <a:r>
              <a:rPr lang="en-US" sz="2400" b="1" dirty="0">
                <a:solidFill>
                  <a:schemeClr val="tx1"/>
                </a:solidFill>
              </a:rPr>
              <a:t>Be carried out in a permissive, non-threatening environment </a:t>
            </a:r>
          </a:p>
          <a:p>
            <a:pPr marL="0" indent="0" eaLnBrk="1" fontAlgn="auto" hangingPunct="1">
              <a:spcAft>
                <a:spcPts val="0"/>
              </a:spcAft>
              <a:buFont typeface="Arial" pitchFamily="34" charset="0"/>
              <a:buNone/>
              <a:defRPr/>
            </a:pPr>
            <a:endParaRPr lang="en-US" sz="2800" b="1" dirty="0">
              <a:solidFill>
                <a:schemeClr val="tx1"/>
              </a:solidFill>
            </a:endParaRPr>
          </a:p>
        </p:txBody>
      </p:sp>
      <p:sp>
        <p:nvSpPr>
          <p:cNvPr id="16387" name="Slide Number Placeholder 3"/>
          <p:cNvSpPr>
            <a:spLocks noGrp="1"/>
          </p:cNvSpPr>
          <p:nvPr>
            <p:ph type="sldNum" sz="quarter" idx="12"/>
          </p:nvPr>
        </p:nvSpPr>
        <p:spPr bwMode="auto">
          <a:xfrm>
            <a:off x="8686800" y="19050"/>
            <a:ext cx="1066800" cy="328613"/>
          </a:xfrm>
          <a:noFill/>
          <a:ln>
            <a:miter lim="800000"/>
            <a:headEnd/>
            <a:tailEnd/>
          </a:ln>
        </p:spPr>
        <p:txBody>
          <a:bodyPr/>
          <a:lstStyle/>
          <a:p>
            <a:fld id="{87749BF8-8350-48C7-B491-B8CC62CF50B4}" type="slidenum">
              <a:rPr lang="en-US"/>
              <a:pPr/>
              <a:t>29</a:t>
            </a:fld>
            <a:endParaRPr lang="en-US"/>
          </a:p>
        </p:txBody>
      </p:sp>
    </p:spTree>
  </p:cSld>
  <p:clrMapOvr>
    <a:masterClrMapping/>
  </p:clrMapOvr>
  <p:transition>
    <p:rand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14356"/>
            <a:ext cx="7886700" cy="1047474"/>
          </a:xfrm>
        </p:spPr>
        <p:txBody>
          <a:bodyPr/>
          <a:lstStyle/>
          <a:p>
            <a:pPr>
              <a:defRPr/>
            </a:pPr>
            <a:r>
              <a:rPr lang="en-US" sz="3200" b="1" dirty="0">
                <a:latin typeface="Arial" pitchFamily="34" charset="0"/>
                <a:ea typeface="+mn-ea"/>
                <a:cs typeface="Arial" pitchFamily="34" charset="0"/>
              </a:rPr>
              <a:t>A Focus Group Is . . .</a:t>
            </a:r>
          </a:p>
        </p:txBody>
      </p:sp>
      <p:sp>
        <p:nvSpPr>
          <p:cNvPr id="3" name="Content Placeholder 2"/>
          <p:cNvSpPr>
            <a:spLocks noGrp="1"/>
          </p:cNvSpPr>
          <p:nvPr>
            <p:ph idx="1"/>
          </p:nvPr>
        </p:nvSpPr>
        <p:spPr>
          <a:xfrm>
            <a:off x="4116388" y="1703388"/>
            <a:ext cx="4911725" cy="4926012"/>
          </a:xfrm>
        </p:spPr>
        <p:txBody>
          <a:bodyPr rtlCol="0">
            <a:normAutofit/>
          </a:bodyPr>
          <a:lstStyle/>
          <a:p>
            <a:pPr marL="182880" indent="-182880" algn="ctr" eaLnBrk="1" fontAlgn="auto" hangingPunct="1">
              <a:spcAft>
                <a:spcPts val="0"/>
              </a:spcAft>
              <a:buFont typeface="Arial" pitchFamily="34" charset="0"/>
              <a:buNone/>
              <a:defRPr/>
            </a:pPr>
            <a:r>
              <a:rPr lang="en-US" b="1" i="1" u="sng" dirty="0">
                <a:solidFill>
                  <a:schemeClr val="tx1"/>
                </a:solidFill>
                <a:latin typeface="Arial" charset="0"/>
                <a:ea typeface="+mn-ea"/>
                <a:cs typeface="Times New Roman" charset="0"/>
              </a:rPr>
              <a:t>Who</a:t>
            </a:r>
          </a:p>
          <a:p>
            <a:pPr marL="182880" indent="-182880" algn="ctr" eaLnBrk="1" fontAlgn="auto" hangingPunct="1">
              <a:spcAft>
                <a:spcPts val="0"/>
              </a:spcAft>
              <a:buFont typeface="Arial" pitchFamily="34" charset="0"/>
              <a:buNone/>
              <a:defRPr/>
            </a:pPr>
            <a:endParaRPr lang="en-US" sz="800" b="1" u="sng" dirty="0">
              <a:solidFill>
                <a:schemeClr val="tx1"/>
              </a:solidFill>
              <a:latin typeface="Arial" charset="0"/>
              <a:ea typeface="+mn-ea"/>
              <a:cs typeface="Times New Roman" charset="0"/>
            </a:endParaRPr>
          </a:p>
          <a:p>
            <a:pPr marL="182880" indent="-182880" eaLnBrk="1" fontAlgn="auto" hangingPunct="1">
              <a:spcAft>
                <a:spcPts val="0"/>
              </a:spcAft>
              <a:buFont typeface="Wingdings" charset="2"/>
              <a:buChar char="Ø"/>
              <a:defRPr/>
            </a:pPr>
            <a:r>
              <a:rPr lang="en-US" b="1" dirty="0">
                <a:solidFill>
                  <a:schemeClr val="tx1"/>
                </a:solidFill>
                <a:latin typeface="Arial" charset="0"/>
                <a:ea typeface="+mn-ea"/>
                <a:cs typeface="Times New Roman" charset="0"/>
              </a:rPr>
              <a:t>Usually has approximately seven to ten people in them </a:t>
            </a:r>
          </a:p>
          <a:p>
            <a:pPr marL="0" indent="0" eaLnBrk="1" fontAlgn="auto" hangingPunct="1">
              <a:spcAft>
                <a:spcPts val="0"/>
              </a:spcAft>
              <a:buFont typeface="Arial" pitchFamily="34" charset="0"/>
              <a:buNone/>
              <a:defRPr/>
            </a:pPr>
            <a:endParaRPr lang="en-US" sz="800" b="1" dirty="0">
              <a:solidFill>
                <a:schemeClr val="tx1"/>
              </a:solidFill>
              <a:latin typeface="Arial" charset="0"/>
              <a:ea typeface="+mn-ea"/>
              <a:cs typeface="Times New Roman" charset="0"/>
            </a:endParaRPr>
          </a:p>
          <a:p>
            <a:pPr marL="182880" indent="-182880" eaLnBrk="1" fontAlgn="auto" hangingPunct="1">
              <a:spcAft>
                <a:spcPts val="0"/>
              </a:spcAft>
              <a:buFont typeface="Wingdings" charset="2"/>
              <a:buChar char="Ø"/>
              <a:defRPr/>
            </a:pPr>
            <a:r>
              <a:rPr lang="en-US" b="1" dirty="0">
                <a:solidFill>
                  <a:schemeClr val="tx1"/>
                </a:solidFill>
                <a:latin typeface="Arial" charset="0"/>
                <a:ea typeface="+mn-ea"/>
                <a:cs typeface="Times New Roman" charset="0"/>
              </a:rPr>
              <a:t>With common characteristics relating to the discussion topic </a:t>
            </a:r>
          </a:p>
          <a:p>
            <a:pPr marL="0" indent="0" algn="ctr" eaLnBrk="1" fontAlgn="auto" hangingPunct="1">
              <a:spcAft>
                <a:spcPts val="0"/>
              </a:spcAft>
              <a:buFont typeface="Arial" pitchFamily="34" charset="0"/>
              <a:buNone/>
              <a:defRPr/>
            </a:pPr>
            <a:r>
              <a:rPr lang="en-US" b="1" i="1" u="sng" dirty="0">
                <a:solidFill>
                  <a:schemeClr val="tx1"/>
                </a:solidFill>
                <a:latin typeface="Arial" charset="0"/>
                <a:ea typeface="+mn-ea"/>
                <a:cs typeface="Times New Roman" charset="0"/>
              </a:rPr>
              <a:t>How</a:t>
            </a:r>
          </a:p>
          <a:p>
            <a:pPr marL="182880" indent="-182880" algn="ctr" eaLnBrk="1" fontAlgn="auto" hangingPunct="1">
              <a:spcAft>
                <a:spcPts val="0"/>
              </a:spcAft>
              <a:buFont typeface="Wingdings" charset="2"/>
              <a:buChar char="Ø"/>
              <a:defRPr/>
            </a:pPr>
            <a:endParaRPr lang="en-US" sz="800" b="1" u="sng" dirty="0">
              <a:solidFill>
                <a:schemeClr val="tx1"/>
              </a:solidFill>
              <a:latin typeface="Arial" charset="0"/>
              <a:ea typeface="+mn-ea"/>
              <a:cs typeface="Times New Roman" charset="0"/>
            </a:endParaRPr>
          </a:p>
          <a:p>
            <a:pPr marL="182880" indent="-182880" eaLnBrk="1" fontAlgn="auto" hangingPunct="1">
              <a:spcAft>
                <a:spcPts val="0"/>
              </a:spcAft>
              <a:buFont typeface="Wingdings" charset="2"/>
              <a:buChar char="Ø"/>
              <a:defRPr/>
            </a:pPr>
            <a:r>
              <a:rPr lang="en-US" b="1" dirty="0">
                <a:solidFill>
                  <a:schemeClr val="tx1"/>
                </a:solidFill>
                <a:latin typeface="Arial" charset="0"/>
                <a:ea typeface="+mn-ea"/>
                <a:cs typeface="Times New Roman" charset="0"/>
              </a:rPr>
              <a:t>Conducted by a trained interviewer (moderator, facilitator).  </a:t>
            </a:r>
          </a:p>
          <a:p>
            <a:pPr marL="182880" indent="-182880" eaLnBrk="1" fontAlgn="auto" hangingPunct="1">
              <a:spcAft>
                <a:spcPts val="0"/>
              </a:spcAft>
              <a:defRPr/>
            </a:pPr>
            <a:endParaRPr lang="en-US" dirty="0">
              <a:ea typeface="+mn-ea"/>
              <a:cs typeface="+mn-cs"/>
            </a:endParaRPr>
          </a:p>
        </p:txBody>
      </p:sp>
      <p:sp>
        <p:nvSpPr>
          <p:cNvPr id="17412" name="Slide Number Placeholder 4"/>
          <p:cNvSpPr>
            <a:spLocks noGrp="1"/>
          </p:cNvSpPr>
          <p:nvPr>
            <p:ph type="sldNum" sz="quarter" idx="12"/>
          </p:nvPr>
        </p:nvSpPr>
        <p:spPr bwMode="auto">
          <a:xfrm>
            <a:off x="8686800" y="19050"/>
            <a:ext cx="1066800" cy="328613"/>
          </a:xfrm>
          <a:noFill/>
          <a:ln>
            <a:miter lim="800000"/>
            <a:headEnd/>
            <a:tailEnd/>
          </a:ln>
        </p:spPr>
        <p:txBody>
          <a:bodyPr/>
          <a:lstStyle/>
          <a:p>
            <a:fld id="{E363AB75-87DB-4242-804C-8A64A58E506B}" type="slidenum">
              <a:rPr lang="en-US"/>
              <a:pPr/>
              <a:t>30</a:t>
            </a:fld>
            <a:endParaRPr lang="en-US"/>
          </a:p>
        </p:txBody>
      </p:sp>
      <p:pic>
        <p:nvPicPr>
          <p:cNvPr id="4" name="Picture 5" descr="pcs_popular_172"/>
          <p:cNvPicPr>
            <a:picLocks noChangeAspect="1" noChangeArrowheads="1"/>
          </p:cNvPicPr>
          <p:nvPr/>
        </p:nvPicPr>
        <p:blipFill>
          <a:blip r:embed="rId2"/>
          <a:srcRect/>
          <a:stretch>
            <a:fillRect/>
          </a:stretch>
        </p:blipFill>
        <p:spPr bwMode="auto">
          <a:xfrm>
            <a:off x="457200" y="2149475"/>
            <a:ext cx="3268663" cy="3824288"/>
          </a:xfrm>
          <a:prstGeom prst="rect">
            <a:avLst/>
          </a:prstGeom>
          <a:noFill/>
          <a:ln w="9525">
            <a:noFill/>
            <a:miter lim="800000"/>
            <a:headEnd/>
            <a:tailEnd/>
          </a:ln>
          <a:effectLst>
            <a:outerShdw dist="38100" dir="2700000" algn="tl" rotWithShape="0">
              <a:srgbClr val="808080">
                <a:alpha val="39999"/>
              </a:srgbClr>
            </a:outerShdw>
          </a:effectLst>
        </p:spPr>
      </p:pic>
    </p:spTree>
  </p:cSld>
  <p:clrMapOvr>
    <a:masterClrMapping/>
  </p:clrMapOvr>
  <p:transition>
    <p:random/>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381000" y="533400"/>
            <a:ext cx="7772400" cy="1104900"/>
          </a:xfrm>
          <a:noFill/>
          <a:ln/>
        </p:spPr>
        <p:txBody>
          <a:bodyPr lIns="90488" tIns="44450" rIns="90488" bIns="44450" anchor="ctr"/>
          <a:lstStyle/>
          <a:p>
            <a:r>
              <a:rPr lang="en-US" sz="3200" b="1" dirty="0">
                <a:latin typeface="Arial" pitchFamily="34" charset="0"/>
                <a:ea typeface="+mn-ea"/>
                <a:cs typeface="Arial" pitchFamily="34" charset="0"/>
              </a:rPr>
              <a:t>Examining documentation</a:t>
            </a:r>
            <a:endParaRPr lang="en-GB" sz="3200" b="1" dirty="0">
              <a:latin typeface="Arial" pitchFamily="34" charset="0"/>
              <a:ea typeface="+mn-ea"/>
              <a:cs typeface="Arial" pitchFamily="34" charset="0"/>
            </a:endParaRPr>
          </a:p>
        </p:txBody>
      </p:sp>
      <p:sp>
        <p:nvSpPr>
          <p:cNvPr id="144387" name="Rectangle 3"/>
          <p:cNvSpPr>
            <a:spLocks noGrp="1" noChangeArrowheads="1"/>
          </p:cNvSpPr>
          <p:nvPr>
            <p:ph idx="1"/>
          </p:nvPr>
        </p:nvSpPr>
        <p:spPr>
          <a:xfrm>
            <a:off x="755576" y="1412776"/>
            <a:ext cx="7848872" cy="3767670"/>
          </a:xfrm>
          <a:noFill/>
          <a:ln/>
        </p:spPr>
        <p:txBody>
          <a:bodyPr lIns="90488" tIns="44450" rIns="90488" bIns="44450"/>
          <a:lstStyle/>
          <a:p>
            <a:pPr algn="l"/>
            <a:r>
              <a:rPr lang="en-AU" sz="2400" b="1" dirty="0">
                <a:solidFill>
                  <a:schemeClr val="tx1"/>
                </a:solidFill>
              </a:rPr>
              <a:t>Can be useful </a:t>
            </a:r>
          </a:p>
          <a:p>
            <a:pPr marL="342900" lvl="1" indent="-342900">
              <a:spcBef>
                <a:spcPts val="750"/>
              </a:spcBef>
            </a:pPr>
            <a:r>
              <a:rPr lang="en-AU" sz="2400" b="1" dirty="0">
                <a:solidFill>
                  <a:schemeClr val="tx1"/>
                </a:solidFill>
              </a:rPr>
              <a:t>to gain some insight as to how the need for a database arose. </a:t>
            </a:r>
          </a:p>
          <a:p>
            <a:pPr marL="342900" lvl="1" indent="-342900">
              <a:spcBef>
                <a:spcPts val="750"/>
              </a:spcBef>
            </a:pPr>
            <a:r>
              <a:rPr lang="en-AU" sz="2400" b="1" dirty="0">
                <a:solidFill>
                  <a:schemeClr val="tx1"/>
                </a:solidFill>
              </a:rPr>
              <a:t>to identify the part of the organization associated with the problem. </a:t>
            </a:r>
          </a:p>
          <a:p>
            <a:pPr marL="342900" lvl="1" indent="-342900">
              <a:spcBef>
                <a:spcPts val="750"/>
              </a:spcBef>
            </a:pPr>
            <a:r>
              <a:rPr lang="en-AU" sz="2400" b="1" dirty="0">
                <a:solidFill>
                  <a:schemeClr val="tx1"/>
                </a:solidFill>
              </a:rPr>
              <a:t>To understand the current system.</a:t>
            </a:r>
          </a:p>
          <a:p>
            <a:pPr lvl="1"/>
            <a:endParaRPr lang="en-US" b="1" dirty="0">
              <a:solidFill>
                <a:schemeClr val="tx1"/>
              </a:solidFill>
              <a:cs typeface="Times New Roman" pitchFamily="18" charset="0"/>
            </a:endParaRPr>
          </a:p>
        </p:txBody>
      </p:sp>
      <p:sp>
        <p:nvSpPr>
          <p:cNvPr id="144388" name="Text Box 4"/>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443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14438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14438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144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387"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395536" y="343732"/>
            <a:ext cx="8352928" cy="1524000"/>
          </a:xfrm>
          <a:noFill/>
          <a:ln/>
        </p:spPr>
        <p:txBody>
          <a:bodyPr lIns="90488" tIns="44450" rIns="90488" bIns="44450" anchor="ctr">
            <a:normAutofit fontScale="90000"/>
          </a:bodyPr>
          <a:lstStyle/>
          <a:p>
            <a:r>
              <a:rPr lang="en-AU" sz="3200" b="1" dirty="0">
                <a:latin typeface="Arial" pitchFamily="34" charset="0"/>
                <a:ea typeface="+mn-ea"/>
                <a:cs typeface="Arial" pitchFamily="34" charset="0"/>
              </a:rPr>
              <a:t>Examples of types of documentation that should be examined</a:t>
            </a:r>
            <a:r>
              <a:rPr lang="en-GB" sz="3200" b="1" dirty="0">
                <a:latin typeface="Arial" pitchFamily="34" charset="0"/>
                <a:ea typeface="+mn-ea"/>
                <a:cs typeface="Arial" pitchFamily="34" charset="0"/>
              </a:rPr>
              <a:t> </a:t>
            </a:r>
          </a:p>
        </p:txBody>
      </p:sp>
      <p:pic>
        <p:nvPicPr>
          <p:cNvPr id="142342" name="Picture 6" descr="C10NT02"/>
          <p:cNvPicPr>
            <a:picLocks noGrp="1" noChangeAspect="1" noChangeArrowheads="1"/>
          </p:cNvPicPr>
          <p:nvPr>
            <p:ph idx="1"/>
          </p:nvPr>
        </p:nvPicPr>
        <p:blipFill>
          <a:blip r:embed="rId2"/>
          <a:stretch>
            <a:fillRect/>
          </a:stretch>
        </p:blipFill>
        <p:spPr>
          <a:xfrm>
            <a:off x="1331640" y="1884935"/>
            <a:ext cx="6257006" cy="3767138"/>
          </a:xfrm>
          <a:noFill/>
          <a:ln/>
        </p:spPr>
      </p:pic>
      <p:sp>
        <p:nvSpPr>
          <p:cNvPr id="142344" name="Text Box 8"/>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238156" y="752464"/>
            <a:ext cx="8763000" cy="1104900"/>
          </a:xfrm>
          <a:noFill/>
          <a:ln/>
        </p:spPr>
        <p:txBody>
          <a:bodyPr lIns="90488" tIns="44450" rIns="90488" bIns="44450" anchor="ctr">
            <a:normAutofit fontScale="90000"/>
          </a:bodyPr>
          <a:lstStyle/>
          <a:p>
            <a:r>
              <a:rPr lang="en-AU" sz="3200" b="1" dirty="0">
                <a:latin typeface="Arial" pitchFamily="34" charset="0"/>
                <a:ea typeface="+mn-ea"/>
                <a:cs typeface="Arial" pitchFamily="34" charset="0"/>
              </a:rPr>
              <a:t>Observing the Organization in Operation </a:t>
            </a:r>
            <a:r>
              <a:rPr lang="en-US" sz="3200" b="1" dirty="0">
                <a:latin typeface="Arial" pitchFamily="34" charset="0"/>
                <a:ea typeface="+mn-ea"/>
                <a:cs typeface="Arial" pitchFamily="34" charset="0"/>
              </a:rPr>
              <a:t/>
            </a:r>
            <a:br>
              <a:rPr lang="en-US" sz="3200" b="1" dirty="0">
                <a:latin typeface="Arial" pitchFamily="34" charset="0"/>
                <a:ea typeface="+mn-ea"/>
                <a:cs typeface="Arial" pitchFamily="34" charset="0"/>
              </a:rPr>
            </a:br>
            <a:endParaRPr lang="en-GB" sz="3200" b="1" dirty="0">
              <a:latin typeface="Arial" pitchFamily="34" charset="0"/>
              <a:ea typeface="+mn-ea"/>
              <a:cs typeface="Arial" pitchFamily="34" charset="0"/>
            </a:endParaRPr>
          </a:p>
        </p:txBody>
      </p:sp>
      <p:sp>
        <p:nvSpPr>
          <p:cNvPr id="158723" name="Rectangle 3"/>
          <p:cNvSpPr>
            <a:spLocks noGrp="1" noChangeArrowheads="1"/>
          </p:cNvSpPr>
          <p:nvPr>
            <p:ph idx="1"/>
          </p:nvPr>
        </p:nvSpPr>
        <p:spPr>
          <a:xfrm>
            <a:off x="395536" y="1628800"/>
            <a:ext cx="8605620" cy="3767670"/>
          </a:xfrm>
          <a:noFill/>
          <a:ln/>
        </p:spPr>
        <p:txBody>
          <a:bodyPr lIns="90488" tIns="44450" rIns="90488" bIns="44450">
            <a:normAutofit/>
          </a:bodyPr>
          <a:lstStyle/>
          <a:p>
            <a:pPr algn="l">
              <a:lnSpc>
                <a:spcPct val="90000"/>
              </a:lnSpc>
            </a:pPr>
            <a:r>
              <a:rPr lang="en-AU" sz="2400" b="1" dirty="0">
                <a:solidFill>
                  <a:schemeClr val="tx1"/>
                </a:solidFill>
              </a:rPr>
              <a:t>An effective technique for understanding a system. </a:t>
            </a:r>
          </a:p>
          <a:p>
            <a:pPr algn="l">
              <a:lnSpc>
                <a:spcPct val="90000"/>
              </a:lnSpc>
            </a:pPr>
            <a:endParaRPr lang="en-AU" sz="2400" b="1" dirty="0">
              <a:solidFill>
                <a:schemeClr val="tx1"/>
              </a:solidFill>
            </a:endParaRPr>
          </a:p>
          <a:p>
            <a:pPr algn="l">
              <a:lnSpc>
                <a:spcPct val="90000"/>
              </a:lnSpc>
            </a:pPr>
            <a:r>
              <a:rPr lang="en-AU" sz="2400" b="1" dirty="0">
                <a:solidFill>
                  <a:schemeClr val="tx1"/>
                </a:solidFill>
              </a:rPr>
              <a:t>Possible to either participate in, or watch, a person perform activities to learn about the system. </a:t>
            </a:r>
          </a:p>
          <a:p>
            <a:pPr algn="l">
              <a:lnSpc>
                <a:spcPct val="90000"/>
              </a:lnSpc>
            </a:pPr>
            <a:endParaRPr lang="en-AU" sz="2400" b="1" dirty="0">
              <a:solidFill>
                <a:schemeClr val="tx1"/>
              </a:solidFill>
            </a:endParaRPr>
          </a:p>
          <a:p>
            <a:pPr algn="l">
              <a:lnSpc>
                <a:spcPct val="90000"/>
              </a:lnSpc>
            </a:pPr>
            <a:r>
              <a:rPr lang="en-AU" sz="2400" b="1" dirty="0">
                <a:solidFill>
                  <a:schemeClr val="tx1"/>
                </a:solidFill>
              </a:rPr>
              <a:t>Useful when validity of data collected is in question or when the complexity of certain aspects of the system prevents a clear explanation by the end-users. </a:t>
            </a:r>
            <a:endParaRPr lang="en-GB" sz="2400" b="1" dirty="0">
              <a:solidFill>
                <a:schemeClr val="tx1"/>
              </a:solidFill>
            </a:endParaRPr>
          </a:p>
        </p:txBody>
      </p:sp>
      <p:sp>
        <p:nvSpPr>
          <p:cNvPr id="158724" name="Text Box 4"/>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8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58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58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3"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95280" y="823902"/>
            <a:ext cx="8763000" cy="1104900"/>
          </a:xfrm>
          <a:noFill/>
          <a:ln/>
        </p:spPr>
        <p:txBody>
          <a:bodyPr lIns="90488" tIns="44450" rIns="90488" bIns="44450" anchor="ctr">
            <a:normAutofit fontScale="90000"/>
          </a:bodyPr>
          <a:lstStyle/>
          <a:p>
            <a:r>
              <a:rPr lang="en-AU" sz="3200" b="1" dirty="0">
                <a:latin typeface="Arial" pitchFamily="34" charset="0"/>
                <a:ea typeface="+mn-ea"/>
                <a:cs typeface="Arial" pitchFamily="34" charset="0"/>
              </a:rPr>
              <a:t>Observing the Organization in Operation </a:t>
            </a:r>
            <a:r>
              <a:rPr lang="en-US" b="1" dirty="0">
                <a:cs typeface="Times New Roman" pitchFamily="18" charset="0"/>
              </a:rPr>
              <a:t/>
            </a:r>
            <a:br>
              <a:rPr lang="en-US" b="1" dirty="0">
                <a:cs typeface="Times New Roman" pitchFamily="18" charset="0"/>
              </a:rPr>
            </a:br>
            <a:endParaRPr lang="en-GB" b="1" dirty="0">
              <a:cs typeface="Times New Roman" pitchFamily="18" charset="0"/>
            </a:endParaRPr>
          </a:p>
        </p:txBody>
      </p:sp>
      <p:pic>
        <p:nvPicPr>
          <p:cNvPr id="7" name="Content Placeholder 6" descr="C10NT04"/>
          <p:cNvPicPr>
            <a:picLocks noGrp="1" noChangeAspect="1" noChangeArrowheads="1"/>
          </p:cNvPicPr>
          <p:nvPr>
            <p:ph idx="1"/>
          </p:nvPr>
        </p:nvPicPr>
        <p:blipFill>
          <a:blip r:embed="rId2"/>
          <a:srcRect l="-1132" t="10695"/>
          <a:stretch>
            <a:fillRect/>
          </a:stretch>
        </p:blipFill>
        <p:spPr>
          <a:xfrm>
            <a:off x="611188" y="2146313"/>
            <a:ext cx="7777162" cy="3068637"/>
          </a:xfrm>
          <a:prstGeom prst="rect">
            <a:avLst/>
          </a:prstGeom>
          <a:noFill/>
          <a:ln/>
        </p:spPr>
      </p:pic>
      <p:sp>
        <p:nvSpPr>
          <p:cNvPr id="158724" name="Text Box 4"/>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457200" y="533400"/>
            <a:ext cx="7772400" cy="1104900"/>
          </a:xfrm>
          <a:noFill/>
          <a:ln/>
        </p:spPr>
        <p:txBody>
          <a:bodyPr lIns="90488" tIns="44450" rIns="90488" bIns="44450" anchor="ctr"/>
          <a:lstStyle/>
          <a:p>
            <a:r>
              <a:rPr lang="en-AU" sz="3200" b="1" dirty="0">
                <a:latin typeface="Arial" pitchFamily="34" charset="0"/>
                <a:ea typeface="+mn-ea"/>
                <a:cs typeface="Arial" pitchFamily="34" charset="0"/>
              </a:rPr>
              <a:t>Research</a:t>
            </a:r>
            <a:r>
              <a:rPr lang="en-GB" sz="3200" b="1" dirty="0">
                <a:latin typeface="Arial" pitchFamily="34" charset="0"/>
                <a:ea typeface="+mn-ea"/>
                <a:cs typeface="Arial" pitchFamily="34" charset="0"/>
              </a:rPr>
              <a:t> </a:t>
            </a:r>
          </a:p>
        </p:txBody>
      </p:sp>
      <p:sp>
        <p:nvSpPr>
          <p:cNvPr id="160771" name="Rectangle 3"/>
          <p:cNvSpPr>
            <a:spLocks noGrp="1" noChangeArrowheads="1"/>
          </p:cNvSpPr>
          <p:nvPr>
            <p:ph idx="1"/>
          </p:nvPr>
        </p:nvSpPr>
        <p:spPr>
          <a:xfrm>
            <a:off x="458567" y="1602478"/>
            <a:ext cx="8433913" cy="4490818"/>
          </a:xfrm>
          <a:noFill/>
          <a:ln/>
        </p:spPr>
        <p:txBody>
          <a:bodyPr lIns="90488" tIns="44450" rIns="90488" bIns="44450">
            <a:normAutofit/>
          </a:bodyPr>
          <a:lstStyle/>
          <a:p>
            <a:pPr algn="l"/>
            <a:r>
              <a:rPr lang="en-AU" sz="2400" b="1" dirty="0">
                <a:solidFill>
                  <a:schemeClr val="tx1"/>
                </a:solidFill>
              </a:rPr>
              <a:t>Useful to research the application and problem. </a:t>
            </a:r>
          </a:p>
          <a:p>
            <a:pPr algn="l"/>
            <a:endParaRPr lang="en-AU" sz="2400" b="1" dirty="0">
              <a:solidFill>
                <a:schemeClr val="tx1"/>
              </a:solidFill>
            </a:endParaRPr>
          </a:p>
          <a:p>
            <a:pPr algn="l"/>
            <a:r>
              <a:rPr lang="en-AU" sz="2400" b="1" dirty="0">
                <a:solidFill>
                  <a:schemeClr val="tx1"/>
                </a:solidFill>
              </a:rPr>
              <a:t>Use computer trade journals, reference books, and the Internet (including user groups and bulletin boards).</a:t>
            </a:r>
          </a:p>
          <a:p>
            <a:pPr algn="l"/>
            <a:endParaRPr lang="en-AU" sz="2400" b="1" dirty="0">
              <a:solidFill>
                <a:schemeClr val="tx1"/>
              </a:solidFill>
            </a:endParaRPr>
          </a:p>
          <a:p>
            <a:pPr algn="l"/>
            <a:r>
              <a:rPr lang="en-AU" sz="2400" b="1" dirty="0">
                <a:solidFill>
                  <a:schemeClr val="tx1"/>
                </a:solidFill>
              </a:rPr>
              <a:t>Provide information on how others have solved similar problems, plus whether or not software packages exist to solve or even partially solve the problem. </a:t>
            </a:r>
            <a:endParaRPr lang="en-GB" sz="2400" b="1" dirty="0">
              <a:solidFill>
                <a:schemeClr val="tx1"/>
              </a:solidFill>
            </a:endParaRPr>
          </a:p>
          <a:p>
            <a:pPr algn="l">
              <a:lnSpc>
                <a:spcPct val="90000"/>
              </a:lnSpc>
            </a:pPr>
            <a:endParaRPr lang="en-US" b="1" dirty="0">
              <a:solidFill>
                <a:schemeClr val="tx1"/>
              </a:solidFill>
              <a:cs typeface="Times New Roman" pitchFamily="18" charset="0"/>
            </a:endParaRPr>
          </a:p>
        </p:txBody>
      </p:sp>
      <p:sp>
        <p:nvSpPr>
          <p:cNvPr id="160772" name="Text Box 4"/>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60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07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60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771"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xfrm>
            <a:off x="457200" y="533400"/>
            <a:ext cx="7772400" cy="1104900"/>
          </a:xfrm>
          <a:noFill/>
          <a:ln/>
        </p:spPr>
        <p:txBody>
          <a:bodyPr lIns="90488" tIns="44450" rIns="90488" bIns="44450" anchor="ctr"/>
          <a:lstStyle/>
          <a:p>
            <a:pPr>
              <a:defRPr/>
            </a:pPr>
            <a:r>
              <a:rPr lang="en-AU" sz="3200" b="1" dirty="0">
                <a:latin typeface="Arial" pitchFamily="34" charset="0"/>
                <a:ea typeface="+mn-ea"/>
                <a:cs typeface="Arial" pitchFamily="34" charset="0"/>
              </a:rPr>
              <a:t>Research</a:t>
            </a:r>
            <a:r>
              <a:rPr lang="en-GB" sz="3200" b="1" dirty="0">
                <a:latin typeface="Arial" pitchFamily="34" charset="0"/>
                <a:ea typeface="+mn-ea"/>
                <a:cs typeface="Arial" pitchFamily="34" charset="0"/>
              </a:rPr>
              <a:t> </a:t>
            </a:r>
          </a:p>
        </p:txBody>
      </p:sp>
      <p:pic>
        <p:nvPicPr>
          <p:cNvPr id="7" name="Content Placeholder 6" descr="C10NT05"/>
          <p:cNvPicPr>
            <a:picLocks noGrp="1" noChangeAspect="1" noChangeArrowheads="1"/>
          </p:cNvPicPr>
          <p:nvPr>
            <p:ph idx="1"/>
          </p:nvPr>
        </p:nvPicPr>
        <p:blipFill>
          <a:blip r:embed="rId2"/>
          <a:srcRect l="-1132" t="16409"/>
          <a:stretch>
            <a:fillRect/>
          </a:stretch>
        </p:blipFill>
        <p:spPr>
          <a:xfrm>
            <a:off x="539750" y="1773238"/>
            <a:ext cx="7920038" cy="3798902"/>
          </a:xfrm>
          <a:prstGeom prst="rect">
            <a:avLst/>
          </a:prstGeom>
          <a:noFill/>
          <a:ln/>
        </p:spPr>
      </p:pic>
      <p:sp>
        <p:nvSpPr>
          <p:cNvPr id="160772" name="Text Box 4"/>
          <p:cNvSpPr txBox="1">
            <a:spLocks noChangeArrowheads="1"/>
          </p:cNvSpPr>
          <p:nvPr/>
        </p:nvSpPr>
        <p:spPr bwMode="auto">
          <a:xfrm>
            <a:off x="3124200" y="6400800"/>
            <a:ext cx="3200400" cy="274638"/>
          </a:xfrm>
          <a:prstGeom prst="rect">
            <a:avLst/>
          </a:prstGeom>
          <a:noFill/>
          <a:ln w="12700">
            <a:noFill/>
            <a:miter lim="800000"/>
            <a:headEnd type="none" w="sm" len="sm"/>
            <a:tailEnd type="none" w="sm" len="sm"/>
          </a:ln>
          <a:effectLst/>
        </p:spPr>
        <p:txBody>
          <a:bodyPr>
            <a:spAutoFit/>
          </a:bodyPr>
          <a:lstStyle/>
          <a:p>
            <a:pPr>
              <a:spcBef>
                <a:spcPct val="50000"/>
              </a:spcBef>
            </a:pPr>
            <a:r>
              <a:rPr lang="en-GB" sz="1200"/>
              <a:t>© Pearson Education Limited 1995, 2005</a:t>
            </a:r>
          </a:p>
        </p:txBody>
      </p:sp>
    </p:spTree>
  </p:cSld>
  <p:clrMapOvr>
    <a:masterClrMapping/>
  </p:clrMapOvr>
  <p:transition>
    <p:wipe di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585774"/>
            <a:ext cx="8229600" cy="914400"/>
          </a:xfrm>
          <a:prstGeom prst="rect">
            <a:avLst/>
          </a:prstGeom>
        </p:spPr>
        <p:txBody>
          <a:bodyPr/>
          <a:lstStyle/>
          <a:p>
            <a:pPr algn="ctr" defTabSz="685800" fontAlgn="base">
              <a:lnSpc>
                <a:spcPct val="90000"/>
              </a:lnSpc>
              <a:spcBef>
                <a:spcPct val="0"/>
              </a:spcBef>
              <a:spcAft>
                <a:spcPct val="0"/>
              </a:spcAft>
              <a:defRPr/>
            </a:pPr>
            <a:r>
              <a:rPr lang="en-US" sz="3200" b="1" dirty="0">
                <a:latin typeface="Arial" pitchFamily="34" charset="0"/>
                <a:cs typeface="Arial" pitchFamily="34" charset="0"/>
              </a:rPr>
              <a:t>References</a:t>
            </a:r>
          </a:p>
        </p:txBody>
      </p:sp>
      <p:sp>
        <p:nvSpPr>
          <p:cNvPr id="55299" name="Rectangle 3"/>
          <p:cNvSpPr txBox="1">
            <a:spLocks noChangeArrowheads="1"/>
          </p:cNvSpPr>
          <p:nvPr/>
        </p:nvSpPr>
        <p:spPr bwMode="auto">
          <a:xfrm>
            <a:off x="785813" y="1285875"/>
            <a:ext cx="8086725" cy="4495800"/>
          </a:xfrm>
          <a:prstGeom prst="rect">
            <a:avLst/>
          </a:prstGeom>
          <a:noFill/>
          <a:ln w="9525">
            <a:noFill/>
            <a:miter lim="800000"/>
            <a:headEnd/>
            <a:tailEnd/>
          </a:ln>
        </p:spPr>
        <p:txBody>
          <a:bodyPr/>
          <a:lstStyle/>
          <a:p>
            <a:pPr marL="342900" indent="-342900">
              <a:spcBef>
                <a:spcPct val="20000"/>
              </a:spcBef>
              <a:buClr>
                <a:schemeClr val="hlink"/>
              </a:buClr>
              <a:buSzPct val="70000"/>
              <a:buFont typeface="Wingdings" pitchFamily="2" charset="2"/>
              <a:buChar char="n"/>
              <a:defRPr/>
            </a:pPr>
            <a:r>
              <a:rPr lang="en-US" sz="3200" dirty="0" err="1"/>
              <a:t>Kendall,J</a:t>
            </a:r>
            <a:r>
              <a:rPr lang="en-US" sz="3200" dirty="0"/>
              <a:t>. </a:t>
            </a:r>
            <a:r>
              <a:rPr lang="en-US" sz="3200" dirty="0" err="1"/>
              <a:t>Kendall,E</a:t>
            </a:r>
            <a:r>
              <a:rPr lang="en-US" sz="3200" dirty="0"/>
              <a:t>. (2011). Systems Analysis and Design, 8</a:t>
            </a:r>
            <a:r>
              <a:rPr lang="en-US" sz="3200" baseline="30000" dirty="0"/>
              <a:t>th</a:t>
            </a:r>
            <a:r>
              <a:rPr lang="en-US" sz="3200" dirty="0"/>
              <a:t> Ed. Pearson Education, Inc.</a:t>
            </a:r>
          </a:p>
          <a:p>
            <a:pPr marL="342900" indent="-342900">
              <a:spcBef>
                <a:spcPct val="20000"/>
              </a:spcBef>
              <a:buClr>
                <a:schemeClr val="hlink"/>
              </a:buClr>
              <a:buSzPct val="70000"/>
              <a:buFont typeface="Wingdings" pitchFamily="2" charset="2"/>
              <a:buChar char="n"/>
              <a:defRPr/>
            </a:pPr>
            <a:r>
              <a:rPr lang="en-US" sz="3200" dirty="0"/>
              <a:t>Connolly, </a:t>
            </a:r>
            <a:r>
              <a:rPr lang="en-US" sz="3200" dirty="0" err="1"/>
              <a:t>Begg</a:t>
            </a:r>
            <a:r>
              <a:rPr lang="en-US" sz="3200" dirty="0"/>
              <a:t>. (2010) .Database Systems: A Practical Approach to Design, Implementation and Maintenance, 5</a:t>
            </a:r>
            <a:r>
              <a:rPr lang="en-US" sz="3200" baseline="30000" dirty="0"/>
              <a:t>th</a:t>
            </a:r>
            <a:r>
              <a:rPr lang="en-US" sz="3200" dirty="0"/>
              <a:t> Ed. Pearson Education, Inc.</a:t>
            </a:r>
          </a:p>
          <a:p>
            <a:pPr marL="342900" indent="-342900">
              <a:spcBef>
                <a:spcPct val="20000"/>
              </a:spcBef>
              <a:buClr>
                <a:schemeClr val="hlink"/>
              </a:buClr>
              <a:buSzPct val="70000"/>
              <a:buFont typeface="Wingdings" pitchFamily="2" charset="2"/>
              <a:buChar char="n"/>
              <a:defRPr/>
            </a:pPr>
            <a:endParaRPr lang="en-GB" sz="3200" dirty="0"/>
          </a:p>
          <a:p>
            <a:pPr marL="342900" indent="-342900">
              <a:spcBef>
                <a:spcPct val="20000"/>
              </a:spcBef>
              <a:buClr>
                <a:schemeClr val="hlink"/>
              </a:buClr>
              <a:buSzPct val="70000"/>
              <a:buFont typeface="Wingdings" pitchFamily="2" charset="2"/>
              <a:buChar char="n"/>
              <a:defRPr/>
            </a:pPr>
            <a:endParaRPr lang="en-GB" sz="3200" b="1" dirty="0"/>
          </a:p>
          <a:p>
            <a:pPr marL="342900" indent="-342900">
              <a:spcBef>
                <a:spcPct val="20000"/>
              </a:spcBef>
              <a:buClr>
                <a:schemeClr val="hlink"/>
              </a:buClr>
              <a:buSzPct val="70000"/>
              <a:buFont typeface="Wingdings" pitchFamily="2" charset="2"/>
              <a:buChar char="n"/>
              <a:defRPr/>
            </a:pPr>
            <a:endParaRPr lang="en-GB" sz="3200" dirty="0"/>
          </a:p>
          <a:p>
            <a:pPr marL="342900" indent="-342900" eaLnBrk="1" hangingPunct="1">
              <a:spcBef>
                <a:spcPct val="20000"/>
              </a:spcBef>
              <a:buFont typeface="Arial" pitchFamily="34" charset="0"/>
              <a:buChar char="•"/>
              <a:defRPr/>
            </a:pPr>
            <a:endParaRPr lang="en-US" altLang="en-US" sz="3200" dirty="0">
              <a:latin typeface="Calibri" pitchFamily="34" charset="0"/>
            </a:endParaRPr>
          </a:p>
        </p:txBody>
      </p:sp>
    </p:spTree>
  </p:cSld>
  <p:clrMapOvr>
    <a:masterClrMapping/>
  </p:clrMapOvr>
  <p:transition>
    <p:random/>
  </p:transition>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144</TotalTime>
  <Words>2378</Words>
  <Application>Microsoft Office PowerPoint</Application>
  <PresentationFormat>On-screen Show (4:3)</PresentationFormat>
  <Paragraphs>364</Paragraphs>
  <Slides>37</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Century Gothic</vt:lpstr>
      <vt:lpstr>Times New Roman</vt:lpstr>
      <vt:lpstr>Wingdings</vt:lpstr>
      <vt:lpstr>Wingdings 3</vt:lpstr>
      <vt:lpstr>Slice</vt:lpstr>
      <vt:lpstr>PowerPoint Presentation</vt:lpstr>
      <vt:lpstr>PowerPoint Presentation</vt:lpstr>
      <vt:lpstr>Interactive Methods to Elicit Human Information Requirements</vt:lpstr>
      <vt:lpstr>Non Interactive Methods to Elicit Human Information Requirements</vt:lpstr>
      <vt:lpstr>When Are Fact-Finding Techniques Used? </vt:lpstr>
      <vt:lpstr>Interviewing</vt:lpstr>
      <vt:lpstr>Interview Preparation</vt:lpstr>
      <vt:lpstr>Open-Ended Questions</vt:lpstr>
      <vt:lpstr>Advantages &amp; Disadvantage of Open-Ended Questions</vt:lpstr>
      <vt:lpstr>Closed Interview Questions</vt:lpstr>
      <vt:lpstr>Benefits &amp; Disadvantages of Closed Interview Questions</vt:lpstr>
      <vt:lpstr>Attributes of Open-Ended and Closed Questions (Figure 4.5)</vt:lpstr>
      <vt:lpstr>Arranging Questions</vt:lpstr>
      <vt:lpstr>Pyramid Structure</vt:lpstr>
      <vt:lpstr>Funnel Structure</vt:lpstr>
      <vt:lpstr>Diamond Structure</vt:lpstr>
      <vt:lpstr>Closing the Interview &amp; Report</vt:lpstr>
      <vt:lpstr>Joint Application Design (JAD)</vt:lpstr>
      <vt:lpstr>Who Is Involved</vt:lpstr>
      <vt:lpstr>Where to Hold JAD Meetings</vt:lpstr>
      <vt:lpstr>Benefits &amp; Drawback of JAD</vt:lpstr>
      <vt:lpstr>Questionnaires for JAD</vt:lpstr>
      <vt:lpstr>Planning for the Use of Questionnaires</vt:lpstr>
      <vt:lpstr>Measurement Scales</vt:lpstr>
      <vt:lpstr>Designing the Questionnaire</vt:lpstr>
      <vt:lpstr>When Designing a Web Survey, Keep in Mind that There Are Different Ways to Capture Responses </vt:lpstr>
      <vt:lpstr>Methods of Administering the Questionnaire</vt:lpstr>
      <vt:lpstr>Advantages and disadvantages of using questionnaires </vt:lpstr>
      <vt:lpstr>Focus Groups</vt:lpstr>
      <vt:lpstr>A Focus Group Is . . .</vt:lpstr>
      <vt:lpstr>Examining documentation</vt:lpstr>
      <vt:lpstr>Examples of types of documentation that should be examined </vt:lpstr>
      <vt:lpstr>Observing the Organization in Operation  </vt:lpstr>
      <vt:lpstr>Observing the Organization in Operation  </vt:lpstr>
      <vt:lpstr>Research </vt:lpstr>
      <vt:lpstr>Research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Objectives</dc:title>
  <dc:creator>kusumlata Sheoran</dc:creator>
  <cp:lastModifiedBy>Suneth Fernando</cp:lastModifiedBy>
  <cp:revision>107</cp:revision>
  <dcterms:created xsi:type="dcterms:W3CDTF">2017-03-02T13:55:57Z</dcterms:created>
  <dcterms:modified xsi:type="dcterms:W3CDTF">2020-06-17T17:09:29Z</dcterms:modified>
</cp:coreProperties>
</file>