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71" r:id="rId9"/>
    <p:sldId id="263" r:id="rId10"/>
    <p:sldId id="264" r:id="rId11"/>
    <p:sldId id="265" r:id="rId12"/>
    <p:sldId id="266" r:id="rId13"/>
    <p:sldId id="267" r:id="rId14"/>
    <p:sldId id="270" r:id="rId15"/>
    <p:sldId id="269" r:id="rId16"/>
  </p:sldIdLst>
  <p:sldSz cx="18288000" cy="10287000"/>
  <p:notesSz cx="6858000" cy="9144000"/>
  <p:embeddedFontLst>
    <p:embeddedFont>
      <p:font typeface="Times New Roman Bold" panose="02020803070505020304" pitchFamily="18" charset="0"/>
      <p:bold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67420" autoAdjust="0"/>
  </p:normalViewPr>
  <p:slideViewPr>
    <p:cSldViewPr>
      <p:cViewPr varScale="1">
        <p:scale>
          <a:sx n="28" d="100"/>
          <a:sy n="28" d="100"/>
        </p:scale>
        <p:origin x="1580"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3FA4BC-AC8E-4133-AC9D-DD52809B793A}" type="datetimeFigureOut">
              <a:rPr lang="en-US" smtClean="0"/>
              <a:t>5/31/2024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98B3BC-3469-4174-A6AE-5FC82C5C6B30}" type="slidenum">
              <a:rPr lang="en-US" smtClean="0"/>
              <a:t>‹#›</a:t>
            </a:fld>
            <a:endParaRPr lang="en-US"/>
          </a:p>
        </p:txBody>
      </p:sp>
    </p:spTree>
    <p:extLst>
      <p:ext uri="{BB962C8B-B14F-4D97-AF65-F5344CB8AC3E}">
        <p14:creationId xmlns:p14="http://schemas.microsoft.com/office/powerpoint/2010/main" val="3610731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98B3BC-3469-4174-A6AE-5FC82C5C6B30}" type="slidenum">
              <a:rPr lang="en-US" smtClean="0"/>
              <a:t>1</a:t>
            </a:fld>
            <a:endParaRPr lang="en-US"/>
          </a:p>
        </p:txBody>
      </p:sp>
    </p:spTree>
    <p:extLst>
      <p:ext uri="{BB962C8B-B14F-4D97-AF65-F5344CB8AC3E}">
        <p14:creationId xmlns:p14="http://schemas.microsoft.com/office/powerpoint/2010/main" val="3109768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People are becoming more worried about environmental protection and social responsibility, so many businesses are starting to use the idea of sustainability. Using eco-friendly methods in every part of the hotel business is what "sustainable hospitality" means. The Cambridge Institute for Sustainability Leadership says that tourism is responsible for about 5% of the world's greenhouse gas emissions. By 2035, that number is expected to have grown by 130%. Hotels that make these schemes clear to guests and offer incentives for them to participate not only have less of an effect on the environment but also get guests involved in activities that are good for the environment (</a:t>
            </a:r>
            <a:r>
              <a:rPr lang="en-US" sz="1200" kern="1200" dirty="0" err="1">
                <a:solidFill>
                  <a:schemeClr val="tx1"/>
                </a:solidFill>
                <a:effectLst/>
                <a:latin typeface="+mn-lt"/>
                <a:ea typeface="+mn-ea"/>
                <a:cs typeface="+mn-cs"/>
              </a:rPr>
              <a:t>Shereni</a:t>
            </a:r>
            <a:r>
              <a:rPr lang="en-US" sz="1200" kern="1200" dirty="0">
                <a:solidFill>
                  <a:schemeClr val="tx1"/>
                </a:solidFill>
                <a:effectLst/>
                <a:latin typeface="+mn-lt"/>
                <a:ea typeface="+mn-ea"/>
                <a:cs typeface="+mn-cs"/>
              </a:rPr>
              <a:t> et al., 2023). </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2</a:t>
            </a:fld>
            <a:endParaRPr lang="en-US"/>
          </a:p>
        </p:txBody>
      </p:sp>
    </p:spTree>
    <p:extLst>
      <p:ext uri="{BB962C8B-B14F-4D97-AF65-F5344CB8AC3E}">
        <p14:creationId xmlns:p14="http://schemas.microsoft.com/office/powerpoint/2010/main" val="4103562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Hotels that regularly use cleaning methods that are safe for the environment can greatly reduce the damage they do to the environment and also be in line with goals for sustainable management. Laundry and dishwashing machines that use less water can help businesses cut down on water use, which is an important part of being environmentally friendly in the hotel industry (Pereira et al., 2021). With smart bathrooms and low-flow fixtures, you can save water while still making guests comfortable. The Cambridge Institute for Sustainability Leadership says that tourism is responsible for about 5% of all greenhouse gas emissions in the world. This number is expected to have grown by 130% by 2035. Up to 15% of the UK's greenhouse gas emissions come from this sector, which also makes 920,000 tones of food trash every year (</a:t>
            </a:r>
            <a:r>
              <a:rPr lang="en-US" sz="1200" kern="1200" dirty="0" err="1">
                <a:solidFill>
                  <a:schemeClr val="tx1"/>
                </a:solidFill>
                <a:effectLst/>
                <a:latin typeface="+mn-lt"/>
                <a:ea typeface="+mn-ea"/>
                <a:cs typeface="+mn-cs"/>
              </a:rPr>
              <a:t>Floričić</a:t>
            </a:r>
            <a:r>
              <a:rPr lang="en-US" sz="1200" kern="1200" dirty="0">
                <a:solidFill>
                  <a:schemeClr val="tx1"/>
                </a:solidFill>
                <a:effectLst/>
                <a:latin typeface="+mn-lt"/>
                <a:ea typeface="+mn-ea"/>
                <a:cs typeface="+mn-cs"/>
              </a:rPr>
              <a:t>, 2020). Also, businesses in the hotel industry spend more than £1.3 billion a year on energy, which releases more than 8 million tones of carbon into the air. </a:t>
            </a:r>
            <a:r>
              <a:rPr lang="en-US" sz="1200" kern="1200" dirty="0" err="1">
                <a:solidFill>
                  <a:schemeClr val="tx1"/>
                </a:solidFill>
                <a:effectLst/>
                <a:latin typeface="+mn-lt"/>
                <a:ea typeface="+mn-ea"/>
                <a:cs typeface="+mn-cs"/>
              </a:rPr>
              <a:t>Paymentsense</a:t>
            </a:r>
            <a:r>
              <a:rPr lang="en-US" sz="1200" kern="1200" dirty="0">
                <a:solidFill>
                  <a:schemeClr val="tx1"/>
                </a:solidFill>
                <a:effectLst/>
                <a:latin typeface="+mn-lt"/>
                <a:ea typeface="+mn-ea"/>
                <a:cs typeface="+mn-cs"/>
              </a:rPr>
              <a:t> research shows that 66% of UK customers think that ethical factors are important when choosing where to eat. Visit England research shows that 58% of British would rather stay in places that have green prizes and use eco-friendly methods (</a:t>
            </a:r>
            <a:r>
              <a:rPr lang="en-US" sz="1200" kern="1200" dirty="0" err="1">
                <a:solidFill>
                  <a:schemeClr val="tx1"/>
                </a:solidFill>
                <a:effectLst/>
                <a:latin typeface="+mn-lt"/>
                <a:ea typeface="+mn-ea"/>
                <a:cs typeface="+mn-cs"/>
              </a:rPr>
              <a:t>Oliveras</a:t>
            </a:r>
            <a:r>
              <a:rPr lang="en-US" sz="1200" kern="1200" dirty="0">
                <a:solidFill>
                  <a:schemeClr val="tx1"/>
                </a:solidFill>
                <a:effectLst/>
                <a:latin typeface="+mn-lt"/>
                <a:ea typeface="+mn-ea"/>
                <a:cs typeface="+mn-cs"/>
              </a:rPr>
              <a:t>-Villanueva et al., 2020).</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3</a:t>
            </a:fld>
            <a:endParaRPr lang="en-US"/>
          </a:p>
        </p:txBody>
      </p:sp>
    </p:spTree>
    <p:extLst>
      <p:ext uri="{BB962C8B-B14F-4D97-AF65-F5344CB8AC3E}">
        <p14:creationId xmlns:p14="http://schemas.microsoft.com/office/powerpoint/2010/main" val="3224382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John </a:t>
            </a:r>
            <a:r>
              <a:rPr lang="en-US" sz="1200" kern="1200" dirty="0" err="1">
                <a:solidFill>
                  <a:schemeClr val="tx1"/>
                </a:solidFill>
                <a:effectLst/>
                <a:latin typeface="+mn-lt"/>
                <a:ea typeface="+mn-ea"/>
                <a:cs typeface="+mn-cs"/>
              </a:rPr>
              <a:t>Elkington</a:t>
            </a:r>
            <a:r>
              <a:rPr lang="en-US" sz="1200" kern="1200" dirty="0">
                <a:solidFill>
                  <a:schemeClr val="tx1"/>
                </a:solidFill>
                <a:effectLst/>
                <a:latin typeface="+mn-lt"/>
                <a:ea typeface="+mn-ea"/>
                <a:cs typeface="+mn-cs"/>
              </a:rPr>
              <a:t> came up with the Triple Bottom Line (TBL) theory in 1994. It changes the way companies are usually judged by their success by adding social and environmental factors to the financial ones. “People” deals with the social duty side of the business by focusing on fair labor standards, getting involved in the community, and keeping visitors happy (Pereira et al., 2021). "Planet" means caring for the earth, which means doing things to reduce waste, save water, and lower carbon footprints (Chen et al., 2020). Installing systems that use less energy, technologies that save water, and strict recycling programs could help the environment. subsequently, "Profit" makes sure that businesses can utilize eco-friendly methods that bring in money. Long-term success for hotels depends on finding a balance between making money and taking care of people and the environment. Hotels that use TBL ideas not only do better than their competitors, but they also make the world a better place and help their own communities. Also, people who care about the earth buy from them.</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4</a:t>
            </a:fld>
            <a:endParaRPr lang="en-US"/>
          </a:p>
        </p:txBody>
      </p:sp>
    </p:spTree>
    <p:extLst>
      <p:ext uri="{BB962C8B-B14F-4D97-AF65-F5344CB8AC3E}">
        <p14:creationId xmlns:p14="http://schemas.microsoft.com/office/powerpoint/2010/main" val="200567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Business owners of hotels use the word "CSR" to describe many different actions that make communities stronger and the environment better. Using tools that use less energy can help hotels cut down on their carbon footprint and costs. Incorporating LED lights, tools that use less energy, and smart HVAC systems that adjust based on the number of people in the space are some examples of this. Another important part of CSR in the hotel business is saving water (</a:t>
            </a:r>
            <a:r>
              <a:rPr lang="en-US" sz="1200" kern="1200" dirty="0" err="1">
                <a:solidFill>
                  <a:schemeClr val="tx1"/>
                </a:solidFill>
                <a:effectLst/>
                <a:latin typeface="+mn-lt"/>
                <a:ea typeface="+mn-ea"/>
                <a:cs typeface="+mn-cs"/>
              </a:rPr>
              <a:t>Eggeling</a:t>
            </a:r>
            <a:r>
              <a:rPr lang="en-US" sz="1200" kern="1200" dirty="0">
                <a:solidFill>
                  <a:schemeClr val="tx1"/>
                </a:solidFill>
                <a:effectLst/>
                <a:latin typeface="+mn-lt"/>
                <a:ea typeface="+mn-ea"/>
                <a:cs typeface="+mn-cs"/>
              </a:rPr>
              <a:t>, 2020). Hotels can save water by putting in low-flow fixtures in the kitchen and bathrooms, recycling greywater, and greenery that doesn't need much water. By using these methods, not only are important water supplies protected, but they also save a lot of money and meet rising environmental standards (</a:t>
            </a:r>
            <a:r>
              <a:rPr lang="en-US" sz="1200" kern="1200" dirty="0" err="1">
                <a:solidFill>
                  <a:schemeClr val="tx1"/>
                </a:solidFill>
                <a:effectLst/>
                <a:latin typeface="+mn-lt"/>
                <a:ea typeface="+mn-ea"/>
                <a:cs typeface="+mn-cs"/>
              </a:rPr>
              <a:t>Iddawala</a:t>
            </a:r>
            <a:r>
              <a:rPr lang="en-US" sz="1200" kern="1200" dirty="0">
                <a:solidFill>
                  <a:schemeClr val="tx1"/>
                </a:solidFill>
                <a:effectLst/>
                <a:latin typeface="+mn-lt"/>
                <a:ea typeface="+mn-ea"/>
                <a:cs typeface="+mn-cs"/>
              </a:rPr>
              <a:t> et al., 2024).</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5</a:t>
            </a:fld>
            <a:endParaRPr lang="en-US"/>
          </a:p>
        </p:txBody>
      </p:sp>
    </p:spTree>
    <p:extLst>
      <p:ext uri="{BB962C8B-B14F-4D97-AF65-F5344CB8AC3E}">
        <p14:creationId xmlns:p14="http://schemas.microsoft.com/office/powerpoint/2010/main" val="28845323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ISO 14001 is one of the most well-known EMS standards. It gives businesses an organized way to handle their environmental duties in a way that supports the environmental pillar of sustainable development (Munir, 2022). It is very important to set clear environmental goals and aims. Some of these goals could be to use less water and energy, make less trash, and release fewer greenhouse gases. To be tracked and reached, these goals should be SMART, which stands for specific, measured, attainable, relevant, and time-bound.</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6</a:t>
            </a:fld>
            <a:endParaRPr lang="en-US"/>
          </a:p>
        </p:txBody>
      </p:sp>
    </p:spTree>
    <p:extLst>
      <p:ext uri="{BB962C8B-B14F-4D97-AF65-F5344CB8AC3E}">
        <p14:creationId xmlns:p14="http://schemas.microsoft.com/office/powerpoint/2010/main" val="190391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PESTLE Analysis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Political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UK government has set rules through organizations like the Environment Agency. As an example, the UK Water Industry Act of 1991 sets rules for managing water and sewage systems. The Greater London Authority (GLA) made the London Plan, which says that new buildings must have features that save water. To save water, it has strict rules (Chen et al., 2020). </a:t>
            </a:r>
          </a:p>
          <a:p>
            <a:r>
              <a:rPr lang="en-US" sz="1200" b="1" kern="1200" dirty="0">
                <a:solidFill>
                  <a:schemeClr val="tx1"/>
                </a:solidFill>
                <a:effectLst/>
                <a:latin typeface="+mn-lt"/>
                <a:ea typeface="+mn-ea"/>
                <a:cs typeface="+mn-cs"/>
              </a:rPr>
              <a:t>Economical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mid-sized hotel could save between $20,000 and $30,000 a year on water costs by putting in equipment that uses less water and doing regular upkeep to fix leaks and cut down on waste. For example, low-flow showerheads lower both the amount of water used and the energy needed to heat the water, which saves even more money (</a:t>
            </a:r>
            <a:r>
              <a:rPr lang="en-US" sz="1200" kern="1200" dirty="0" err="1">
                <a:solidFill>
                  <a:schemeClr val="tx1"/>
                </a:solidFill>
                <a:effectLst/>
                <a:latin typeface="+mn-lt"/>
                <a:ea typeface="+mn-ea"/>
                <a:cs typeface="+mn-cs"/>
              </a:rPr>
              <a:t>Eggeling</a:t>
            </a:r>
            <a:r>
              <a:rPr lang="en-US" sz="1200" kern="1200" dirty="0">
                <a:solidFill>
                  <a:schemeClr val="tx1"/>
                </a:solidFill>
                <a:effectLst/>
                <a:latin typeface="+mn-lt"/>
                <a:ea typeface="+mn-ea"/>
                <a:cs typeface="+mn-cs"/>
              </a:rPr>
              <a:t>, 2020).</a:t>
            </a:r>
          </a:p>
          <a:p>
            <a:r>
              <a:rPr lang="en-US" sz="1200" b="1" kern="1200" dirty="0">
                <a:solidFill>
                  <a:schemeClr val="tx1"/>
                </a:solidFill>
                <a:effectLst/>
                <a:latin typeface="+mn-lt"/>
                <a:ea typeface="+mn-ea"/>
                <a:cs typeface="+mn-cs"/>
              </a:rPr>
              <a:t>Social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people learn more about climate change, resource loss, and how human actions affect the environment, they become more aware of their own ecological footprint. Eco-friendly hotels often focus on using natural, non-toxic materials, serving organic food, and offering wellness-focused services, which appeal to tourists who care about their health.</a:t>
            </a:r>
          </a:p>
        </p:txBody>
      </p:sp>
      <p:sp>
        <p:nvSpPr>
          <p:cNvPr id="4" name="Slide Number Placeholder 3"/>
          <p:cNvSpPr>
            <a:spLocks noGrp="1"/>
          </p:cNvSpPr>
          <p:nvPr>
            <p:ph type="sldNum" sz="quarter" idx="10"/>
          </p:nvPr>
        </p:nvSpPr>
        <p:spPr/>
        <p:txBody>
          <a:bodyPr/>
          <a:lstStyle/>
          <a:p>
            <a:fld id="{DB98B3BC-3469-4174-A6AE-5FC82C5C6B30}" type="slidenum">
              <a:rPr lang="en-US" smtClean="0"/>
              <a:t>7</a:t>
            </a:fld>
            <a:endParaRPr lang="en-US"/>
          </a:p>
        </p:txBody>
      </p:sp>
    </p:spTree>
    <p:extLst>
      <p:ext uri="{BB962C8B-B14F-4D97-AF65-F5344CB8AC3E}">
        <p14:creationId xmlns:p14="http://schemas.microsoft.com/office/powerpoint/2010/main" val="4167087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PESTLE Analysis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Technological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Using past data and current trends, predictive analytics can guess how much water will be used in the future. This lets hotels guess when they will use the most water and make plans for those times, which leads to better water management.</a:t>
            </a:r>
          </a:p>
          <a:p>
            <a:r>
              <a:rPr lang="en-US" sz="1200" b="1" kern="1200" dirty="0">
                <a:solidFill>
                  <a:schemeClr val="tx1"/>
                </a:solidFill>
                <a:effectLst/>
                <a:latin typeface="+mn-lt"/>
                <a:ea typeface="+mn-ea"/>
                <a:cs typeface="+mn-cs"/>
              </a:rPr>
              <a:t>Legal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Water Industry Act of 1991 and later changes to it in the UK require efficient use and control of water. To meet these guidelines, hotels must take steps to save water and make sure that their water use is sustainable (</a:t>
            </a:r>
            <a:r>
              <a:rPr lang="en-US" sz="1200" kern="1200" dirty="0" err="1">
                <a:solidFill>
                  <a:schemeClr val="tx1"/>
                </a:solidFill>
                <a:effectLst/>
                <a:latin typeface="+mn-lt"/>
                <a:ea typeface="+mn-ea"/>
                <a:cs typeface="+mn-cs"/>
              </a:rPr>
              <a:t>Khatter</a:t>
            </a:r>
            <a:r>
              <a:rPr lang="en-US" sz="1200" kern="1200" dirty="0">
                <a:solidFill>
                  <a:schemeClr val="tx1"/>
                </a:solidFill>
                <a:effectLst/>
                <a:latin typeface="+mn-lt"/>
                <a:ea typeface="+mn-ea"/>
                <a:cs typeface="+mn-cs"/>
              </a:rPr>
              <a:t>, 2023).  Green Key and LEED (Leadership in Energy and Environmental Design) certifications help hotels set up and keep up environmental practices like saving water.</a:t>
            </a:r>
          </a:p>
          <a:p>
            <a:r>
              <a:rPr lang="en-US" sz="1200" b="1" kern="1200" dirty="0">
                <a:solidFill>
                  <a:schemeClr val="tx1"/>
                </a:solidFill>
                <a:effectLst/>
                <a:latin typeface="+mn-lt"/>
                <a:ea typeface="+mn-ea"/>
                <a:cs typeface="+mn-cs"/>
              </a:rPr>
              <a:t>Environmental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Hotels that save water use less energy to heat and move water, which lowers the amount of greenhouse gases released into the air. The United Nations' Sustainable Development Goals (SDGs) and other larger environmental and sustainability goals are in line with this all-around method to managing resources (</a:t>
            </a:r>
            <a:r>
              <a:rPr lang="en-US" sz="1200" kern="1200" dirty="0" err="1">
                <a:solidFill>
                  <a:schemeClr val="tx1"/>
                </a:solidFill>
                <a:effectLst/>
                <a:latin typeface="+mn-lt"/>
                <a:ea typeface="+mn-ea"/>
                <a:cs typeface="+mn-cs"/>
              </a:rPr>
              <a:t>Munir</a:t>
            </a:r>
            <a:r>
              <a:rPr lang="en-US" sz="1200" kern="1200" dirty="0">
                <a:solidFill>
                  <a:schemeClr val="tx1"/>
                </a:solidFill>
                <a:effectLst/>
                <a:latin typeface="+mn-lt"/>
                <a:ea typeface="+mn-ea"/>
                <a:cs typeface="+mn-cs"/>
              </a:rPr>
              <a:t>, 2022).</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solidFill>
                  <a:prstClr val="black"/>
                </a:solidFill>
              </a:rPr>
              <a:pPr/>
              <a:t>8</a:t>
            </a:fld>
            <a:endParaRPr lang="en-US">
              <a:solidFill>
                <a:prstClr val="black"/>
              </a:solidFill>
            </a:endParaRPr>
          </a:p>
        </p:txBody>
      </p:sp>
    </p:spTree>
    <p:extLst>
      <p:ext uri="{BB962C8B-B14F-4D97-AF65-F5344CB8AC3E}">
        <p14:creationId xmlns:p14="http://schemas.microsoft.com/office/powerpoint/2010/main" val="38539209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Hilton Worldwide has installed low-flow fixtures, smart irrigation systems, and water recycling technology across all of its properties as part of a complete water stewardship plan. Because of this plan, 20% less water is being used per occupied room (Hilton, 2021). This shows how committed the company is to being environmentally friendly.</a:t>
            </a:r>
          </a:p>
          <a:p>
            <a:r>
              <a:rPr lang="en-US" sz="1200" kern="1200" dirty="0">
                <a:solidFill>
                  <a:schemeClr val="tx1"/>
                </a:solidFill>
                <a:effectLst/>
                <a:latin typeface="+mn-lt"/>
                <a:ea typeface="+mn-ea"/>
                <a:cs typeface="+mn-cs"/>
              </a:rPr>
              <a:t>InterContinental Hotels Group made the Green Engage system, a cutting-edge tool that lets hotels control how much water they use by tracking it in real time and analyzing the data (</a:t>
            </a:r>
            <a:r>
              <a:rPr lang="en-US" sz="1200" kern="1200" dirty="0" err="1">
                <a:solidFill>
                  <a:schemeClr val="tx1"/>
                </a:solidFill>
                <a:effectLst/>
                <a:latin typeface="+mn-lt"/>
                <a:ea typeface="+mn-ea"/>
                <a:cs typeface="+mn-cs"/>
              </a:rPr>
              <a:t>Melissen</a:t>
            </a:r>
            <a:r>
              <a:rPr lang="en-US" sz="1200" kern="1200" dirty="0">
                <a:solidFill>
                  <a:schemeClr val="tx1"/>
                </a:solidFill>
                <a:effectLst/>
                <a:latin typeface="+mn-lt"/>
                <a:ea typeface="+mn-ea"/>
                <a:cs typeface="+mn-cs"/>
              </a:rPr>
              <a:t>, 2013). The Green Engage method has saved about 1.5 billion gallons of water since it was put in place (IHG 2020). This method lets IHG properties keep track of how much water they use, find areas where they aren't using it efficiently, and take specific steps to save water (</a:t>
            </a:r>
            <a:r>
              <a:rPr lang="en-US" sz="1200" kern="1200" dirty="0" err="1">
                <a:solidFill>
                  <a:schemeClr val="tx1"/>
                </a:solidFill>
                <a:effectLst/>
                <a:latin typeface="+mn-lt"/>
                <a:ea typeface="+mn-ea"/>
                <a:cs typeface="+mn-cs"/>
              </a:rPr>
              <a:t>Sakshi</a:t>
            </a:r>
            <a:r>
              <a:rPr lang="en-US" sz="1200" kern="1200" dirty="0">
                <a:solidFill>
                  <a:schemeClr val="tx1"/>
                </a:solidFill>
                <a:effectLst/>
                <a:latin typeface="+mn-lt"/>
                <a:ea typeface="+mn-ea"/>
                <a:cs typeface="+mn-cs"/>
              </a:rPr>
              <a:t> et al., 2020).</a:t>
            </a:r>
          </a:p>
          <a:p>
            <a:r>
              <a:rPr lang="en-US" sz="1200" kern="1200" dirty="0">
                <a:solidFill>
                  <a:schemeClr val="tx1"/>
                </a:solidFill>
                <a:effectLst/>
                <a:latin typeface="+mn-lt"/>
                <a:ea typeface="+mn-ea"/>
                <a:cs typeface="+mn-cs"/>
              </a:rPr>
              <a:t>Marriott International has done a great job of saving water by getting state-of-the-art tools and teaching workers for long periods of time. Because of these efforts, Marriott properties have saved a lot of water, which shows that their sustainability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are working (Marriott International, 2022). But Marriott has trouble spreading these ideas around the world because its properties are spread out in different places and are different sizes, which can make it hard to do things the same way everywhere. </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9</a:t>
            </a:fld>
            <a:endParaRPr lang="en-US"/>
          </a:p>
        </p:txBody>
      </p:sp>
    </p:spTree>
    <p:extLst>
      <p:ext uri="{BB962C8B-B14F-4D97-AF65-F5344CB8AC3E}">
        <p14:creationId xmlns:p14="http://schemas.microsoft.com/office/powerpoint/2010/main" val="17597860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Strengths </a:t>
            </a:r>
            <a:endParaRPr lang="en-US" sz="1200" kern="1200" dirty="0">
              <a:solidFill>
                <a:schemeClr val="tx1"/>
              </a:solidFill>
              <a:effectLst/>
              <a:latin typeface="+mn-lt"/>
              <a:ea typeface="+mn-ea"/>
              <a:cs typeface="+mn-cs"/>
            </a:endParaRPr>
          </a:p>
          <a:p>
            <a:pPr lvl="0" fontAlgn="base"/>
            <a:r>
              <a:rPr lang="en-US" sz="1200" kern="1200" dirty="0">
                <a:solidFill>
                  <a:schemeClr val="tx1"/>
                </a:solidFill>
                <a:effectLst/>
                <a:latin typeface="+mn-lt"/>
                <a:ea typeface="+mn-ea"/>
                <a:cs typeface="+mn-cs"/>
              </a:rPr>
              <a:t>Strategies that help people save water lead to big cost cuts.</a:t>
            </a:r>
          </a:p>
          <a:p>
            <a:pPr lvl="0" fontAlgn="base"/>
            <a:r>
              <a:rPr lang="en-US" sz="1200" kern="1200" dirty="0">
                <a:solidFill>
                  <a:schemeClr val="tx1"/>
                </a:solidFill>
                <a:effectLst/>
                <a:latin typeface="+mn-lt"/>
                <a:ea typeface="+mn-ea"/>
                <a:cs typeface="+mn-cs"/>
              </a:rPr>
              <a:t>Better brand image and more people choosing hotels that are better for the environment.</a:t>
            </a:r>
          </a:p>
          <a:p>
            <a:pPr lvl="0" fontAlgn="base"/>
            <a:r>
              <a:rPr lang="en-US" sz="1200" kern="1200" dirty="0">
                <a:solidFill>
                  <a:schemeClr val="tx1"/>
                </a:solidFill>
                <a:effectLst/>
                <a:latin typeface="+mn-lt"/>
                <a:ea typeface="+mn-ea"/>
                <a:cs typeface="+mn-cs"/>
              </a:rPr>
              <a:t>Compliance with rules and norms for the environment. </a:t>
            </a:r>
          </a:p>
          <a:p>
            <a:r>
              <a:rPr lang="en-US" sz="1200" b="1" kern="1200" dirty="0">
                <a:solidFill>
                  <a:schemeClr val="tx1"/>
                </a:solidFill>
                <a:effectLst/>
                <a:latin typeface="+mn-lt"/>
                <a:ea typeface="+mn-ea"/>
                <a:cs typeface="+mn-cs"/>
              </a:rPr>
              <a:t>Limitations</a:t>
            </a:r>
            <a:endParaRPr lang="en-US" sz="1200" kern="1200" dirty="0">
              <a:solidFill>
                <a:schemeClr val="tx1"/>
              </a:solidFill>
              <a:effectLst/>
              <a:latin typeface="+mn-lt"/>
              <a:ea typeface="+mn-ea"/>
              <a:cs typeface="+mn-cs"/>
            </a:endParaRPr>
          </a:p>
          <a:p>
            <a:pPr lvl="0" fontAlgn="base"/>
            <a:r>
              <a:rPr lang="en-US" sz="1200" kern="1200" dirty="0">
                <a:solidFill>
                  <a:schemeClr val="tx1"/>
                </a:solidFill>
                <a:effectLst/>
                <a:latin typeface="+mn-lt"/>
                <a:ea typeface="+mn-ea"/>
                <a:cs typeface="+mn-cs"/>
              </a:rPr>
              <a:t>Difficulty in adopting techniques consistently across various geographical regions and property kinds.</a:t>
            </a:r>
          </a:p>
          <a:p>
            <a:pPr lvl="0" fontAlgn="base"/>
            <a:r>
              <a:rPr lang="en-US" sz="1200" kern="1200" dirty="0">
                <a:solidFill>
                  <a:schemeClr val="tx1"/>
                </a:solidFill>
                <a:effectLst/>
                <a:latin typeface="+mn-lt"/>
                <a:ea typeface="+mn-ea"/>
                <a:cs typeface="+mn-cs"/>
              </a:rPr>
              <a:t>Significant expenditure is required to implement modern technologies.</a:t>
            </a:r>
          </a:p>
          <a:p>
            <a:pPr lvl="0" fontAlgn="base"/>
            <a:r>
              <a:rPr lang="en-US" sz="1200" kern="1200" dirty="0">
                <a:solidFill>
                  <a:schemeClr val="tx1"/>
                </a:solidFill>
                <a:effectLst/>
                <a:latin typeface="+mn-lt"/>
                <a:ea typeface="+mn-ea"/>
                <a:cs typeface="+mn-cs"/>
              </a:rPr>
              <a:t>The need for ongoing monitoring, maintenance, and staff training.</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10</a:t>
            </a:fld>
            <a:endParaRPr lang="en-US"/>
          </a:p>
        </p:txBody>
      </p:sp>
    </p:spTree>
    <p:extLst>
      <p:ext uri="{BB962C8B-B14F-4D97-AF65-F5344CB8AC3E}">
        <p14:creationId xmlns:p14="http://schemas.microsoft.com/office/powerpoint/2010/main" val="1526603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Hotels stay sustainable and keep their customers happy by coming up with creative and eco-friendly ways to do things. A lot of hotels and motels are using new technologies to lower their carbon footprints because using too much energy is still a big problem in the hospitality industry (</a:t>
            </a:r>
            <a:r>
              <a:rPr lang="en-US" sz="1200" kern="1200" dirty="0" err="1">
                <a:solidFill>
                  <a:schemeClr val="tx1"/>
                </a:solidFill>
                <a:effectLst/>
                <a:latin typeface="+mn-lt"/>
                <a:ea typeface="+mn-ea"/>
                <a:cs typeface="+mn-cs"/>
              </a:rPr>
              <a:t>Sakshi</a:t>
            </a:r>
            <a:r>
              <a:rPr lang="en-US" sz="1200" kern="1200" dirty="0">
                <a:solidFill>
                  <a:schemeClr val="tx1"/>
                </a:solidFill>
                <a:effectLst/>
                <a:latin typeface="+mn-lt"/>
                <a:ea typeface="+mn-ea"/>
                <a:cs typeface="+mn-cs"/>
              </a:rPr>
              <a:t> et al., 2020). </a:t>
            </a:r>
          </a:p>
          <a:p>
            <a:r>
              <a:rPr lang="en-US" sz="1200" kern="1200" dirty="0">
                <a:solidFill>
                  <a:schemeClr val="tx1"/>
                </a:solidFill>
                <a:effectLst/>
                <a:latin typeface="+mn-lt"/>
                <a:ea typeface="+mn-ea"/>
                <a:cs typeface="+mn-cs"/>
              </a:rPr>
              <a:t>Some of these are LED lights, solar panels, and heating and cooling systems that use less energy. Smart sensors can also be used to change the lighting and temperature of a room based on who is in it, so no energy is lost. Managing trash well is important for any company that cares about the environment. </a:t>
            </a:r>
          </a:p>
          <a:p>
            <a:r>
              <a:rPr lang="en-US" sz="1200" kern="1200" dirty="0">
                <a:solidFill>
                  <a:schemeClr val="tx1"/>
                </a:solidFill>
                <a:effectLst/>
                <a:latin typeface="+mn-lt"/>
                <a:ea typeface="+mn-ea"/>
                <a:cs typeface="+mn-cs"/>
              </a:rPr>
              <a:t>To reduce trash, hotels can do many things, such as start recycling programs, limit single-use plastics, and provide reusable options for toiletries and towels (</a:t>
            </a:r>
            <a:r>
              <a:rPr lang="en-US" sz="1200" kern="1200" dirty="0" err="1">
                <a:solidFill>
                  <a:schemeClr val="tx1"/>
                </a:solidFill>
                <a:effectLst/>
                <a:latin typeface="+mn-lt"/>
                <a:ea typeface="+mn-ea"/>
                <a:cs typeface="+mn-cs"/>
              </a:rPr>
              <a:t>Modica</a:t>
            </a:r>
            <a:r>
              <a:rPr lang="en-US" sz="1200" kern="1200" dirty="0">
                <a:solidFill>
                  <a:schemeClr val="tx1"/>
                </a:solidFill>
                <a:effectLst/>
                <a:latin typeface="+mn-lt"/>
                <a:ea typeface="+mn-ea"/>
                <a:cs typeface="+mn-cs"/>
              </a:rPr>
              <a:t> et al., 2020). By composting, food waste can also be turned into materials that can be used in local gardening projects.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The UK might create more in-depth green certification programs just for the hospitality industry, building on schemes like the Green Tourism Award (</a:t>
            </a:r>
            <a:r>
              <a:rPr lang="en-US" sz="1200" kern="1200" dirty="0" err="1">
                <a:solidFill>
                  <a:schemeClr val="tx1"/>
                </a:solidFill>
                <a:effectLst/>
                <a:latin typeface="+mn-lt"/>
                <a:ea typeface="+mn-ea"/>
                <a:cs typeface="+mn-cs"/>
              </a:rPr>
              <a:t>Malheiro</a:t>
            </a:r>
            <a:r>
              <a:rPr lang="en-US" sz="1200" kern="1200" dirty="0">
                <a:solidFill>
                  <a:schemeClr val="tx1"/>
                </a:solidFill>
                <a:effectLst/>
                <a:latin typeface="+mn-lt"/>
                <a:ea typeface="+mn-ea"/>
                <a:cs typeface="+mn-cs"/>
              </a:rPr>
              <a:t> et al., 2020). These certificates should make it clear to hotels how to meet and maintain high standards for sustainability and stress how important it is to save water. </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11</a:t>
            </a:fld>
            <a:endParaRPr lang="en-US"/>
          </a:p>
        </p:txBody>
      </p:sp>
    </p:spTree>
    <p:extLst>
      <p:ext uri="{BB962C8B-B14F-4D97-AF65-F5344CB8AC3E}">
        <p14:creationId xmlns:p14="http://schemas.microsoft.com/office/powerpoint/2010/main" val="11199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Hotels stay sustainable and keep their customers happy by coming up with creative and eco-friendly ways to do things. A lot of hotels and motels are using new technologies to lower their carbon footprints because using too much energy is still a big problem in the hospitality industry (</a:t>
            </a:r>
            <a:r>
              <a:rPr lang="en-US" sz="1200" kern="1200" dirty="0" err="1">
                <a:solidFill>
                  <a:schemeClr val="tx1"/>
                </a:solidFill>
                <a:effectLst/>
                <a:latin typeface="+mn-lt"/>
                <a:ea typeface="+mn-ea"/>
                <a:cs typeface="+mn-cs"/>
              </a:rPr>
              <a:t>Sakshi</a:t>
            </a:r>
            <a:r>
              <a:rPr lang="en-US" sz="1200" kern="1200" dirty="0">
                <a:solidFill>
                  <a:schemeClr val="tx1"/>
                </a:solidFill>
                <a:effectLst/>
                <a:latin typeface="+mn-lt"/>
                <a:ea typeface="+mn-ea"/>
                <a:cs typeface="+mn-cs"/>
              </a:rPr>
              <a:t> et al., 2020). </a:t>
            </a:r>
          </a:p>
          <a:p>
            <a:r>
              <a:rPr lang="en-US" sz="1200" kern="1200" dirty="0">
                <a:solidFill>
                  <a:schemeClr val="tx1"/>
                </a:solidFill>
                <a:effectLst/>
                <a:latin typeface="+mn-lt"/>
                <a:ea typeface="+mn-ea"/>
                <a:cs typeface="+mn-cs"/>
              </a:rPr>
              <a:t>Some of these are LED lights, solar panels, and heating and cooling systems that use less energy. Smart sensors can also be used to change the lighting and temperature of a room based on who is in it, so no energy is lost. Managing trash well is important for any company that cares about the environment. </a:t>
            </a:r>
          </a:p>
          <a:p>
            <a:r>
              <a:rPr lang="en-US" sz="1200" kern="1200" dirty="0">
                <a:solidFill>
                  <a:schemeClr val="tx1"/>
                </a:solidFill>
                <a:effectLst/>
                <a:latin typeface="+mn-lt"/>
                <a:ea typeface="+mn-ea"/>
                <a:cs typeface="+mn-cs"/>
              </a:rPr>
              <a:t>To reduce trash, hotels can do many things, such as start recycling programs, limit single-use plastics, and provide reusable options for toiletries and towels (</a:t>
            </a:r>
            <a:r>
              <a:rPr lang="en-US" sz="1200" kern="1200" dirty="0" err="1">
                <a:solidFill>
                  <a:schemeClr val="tx1"/>
                </a:solidFill>
                <a:effectLst/>
                <a:latin typeface="+mn-lt"/>
                <a:ea typeface="+mn-ea"/>
                <a:cs typeface="+mn-cs"/>
              </a:rPr>
              <a:t>Modica</a:t>
            </a:r>
            <a:r>
              <a:rPr lang="en-US" sz="1200" kern="1200" dirty="0">
                <a:solidFill>
                  <a:schemeClr val="tx1"/>
                </a:solidFill>
                <a:effectLst/>
                <a:latin typeface="+mn-lt"/>
                <a:ea typeface="+mn-ea"/>
                <a:cs typeface="+mn-cs"/>
              </a:rPr>
              <a:t> et al., 2020). By composting, food waste can also be turned into materials that can be used in local gardening projects.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The UK might create more in-depth green certification programs just for the hospitality industry, building on schemes like the Green Tourism Award (</a:t>
            </a:r>
            <a:r>
              <a:rPr lang="en-US" sz="1200" kern="1200" dirty="0" err="1">
                <a:solidFill>
                  <a:schemeClr val="tx1"/>
                </a:solidFill>
                <a:effectLst/>
                <a:latin typeface="+mn-lt"/>
                <a:ea typeface="+mn-ea"/>
                <a:cs typeface="+mn-cs"/>
              </a:rPr>
              <a:t>Malheiro</a:t>
            </a:r>
            <a:r>
              <a:rPr lang="en-US" sz="1200" kern="1200" dirty="0">
                <a:solidFill>
                  <a:schemeClr val="tx1"/>
                </a:solidFill>
                <a:effectLst/>
                <a:latin typeface="+mn-lt"/>
                <a:ea typeface="+mn-ea"/>
                <a:cs typeface="+mn-cs"/>
              </a:rPr>
              <a:t> et al., 2020). These certificates should make it clear to hotels how to meet and maintain high standards for sustainability and stress how important it is to save water. </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12</a:t>
            </a:fld>
            <a:endParaRPr lang="en-US"/>
          </a:p>
        </p:txBody>
      </p:sp>
    </p:spTree>
    <p:extLst>
      <p:ext uri="{BB962C8B-B14F-4D97-AF65-F5344CB8AC3E}">
        <p14:creationId xmlns:p14="http://schemas.microsoft.com/office/powerpoint/2010/main" val="40347707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Many hotels and resorts today can make a big difference in how little damage they do to the environment while still meeting the needs of eco-friendly visitors. These groups can also get ahead, save money, and help make the world a better place for everyone. Supporting these kinds of practices helps the hospitality business keep coming up with new ideas and has positive effects on society and the environment.</a:t>
            </a:r>
          </a:p>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13</a:t>
            </a:fld>
            <a:endParaRPr lang="en-US"/>
          </a:p>
        </p:txBody>
      </p:sp>
    </p:spTree>
    <p:extLst>
      <p:ext uri="{BB962C8B-B14F-4D97-AF65-F5344CB8AC3E}">
        <p14:creationId xmlns:p14="http://schemas.microsoft.com/office/powerpoint/2010/main" val="3373823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B98B3BC-3469-4174-A6AE-5FC82C5C6B30}" type="slidenum">
              <a:rPr lang="en-US" smtClean="0"/>
              <a:t>14</a:t>
            </a:fld>
            <a:endParaRPr lang="en-US"/>
          </a:p>
        </p:txBody>
      </p:sp>
    </p:spTree>
    <p:extLst>
      <p:ext uri="{BB962C8B-B14F-4D97-AF65-F5344CB8AC3E}">
        <p14:creationId xmlns:p14="http://schemas.microsoft.com/office/powerpoint/2010/main" val="760295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5/31/2024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5/31/2024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image" Target="../media/image7.jpeg"/></Relationships>
</file>

<file path=ppt/slides/_rels/slide2.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5.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6.svg"/><Relationship Id="rId9" Type="http://schemas.openxmlformats.org/officeDocument/2006/relationships/image" Target="../media/image8.jpe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2.sv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5.sv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18.png"/><Relationship Id="rId4" Type="http://schemas.openxmlformats.org/officeDocument/2006/relationships/image" Target="../media/image17.sv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microsoft.com/office/2007/relationships/hdphoto" Target="../media/hdphoto1.wdp"/><Relationship Id="rId5" Type="http://schemas.openxmlformats.org/officeDocument/2006/relationships/image" Target="../media/image18.png"/><Relationship Id="rId4" Type="http://schemas.openxmlformats.org/officeDocument/2006/relationships/image" Target="../media/image17.svg"/></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0.svg"/></Relationships>
</file>

<file path=ppt/slides/_rels/slide11.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slides/_rels/slide1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20.sv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0.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F2F0"/>
        </a:solidFill>
        <a:effectLst/>
      </p:bgPr>
    </p:bg>
    <p:spTree>
      <p:nvGrpSpPr>
        <p:cNvPr id="1" name=""/>
        <p:cNvGrpSpPr/>
        <p:nvPr/>
      </p:nvGrpSpPr>
      <p:grpSpPr>
        <a:xfrm>
          <a:off x="0" y="0"/>
          <a:ext cx="0" cy="0"/>
          <a:chOff x="0" y="0"/>
          <a:chExt cx="0" cy="0"/>
        </a:xfrm>
      </p:grpSpPr>
      <p:sp>
        <p:nvSpPr>
          <p:cNvPr id="2" name="Freeform 2"/>
          <p:cNvSpPr/>
          <p:nvPr/>
        </p:nvSpPr>
        <p:spPr>
          <a:xfrm rot="2700000">
            <a:off x="-746967" y="7289965"/>
            <a:ext cx="1332444" cy="1332444"/>
          </a:xfrm>
          <a:custGeom>
            <a:avLst/>
            <a:gdLst/>
            <a:ahLst/>
            <a:cxnLst/>
            <a:rect l="l" t="t" r="r" b="b"/>
            <a:pathLst>
              <a:path w="1332444" h="1332444">
                <a:moveTo>
                  <a:pt x="0" y="0"/>
                </a:moveTo>
                <a:lnTo>
                  <a:pt x="1332444" y="0"/>
                </a:lnTo>
                <a:lnTo>
                  <a:pt x="1332444" y="1332443"/>
                </a:lnTo>
                <a:lnTo>
                  <a:pt x="0" y="133244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2700000">
            <a:off x="-575948" y="8446142"/>
            <a:ext cx="4129182" cy="4129182"/>
          </a:xfrm>
          <a:custGeom>
            <a:avLst/>
            <a:gdLst/>
            <a:ahLst/>
            <a:cxnLst/>
            <a:rect l="l" t="t" r="r" b="b"/>
            <a:pathLst>
              <a:path w="4129182" h="4129182">
                <a:moveTo>
                  <a:pt x="0" y="0"/>
                </a:moveTo>
                <a:lnTo>
                  <a:pt x="4129182" y="0"/>
                </a:lnTo>
                <a:lnTo>
                  <a:pt x="4129182" y="4129182"/>
                </a:lnTo>
                <a:lnTo>
                  <a:pt x="0" y="412918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2871165">
            <a:off x="16008302" y="8379810"/>
            <a:ext cx="1037114" cy="1037114"/>
          </a:xfrm>
          <a:custGeom>
            <a:avLst/>
            <a:gdLst/>
            <a:ahLst/>
            <a:cxnLst/>
            <a:rect l="l" t="t" r="r" b="b"/>
            <a:pathLst>
              <a:path w="1037114" h="1037114">
                <a:moveTo>
                  <a:pt x="0" y="0"/>
                </a:moveTo>
                <a:lnTo>
                  <a:pt x="1037114" y="0"/>
                </a:lnTo>
                <a:lnTo>
                  <a:pt x="1037114" y="1037113"/>
                </a:lnTo>
                <a:lnTo>
                  <a:pt x="0" y="103711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Freeform 5"/>
          <p:cNvSpPr/>
          <p:nvPr/>
        </p:nvSpPr>
        <p:spPr>
          <a:xfrm rot="2871165">
            <a:off x="4347232" y="9679519"/>
            <a:ext cx="503619" cy="503619"/>
          </a:xfrm>
          <a:custGeom>
            <a:avLst/>
            <a:gdLst/>
            <a:ahLst/>
            <a:cxnLst/>
            <a:rect l="l" t="t" r="r" b="b"/>
            <a:pathLst>
              <a:path w="503619" h="503619">
                <a:moveTo>
                  <a:pt x="0" y="0"/>
                </a:moveTo>
                <a:lnTo>
                  <a:pt x="503619" y="0"/>
                </a:lnTo>
                <a:lnTo>
                  <a:pt x="503619" y="503619"/>
                </a:lnTo>
                <a:lnTo>
                  <a:pt x="0" y="503619"/>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rot="2700000">
            <a:off x="3518199" y="8531919"/>
            <a:ext cx="1190046" cy="1190046"/>
          </a:xfrm>
          <a:custGeom>
            <a:avLst/>
            <a:gdLst/>
            <a:ahLst/>
            <a:cxnLst/>
            <a:rect l="l" t="t" r="r" b="b"/>
            <a:pathLst>
              <a:path w="1190046" h="1190046">
                <a:moveTo>
                  <a:pt x="0" y="0"/>
                </a:moveTo>
                <a:lnTo>
                  <a:pt x="1190047" y="0"/>
                </a:lnTo>
                <a:lnTo>
                  <a:pt x="1190047" y="1190047"/>
                </a:lnTo>
                <a:lnTo>
                  <a:pt x="0" y="1190047"/>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7" name="Group 7"/>
          <p:cNvGrpSpPr/>
          <p:nvPr/>
        </p:nvGrpSpPr>
        <p:grpSpPr>
          <a:xfrm>
            <a:off x="17859375" y="-267806"/>
            <a:ext cx="593949" cy="10899628"/>
            <a:chOff x="0" y="0"/>
            <a:chExt cx="156431" cy="2870684"/>
          </a:xfrm>
        </p:grpSpPr>
        <p:sp>
          <p:nvSpPr>
            <p:cNvPr id="8" name="Freeform 8"/>
            <p:cNvSpPr/>
            <p:nvPr/>
          </p:nvSpPr>
          <p:spPr>
            <a:xfrm>
              <a:off x="0" y="0"/>
              <a:ext cx="156431" cy="2870684"/>
            </a:xfrm>
            <a:custGeom>
              <a:avLst/>
              <a:gdLst/>
              <a:ahLst/>
              <a:cxnLst/>
              <a:rect l="l" t="t" r="r" b="b"/>
              <a:pathLst>
                <a:path w="156431" h="2870684">
                  <a:moveTo>
                    <a:pt x="0" y="0"/>
                  </a:moveTo>
                  <a:lnTo>
                    <a:pt x="156431" y="0"/>
                  </a:lnTo>
                  <a:lnTo>
                    <a:pt x="156431" y="2870684"/>
                  </a:lnTo>
                  <a:lnTo>
                    <a:pt x="0" y="2870684"/>
                  </a:lnTo>
                  <a:close/>
                </a:path>
              </a:pathLst>
            </a:custGeom>
            <a:solidFill>
              <a:srgbClr val="4F826F"/>
            </a:solidFill>
          </p:spPr>
          <p:txBody>
            <a:bodyPr/>
            <a:lstStyle/>
            <a:p>
              <a:endParaRPr lang="en-GB"/>
            </a:p>
          </p:txBody>
        </p:sp>
        <p:sp>
          <p:nvSpPr>
            <p:cNvPr id="9" name="TextBox 9"/>
            <p:cNvSpPr txBox="1"/>
            <p:nvPr/>
          </p:nvSpPr>
          <p:spPr>
            <a:xfrm>
              <a:off x="0" y="-47625"/>
              <a:ext cx="156431" cy="2918309"/>
            </a:xfrm>
            <a:prstGeom prst="rect">
              <a:avLst/>
            </a:prstGeom>
          </p:spPr>
          <p:txBody>
            <a:bodyPr lIns="50800" tIns="50800" rIns="50800" bIns="50800" rtlCol="0" anchor="ctr"/>
            <a:lstStyle/>
            <a:p>
              <a:pPr algn="ctr">
                <a:lnSpc>
                  <a:spcPts val="3336"/>
                </a:lnSpc>
              </a:pPr>
              <a:endParaRPr/>
            </a:p>
          </p:txBody>
        </p:sp>
      </p:grpSp>
      <p:grpSp>
        <p:nvGrpSpPr>
          <p:cNvPr id="10" name="Group 10"/>
          <p:cNvGrpSpPr/>
          <p:nvPr/>
        </p:nvGrpSpPr>
        <p:grpSpPr>
          <a:xfrm>
            <a:off x="1204335" y="8165925"/>
            <a:ext cx="568616" cy="56861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4B8AB"/>
            </a:solidFill>
          </p:spPr>
          <p:txBody>
            <a:bodyPr/>
            <a:lstStyle/>
            <a:p>
              <a:endParaRPr lang="en-GB"/>
            </a:p>
          </p:txBody>
        </p:sp>
        <p:sp>
          <p:nvSpPr>
            <p:cNvPr id="12" name="TextBox 12"/>
            <p:cNvSpPr txBox="1"/>
            <p:nvPr/>
          </p:nvSpPr>
          <p:spPr>
            <a:xfrm>
              <a:off x="76200" y="28575"/>
              <a:ext cx="660400" cy="708025"/>
            </a:xfrm>
            <a:prstGeom prst="rect">
              <a:avLst/>
            </a:prstGeom>
          </p:spPr>
          <p:txBody>
            <a:bodyPr lIns="50800" tIns="50800" rIns="50800" bIns="50800" rtlCol="0" anchor="ctr"/>
            <a:lstStyle/>
            <a:p>
              <a:pPr algn="ctr">
                <a:lnSpc>
                  <a:spcPts val="3336"/>
                </a:lnSpc>
              </a:pPr>
              <a:endParaRPr/>
            </a:p>
          </p:txBody>
        </p:sp>
      </p:grpSp>
      <p:grpSp>
        <p:nvGrpSpPr>
          <p:cNvPr id="13" name="Group 13"/>
          <p:cNvGrpSpPr>
            <a:grpSpLocks noChangeAspect="1"/>
          </p:cNvGrpSpPr>
          <p:nvPr/>
        </p:nvGrpSpPr>
        <p:grpSpPr>
          <a:xfrm>
            <a:off x="1028700" y="2001547"/>
            <a:ext cx="6283906" cy="6283906"/>
            <a:chOff x="0" y="0"/>
            <a:chExt cx="6350000" cy="6350000"/>
          </a:xfrm>
        </p:grpSpPr>
        <p:sp>
          <p:nvSpPr>
            <p:cNvPr id="14" name="Freeform 14"/>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9"/>
              <a:stretch>
                <a:fillRect l="-24906" r="-24906"/>
              </a:stretch>
            </a:blipFill>
          </p:spPr>
          <p:txBody>
            <a:bodyPr/>
            <a:lstStyle/>
            <a:p>
              <a:endParaRPr lang="en-GB"/>
            </a:p>
          </p:txBody>
        </p:sp>
        <p:sp>
          <p:nvSpPr>
            <p:cNvPr id="15" name="Freeform 15"/>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4F826F"/>
            </a:solidFill>
          </p:spPr>
          <p:txBody>
            <a:bodyPr/>
            <a:lstStyle/>
            <a:p>
              <a:endParaRPr lang="en-GB"/>
            </a:p>
          </p:txBody>
        </p:sp>
      </p:grpSp>
      <p:sp>
        <p:nvSpPr>
          <p:cNvPr id="16" name="TextBox 16"/>
          <p:cNvSpPr txBox="1"/>
          <p:nvPr/>
        </p:nvSpPr>
        <p:spPr>
          <a:xfrm>
            <a:off x="7312606" y="1934872"/>
            <a:ext cx="9528481" cy="2804890"/>
          </a:xfrm>
          <a:prstGeom prst="rect">
            <a:avLst/>
          </a:prstGeom>
        </p:spPr>
        <p:txBody>
          <a:bodyPr lIns="0" tIns="0" rIns="0" bIns="0" rtlCol="0" anchor="t">
            <a:spAutoFit/>
          </a:bodyPr>
          <a:lstStyle/>
          <a:p>
            <a:pPr algn="r">
              <a:lnSpc>
                <a:spcPts val="7013"/>
              </a:lnSpc>
            </a:pPr>
            <a:r>
              <a:rPr lang="en-US" sz="6375" spc="38" dirty="0">
                <a:solidFill>
                  <a:srgbClr val="040404"/>
                </a:solidFill>
                <a:latin typeface="Times New Roman Bold"/>
              </a:rPr>
              <a:t>BMIH6001 Contemporary </a:t>
            </a:r>
            <a:r>
              <a:rPr lang="en-US" sz="6375" spc="38" dirty="0" err="1">
                <a:solidFill>
                  <a:srgbClr val="040404"/>
                </a:solidFill>
                <a:latin typeface="Times New Roman Bold"/>
              </a:rPr>
              <a:t>Themesin</a:t>
            </a:r>
            <a:r>
              <a:rPr lang="en-US" sz="6375" spc="38" dirty="0">
                <a:solidFill>
                  <a:srgbClr val="040404"/>
                </a:solidFill>
                <a:latin typeface="Times New Roman Bold"/>
              </a:rPr>
              <a:t> the Hotel</a:t>
            </a:r>
          </a:p>
          <a:p>
            <a:pPr algn="r">
              <a:lnSpc>
                <a:spcPts val="7013"/>
              </a:lnSpc>
            </a:pPr>
            <a:r>
              <a:rPr lang="en-US" sz="6375" spc="38" dirty="0">
                <a:solidFill>
                  <a:srgbClr val="040404"/>
                </a:solidFill>
                <a:latin typeface="Times New Roman Bold"/>
              </a:rPr>
              <a:t>and Hospitality Sector</a:t>
            </a:r>
          </a:p>
        </p:txBody>
      </p:sp>
      <p:sp>
        <p:nvSpPr>
          <p:cNvPr id="17" name="TextBox 17"/>
          <p:cNvSpPr txBox="1"/>
          <p:nvPr/>
        </p:nvSpPr>
        <p:spPr>
          <a:xfrm>
            <a:off x="9144000" y="5530004"/>
            <a:ext cx="8377904" cy="1389381"/>
          </a:xfrm>
          <a:prstGeom prst="rect">
            <a:avLst/>
          </a:prstGeom>
        </p:spPr>
        <p:txBody>
          <a:bodyPr lIns="0" tIns="0" rIns="0" bIns="0" rtlCol="0" anchor="t">
            <a:spAutoFit/>
          </a:bodyPr>
          <a:lstStyle/>
          <a:p>
            <a:pPr algn="ctr">
              <a:lnSpc>
                <a:spcPts val="5319"/>
              </a:lnSpc>
              <a:spcBef>
                <a:spcPct val="0"/>
              </a:spcBef>
            </a:pPr>
            <a:r>
              <a:rPr lang="en-US" sz="3799" dirty="0">
                <a:solidFill>
                  <a:srgbClr val="040404"/>
                </a:solidFill>
                <a:latin typeface="Times New Roman Bold"/>
              </a:rPr>
              <a:t>Contemporary Theme: Sustainable Practice in Hospitality Sector </a:t>
            </a:r>
          </a:p>
        </p:txBody>
      </p:sp>
      <p:sp>
        <p:nvSpPr>
          <p:cNvPr id="18" name="TextBox 17">
            <a:extLst>
              <a:ext uri="{FF2B5EF4-FFF2-40B4-BE49-F238E27FC236}">
                <a16:creationId xmlns:a16="http://schemas.microsoft.com/office/drawing/2014/main" id="{3ECC0569-3EF5-30B8-E105-BCB239169F81}"/>
              </a:ext>
            </a:extLst>
          </p:cNvPr>
          <p:cNvSpPr txBox="1"/>
          <p:nvPr/>
        </p:nvSpPr>
        <p:spPr>
          <a:xfrm>
            <a:off x="5861820" y="8411956"/>
            <a:ext cx="8377904" cy="1303627"/>
          </a:xfrm>
          <a:prstGeom prst="rect">
            <a:avLst/>
          </a:prstGeom>
        </p:spPr>
        <p:txBody>
          <a:bodyPr lIns="0" tIns="0" rIns="0" bIns="0" rtlCol="0" anchor="t">
            <a:spAutoFit/>
          </a:bodyPr>
          <a:lstStyle/>
          <a:p>
            <a:pPr>
              <a:lnSpc>
                <a:spcPts val="5319"/>
              </a:lnSpc>
              <a:spcBef>
                <a:spcPct val="0"/>
              </a:spcBef>
            </a:pPr>
            <a:r>
              <a:rPr lang="nl-NL" sz="3799" dirty="0">
                <a:solidFill>
                  <a:srgbClr val="040404"/>
                </a:solidFill>
                <a:latin typeface="Times New Roman Bold"/>
              </a:rPr>
              <a:t>Student Name: Romeo Popescu</a:t>
            </a:r>
          </a:p>
          <a:p>
            <a:pPr>
              <a:lnSpc>
                <a:spcPts val="5319"/>
              </a:lnSpc>
              <a:spcBef>
                <a:spcPct val="0"/>
              </a:spcBef>
            </a:pPr>
            <a:r>
              <a:rPr lang="nl-NL" sz="3799" dirty="0">
                <a:solidFill>
                  <a:srgbClr val="040404"/>
                </a:solidFill>
                <a:latin typeface="Times New Roman Bold"/>
              </a:rPr>
              <a:t>Student ID: 1922487</a:t>
            </a:r>
            <a:endParaRPr lang="en-US" sz="3799" dirty="0">
              <a:solidFill>
                <a:srgbClr val="040404"/>
              </a:solidFill>
              <a:latin typeface="Times New Roman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2F0"/>
        </a:solidFill>
        <a:effectLst/>
      </p:bgPr>
    </p:bg>
    <p:spTree>
      <p:nvGrpSpPr>
        <p:cNvPr id="1" name=""/>
        <p:cNvGrpSpPr/>
        <p:nvPr/>
      </p:nvGrpSpPr>
      <p:grpSpPr>
        <a:xfrm>
          <a:off x="0" y="0"/>
          <a:ext cx="0" cy="0"/>
          <a:chOff x="0" y="0"/>
          <a:chExt cx="0" cy="0"/>
        </a:xfrm>
      </p:grpSpPr>
      <p:sp>
        <p:nvSpPr>
          <p:cNvPr id="2" name="Freeform 2"/>
          <p:cNvSpPr/>
          <p:nvPr/>
        </p:nvSpPr>
        <p:spPr>
          <a:xfrm rot="2700000">
            <a:off x="-2479551" y="121631"/>
            <a:ext cx="4959103" cy="4959103"/>
          </a:xfrm>
          <a:custGeom>
            <a:avLst/>
            <a:gdLst/>
            <a:ahLst/>
            <a:cxnLst/>
            <a:rect l="l" t="t" r="r" b="b"/>
            <a:pathLst>
              <a:path w="4959103" h="4959103">
                <a:moveTo>
                  <a:pt x="0" y="0"/>
                </a:moveTo>
                <a:lnTo>
                  <a:pt x="4959102" y="0"/>
                </a:lnTo>
                <a:lnTo>
                  <a:pt x="4959102" y="4959103"/>
                </a:lnTo>
                <a:lnTo>
                  <a:pt x="0" y="495910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rot="2700000">
            <a:off x="-1292834" y="5943659"/>
            <a:ext cx="1836063" cy="1836063"/>
          </a:xfrm>
          <a:custGeom>
            <a:avLst/>
            <a:gdLst/>
            <a:ahLst/>
            <a:cxnLst/>
            <a:rect l="l" t="t" r="r" b="b"/>
            <a:pathLst>
              <a:path w="1836063" h="1836063">
                <a:moveTo>
                  <a:pt x="0" y="0"/>
                </a:moveTo>
                <a:lnTo>
                  <a:pt x="1836063" y="0"/>
                </a:lnTo>
                <a:lnTo>
                  <a:pt x="1836063" y="1836063"/>
                </a:lnTo>
                <a:lnTo>
                  <a:pt x="0" y="183606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rot="2871165">
            <a:off x="1815506" y="421219"/>
            <a:ext cx="503619" cy="503619"/>
          </a:xfrm>
          <a:custGeom>
            <a:avLst/>
            <a:gdLst/>
            <a:ahLst/>
            <a:cxnLst/>
            <a:rect l="l" t="t" r="r" b="b"/>
            <a:pathLst>
              <a:path w="503619" h="503619">
                <a:moveTo>
                  <a:pt x="0" y="0"/>
                </a:moveTo>
                <a:lnTo>
                  <a:pt x="503619" y="0"/>
                </a:lnTo>
                <a:lnTo>
                  <a:pt x="503619" y="503619"/>
                </a:lnTo>
                <a:lnTo>
                  <a:pt x="0" y="50361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Freeform 5"/>
          <p:cNvSpPr/>
          <p:nvPr/>
        </p:nvSpPr>
        <p:spPr>
          <a:xfrm rot="2700000">
            <a:off x="1853802" y="1003717"/>
            <a:ext cx="1596704" cy="1596704"/>
          </a:xfrm>
          <a:custGeom>
            <a:avLst/>
            <a:gdLst/>
            <a:ahLst/>
            <a:cxnLst/>
            <a:rect l="l" t="t" r="r" b="b"/>
            <a:pathLst>
              <a:path w="1596704" h="1596704">
                <a:moveTo>
                  <a:pt x="0" y="0"/>
                </a:moveTo>
                <a:lnTo>
                  <a:pt x="1596704" y="0"/>
                </a:lnTo>
                <a:lnTo>
                  <a:pt x="1596704" y="1596704"/>
                </a:lnTo>
                <a:lnTo>
                  <a:pt x="0" y="1596704"/>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grpSp>
        <p:nvGrpSpPr>
          <p:cNvPr id="6" name="Group 6"/>
          <p:cNvGrpSpPr/>
          <p:nvPr/>
        </p:nvGrpSpPr>
        <p:grpSpPr>
          <a:xfrm>
            <a:off x="17859375" y="-267806"/>
            <a:ext cx="593949" cy="10899628"/>
            <a:chOff x="0" y="0"/>
            <a:chExt cx="156431" cy="2870684"/>
          </a:xfrm>
        </p:grpSpPr>
        <p:sp>
          <p:nvSpPr>
            <p:cNvPr id="7" name="Freeform 7"/>
            <p:cNvSpPr/>
            <p:nvPr/>
          </p:nvSpPr>
          <p:spPr>
            <a:xfrm>
              <a:off x="0" y="0"/>
              <a:ext cx="156431" cy="2870684"/>
            </a:xfrm>
            <a:custGeom>
              <a:avLst/>
              <a:gdLst/>
              <a:ahLst/>
              <a:cxnLst/>
              <a:rect l="l" t="t" r="r" b="b"/>
              <a:pathLst>
                <a:path w="156431" h="2870684">
                  <a:moveTo>
                    <a:pt x="0" y="0"/>
                  </a:moveTo>
                  <a:lnTo>
                    <a:pt x="156431" y="0"/>
                  </a:lnTo>
                  <a:lnTo>
                    <a:pt x="156431" y="2870684"/>
                  </a:lnTo>
                  <a:lnTo>
                    <a:pt x="0" y="2870684"/>
                  </a:lnTo>
                  <a:close/>
                </a:path>
              </a:pathLst>
            </a:custGeom>
            <a:solidFill>
              <a:srgbClr val="4F826F"/>
            </a:solidFill>
          </p:spPr>
          <p:txBody>
            <a:bodyPr/>
            <a:lstStyle/>
            <a:p>
              <a:endParaRPr lang="en-GB"/>
            </a:p>
          </p:txBody>
        </p:sp>
        <p:sp>
          <p:nvSpPr>
            <p:cNvPr id="8" name="TextBox 8"/>
            <p:cNvSpPr txBox="1"/>
            <p:nvPr/>
          </p:nvSpPr>
          <p:spPr>
            <a:xfrm>
              <a:off x="0" y="-47625"/>
              <a:ext cx="156431" cy="2918309"/>
            </a:xfrm>
            <a:prstGeom prst="rect">
              <a:avLst/>
            </a:prstGeom>
          </p:spPr>
          <p:txBody>
            <a:bodyPr lIns="50800" tIns="50800" rIns="50800" bIns="50800" rtlCol="0" anchor="ctr"/>
            <a:lstStyle/>
            <a:p>
              <a:pPr algn="ctr">
                <a:lnSpc>
                  <a:spcPts val="3336"/>
                </a:lnSpc>
              </a:pPr>
              <a:endParaRPr/>
            </a:p>
          </p:txBody>
        </p:sp>
      </p:grpSp>
      <p:grpSp>
        <p:nvGrpSpPr>
          <p:cNvPr id="9" name="Group 9"/>
          <p:cNvGrpSpPr/>
          <p:nvPr/>
        </p:nvGrpSpPr>
        <p:grpSpPr>
          <a:xfrm>
            <a:off x="-287634" y="4855866"/>
            <a:ext cx="575268" cy="575268"/>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4F826F"/>
            </a:solidFill>
          </p:spPr>
          <p:txBody>
            <a:bodyPr/>
            <a:lstStyle/>
            <a:p>
              <a:endParaRPr lang="en-GB"/>
            </a:p>
          </p:txBody>
        </p:sp>
        <p:sp>
          <p:nvSpPr>
            <p:cNvPr id="11" name="TextBox 11"/>
            <p:cNvSpPr txBox="1"/>
            <p:nvPr/>
          </p:nvSpPr>
          <p:spPr>
            <a:xfrm>
              <a:off x="76200" y="28575"/>
              <a:ext cx="660400" cy="708025"/>
            </a:xfrm>
            <a:prstGeom prst="rect">
              <a:avLst/>
            </a:prstGeom>
          </p:spPr>
          <p:txBody>
            <a:bodyPr lIns="50800" tIns="50800" rIns="50800" bIns="50800" rtlCol="0" anchor="ctr"/>
            <a:lstStyle/>
            <a:p>
              <a:pPr algn="ctr">
                <a:lnSpc>
                  <a:spcPts val="3336"/>
                </a:lnSpc>
              </a:pPr>
              <a:endParaRPr/>
            </a:p>
          </p:txBody>
        </p:sp>
      </p:grpSp>
      <p:grpSp>
        <p:nvGrpSpPr>
          <p:cNvPr id="12" name="Group 12"/>
          <p:cNvGrpSpPr>
            <a:grpSpLocks noChangeAspect="1"/>
          </p:cNvGrpSpPr>
          <p:nvPr/>
        </p:nvGrpSpPr>
        <p:grpSpPr>
          <a:xfrm>
            <a:off x="12492232" y="2498305"/>
            <a:ext cx="5033768" cy="5033768"/>
            <a:chOff x="0" y="0"/>
            <a:chExt cx="6350000" cy="6350000"/>
          </a:xfrm>
        </p:grpSpPr>
        <p:sp>
          <p:nvSpPr>
            <p:cNvPr id="13" name="Freeform 13"/>
            <p:cNvSpPr/>
            <p:nvPr/>
          </p:nvSpPr>
          <p:spPr>
            <a:xfrm>
              <a:off x="655320" y="655320"/>
              <a:ext cx="5039360" cy="5039360"/>
            </a:xfrm>
            <a:custGeom>
              <a:avLst/>
              <a:gdLst/>
              <a:ahLst/>
              <a:cxnLst/>
              <a:rect l="l" t="t" r="r" b="b"/>
              <a:pathLst>
                <a:path w="5039360" h="5039360">
                  <a:moveTo>
                    <a:pt x="2519680" y="0"/>
                  </a:moveTo>
                  <a:cubicBezTo>
                    <a:pt x="1127760" y="0"/>
                    <a:pt x="0" y="1127760"/>
                    <a:pt x="0" y="2519680"/>
                  </a:cubicBezTo>
                  <a:cubicBezTo>
                    <a:pt x="0" y="3911600"/>
                    <a:pt x="1127760" y="5039360"/>
                    <a:pt x="2519680" y="5039360"/>
                  </a:cubicBezTo>
                  <a:cubicBezTo>
                    <a:pt x="3911600" y="5039360"/>
                    <a:pt x="5039360" y="3911600"/>
                    <a:pt x="5039360" y="2519680"/>
                  </a:cubicBezTo>
                  <a:cubicBezTo>
                    <a:pt x="5039360" y="1127760"/>
                    <a:pt x="3911600" y="0"/>
                    <a:pt x="2519680" y="0"/>
                  </a:cubicBezTo>
                  <a:close/>
                </a:path>
              </a:pathLst>
            </a:custGeom>
            <a:blipFill>
              <a:blip r:embed="rId9"/>
              <a:stretch>
                <a:fillRect l="-25046" r="-25046"/>
              </a:stretch>
            </a:blipFill>
          </p:spPr>
          <p:txBody>
            <a:bodyPr/>
            <a:lstStyle/>
            <a:p>
              <a:endParaRPr lang="en-GB"/>
            </a:p>
          </p:txBody>
        </p:sp>
        <p:sp>
          <p:nvSpPr>
            <p:cNvPr id="14" name="Freeform 14"/>
            <p:cNvSpPr/>
            <p:nvPr/>
          </p:nvSpPr>
          <p:spPr>
            <a:xfrm>
              <a:off x="0" y="0"/>
              <a:ext cx="6350000" cy="6350000"/>
            </a:xfrm>
            <a:custGeom>
              <a:avLst/>
              <a:gdLst/>
              <a:ahLst/>
              <a:cxnLst/>
              <a:rect l="l" t="t" r="r" b="b"/>
              <a:pathLst>
                <a:path w="6350000" h="6350000">
                  <a:moveTo>
                    <a:pt x="3175000" y="0"/>
                  </a:moveTo>
                  <a:cubicBezTo>
                    <a:pt x="1423670" y="0"/>
                    <a:pt x="0" y="1424940"/>
                    <a:pt x="0" y="3175000"/>
                  </a:cubicBezTo>
                  <a:cubicBezTo>
                    <a:pt x="0" y="4925060"/>
                    <a:pt x="1423670" y="6350000"/>
                    <a:pt x="3175000" y="6350000"/>
                  </a:cubicBezTo>
                  <a:cubicBezTo>
                    <a:pt x="4925060" y="6350000"/>
                    <a:pt x="6350000" y="4926330"/>
                    <a:pt x="6350000" y="3175000"/>
                  </a:cubicBezTo>
                  <a:cubicBezTo>
                    <a:pt x="6350000" y="1424940"/>
                    <a:pt x="4926330" y="0"/>
                    <a:pt x="3175000" y="0"/>
                  </a:cubicBezTo>
                  <a:close/>
                  <a:moveTo>
                    <a:pt x="3175000" y="5833110"/>
                  </a:moveTo>
                  <a:cubicBezTo>
                    <a:pt x="1709420" y="5833110"/>
                    <a:pt x="516890" y="4640580"/>
                    <a:pt x="516890" y="3175000"/>
                  </a:cubicBezTo>
                  <a:cubicBezTo>
                    <a:pt x="516890" y="1709420"/>
                    <a:pt x="1709420" y="516890"/>
                    <a:pt x="3175000" y="516890"/>
                  </a:cubicBezTo>
                  <a:cubicBezTo>
                    <a:pt x="4640580" y="516890"/>
                    <a:pt x="5833110" y="1709420"/>
                    <a:pt x="5833110" y="3175000"/>
                  </a:cubicBezTo>
                  <a:cubicBezTo>
                    <a:pt x="5833110" y="4640580"/>
                    <a:pt x="4640580" y="5833110"/>
                    <a:pt x="3175000" y="5833110"/>
                  </a:cubicBezTo>
                  <a:close/>
                </a:path>
              </a:pathLst>
            </a:custGeom>
            <a:solidFill>
              <a:srgbClr val="4F826F"/>
            </a:solidFill>
          </p:spPr>
          <p:txBody>
            <a:bodyPr/>
            <a:lstStyle/>
            <a:p>
              <a:endParaRPr lang="en-GB"/>
            </a:p>
          </p:txBody>
        </p:sp>
      </p:grpSp>
      <p:sp>
        <p:nvSpPr>
          <p:cNvPr id="15" name="TextBox 15"/>
          <p:cNvSpPr txBox="1"/>
          <p:nvPr/>
        </p:nvSpPr>
        <p:spPr>
          <a:xfrm>
            <a:off x="2067316" y="962025"/>
            <a:ext cx="6599033" cy="970819"/>
          </a:xfrm>
          <a:prstGeom prst="rect">
            <a:avLst/>
          </a:prstGeom>
        </p:spPr>
        <p:txBody>
          <a:bodyPr lIns="0" tIns="0" rIns="0" bIns="0" rtlCol="0" anchor="t">
            <a:spAutoFit/>
          </a:bodyPr>
          <a:lstStyle/>
          <a:p>
            <a:pPr algn="l">
              <a:lnSpc>
                <a:spcPts val="6538"/>
              </a:lnSpc>
            </a:pPr>
            <a:r>
              <a:rPr lang="en-US" sz="5943">
                <a:solidFill>
                  <a:srgbClr val="040404"/>
                </a:solidFill>
                <a:latin typeface="Times New Roman Bold"/>
              </a:rPr>
              <a:t>Introduction </a:t>
            </a:r>
          </a:p>
        </p:txBody>
      </p:sp>
      <p:sp>
        <p:nvSpPr>
          <p:cNvPr id="18" name="Rounded Rectangle 17"/>
          <p:cNvSpPr/>
          <p:nvPr/>
        </p:nvSpPr>
        <p:spPr>
          <a:xfrm>
            <a:off x="923491" y="2797042"/>
            <a:ext cx="11294162" cy="7070857"/>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3200" dirty="0">
                <a:solidFill>
                  <a:schemeClr val="tx1"/>
                </a:solidFill>
              </a:rPr>
              <a:t>People are becoming more worried about environmental protection and social responsibility, so many businesses are starting to use the idea of sustainability. Using eco-friendly methods in every part of the hotel business is what "sustainable hospitality" means. The Cambridge Institute for Sustainability Leadership says that tourism is responsible for about 5% of the world's greenhouse gas emissions. By 2035, that number is expected to have grown by 130%. Hotels that make these schemes clear to guests and offer incentives for them to participate not only have less of an effect on the environment but also get guests involved in activities that are good for the environment (</a:t>
            </a:r>
            <a:r>
              <a:rPr lang="en-US" sz="3200" dirty="0" err="1">
                <a:solidFill>
                  <a:schemeClr val="tx1"/>
                </a:solidFill>
              </a:rPr>
              <a:t>Shereni</a:t>
            </a:r>
            <a:r>
              <a:rPr lang="en-US" sz="3200" dirty="0">
                <a:solidFill>
                  <a:schemeClr val="tx1"/>
                </a:solidFill>
              </a:rPr>
              <a:t> et al., 2023). </a:t>
            </a:r>
            <a:endParaRPr lang="en-US" sz="3200" dirty="0">
              <a:solidFill>
                <a:schemeClr val="tx1"/>
              </a:solidFill>
              <a:effectLs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4027727" y="-1111827"/>
            <a:ext cx="6463145" cy="11398827"/>
            <a:chOff x="0" y="0"/>
            <a:chExt cx="1702228" cy="3002160"/>
          </a:xfrm>
        </p:grpSpPr>
        <p:sp>
          <p:nvSpPr>
            <p:cNvPr id="3" name="Freeform 3"/>
            <p:cNvSpPr/>
            <p:nvPr/>
          </p:nvSpPr>
          <p:spPr>
            <a:xfrm>
              <a:off x="0" y="0"/>
              <a:ext cx="1702228" cy="3002160"/>
            </a:xfrm>
            <a:custGeom>
              <a:avLst/>
              <a:gdLst/>
              <a:ahLst/>
              <a:cxnLst/>
              <a:rect l="l" t="t" r="r" b="b"/>
              <a:pathLst>
                <a:path w="1702228" h="3002160">
                  <a:moveTo>
                    <a:pt x="0" y="0"/>
                  </a:moveTo>
                  <a:lnTo>
                    <a:pt x="1702228" y="0"/>
                  </a:lnTo>
                  <a:lnTo>
                    <a:pt x="1702228" y="3002160"/>
                  </a:lnTo>
                  <a:lnTo>
                    <a:pt x="0" y="3002160"/>
                  </a:lnTo>
                  <a:close/>
                </a:path>
              </a:pathLst>
            </a:custGeom>
            <a:solidFill>
              <a:srgbClr val="94B8AB"/>
            </a:solidFill>
          </p:spPr>
          <p:txBody>
            <a:bodyPr/>
            <a:lstStyle/>
            <a:p>
              <a:endParaRPr lang="en-GB"/>
            </a:p>
          </p:txBody>
        </p:sp>
        <p:sp>
          <p:nvSpPr>
            <p:cNvPr id="4" name="TextBox 4"/>
            <p:cNvSpPr txBox="1"/>
            <p:nvPr/>
          </p:nvSpPr>
          <p:spPr>
            <a:xfrm>
              <a:off x="0" y="-47625"/>
              <a:ext cx="1702228" cy="3049785"/>
            </a:xfrm>
            <a:prstGeom prst="rect">
              <a:avLst/>
            </a:prstGeom>
          </p:spPr>
          <p:txBody>
            <a:bodyPr lIns="50800" tIns="50800" rIns="50800" bIns="50800" rtlCol="0" anchor="ctr"/>
            <a:lstStyle/>
            <a:p>
              <a:pPr algn="ctr">
                <a:lnSpc>
                  <a:spcPts val="2659"/>
                </a:lnSpc>
              </a:pPr>
              <a:endParaRPr/>
            </a:p>
          </p:txBody>
        </p:sp>
      </p:grpSp>
      <p:pic>
        <p:nvPicPr>
          <p:cNvPr id="5" name="Picture 5"/>
          <p:cNvPicPr>
            <a:picLocks noChangeAspect="1"/>
          </p:cNvPicPr>
          <p:nvPr/>
        </p:nvPicPr>
        <p:blipFill>
          <a:blip r:embed="rId3"/>
          <a:stretch>
            <a:fillRect/>
          </a:stretch>
        </p:blipFill>
        <p:spPr>
          <a:xfrm>
            <a:off x="10845511" y="389659"/>
            <a:ext cx="9507682" cy="9507682"/>
          </a:xfrm>
          <a:prstGeom prst="rect">
            <a:avLst/>
          </a:prstGeom>
        </p:spPr>
      </p:pic>
      <p:grpSp>
        <p:nvGrpSpPr>
          <p:cNvPr id="6" name="Group 6"/>
          <p:cNvGrpSpPr/>
          <p:nvPr/>
        </p:nvGrpSpPr>
        <p:grpSpPr>
          <a:xfrm>
            <a:off x="13041609" y="2520315"/>
            <a:ext cx="5246391" cy="5246370"/>
            <a:chOff x="0" y="0"/>
            <a:chExt cx="6350000" cy="6349975"/>
          </a:xfrm>
        </p:grpSpPr>
        <p:sp>
          <p:nvSpPr>
            <p:cNvPr id="7" name="Freeform 7"/>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5865" r="-5865"/>
              </a:stretch>
            </a:blipFill>
          </p:spPr>
          <p:txBody>
            <a:bodyPr/>
            <a:lstStyle/>
            <a:p>
              <a:endParaRPr lang="en-GB"/>
            </a:p>
          </p:txBody>
        </p:sp>
      </p:grpSp>
      <p:sp>
        <p:nvSpPr>
          <p:cNvPr id="8" name="TextBox 8"/>
          <p:cNvSpPr txBox="1"/>
          <p:nvPr/>
        </p:nvSpPr>
        <p:spPr>
          <a:xfrm>
            <a:off x="1180733" y="616843"/>
            <a:ext cx="12382867" cy="564257"/>
          </a:xfrm>
          <a:prstGeom prst="rect">
            <a:avLst/>
          </a:prstGeom>
        </p:spPr>
        <p:txBody>
          <a:bodyPr wrap="square" lIns="0" tIns="0" rIns="0" bIns="0" rtlCol="0" anchor="t">
            <a:spAutoFit/>
          </a:bodyPr>
          <a:lstStyle/>
          <a:p>
            <a:pPr algn="l">
              <a:lnSpc>
                <a:spcPts val="4399"/>
              </a:lnSpc>
            </a:pPr>
            <a:r>
              <a:rPr lang="en-US" sz="6000" dirty="0">
                <a:solidFill>
                  <a:srgbClr val="040404"/>
                </a:solidFill>
                <a:latin typeface="Times New Roman Bold"/>
              </a:rPr>
              <a:t>OVERVIEW OF LITERATURE </a:t>
            </a:r>
          </a:p>
        </p:txBody>
      </p:sp>
      <p:sp>
        <p:nvSpPr>
          <p:cNvPr id="9" name="TextBox 9"/>
          <p:cNvSpPr txBox="1"/>
          <p:nvPr/>
        </p:nvSpPr>
        <p:spPr>
          <a:xfrm>
            <a:off x="388535" y="1562100"/>
            <a:ext cx="10456976" cy="8863965"/>
          </a:xfrm>
          <a:prstGeom prst="rect">
            <a:avLst/>
          </a:prstGeom>
        </p:spPr>
        <p:txBody>
          <a:bodyPr wrap="square" lIns="0" tIns="0" rIns="0" bIns="0" rtlCol="0" anchor="t">
            <a:spAutoFit/>
          </a:bodyPr>
          <a:lstStyle/>
          <a:p>
            <a:pPr marL="596447" lvl="1" indent="-298224" algn="just">
              <a:buFont typeface="Arial"/>
              <a:buChar char="•"/>
            </a:pPr>
            <a:r>
              <a:rPr lang="en-US" sz="3600" dirty="0">
                <a:solidFill>
                  <a:srgbClr val="000000"/>
                </a:solidFill>
                <a:latin typeface="Times New Roman"/>
              </a:rPr>
              <a:t>The Cambridge Institute for Sustainability Leadership says that tourism is responsible for about 5% of all greenhouse gas emissions in the world. This number is expected to have grown by 130% by 2035. Up to 15% of the UK's greenhouse gas emissions come from this sector, which also makes 920,000 tones of food trash every year (</a:t>
            </a:r>
            <a:r>
              <a:rPr lang="en-US" sz="3600" dirty="0" err="1">
                <a:solidFill>
                  <a:srgbClr val="000000"/>
                </a:solidFill>
                <a:latin typeface="Times New Roman"/>
              </a:rPr>
              <a:t>Floričić</a:t>
            </a:r>
            <a:r>
              <a:rPr lang="en-US" sz="3600" dirty="0">
                <a:solidFill>
                  <a:srgbClr val="000000"/>
                </a:solidFill>
                <a:latin typeface="Times New Roman"/>
              </a:rPr>
              <a:t>, 2020). </a:t>
            </a:r>
          </a:p>
          <a:p>
            <a:pPr marL="596447" lvl="1" indent="-298224" algn="just">
              <a:buFont typeface="Arial"/>
              <a:buChar char="•"/>
            </a:pPr>
            <a:r>
              <a:rPr lang="en-US" sz="3600" dirty="0">
                <a:solidFill>
                  <a:srgbClr val="000000"/>
                </a:solidFill>
                <a:latin typeface="Times New Roman"/>
              </a:rPr>
              <a:t>Payment sense research shows that 66% of UK customers think that ethical factors are important when choosing where to eat. </a:t>
            </a:r>
          </a:p>
          <a:p>
            <a:pPr marL="596447" lvl="1" indent="-298224" algn="just">
              <a:buFont typeface="Arial"/>
              <a:buChar char="•"/>
            </a:pPr>
            <a:r>
              <a:rPr lang="en-US" sz="3600" dirty="0">
                <a:solidFill>
                  <a:srgbClr val="000000"/>
                </a:solidFill>
                <a:latin typeface="Times New Roman"/>
              </a:rPr>
              <a:t>Visit England research shows that 58% of British would rather stay in places that have green prizes and use eco-friendly methods (</a:t>
            </a:r>
            <a:r>
              <a:rPr lang="en-US" sz="3600" dirty="0" err="1">
                <a:solidFill>
                  <a:srgbClr val="000000"/>
                </a:solidFill>
                <a:latin typeface="Times New Roman"/>
              </a:rPr>
              <a:t>Oliveras</a:t>
            </a:r>
            <a:r>
              <a:rPr lang="en-US" sz="3600" dirty="0">
                <a:solidFill>
                  <a:srgbClr val="000000"/>
                </a:solidFill>
                <a:latin typeface="Times New Roman"/>
              </a:rPr>
              <a:t>-Villanueva et al., 2020).</a:t>
            </a:r>
          </a:p>
          <a:p>
            <a:pPr algn="just"/>
            <a:endParaRPr lang="en-US" sz="3600" dirty="0">
              <a:solidFill>
                <a:srgbClr val="000000"/>
              </a:solidFill>
              <a:latin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4027727" y="-1111827"/>
            <a:ext cx="6463145" cy="11398827"/>
            <a:chOff x="0" y="0"/>
            <a:chExt cx="1702228" cy="3002160"/>
          </a:xfrm>
        </p:grpSpPr>
        <p:sp>
          <p:nvSpPr>
            <p:cNvPr id="3" name="Freeform 3"/>
            <p:cNvSpPr/>
            <p:nvPr/>
          </p:nvSpPr>
          <p:spPr>
            <a:xfrm>
              <a:off x="0" y="0"/>
              <a:ext cx="1702228" cy="3002160"/>
            </a:xfrm>
            <a:custGeom>
              <a:avLst/>
              <a:gdLst/>
              <a:ahLst/>
              <a:cxnLst/>
              <a:rect l="l" t="t" r="r" b="b"/>
              <a:pathLst>
                <a:path w="1702228" h="3002160">
                  <a:moveTo>
                    <a:pt x="0" y="0"/>
                  </a:moveTo>
                  <a:lnTo>
                    <a:pt x="1702228" y="0"/>
                  </a:lnTo>
                  <a:lnTo>
                    <a:pt x="1702228" y="3002160"/>
                  </a:lnTo>
                  <a:lnTo>
                    <a:pt x="0" y="3002160"/>
                  </a:lnTo>
                  <a:close/>
                </a:path>
              </a:pathLst>
            </a:custGeom>
            <a:solidFill>
              <a:srgbClr val="94B8AB"/>
            </a:solidFill>
          </p:spPr>
          <p:txBody>
            <a:bodyPr/>
            <a:lstStyle/>
            <a:p>
              <a:endParaRPr lang="en-GB"/>
            </a:p>
          </p:txBody>
        </p:sp>
        <p:sp>
          <p:nvSpPr>
            <p:cNvPr id="4" name="TextBox 4"/>
            <p:cNvSpPr txBox="1"/>
            <p:nvPr/>
          </p:nvSpPr>
          <p:spPr>
            <a:xfrm>
              <a:off x="0" y="-47625"/>
              <a:ext cx="1702228" cy="3049785"/>
            </a:xfrm>
            <a:prstGeom prst="rect">
              <a:avLst/>
            </a:prstGeom>
          </p:spPr>
          <p:txBody>
            <a:bodyPr lIns="50800" tIns="50800" rIns="50800" bIns="50800" rtlCol="0" anchor="ctr"/>
            <a:lstStyle/>
            <a:p>
              <a:pPr algn="ctr">
                <a:lnSpc>
                  <a:spcPts val="2659"/>
                </a:lnSpc>
              </a:pPr>
              <a:endParaRPr/>
            </a:p>
          </p:txBody>
        </p:sp>
      </p:grpSp>
      <p:pic>
        <p:nvPicPr>
          <p:cNvPr id="5" name="Picture 5"/>
          <p:cNvPicPr>
            <a:picLocks noChangeAspect="1"/>
          </p:cNvPicPr>
          <p:nvPr/>
        </p:nvPicPr>
        <p:blipFill>
          <a:blip r:embed="rId3"/>
          <a:stretch>
            <a:fillRect/>
          </a:stretch>
        </p:blipFill>
        <p:spPr>
          <a:xfrm>
            <a:off x="10845511" y="389659"/>
            <a:ext cx="9507682" cy="9507682"/>
          </a:xfrm>
          <a:prstGeom prst="rect">
            <a:avLst/>
          </a:prstGeom>
        </p:spPr>
      </p:pic>
      <p:sp>
        <p:nvSpPr>
          <p:cNvPr id="6" name="TextBox 6"/>
          <p:cNvSpPr txBox="1"/>
          <p:nvPr/>
        </p:nvSpPr>
        <p:spPr>
          <a:xfrm>
            <a:off x="1180733" y="2386965"/>
            <a:ext cx="9733443" cy="7201972"/>
          </a:xfrm>
          <a:prstGeom prst="rect">
            <a:avLst/>
          </a:prstGeom>
        </p:spPr>
        <p:txBody>
          <a:bodyPr lIns="0" tIns="0" rIns="0" bIns="0" rtlCol="0" anchor="t">
            <a:spAutoFit/>
          </a:bodyPr>
          <a:lstStyle/>
          <a:p>
            <a:pPr algn="just"/>
            <a:r>
              <a:rPr lang="en-US" sz="3600" dirty="0">
                <a:solidFill>
                  <a:srgbClr val="000000"/>
                </a:solidFill>
                <a:latin typeface="Times New Roman Bold"/>
              </a:rPr>
              <a:t>Triple Bottom Line (TBL) theory</a:t>
            </a:r>
          </a:p>
          <a:p>
            <a:pPr marL="725984" lvl="1" indent="-362992" algn="just">
              <a:buFont typeface="Arial"/>
              <a:buChar char="•"/>
            </a:pPr>
            <a:r>
              <a:rPr lang="en-US" sz="3600" spc="-80" dirty="0">
                <a:solidFill>
                  <a:srgbClr val="000000"/>
                </a:solidFill>
                <a:latin typeface="Times New Roman"/>
              </a:rPr>
              <a:t>“People” deals with the social duty side of the business by focusing on fair labor standards, getting involved in the community, and keeping visitors happy (Pereira et al., 2021). </a:t>
            </a:r>
          </a:p>
          <a:p>
            <a:pPr marL="725984" lvl="1" indent="-362992" algn="just">
              <a:buFont typeface="Arial"/>
              <a:buChar char="•"/>
            </a:pPr>
            <a:r>
              <a:rPr lang="en-US" sz="3600" spc="-80" dirty="0">
                <a:solidFill>
                  <a:srgbClr val="000000"/>
                </a:solidFill>
                <a:latin typeface="Times New Roman"/>
              </a:rPr>
              <a:t>“Planet” stands for environmental care, which means doing things to cut down on waste, save water, and lower carbon footprints (Chen et al., 2020).</a:t>
            </a:r>
          </a:p>
          <a:p>
            <a:pPr marL="725984" lvl="1" indent="-362992" algn="just">
              <a:buFont typeface="Arial"/>
              <a:buChar char="•"/>
            </a:pPr>
            <a:r>
              <a:rPr lang="en-US" sz="3600" spc="-80" dirty="0">
                <a:solidFill>
                  <a:srgbClr val="000000"/>
                </a:solidFill>
                <a:latin typeface="Times New Roman"/>
              </a:rPr>
              <a:t>Lastly, “Profit” makes sure that environmentally friendly methods can be used in business, which is good for the company's money. </a:t>
            </a:r>
          </a:p>
          <a:p>
            <a:pPr algn="just"/>
            <a:endParaRPr lang="en-US" sz="3600" spc="-80" dirty="0">
              <a:solidFill>
                <a:srgbClr val="000000"/>
              </a:solidFill>
              <a:latin typeface="Times New Roman"/>
            </a:endParaRPr>
          </a:p>
        </p:txBody>
      </p:sp>
      <p:sp>
        <p:nvSpPr>
          <p:cNvPr id="7" name="Freeform 7"/>
          <p:cNvSpPr/>
          <p:nvPr/>
        </p:nvSpPr>
        <p:spPr>
          <a:xfrm>
            <a:off x="13971435" y="3086100"/>
            <a:ext cx="3255836" cy="4114800"/>
          </a:xfrm>
          <a:custGeom>
            <a:avLst/>
            <a:gdLst/>
            <a:ahLst/>
            <a:cxnLst/>
            <a:rect l="l" t="t" r="r" b="b"/>
            <a:pathLst>
              <a:path w="3255836" h="4114800">
                <a:moveTo>
                  <a:pt x="0" y="0"/>
                </a:moveTo>
                <a:lnTo>
                  <a:pt x="3255835" y="0"/>
                </a:lnTo>
                <a:lnTo>
                  <a:pt x="3255835"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TextBox 8"/>
          <p:cNvSpPr txBox="1"/>
          <p:nvPr/>
        </p:nvSpPr>
        <p:spPr>
          <a:xfrm>
            <a:off x="1180733" y="1181966"/>
            <a:ext cx="10554067" cy="564257"/>
          </a:xfrm>
          <a:prstGeom prst="rect">
            <a:avLst/>
          </a:prstGeom>
        </p:spPr>
        <p:txBody>
          <a:bodyPr wrap="square" lIns="0" tIns="0" rIns="0" bIns="0" rtlCol="0" anchor="t">
            <a:spAutoFit/>
          </a:bodyPr>
          <a:lstStyle/>
          <a:p>
            <a:pPr algn="l">
              <a:lnSpc>
                <a:spcPts val="4399"/>
              </a:lnSpc>
            </a:pPr>
            <a:r>
              <a:rPr lang="en-US" sz="4399" dirty="0">
                <a:solidFill>
                  <a:srgbClr val="040404"/>
                </a:solidFill>
                <a:latin typeface="Times New Roman Bold"/>
              </a:rPr>
              <a:t>OVERVIEW OF LITERATURE (Cont.)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4027727" y="-1111827"/>
            <a:ext cx="6463145" cy="11398827"/>
            <a:chOff x="0" y="0"/>
            <a:chExt cx="1702228" cy="3002160"/>
          </a:xfrm>
        </p:grpSpPr>
        <p:sp>
          <p:nvSpPr>
            <p:cNvPr id="3" name="Freeform 3"/>
            <p:cNvSpPr/>
            <p:nvPr/>
          </p:nvSpPr>
          <p:spPr>
            <a:xfrm>
              <a:off x="0" y="0"/>
              <a:ext cx="1702228" cy="3002160"/>
            </a:xfrm>
            <a:custGeom>
              <a:avLst/>
              <a:gdLst/>
              <a:ahLst/>
              <a:cxnLst/>
              <a:rect l="l" t="t" r="r" b="b"/>
              <a:pathLst>
                <a:path w="1702228" h="3002160">
                  <a:moveTo>
                    <a:pt x="0" y="0"/>
                  </a:moveTo>
                  <a:lnTo>
                    <a:pt x="1702228" y="0"/>
                  </a:lnTo>
                  <a:lnTo>
                    <a:pt x="1702228" y="3002160"/>
                  </a:lnTo>
                  <a:lnTo>
                    <a:pt x="0" y="3002160"/>
                  </a:lnTo>
                  <a:close/>
                </a:path>
              </a:pathLst>
            </a:custGeom>
            <a:solidFill>
              <a:srgbClr val="94B8AB"/>
            </a:solidFill>
          </p:spPr>
          <p:txBody>
            <a:bodyPr/>
            <a:lstStyle/>
            <a:p>
              <a:endParaRPr lang="en-GB"/>
            </a:p>
          </p:txBody>
        </p:sp>
        <p:sp>
          <p:nvSpPr>
            <p:cNvPr id="4" name="TextBox 4"/>
            <p:cNvSpPr txBox="1"/>
            <p:nvPr/>
          </p:nvSpPr>
          <p:spPr>
            <a:xfrm>
              <a:off x="0" y="-47625"/>
              <a:ext cx="1702228" cy="3049785"/>
            </a:xfrm>
            <a:prstGeom prst="rect">
              <a:avLst/>
            </a:prstGeom>
          </p:spPr>
          <p:txBody>
            <a:bodyPr lIns="50800" tIns="50800" rIns="50800" bIns="50800" rtlCol="0" anchor="ctr"/>
            <a:lstStyle/>
            <a:p>
              <a:pPr algn="ctr">
                <a:lnSpc>
                  <a:spcPts val="2659"/>
                </a:lnSpc>
              </a:pPr>
              <a:endParaRPr/>
            </a:p>
          </p:txBody>
        </p:sp>
      </p:grpSp>
      <p:pic>
        <p:nvPicPr>
          <p:cNvPr id="5" name="Picture 5"/>
          <p:cNvPicPr>
            <a:picLocks noChangeAspect="1"/>
          </p:cNvPicPr>
          <p:nvPr/>
        </p:nvPicPr>
        <p:blipFill>
          <a:blip r:embed="rId3"/>
          <a:stretch>
            <a:fillRect/>
          </a:stretch>
        </p:blipFill>
        <p:spPr>
          <a:xfrm>
            <a:off x="10845511" y="389659"/>
            <a:ext cx="9507682" cy="9507682"/>
          </a:xfrm>
          <a:prstGeom prst="rect">
            <a:avLst/>
          </a:prstGeom>
        </p:spPr>
      </p:pic>
      <p:grpSp>
        <p:nvGrpSpPr>
          <p:cNvPr id="6" name="Group 6"/>
          <p:cNvGrpSpPr/>
          <p:nvPr/>
        </p:nvGrpSpPr>
        <p:grpSpPr>
          <a:xfrm>
            <a:off x="13041609" y="2520315"/>
            <a:ext cx="5246391" cy="5246370"/>
            <a:chOff x="0" y="0"/>
            <a:chExt cx="6350000" cy="6349975"/>
          </a:xfrm>
        </p:grpSpPr>
        <p:sp>
          <p:nvSpPr>
            <p:cNvPr id="7" name="Freeform 7"/>
            <p:cNvSpPr/>
            <p:nvPr/>
          </p:nvSpPr>
          <p:spPr>
            <a:xfrm>
              <a:off x="0" y="0"/>
              <a:ext cx="6350000" cy="6349975"/>
            </a:xfrm>
            <a:custGeom>
              <a:avLst/>
              <a:gdLst/>
              <a:ahLst/>
              <a:cxnLst/>
              <a:rect l="l" t="t" r="r" b="b"/>
              <a:pathLst>
                <a:path w="6350000" h="6349975">
                  <a:moveTo>
                    <a:pt x="6350000" y="3175025"/>
                  </a:moveTo>
                  <a:cubicBezTo>
                    <a:pt x="6350000" y="4928451"/>
                    <a:pt x="4928476" y="6349975"/>
                    <a:pt x="3175000" y="6349975"/>
                  </a:cubicBezTo>
                  <a:cubicBezTo>
                    <a:pt x="1421498" y="6349975"/>
                    <a:pt x="0" y="4928451"/>
                    <a:pt x="0" y="3175025"/>
                  </a:cubicBezTo>
                  <a:cubicBezTo>
                    <a:pt x="0" y="1421511"/>
                    <a:pt x="1421498" y="0"/>
                    <a:pt x="3175000" y="0"/>
                  </a:cubicBezTo>
                  <a:cubicBezTo>
                    <a:pt x="4928502" y="0"/>
                    <a:pt x="6350000" y="1421511"/>
                    <a:pt x="6350000" y="3175025"/>
                  </a:cubicBezTo>
                  <a:close/>
                </a:path>
              </a:pathLst>
            </a:custGeom>
            <a:blipFill>
              <a:blip r:embed="rId4"/>
              <a:stretch>
                <a:fillRect l="-17567" r="-17567"/>
              </a:stretch>
            </a:blipFill>
          </p:spPr>
          <p:txBody>
            <a:bodyPr/>
            <a:lstStyle/>
            <a:p>
              <a:endParaRPr lang="en-GB"/>
            </a:p>
          </p:txBody>
        </p:sp>
      </p:grpSp>
      <p:sp>
        <p:nvSpPr>
          <p:cNvPr id="8" name="TextBox 8"/>
          <p:cNvSpPr txBox="1"/>
          <p:nvPr/>
        </p:nvSpPr>
        <p:spPr>
          <a:xfrm>
            <a:off x="1180733" y="1181966"/>
            <a:ext cx="11087467" cy="564257"/>
          </a:xfrm>
          <a:prstGeom prst="rect">
            <a:avLst/>
          </a:prstGeom>
        </p:spPr>
        <p:txBody>
          <a:bodyPr wrap="square" lIns="0" tIns="0" rIns="0" bIns="0" rtlCol="0" anchor="t">
            <a:spAutoFit/>
          </a:bodyPr>
          <a:lstStyle/>
          <a:p>
            <a:pPr algn="l">
              <a:lnSpc>
                <a:spcPts val="4399"/>
              </a:lnSpc>
            </a:pPr>
            <a:r>
              <a:rPr lang="en-US" sz="4399" dirty="0">
                <a:solidFill>
                  <a:srgbClr val="040404"/>
                </a:solidFill>
                <a:latin typeface="Times New Roman Bold"/>
              </a:rPr>
              <a:t>OVERVIEW OF LITERATURE (Cont.) </a:t>
            </a:r>
          </a:p>
        </p:txBody>
      </p:sp>
      <p:sp>
        <p:nvSpPr>
          <p:cNvPr id="9" name="TextBox 9"/>
          <p:cNvSpPr txBox="1"/>
          <p:nvPr/>
        </p:nvSpPr>
        <p:spPr>
          <a:xfrm>
            <a:off x="974389" y="2728600"/>
            <a:ext cx="9733443" cy="5513497"/>
          </a:xfrm>
          <a:prstGeom prst="rect">
            <a:avLst/>
          </a:prstGeom>
        </p:spPr>
        <p:txBody>
          <a:bodyPr lIns="0" tIns="0" rIns="0" bIns="0" rtlCol="0" anchor="t">
            <a:spAutoFit/>
          </a:bodyPr>
          <a:lstStyle/>
          <a:p>
            <a:pPr algn="just">
              <a:lnSpc>
                <a:spcPts val="4707"/>
              </a:lnSpc>
            </a:pPr>
            <a:r>
              <a:rPr lang="en-US" sz="4000" spc="-80" dirty="0">
                <a:solidFill>
                  <a:srgbClr val="000000"/>
                </a:solidFill>
                <a:latin typeface="Times New Roman Bold"/>
              </a:rPr>
              <a:t>Theory of CSR </a:t>
            </a:r>
          </a:p>
          <a:p>
            <a:pPr marL="682805" lvl="1" indent="-341403" algn="just">
              <a:lnSpc>
                <a:spcPts val="4427"/>
              </a:lnSpc>
              <a:buFont typeface="Arial"/>
              <a:buChar char="•"/>
            </a:pPr>
            <a:r>
              <a:rPr lang="en-US" sz="3600" spc="-75" dirty="0">
                <a:solidFill>
                  <a:srgbClr val="000000"/>
                </a:solidFill>
                <a:latin typeface="Times New Roman"/>
              </a:rPr>
              <a:t>Installing LED lights, tools that use less energy, and smart HVAC systems that adjust based on the number of people in the building. Saving water is another important part of CSR in the hotel industry (</a:t>
            </a:r>
            <a:r>
              <a:rPr lang="en-US" sz="3600" spc="-75" dirty="0" err="1">
                <a:solidFill>
                  <a:srgbClr val="000000"/>
                </a:solidFill>
                <a:latin typeface="Times New Roman"/>
              </a:rPr>
              <a:t>Eggeling</a:t>
            </a:r>
            <a:r>
              <a:rPr lang="en-US" sz="3600" spc="-75" dirty="0">
                <a:solidFill>
                  <a:srgbClr val="000000"/>
                </a:solidFill>
                <a:latin typeface="Times New Roman"/>
              </a:rPr>
              <a:t>, 2020). Hotels can save water by putting in low-flow fixtures in the kitchen and bathrooms, recycling grey water, and greenery that doesn't need much water. </a:t>
            </a:r>
          </a:p>
          <a:p>
            <a:pPr algn="just">
              <a:lnSpc>
                <a:spcPts val="3027"/>
              </a:lnSpc>
            </a:pPr>
            <a:endParaRPr lang="en-US" sz="3600" spc="-75" dirty="0">
              <a:solidFill>
                <a:srgbClr val="000000"/>
              </a:solidFill>
              <a:latin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4027727" y="-1111827"/>
            <a:ext cx="6463145" cy="11398827"/>
            <a:chOff x="0" y="0"/>
            <a:chExt cx="1702228" cy="3002160"/>
          </a:xfrm>
        </p:grpSpPr>
        <p:sp>
          <p:nvSpPr>
            <p:cNvPr id="3" name="Freeform 3"/>
            <p:cNvSpPr/>
            <p:nvPr/>
          </p:nvSpPr>
          <p:spPr>
            <a:xfrm>
              <a:off x="0" y="0"/>
              <a:ext cx="1702228" cy="3002160"/>
            </a:xfrm>
            <a:custGeom>
              <a:avLst/>
              <a:gdLst/>
              <a:ahLst/>
              <a:cxnLst/>
              <a:rect l="l" t="t" r="r" b="b"/>
              <a:pathLst>
                <a:path w="1702228" h="3002160">
                  <a:moveTo>
                    <a:pt x="0" y="0"/>
                  </a:moveTo>
                  <a:lnTo>
                    <a:pt x="1702228" y="0"/>
                  </a:lnTo>
                  <a:lnTo>
                    <a:pt x="1702228" y="3002160"/>
                  </a:lnTo>
                  <a:lnTo>
                    <a:pt x="0" y="3002160"/>
                  </a:lnTo>
                  <a:close/>
                </a:path>
              </a:pathLst>
            </a:custGeom>
            <a:solidFill>
              <a:srgbClr val="94B8AB"/>
            </a:solidFill>
          </p:spPr>
          <p:txBody>
            <a:bodyPr/>
            <a:lstStyle/>
            <a:p>
              <a:endParaRPr lang="en-GB"/>
            </a:p>
          </p:txBody>
        </p:sp>
        <p:sp>
          <p:nvSpPr>
            <p:cNvPr id="4" name="TextBox 4"/>
            <p:cNvSpPr txBox="1"/>
            <p:nvPr/>
          </p:nvSpPr>
          <p:spPr>
            <a:xfrm>
              <a:off x="0" y="-47625"/>
              <a:ext cx="1702228" cy="3049785"/>
            </a:xfrm>
            <a:prstGeom prst="rect">
              <a:avLst/>
            </a:prstGeom>
          </p:spPr>
          <p:txBody>
            <a:bodyPr lIns="50800" tIns="50800" rIns="50800" bIns="50800" rtlCol="0" anchor="ctr"/>
            <a:lstStyle/>
            <a:p>
              <a:pPr algn="ctr">
                <a:lnSpc>
                  <a:spcPts val="2659"/>
                </a:lnSpc>
              </a:pPr>
              <a:endParaRPr/>
            </a:p>
          </p:txBody>
        </p:sp>
      </p:grpSp>
      <p:pic>
        <p:nvPicPr>
          <p:cNvPr id="5" name="Picture 5"/>
          <p:cNvPicPr>
            <a:picLocks noChangeAspect="1"/>
          </p:cNvPicPr>
          <p:nvPr/>
        </p:nvPicPr>
        <p:blipFill>
          <a:blip r:embed="rId3"/>
          <a:stretch>
            <a:fillRect/>
          </a:stretch>
        </p:blipFill>
        <p:spPr>
          <a:xfrm>
            <a:off x="10845511" y="389659"/>
            <a:ext cx="9507682" cy="9507682"/>
          </a:xfrm>
          <a:prstGeom prst="rect">
            <a:avLst/>
          </a:prstGeom>
        </p:spPr>
      </p:pic>
      <p:sp>
        <p:nvSpPr>
          <p:cNvPr id="6" name="Freeform 6"/>
          <p:cNvSpPr/>
          <p:nvPr/>
        </p:nvSpPr>
        <p:spPr>
          <a:xfrm>
            <a:off x="13341927" y="3086100"/>
            <a:ext cx="4514850" cy="4114800"/>
          </a:xfrm>
          <a:custGeom>
            <a:avLst/>
            <a:gdLst/>
            <a:ahLst/>
            <a:cxnLst/>
            <a:rect l="l" t="t" r="r" b="b"/>
            <a:pathLst>
              <a:path w="4514850" h="4114800">
                <a:moveTo>
                  <a:pt x="0" y="0"/>
                </a:moveTo>
                <a:lnTo>
                  <a:pt x="4514850" y="0"/>
                </a:lnTo>
                <a:lnTo>
                  <a:pt x="4514850"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TextBox 7"/>
          <p:cNvSpPr txBox="1"/>
          <p:nvPr/>
        </p:nvSpPr>
        <p:spPr>
          <a:xfrm>
            <a:off x="1180733" y="1181966"/>
            <a:ext cx="12161194" cy="564257"/>
          </a:xfrm>
          <a:prstGeom prst="rect">
            <a:avLst/>
          </a:prstGeom>
        </p:spPr>
        <p:txBody>
          <a:bodyPr wrap="square" lIns="0" tIns="0" rIns="0" bIns="0" rtlCol="0" anchor="t">
            <a:spAutoFit/>
          </a:bodyPr>
          <a:lstStyle/>
          <a:p>
            <a:pPr algn="l">
              <a:lnSpc>
                <a:spcPts val="4399"/>
              </a:lnSpc>
            </a:pPr>
            <a:r>
              <a:rPr lang="en-US" sz="4399" dirty="0">
                <a:solidFill>
                  <a:srgbClr val="040404"/>
                </a:solidFill>
                <a:latin typeface="Times New Roman Bold"/>
              </a:rPr>
              <a:t>OVERVIEW OF LITERATURE (Cont.) </a:t>
            </a:r>
          </a:p>
        </p:txBody>
      </p:sp>
      <p:sp>
        <p:nvSpPr>
          <p:cNvPr id="8" name="TextBox 8"/>
          <p:cNvSpPr txBox="1"/>
          <p:nvPr/>
        </p:nvSpPr>
        <p:spPr>
          <a:xfrm>
            <a:off x="1146401" y="3463553"/>
            <a:ext cx="9733443" cy="3359894"/>
          </a:xfrm>
          <a:prstGeom prst="rect">
            <a:avLst/>
          </a:prstGeom>
        </p:spPr>
        <p:txBody>
          <a:bodyPr lIns="0" tIns="0" rIns="0" bIns="0" rtlCol="0" anchor="t">
            <a:spAutoFit/>
          </a:bodyPr>
          <a:lstStyle/>
          <a:p>
            <a:pPr algn="just">
              <a:lnSpc>
                <a:spcPts val="4707"/>
              </a:lnSpc>
            </a:pPr>
            <a:r>
              <a:rPr lang="en-US" sz="4000" spc="-80" dirty="0">
                <a:solidFill>
                  <a:srgbClr val="000000"/>
                </a:solidFill>
                <a:latin typeface="Times New Roman Bold"/>
              </a:rPr>
              <a:t>EMS standards</a:t>
            </a:r>
          </a:p>
          <a:p>
            <a:pPr algn="just">
              <a:lnSpc>
                <a:spcPts val="4287"/>
              </a:lnSpc>
            </a:pPr>
            <a:r>
              <a:rPr lang="en-US" sz="3600" dirty="0">
                <a:solidFill>
                  <a:srgbClr val="000000"/>
                </a:solidFill>
                <a:latin typeface="Times New Roman"/>
              </a:rPr>
              <a:t>ISO 14001 is one of the most well-known EMS standards. It gives businesses an organized way to handle their environmental duties in a way that supports the environmental pillar of sustainable development (Munir,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0" y="-190500"/>
            <a:ext cx="18661874" cy="1290356"/>
            <a:chOff x="0" y="0"/>
            <a:chExt cx="6286913" cy="434702"/>
          </a:xfrm>
        </p:grpSpPr>
        <p:sp>
          <p:nvSpPr>
            <p:cNvPr id="3" name="Freeform 3"/>
            <p:cNvSpPr/>
            <p:nvPr/>
          </p:nvSpPr>
          <p:spPr>
            <a:xfrm>
              <a:off x="0" y="0"/>
              <a:ext cx="6286913" cy="434702"/>
            </a:xfrm>
            <a:custGeom>
              <a:avLst/>
              <a:gdLst/>
              <a:ahLst/>
              <a:cxnLst/>
              <a:rect l="l" t="t" r="r" b="b"/>
              <a:pathLst>
                <a:path w="6286913" h="434702">
                  <a:moveTo>
                    <a:pt x="0" y="0"/>
                  </a:moveTo>
                  <a:lnTo>
                    <a:pt x="6286913" y="0"/>
                  </a:lnTo>
                  <a:lnTo>
                    <a:pt x="6286913" y="434702"/>
                  </a:lnTo>
                  <a:lnTo>
                    <a:pt x="0" y="434702"/>
                  </a:lnTo>
                  <a:close/>
                </a:path>
              </a:pathLst>
            </a:custGeom>
            <a:solidFill>
              <a:srgbClr val="1C5739"/>
            </a:solidFill>
          </p:spPr>
          <p:txBody>
            <a:bodyPr/>
            <a:lstStyle/>
            <a:p>
              <a:endParaRPr lang="en-GB"/>
            </a:p>
          </p:txBody>
        </p:sp>
        <p:sp>
          <p:nvSpPr>
            <p:cNvPr id="4" name="TextBox 4"/>
            <p:cNvSpPr txBox="1"/>
            <p:nvPr/>
          </p:nvSpPr>
          <p:spPr>
            <a:xfrm>
              <a:off x="0" y="-66675"/>
              <a:ext cx="6286913" cy="501377"/>
            </a:xfrm>
            <a:prstGeom prst="rect">
              <a:avLst/>
            </a:prstGeom>
          </p:spPr>
          <p:txBody>
            <a:bodyPr lIns="50800" tIns="50800" rIns="50800" bIns="50800" rtlCol="0" anchor="ctr"/>
            <a:lstStyle/>
            <a:p>
              <a:pPr algn="ctr">
                <a:lnSpc>
                  <a:spcPts val="2859"/>
                </a:lnSpc>
              </a:pPr>
              <a:endParaRPr/>
            </a:p>
            <a:p>
              <a:pPr algn="ctr">
                <a:lnSpc>
                  <a:spcPts val="2859"/>
                </a:lnSpc>
              </a:pPr>
              <a:endParaRPr/>
            </a:p>
          </p:txBody>
        </p:sp>
      </p:grpSp>
      <p:graphicFrame>
        <p:nvGraphicFramePr>
          <p:cNvPr id="5" name="Table 5"/>
          <p:cNvGraphicFramePr>
            <a:graphicFrameLocks noGrp="1"/>
          </p:cNvGraphicFramePr>
          <p:nvPr>
            <p:extLst>
              <p:ext uri="{D42A27DB-BD31-4B8C-83A1-F6EECF244321}">
                <p14:modId xmlns:p14="http://schemas.microsoft.com/office/powerpoint/2010/main" val="2923266941"/>
              </p:ext>
            </p:extLst>
          </p:nvPr>
        </p:nvGraphicFramePr>
        <p:xfrm>
          <a:off x="5257800" y="2095500"/>
          <a:ext cx="12420600" cy="7010400"/>
        </p:xfrm>
        <a:graphic>
          <a:graphicData uri="http://schemas.openxmlformats.org/drawingml/2006/table">
            <a:tbl>
              <a:tblPr/>
              <a:tblGrid>
                <a:gridCol w="2413144">
                  <a:extLst>
                    <a:ext uri="{9D8B030D-6E8A-4147-A177-3AD203B41FA5}">
                      <a16:colId xmlns:a16="http://schemas.microsoft.com/office/drawing/2014/main" val="20000"/>
                    </a:ext>
                  </a:extLst>
                </a:gridCol>
                <a:gridCol w="10007456">
                  <a:extLst>
                    <a:ext uri="{9D8B030D-6E8A-4147-A177-3AD203B41FA5}">
                      <a16:colId xmlns:a16="http://schemas.microsoft.com/office/drawing/2014/main" val="20001"/>
                    </a:ext>
                  </a:extLst>
                </a:gridCol>
              </a:tblGrid>
              <a:tr h="2336800">
                <a:tc>
                  <a:txBody>
                    <a:bodyPr/>
                    <a:lstStyle/>
                    <a:p>
                      <a:pPr algn="just">
                        <a:lnSpc>
                          <a:spcPts val="2100"/>
                        </a:lnSpc>
                        <a:defRPr/>
                      </a:pPr>
                      <a:r>
                        <a:rPr lang="en-US" sz="3200" b="0" dirty="0">
                          <a:solidFill>
                            <a:srgbClr val="000000"/>
                          </a:solidFill>
                          <a:latin typeface="Times New Roman Bold"/>
                        </a:rPr>
                        <a:t>Political </a:t>
                      </a:r>
                      <a:endParaRPr lang="en-US" sz="2400" b="0" dirty="0"/>
                    </a:p>
                  </a:txBody>
                  <a:tcPr marL="190500" marR="190500" marT="190500" marB="19050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just">
                        <a:lnSpc>
                          <a:spcPts val="2100"/>
                        </a:lnSpc>
                        <a:defRPr/>
                      </a:pPr>
                      <a:r>
                        <a:rPr lang="en-US" sz="2400" b="0" dirty="0">
                          <a:solidFill>
                            <a:srgbClr val="000000"/>
                          </a:solidFill>
                          <a:latin typeface="Times New Roman" panose="02020603050405020304" pitchFamily="18" charset="0"/>
                          <a:cs typeface="Times New Roman" panose="02020603050405020304" pitchFamily="18" charset="0"/>
                        </a:rPr>
                        <a:t>The UK government has set rules through organizations like the Environment Agency. As an example, the UK Water Industry Act of 1991 sets rules for managing water and sewage systems. The Greater London Authority (GLA) made the London Plan, which says that new buildings must have features that save water. To save water, it has strict rules (Chen et al., 2020). </a:t>
                      </a:r>
                      <a:endParaRPr lang="en-US" sz="1800" b="0" dirty="0">
                        <a:latin typeface="Times New Roman" panose="02020603050405020304" pitchFamily="18" charset="0"/>
                        <a:cs typeface="Times New Roman" panose="02020603050405020304" pitchFamily="18" charset="0"/>
                      </a:endParaRPr>
                    </a:p>
                  </a:txBody>
                  <a:tcPr marL="190500" marR="190500" marT="190500" marB="19050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336800">
                <a:tc>
                  <a:txBody>
                    <a:bodyPr/>
                    <a:lstStyle/>
                    <a:p>
                      <a:pPr algn="just">
                        <a:lnSpc>
                          <a:spcPts val="2100"/>
                        </a:lnSpc>
                        <a:defRPr/>
                      </a:pPr>
                      <a:r>
                        <a:rPr lang="en-US" sz="3200" b="0" dirty="0">
                          <a:solidFill>
                            <a:srgbClr val="000000"/>
                          </a:solidFill>
                          <a:latin typeface="Times New Roman Bold"/>
                        </a:rPr>
                        <a:t>Economical </a:t>
                      </a:r>
                      <a:endParaRPr lang="en-US" sz="2400" b="0" dirty="0"/>
                    </a:p>
                  </a:txBody>
                  <a:tcPr marL="190500" marR="190500" marT="190500" marB="19050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just">
                        <a:lnSpc>
                          <a:spcPts val="2100"/>
                        </a:lnSpc>
                        <a:defRPr/>
                      </a:pPr>
                      <a:r>
                        <a:rPr lang="en-US" sz="2400" b="0" dirty="0">
                          <a:solidFill>
                            <a:srgbClr val="000000"/>
                          </a:solidFill>
                          <a:latin typeface="Times New Roman" panose="02020603050405020304" pitchFamily="18" charset="0"/>
                          <a:cs typeface="Times New Roman" panose="02020603050405020304" pitchFamily="18" charset="0"/>
                        </a:rPr>
                        <a:t>A mid-sized hotel could save between $20,000 and $30,000 a year on water costs by putting in equipment that uses less water and doing regular upkeep to fix leaks and cut down on waste. For example, low-flow showerheads lower both the amount of water used and the energy needed to heat the water, which saves even more money (</a:t>
                      </a:r>
                      <a:r>
                        <a:rPr lang="en-US" sz="2400" b="0" dirty="0" err="1">
                          <a:solidFill>
                            <a:srgbClr val="000000"/>
                          </a:solidFill>
                          <a:latin typeface="Times New Roman" panose="02020603050405020304" pitchFamily="18" charset="0"/>
                          <a:cs typeface="Times New Roman" panose="02020603050405020304" pitchFamily="18" charset="0"/>
                        </a:rPr>
                        <a:t>Eggeling</a:t>
                      </a:r>
                      <a:r>
                        <a:rPr lang="en-US" sz="2400" b="0" dirty="0">
                          <a:solidFill>
                            <a:srgbClr val="000000"/>
                          </a:solidFill>
                          <a:latin typeface="Times New Roman" panose="02020603050405020304" pitchFamily="18" charset="0"/>
                          <a:cs typeface="Times New Roman" panose="02020603050405020304" pitchFamily="18" charset="0"/>
                        </a:rPr>
                        <a:t>, 2020).</a:t>
                      </a:r>
                      <a:endParaRPr lang="en-US" sz="1800" b="0" dirty="0">
                        <a:latin typeface="Times New Roman" panose="02020603050405020304" pitchFamily="18" charset="0"/>
                        <a:cs typeface="Times New Roman" panose="02020603050405020304" pitchFamily="18" charset="0"/>
                      </a:endParaRPr>
                    </a:p>
                  </a:txBody>
                  <a:tcPr marL="190500" marR="190500" marT="190500" marB="19050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336800">
                <a:tc>
                  <a:txBody>
                    <a:bodyPr/>
                    <a:lstStyle/>
                    <a:p>
                      <a:pPr algn="just">
                        <a:lnSpc>
                          <a:spcPts val="2100"/>
                        </a:lnSpc>
                        <a:defRPr/>
                      </a:pPr>
                      <a:r>
                        <a:rPr lang="en-US" sz="3200" b="0" dirty="0">
                          <a:solidFill>
                            <a:srgbClr val="000000"/>
                          </a:solidFill>
                          <a:latin typeface="Times New Roman Bold"/>
                        </a:rPr>
                        <a:t>Social </a:t>
                      </a:r>
                      <a:endParaRPr lang="en-US" sz="2400" b="0" dirty="0"/>
                    </a:p>
                  </a:txBody>
                  <a:tcPr marL="190500" marR="190500" marT="190500" marB="19050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a:lstStyle/>
                    <a:p>
                      <a:pPr algn="just">
                        <a:lnSpc>
                          <a:spcPts val="2100"/>
                        </a:lnSpc>
                        <a:defRPr/>
                      </a:pPr>
                      <a:r>
                        <a:rPr lang="en-US" sz="2400" b="0" dirty="0">
                          <a:solidFill>
                            <a:srgbClr val="000000"/>
                          </a:solidFill>
                          <a:latin typeface="Times New Roman" panose="02020603050405020304" pitchFamily="18" charset="0"/>
                          <a:cs typeface="Times New Roman" panose="02020603050405020304" pitchFamily="18" charset="0"/>
                        </a:rPr>
                        <a:t>As people learn more about climate change, resource loss, and how human actions affect the environment, they become more aware of their own ecological footprint. Eco-friendly hotels often focus on using natural, non-toxic materials, serving organic food, and offering wellness-focused services, which appeal to tourists who care about their health.</a:t>
                      </a:r>
                      <a:endParaRPr lang="en-US" sz="1800" b="0" dirty="0">
                        <a:latin typeface="Times New Roman" panose="02020603050405020304" pitchFamily="18" charset="0"/>
                        <a:cs typeface="Times New Roman" panose="02020603050405020304" pitchFamily="18" charset="0"/>
                      </a:endParaRPr>
                    </a:p>
                  </a:txBody>
                  <a:tcPr marL="190500" marR="190500" marT="190500" marB="19050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
        <p:nvSpPr>
          <p:cNvPr id="6" name="Freeform 6"/>
          <p:cNvSpPr/>
          <p:nvPr/>
        </p:nvSpPr>
        <p:spPr>
          <a:xfrm>
            <a:off x="-7374" y="7337553"/>
            <a:ext cx="3017073" cy="2945760"/>
          </a:xfrm>
          <a:custGeom>
            <a:avLst/>
            <a:gdLst/>
            <a:ahLst/>
            <a:cxnLst/>
            <a:rect l="l" t="t" r="r" b="b"/>
            <a:pathLst>
              <a:path w="3017073" h="2945760">
                <a:moveTo>
                  <a:pt x="0" y="0"/>
                </a:moveTo>
                <a:lnTo>
                  <a:pt x="3017073" y="0"/>
                </a:lnTo>
                <a:lnTo>
                  <a:pt x="3017073" y="2945760"/>
                </a:lnTo>
                <a:lnTo>
                  <a:pt x="0" y="29457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630760" y="136810"/>
            <a:ext cx="17047640" cy="815690"/>
          </a:xfrm>
          <a:prstGeom prst="rect">
            <a:avLst/>
          </a:prstGeom>
        </p:spPr>
        <p:txBody>
          <a:bodyPr lIns="0" tIns="0" rIns="0" bIns="0" rtlCol="0" anchor="t">
            <a:spAutoFit/>
          </a:bodyPr>
          <a:lstStyle/>
          <a:p>
            <a:pPr marL="0" lvl="0" indent="0" algn="ctr">
              <a:lnSpc>
                <a:spcPts val="5956"/>
              </a:lnSpc>
              <a:spcBef>
                <a:spcPct val="0"/>
              </a:spcBef>
            </a:pPr>
            <a:r>
              <a:rPr lang="en-US" sz="4316" dirty="0">
                <a:solidFill>
                  <a:srgbClr val="FFFFFF"/>
                </a:solidFill>
                <a:latin typeface="Times New Roman Bold"/>
              </a:rPr>
              <a:t>Application to the Hotel and Hospitality Sector : PESTLE Analysis</a:t>
            </a:r>
          </a:p>
        </p:txBody>
      </p:sp>
      <p:pic>
        <p:nvPicPr>
          <p:cNvPr id="1026" name="Picture 2" descr="Pestel Images Free Download On Freepik | vlr.eng.br"/>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ackgroundRemoval t="9956" b="93825" l="9978" r="89978">
                        <a14:foregroundMark x1="57461" y1="51985" x2="57461" y2="51985"/>
                        <a14:foregroundMark x1="77416" y1="73283" x2="77416" y2="73283"/>
                        <a14:foregroundMark x1="52918" y1="82924" x2="52918" y2="82924"/>
                        <a14:foregroundMark x1="64232" y1="84499" x2="64232" y2="84499"/>
                        <a14:foregroundMark x1="80045" y1="61563" x2="80045" y2="57341"/>
                        <a14:foregroundMark x1="79644" y1="78072" x2="74388" y2="71708"/>
                        <a14:foregroundMark x1="80802" y1="74921" x2="80802" y2="74921"/>
                        <a14:foregroundMark x1="77016" y1="79710" x2="77016" y2="79710"/>
                        <a14:foregroundMark x1="76214" y1="78891" x2="76214" y2="78891"/>
                        <a14:foregroundMark x1="78396" y1="78891" x2="78396" y2="78891"/>
                        <a14:foregroundMark x1="78886" y1="80781" x2="74120" y2="81285"/>
                        <a14:foregroundMark x1="72205" y1="77883" x2="79109" y2="80592"/>
                        <a14:foregroundMark x1="53808" y1="46881" x2="58708" y2="56711"/>
                        <a14:foregroundMark x1="62584" y1="44675" x2="52606" y2="59105"/>
                        <a14:foregroundMark x1="60713" y1="20668" x2="61960" y2="29049"/>
                        <a14:foregroundMark x1="50869" y1="79521" x2="53497" y2="93825"/>
                      </a14:backgroundRemoval>
                    </a14:imgEffect>
                  </a14:imgLayer>
                </a14:imgProps>
              </a:ext>
              <a:ext uri="{28A0092B-C50C-407E-A947-70E740481C1C}">
                <a14:useLocalDpi xmlns:a14="http://schemas.microsoft.com/office/drawing/2010/main" val="0"/>
              </a:ext>
            </a:extLst>
          </a:blip>
          <a:srcRect l="23340" t="3136" r="8584" b="-3136"/>
          <a:stretch/>
        </p:blipFill>
        <p:spPr bwMode="auto">
          <a:xfrm>
            <a:off x="-7374" y="1798765"/>
            <a:ext cx="5334000" cy="55387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0" y="-190500"/>
            <a:ext cx="18661874" cy="1290356"/>
            <a:chOff x="0" y="0"/>
            <a:chExt cx="6286913" cy="434702"/>
          </a:xfrm>
        </p:grpSpPr>
        <p:sp>
          <p:nvSpPr>
            <p:cNvPr id="3" name="Freeform 3"/>
            <p:cNvSpPr/>
            <p:nvPr/>
          </p:nvSpPr>
          <p:spPr>
            <a:xfrm>
              <a:off x="0" y="0"/>
              <a:ext cx="6286913" cy="434702"/>
            </a:xfrm>
            <a:custGeom>
              <a:avLst/>
              <a:gdLst/>
              <a:ahLst/>
              <a:cxnLst/>
              <a:rect l="l" t="t" r="r" b="b"/>
              <a:pathLst>
                <a:path w="6286913" h="434702">
                  <a:moveTo>
                    <a:pt x="0" y="0"/>
                  </a:moveTo>
                  <a:lnTo>
                    <a:pt x="6286913" y="0"/>
                  </a:lnTo>
                  <a:lnTo>
                    <a:pt x="6286913" y="434702"/>
                  </a:lnTo>
                  <a:lnTo>
                    <a:pt x="0" y="434702"/>
                  </a:lnTo>
                  <a:close/>
                </a:path>
              </a:pathLst>
            </a:custGeom>
            <a:solidFill>
              <a:srgbClr val="1C5739"/>
            </a:solidFill>
          </p:spPr>
          <p:txBody>
            <a:bodyPr/>
            <a:lstStyle/>
            <a:p>
              <a:endParaRPr lang="en-GB"/>
            </a:p>
          </p:txBody>
        </p:sp>
        <p:sp>
          <p:nvSpPr>
            <p:cNvPr id="4" name="TextBox 4"/>
            <p:cNvSpPr txBox="1"/>
            <p:nvPr/>
          </p:nvSpPr>
          <p:spPr>
            <a:xfrm>
              <a:off x="0" y="-66675"/>
              <a:ext cx="6286913" cy="501377"/>
            </a:xfrm>
            <a:prstGeom prst="rect">
              <a:avLst/>
            </a:prstGeom>
          </p:spPr>
          <p:txBody>
            <a:bodyPr lIns="50800" tIns="50800" rIns="50800" bIns="50800" rtlCol="0" anchor="ctr"/>
            <a:lstStyle/>
            <a:p>
              <a:pPr algn="ctr">
                <a:lnSpc>
                  <a:spcPts val="2859"/>
                </a:lnSpc>
              </a:pPr>
              <a:endParaRPr>
                <a:solidFill>
                  <a:prstClr val="black"/>
                </a:solidFill>
              </a:endParaRPr>
            </a:p>
            <a:p>
              <a:pPr algn="ctr">
                <a:lnSpc>
                  <a:spcPts val="2859"/>
                </a:lnSpc>
              </a:pPr>
              <a:endParaRPr>
                <a:solidFill>
                  <a:prstClr val="black"/>
                </a:solidFill>
              </a:endParaRPr>
            </a:p>
          </p:txBody>
        </p:sp>
      </p:grpSp>
      <p:sp>
        <p:nvSpPr>
          <p:cNvPr id="6" name="Freeform 6"/>
          <p:cNvSpPr/>
          <p:nvPr/>
        </p:nvSpPr>
        <p:spPr>
          <a:xfrm>
            <a:off x="-7374" y="7337553"/>
            <a:ext cx="3017073" cy="2945760"/>
          </a:xfrm>
          <a:custGeom>
            <a:avLst/>
            <a:gdLst/>
            <a:ahLst/>
            <a:cxnLst/>
            <a:rect l="l" t="t" r="r" b="b"/>
            <a:pathLst>
              <a:path w="3017073" h="2945760">
                <a:moveTo>
                  <a:pt x="0" y="0"/>
                </a:moveTo>
                <a:lnTo>
                  <a:pt x="3017073" y="0"/>
                </a:lnTo>
                <a:lnTo>
                  <a:pt x="3017073" y="2945760"/>
                </a:lnTo>
                <a:lnTo>
                  <a:pt x="0" y="29457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0" y="136810"/>
            <a:ext cx="18135600" cy="769441"/>
          </a:xfrm>
          <a:prstGeom prst="rect">
            <a:avLst/>
          </a:prstGeom>
        </p:spPr>
        <p:txBody>
          <a:bodyPr wrap="square" lIns="0" tIns="0" rIns="0" bIns="0" rtlCol="0" anchor="t">
            <a:spAutoFit/>
          </a:bodyPr>
          <a:lstStyle/>
          <a:p>
            <a:pPr algn="ctr">
              <a:lnSpc>
                <a:spcPts val="5956"/>
              </a:lnSpc>
              <a:spcBef>
                <a:spcPct val="0"/>
              </a:spcBef>
            </a:pPr>
            <a:r>
              <a:rPr lang="en-US" sz="4316" dirty="0">
                <a:solidFill>
                  <a:srgbClr val="FFFFFF"/>
                </a:solidFill>
                <a:latin typeface="Times New Roman Bold"/>
              </a:rPr>
              <a:t>Application to the Hotel and Hospitality Sector : PESTLE Analysis (Cont.)</a:t>
            </a:r>
          </a:p>
        </p:txBody>
      </p:sp>
      <p:pic>
        <p:nvPicPr>
          <p:cNvPr id="1026" name="Picture 2" descr="Pestel Images Free Download On Freepik | vlr.eng.br"/>
          <p:cNvPicPr>
            <a:picLocks noChangeAspect="1" noChangeArrowheads="1"/>
          </p:cNvPicPr>
          <p:nvPr/>
        </p:nvPicPr>
        <p:blipFill rotWithShape="1">
          <a:blip r:embed="rId5" cstate="print">
            <a:extLst>
              <a:ext uri="{BEBA8EAE-BF5A-486C-A8C5-ECC9F3942E4B}">
                <a14:imgProps xmlns:a14="http://schemas.microsoft.com/office/drawing/2010/main">
                  <a14:imgLayer r:embed="rId6">
                    <a14:imgEffect>
                      <a14:backgroundRemoval t="9956" b="93825" l="9978" r="89978">
                        <a14:foregroundMark x1="57461" y1="51985" x2="57461" y2="51985"/>
                        <a14:foregroundMark x1="77416" y1="73283" x2="77416" y2="73283"/>
                        <a14:foregroundMark x1="52918" y1="82924" x2="52918" y2="82924"/>
                        <a14:foregroundMark x1="64232" y1="84499" x2="64232" y2="84499"/>
                        <a14:foregroundMark x1="80045" y1="61563" x2="80045" y2="57341"/>
                        <a14:foregroundMark x1="79644" y1="78072" x2="74388" y2="71708"/>
                        <a14:foregroundMark x1="80802" y1="74921" x2="80802" y2="74921"/>
                        <a14:foregroundMark x1="77016" y1="79710" x2="77016" y2="79710"/>
                        <a14:foregroundMark x1="76214" y1="78891" x2="76214" y2="78891"/>
                        <a14:foregroundMark x1="78396" y1="78891" x2="78396" y2="78891"/>
                        <a14:foregroundMark x1="78886" y1="80781" x2="74120" y2="81285"/>
                        <a14:foregroundMark x1="72205" y1="77883" x2="79109" y2="80592"/>
                        <a14:foregroundMark x1="53808" y1="46881" x2="58708" y2="56711"/>
                        <a14:foregroundMark x1="62584" y1="44675" x2="52606" y2="59105"/>
                        <a14:foregroundMark x1="60713" y1="20668" x2="61960" y2="29049"/>
                        <a14:foregroundMark x1="50869" y1="79521" x2="53497" y2="93825"/>
                      </a14:backgroundRemoval>
                    </a14:imgEffect>
                  </a14:imgLayer>
                </a14:imgProps>
              </a:ext>
              <a:ext uri="{28A0092B-C50C-407E-A947-70E740481C1C}">
                <a14:useLocalDpi xmlns:a14="http://schemas.microsoft.com/office/drawing/2010/main" val="0"/>
              </a:ext>
            </a:extLst>
          </a:blip>
          <a:srcRect l="23340" t="3136" r="8584" b="-3136"/>
          <a:stretch/>
        </p:blipFill>
        <p:spPr bwMode="auto">
          <a:xfrm>
            <a:off x="-7374" y="1798765"/>
            <a:ext cx="5334000" cy="553878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Table 9"/>
          <p:cNvGraphicFramePr>
            <a:graphicFrameLocks noGrp="1"/>
          </p:cNvGraphicFramePr>
          <p:nvPr>
            <p:extLst>
              <p:ext uri="{D42A27DB-BD31-4B8C-83A1-F6EECF244321}">
                <p14:modId xmlns:p14="http://schemas.microsoft.com/office/powerpoint/2010/main" val="3361041238"/>
              </p:ext>
            </p:extLst>
          </p:nvPr>
        </p:nvGraphicFramePr>
        <p:xfrm>
          <a:off x="5638800" y="2324100"/>
          <a:ext cx="12039600" cy="6934200"/>
        </p:xfrm>
        <a:graphic>
          <a:graphicData uri="http://schemas.openxmlformats.org/drawingml/2006/table">
            <a:tbl>
              <a:tblPr firstRow="1" firstCol="1" bandRow="1"/>
              <a:tblGrid>
                <a:gridCol w="2514600">
                  <a:extLst>
                    <a:ext uri="{9D8B030D-6E8A-4147-A177-3AD203B41FA5}">
                      <a16:colId xmlns:a16="http://schemas.microsoft.com/office/drawing/2014/main" val="20000"/>
                    </a:ext>
                  </a:extLst>
                </a:gridCol>
                <a:gridCol w="9525000">
                  <a:extLst>
                    <a:ext uri="{9D8B030D-6E8A-4147-A177-3AD203B41FA5}">
                      <a16:colId xmlns:a16="http://schemas.microsoft.com/office/drawing/2014/main" val="20001"/>
                    </a:ext>
                  </a:extLst>
                </a:gridCol>
              </a:tblGrid>
              <a:tr h="1681914">
                <a:tc>
                  <a:txBody>
                    <a:bodyPr/>
                    <a:lstStyle/>
                    <a:p>
                      <a:pPr algn="ctr">
                        <a:lnSpc>
                          <a:spcPct val="150000"/>
                        </a:lnSpc>
                        <a:spcBef>
                          <a:spcPts val="1200"/>
                        </a:spcBef>
                        <a:spcAft>
                          <a:spcPts val="800"/>
                        </a:spcAft>
                      </a:pPr>
                      <a:r>
                        <a:rPr lang="en-GB" sz="2800" b="1" dirty="0">
                          <a:solidFill>
                            <a:srgbClr val="222222"/>
                          </a:solidFill>
                          <a:effectLst/>
                          <a:latin typeface="Times New Roman" panose="02020603050405020304" pitchFamily="18" charset="0"/>
                          <a:ea typeface="Times New Roman" panose="02020603050405020304" pitchFamily="18" charset="0"/>
                          <a:cs typeface="Vrinda"/>
                        </a:rPr>
                        <a:t>Technological </a:t>
                      </a:r>
                      <a:endParaRPr lang="en-US" sz="2000" dirty="0">
                        <a:effectLst/>
                        <a:latin typeface="Calibri" panose="020F0502020204030204" pitchFamily="34" charset="0"/>
                        <a:ea typeface="Calibri" panose="020F0502020204030204" pitchFamily="34" charset="0"/>
                        <a:cs typeface="Vrinda"/>
                      </a:endParaRPr>
                    </a:p>
                  </a:txBody>
                  <a:tcPr marL="56973" marR="56973" marT="56973" marB="5697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Bef>
                          <a:spcPts val="1200"/>
                        </a:spcBef>
                        <a:spcAft>
                          <a:spcPts val="800"/>
                        </a:spcAft>
                      </a:pPr>
                      <a:r>
                        <a:rPr lang="en-GB" sz="2400" dirty="0">
                          <a:solidFill>
                            <a:srgbClr val="222222"/>
                          </a:solidFill>
                          <a:effectLst/>
                          <a:latin typeface="Times New Roman" panose="02020603050405020304" pitchFamily="18" charset="0"/>
                          <a:ea typeface="Times New Roman" panose="02020603050405020304" pitchFamily="18" charset="0"/>
                          <a:cs typeface="Vrinda"/>
                        </a:rPr>
                        <a:t>Using past data and current trends, predictive analytics can guess how much water will be used in the future. This lets hotels guess when they will use the most water and make plans for those times, which leads to better water management.</a:t>
                      </a:r>
                      <a:endParaRPr lang="en-US" sz="1800" dirty="0">
                        <a:effectLst/>
                        <a:latin typeface="Calibri" panose="020F0502020204030204" pitchFamily="34" charset="0"/>
                        <a:ea typeface="Calibri" panose="020F0502020204030204" pitchFamily="34" charset="0"/>
                        <a:cs typeface="Vrinda"/>
                      </a:endParaRPr>
                    </a:p>
                  </a:txBody>
                  <a:tcPr marL="56973" marR="56973" marT="56973" marB="5697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814989">
                <a:tc>
                  <a:txBody>
                    <a:bodyPr/>
                    <a:lstStyle/>
                    <a:p>
                      <a:pPr algn="ctr">
                        <a:lnSpc>
                          <a:spcPct val="150000"/>
                        </a:lnSpc>
                        <a:spcBef>
                          <a:spcPts val="1200"/>
                        </a:spcBef>
                        <a:spcAft>
                          <a:spcPts val="800"/>
                        </a:spcAft>
                      </a:pPr>
                      <a:r>
                        <a:rPr lang="en-GB" sz="2800" b="1" dirty="0">
                          <a:solidFill>
                            <a:srgbClr val="222222"/>
                          </a:solidFill>
                          <a:effectLst/>
                          <a:latin typeface="Times New Roman" panose="02020603050405020304" pitchFamily="18" charset="0"/>
                          <a:ea typeface="Times New Roman" panose="02020603050405020304" pitchFamily="18" charset="0"/>
                          <a:cs typeface="Vrinda"/>
                        </a:rPr>
                        <a:t>Legal </a:t>
                      </a:r>
                      <a:endParaRPr lang="en-US" sz="2000" dirty="0">
                        <a:effectLst/>
                        <a:latin typeface="Calibri" panose="020F0502020204030204" pitchFamily="34" charset="0"/>
                        <a:ea typeface="Calibri" panose="020F0502020204030204" pitchFamily="34" charset="0"/>
                        <a:cs typeface="Vrinda"/>
                      </a:endParaRPr>
                    </a:p>
                  </a:txBody>
                  <a:tcPr marL="56973" marR="56973" marT="56973" marB="5697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Bef>
                          <a:spcPts val="1200"/>
                        </a:spcBef>
                        <a:spcAft>
                          <a:spcPts val="800"/>
                        </a:spcAft>
                      </a:pPr>
                      <a:r>
                        <a:rPr lang="en-GB" sz="2400" dirty="0">
                          <a:solidFill>
                            <a:srgbClr val="222222"/>
                          </a:solidFill>
                          <a:effectLst/>
                          <a:latin typeface="Times New Roman" panose="02020603050405020304" pitchFamily="18" charset="0"/>
                          <a:ea typeface="Times New Roman" panose="02020603050405020304" pitchFamily="18" charset="0"/>
                          <a:cs typeface="Vrinda"/>
                        </a:rPr>
                        <a:t>The Water Industry Act of 1991 and later changes in the UK require efficient use and control of water. To meet these guidelines, hotels must take steps to save water and make sure that their water use is sustainable (</a:t>
                      </a:r>
                      <a:r>
                        <a:rPr lang="en-GB" sz="2400" dirty="0" err="1">
                          <a:solidFill>
                            <a:srgbClr val="222222"/>
                          </a:solidFill>
                          <a:effectLst/>
                          <a:latin typeface="Times New Roman" panose="02020603050405020304" pitchFamily="18" charset="0"/>
                          <a:ea typeface="Times New Roman" panose="02020603050405020304" pitchFamily="18" charset="0"/>
                          <a:cs typeface="Vrinda"/>
                        </a:rPr>
                        <a:t>Khatter</a:t>
                      </a:r>
                      <a:r>
                        <a:rPr lang="en-GB" sz="2400" dirty="0">
                          <a:solidFill>
                            <a:srgbClr val="222222"/>
                          </a:solidFill>
                          <a:effectLst/>
                          <a:latin typeface="Times New Roman" panose="02020603050405020304" pitchFamily="18" charset="0"/>
                          <a:ea typeface="Times New Roman" panose="02020603050405020304" pitchFamily="18" charset="0"/>
                          <a:cs typeface="Vrinda"/>
                        </a:rPr>
                        <a:t>, 2023).  Green Key and LEED (Leadership in Energy and Environmental Design) certifications help hotels set up and keep up with environmental practices like saving water.</a:t>
                      </a:r>
                      <a:endParaRPr lang="en-US" sz="1800" dirty="0">
                        <a:effectLst/>
                        <a:latin typeface="Calibri" panose="020F0502020204030204" pitchFamily="34" charset="0"/>
                        <a:ea typeface="Calibri" panose="020F0502020204030204" pitchFamily="34" charset="0"/>
                        <a:cs typeface="Vrinda"/>
                      </a:endParaRPr>
                    </a:p>
                  </a:txBody>
                  <a:tcPr marL="56973" marR="56973" marT="56973" marB="5697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437297">
                <a:tc>
                  <a:txBody>
                    <a:bodyPr/>
                    <a:lstStyle/>
                    <a:p>
                      <a:pPr algn="ctr">
                        <a:lnSpc>
                          <a:spcPct val="150000"/>
                        </a:lnSpc>
                        <a:spcBef>
                          <a:spcPts val="1200"/>
                        </a:spcBef>
                        <a:spcAft>
                          <a:spcPts val="800"/>
                        </a:spcAft>
                      </a:pPr>
                      <a:r>
                        <a:rPr lang="en-GB" sz="2800" b="1" dirty="0">
                          <a:solidFill>
                            <a:srgbClr val="222222"/>
                          </a:solidFill>
                          <a:effectLst/>
                          <a:latin typeface="Times New Roman" panose="02020603050405020304" pitchFamily="18" charset="0"/>
                          <a:ea typeface="Times New Roman" panose="02020603050405020304" pitchFamily="18" charset="0"/>
                          <a:cs typeface="Vrinda"/>
                        </a:rPr>
                        <a:t>Environmental </a:t>
                      </a:r>
                      <a:endParaRPr lang="en-US" sz="2000" dirty="0">
                        <a:effectLst/>
                        <a:latin typeface="Calibri" panose="020F0502020204030204" pitchFamily="34" charset="0"/>
                        <a:ea typeface="Calibri" panose="020F0502020204030204" pitchFamily="34" charset="0"/>
                        <a:cs typeface="Vrinda"/>
                      </a:endParaRPr>
                    </a:p>
                  </a:txBody>
                  <a:tcPr marL="56973" marR="56973" marT="56973" marB="5697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00000"/>
                        </a:lnSpc>
                        <a:spcBef>
                          <a:spcPts val="1200"/>
                        </a:spcBef>
                        <a:spcAft>
                          <a:spcPts val="800"/>
                        </a:spcAft>
                      </a:pPr>
                      <a:r>
                        <a:rPr lang="en-GB" sz="2400" dirty="0">
                          <a:solidFill>
                            <a:srgbClr val="222222"/>
                          </a:solidFill>
                          <a:effectLst/>
                          <a:latin typeface="Times New Roman" panose="02020603050405020304" pitchFamily="18" charset="0"/>
                          <a:ea typeface="Times New Roman" panose="02020603050405020304" pitchFamily="18" charset="0"/>
                          <a:cs typeface="Vrinda"/>
                        </a:rPr>
                        <a:t>Hotels that save water use less energy to heat and move water, which lowers the amount of greenhouse gases released into the air. The United Nations’ Sustainable Development Goals (SDGs) and other larger environmental and sustainability goals are in line with this all-around method of managing resources (</a:t>
                      </a:r>
                      <a:r>
                        <a:rPr lang="en-GB" sz="2400" dirty="0" err="1">
                          <a:solidFill>
                            <a:srgbClr val="222222"/>
                          </a:solidFill>
                          <a:effectLst/>
                          <a:latin typeface="Times New Roman" panose="02020603050405020304" pitchFamily="18" charset="0"/>
                          <a:ea typeface="Times New Roman" panose="02020603050405020304" pitchFamily="18" charset="0"/>
                          <a:cs typeface="Vrinda"/>
                        </a:rPr>
                        <a:t>Munir</a:t>
                      </a:r>
                      <a:r>
                        <a:rPr lang="en-GB" sz="2400" dirty="0">
                          <a:solidFill>
                            <a:srgbClr val="222222"/>
                          </a:solidFill>
                          <a:effectLst/>
                          <a:latin typeface="Times New Roman" panose="02020603050405020304" pitchFamily="18" charset="0"/>
                          <a:ea typeface="Times New Roman" panose="02020603050405020304" pitchFamily="18" charset="0"/>
                          <a:cs typeface="Vrinda"/>
                        </a:rPr>
                        <a:t>, 2022).</a:t>
                      </a:r>
                      <a:endParaRPr lang="en-US" sz="1800" dirty="0">
                        <a:effectLst/>
                        <a:latin typeface="Calibri" panose="020F0502020204030204" pitchFamily="34" charset="0"/>
                        <a:ea typeface="Calibri" panose="020F0502020204030204" pitchFamily="34" charset="0"/>
                        <a:cs typeface="Vrinda"/>
                      </a:endParaRPr>
                    </a:p>
                  </a:txBody>
                  <a:tcPr marL="56973" marR="56973" marT="56973" marB="56973"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765977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528002" y="0"/>
            <a:ext cx="19048322" cy="3086100"/>
            <a:chOff x="0" y="0"/>
            <a:chExt cx="5016842" cy="812800"/>
          </a:xfrm>
        </p:grpSpPr>
        <p:sp>
          <p:nvSpPr>
            <p:cNvPr id="3" name="Freeform 3"/>
            <p:cNvSpPr/>
            <p:nvPr/>
          </p:nvSpPr>
          <p:spPr>
            <a:xfrm>
              <a:off x="0" y="0"/>
              <a:ext cx="5016842" cy="812800"/>
            </a:xfrm>
            <a:custGeom>
              <a:avLst/>
              <a:gdLst/>
              <a:ahLst/>
              <a:cxnLst/>
              <a:rect l="l" t="t" r="r" b="b"/>
              <a:pathLst>
                <a:path w="5016842" h="812800">
                  <a:moveTo>
                    <a:pt x="0" y="0"/>
                  </a:moveTo>
                  <a:lnTo>
                    <a:pt x="5016842" y="0"/>
                  </a:lnTo>
                  <a:lnTo>
                    <a:pt x="5016842" y="812800"/>
                  </a:lnTo>
                  <a:lnTo>
                    <a:pt x="0" y="812800"/>
                  </a:lnTo>
                  <a:close/>
                </a:path>
              </a:pathLst>
            </a:custGeom>
            <a:solidFill>
              <a:srgbClr val="1C5739"/>
            </a:solidFill>
          </p:spPr>
          <p:txBody>
            <a:bodyPr/>
            <a:lstStyle/>
            <a:p>
              <a:endParaRPr lang="en-GB"/>
            </a:p>
          </p:txBody>
        </p:sp>
        <p:sp>
          <p:nvSpPr>
            <p:cNvPr id="4" name="TextBox 4"/>
            <p:cNvSpPr txBox="1"/>
            <p:nvPr/>
          </p:nvSpPr>
          <p:spPr>
            <a:xfrm>
              <a:off x="0" y="-66675"/>
              <a:ext cx="5016842" cy="879475"/>
            </a:xfrm>
            <a:prstGeom prst="rect">
              <a:avLst/>
            </a:prstGeom>
          </p:spPr>
          <p:txBody>
            <a:bodyPr lIns="50800" tIns="50800" rIns="50800" bIns="50800" rtlCol="0" anchor="ctr"/>
            <a:lstStyle/>
            <a:p>
              <a:pPr algn="ctr">
                <a:lnSpc>
                  <a:spcPts val="2859"/>
                </a:lnSpc>
              </a:pPr>
              <a:endParaRPr/>
            </a:p>
          </p:txBody>
        </p:sp>
      </p:grpSp>
      <p:sp>
        <p:nvSpPr>
          <p:cNvPr id="5" name="Freeform 5"/>
          <p:cNvSpPr/>
          <p:nvPr/>
        </p:nvSpPr>
        <p:spPr>
          <a:xfrm>
            <a:off x="15408481" y="-2153153"/>
            <a:ext cx="4116356" cy="4116356"/>
          </a:xfrm>
          <a:custGeom>
            <a:avLst/>
            <a:gdLst/>
            <a:ahLst/>
            <a:cxnLst/>
            <a:rect l="l" t="t" r="r" b="b"/>
            <a:pathLst>
              <a:path w="4116356" h="4116356">
                <a:moveTo>
                  <a:pt x="0" y="0"/>
                </a:moveTo>
                <a:lnTo>
                  <a:pt x="4116355" y="0"/>
                </a:lnTo>
                <a:lnTo>
                  <a:pt x="4116355" y="4116356"/>
                </a:lnTo>
                <a:lnTo>
                  <a:pt x="0" y="41163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2602379" y="0"/>
            <a:ext cx="3256087" cy="3256087"/>
          </a:xfrm>
          <a:custGeom>
            <a:avLst/>
            <a:gdLst/>
            <a:ahLst/>
            <a:cxnLst/>
            <a:rect l="l" t="t" r="r" b="b"/>
            <a:pathLst>
              <a:path w="3256087" h="3256087">
                <a:moveTo>
                  <a:pt x="0" y="0"/>
                </a:moveTo>
                <a:lnTo>
                  <a:pt x="3256087" y="0"/>
                </a:lnTo>
                <a:lnTo>
                  <a:pt x="3256087" y="3256087"/>
                </a:lnTo>
                <a:lnTo>
                  <a:pt x="0" y="32560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1028700" y="3750472"/>
            <a:ext cx="16437958" cy="3948538"/>
          </a:xfrm>
          <a:prstGeom prst="rect">
            <a:avLst/>
          </a:prstGeom>
        </p:spPr>
        <p:txBody>
          <a:bodyPr lIns="0" tIns="0" rIns="0" bIns="0" rtlCol="0" anchor="t">
            <a:spAutoFit/>
          </a:bodyPr>
          <a:lstStyle/>
          <a:p>
            <a:pPr marL="582927" lvl="1" indent="-291463" algn="just">
              <a:lnSpc>
                <a:spcPts val="3509"/>
              </a:lnSpc>
              <a:buFont typeface="Arial"/>
              <a:buChar char="•"/>
            </a:pPr>
            <a:r>
              <a:rPr lang="en-US" sz="2699">
                <a:solidFill>
                  <a:srgbClr val="000000"/>
                </a:solidFill>
                <a:latin typeface="Times New Roman"/>
              </a:rPr>
              <a:t>Hilton Worldwide has installed low-flow fixtures, smart irrigation systems, and water recycling technology across all of its properties as part of a complete water stewardship plan. Because of this plan, 20% less water is being used per occupied room (Hilton, 2021). </a:t>
            </a:r>
          </a:p>
          <a:p>
            <a:pPr marL="582927" lvl="1" indent="-291463" algn="just">
              <a:lnSpc>
                <a:spcPts val="3509"/>
              </a:lnSpc>
              <a:buFont typeface="Arial"/>
              <a:buChar char="•"/>
            </a:pPr>
            <a:r>
              <a:rPr lang="en-US" sz="2699">
                <a:solidFill>
                  <a:srgbClr val="000000"/>
                </a:solidFill>
                <a:latin typeface="Times New Roman"/>
              </a:rPr>
              <a:t>InterContinental Hotels Group made the Green Engage system, a cutting-edge tool that lets hotels control how much water they use by tracking it in real time and analysing the data (Melissen, 2013). </a:t>
            </a:r>
          </a:p>
          <a:p>
            <a:pPr marL="582927" lvl="1" indent="-291463" algn="just">
              <a:lnSpc>
                <a:spcPts val="3509"/>
              </a:lnSpc>
              <a:buFont typeface="Arial"/>
              <a:buChar char="•"/>
            </a:pPr>
            <a:r>
              <a:rPr lang="en-US" sz="2699">
                <a:solidFill>
                  <a:srgbClr val="000000"/>
                </a:solidFill>
                <a:latin typeface="Times New Roman"/>
              </a:rPr>
              <a:t>Marriott International has also made a lot of progress in saving water by buying cutting-edge equipment and teaching employees for long periods of time. Because of these efforts, Marriott properties have saved a lot of water, which shows that their sustainability programmes are working (Marriott International, 2022)</a:t>
            </a:r>
          </a:p>
          <a:p>
            <a:pPr algn="just">
              <a:lnSpc>
                <a:spcPts val="3119"/>
              </a:lnSpc>
              <a:spcBef>
                <a:spcPct val="0"/>
              </a:spcBef>
            </a:pPr>
            <a:endParaRPr lang="en-US" sz="2699">
              <a:solidFill>
                <a:srgbClr val="000000"/>
              </a:solidFill>
              <a:latin typeface="Times New Roman"/>
            </a:endParaRPr>
          </a:p>
        </p:txBody>
      </p:sp>
      <p:sp>
        <p:nvSpPr>
          <p:cNvPr id="8" name="Freeform 8"/>
          <p:cNvSpPr/>
          <p:nvPr/>
        </p:nvSpPr>
        <p:spPr>
          <a:xfrm>
            <a:off x="653708" y="7124700"/>
            <a:ext cx="4404781" cy="4114800"/>
          </a:xfrm>
          <a:custGeom>
            <a:avLst/>
            <a:gdLst/>
            <a:ahLst/>
            <a:cxnLst/>
            <a:rect l="l" t="t" r="r" b="b"/>
            <a:pathLst>
              <a:path w="4404781" h="4114800">
                <a:moveTo>
                  <a:pt x="0" y="0"/>
                </a:moveTo>
                <a:lnTo>
                  <a:pt x="4404781" y="0"/>
                </a:lnTo>
                <a:lnTo>
                  <a:pt x="4404781"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TextBox 9"/>
          <p:cNvSpPr txBox="1"/>
          <p:nvPr/>
        </p:nvSpPr>
        <p:spPr>
          <a:xfrm>
            <a:off x="3261107" y="876300"/>
            <a:ext cx="11470105" cy="1540650"/>
          </a:xfrm>
          <a:prstGeom prst="rect">
            <a:avLst/>
          </a:prstGeom>
        </p:spPr>
        <p:txBody>
          <a:bodyPr lIns="0" tIns="0" rIns="0" bIns="0" rtlCol="0" anchor="t">
            <a:spAutoFit/>
          </a:bodyPr>
          <a:lstStyle/>
          <a:p>
            <a:pPr algn="ctr">
              <a:lnSpc>
                <a:spcPts val="5885"/>
              </a:lnSpc>
            </a:pPr>
            <a:r>
              <a:rPr lang="en-US" sz="4264" spc="417">
                <a:solidFill>
                  <a:srgbClr val="FFFFFF"/>
                </a:solidFill>
                <a:latin typeface="Times New Roman Bold"/>
              </a:rPr>
              <a:t>Industry responses on Sustainable Practices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528002" y="-514350"/>
            <a:ext cx="19048322" cy="3086100"/>
            <a:chOff x="0" y="0"/>
            <a:chExt cx="5016842" cy="812800"/>
          </a:xfrm>
        </p:grpSpPr>
        <p:sp>
          <p:nvSpPr>
            <p:cNvPr id="3" name="Freeform 3"/>
            <p:cNvSpPr/>
            <p:nvPr/>
          </p:nvSpPr>
          <p:spPr>
            <a:xfrm>
              <a:off x="0" y="0"/>
              <a:ext cx="5016842" cy="812800"/>
            </a:xfrm>
            <a:custGeom>
              <a:avLst/>
              <a:gdLst/>
              <a:ahLst/>
              <a:cxnLst/>
              <a:rect l="l" t="t" r="r" b="b"/>
              <a:pathLst>
                <a:path w="5016842" h="812800">
                  <a:moveTo>
                    <a:pt x="0" y="0"/>
                  </a:moveTo>
                  <a:lnTo>
                    <a:pt x="5016842" y="0"/>
                  </a:lnTo>
                  <a:lnTo>
                    <a:pt x="5016842" y="812800"/>
                  </a:lnTo>
                  <a:lnTo>
                    <a:pt x="0" y="812800"/>
                  </a:lnTo>
                  <a:close/>
                </a:path>
              </a:pathLst>
            </a:custGeom>
            <a:solidFill>
              <a:srgbClr val="1C5739"/>
            </a:solidFill>
          </p:spPr>
          <p:txBody>
            <a:bodyPr/>
            <a:lstStyle/>
            <a:p>
              <a:endParaRPr lang="en-GB"/>
            </a:p>
          </p:txBody>
        </p:sp>
        <p:sp>
          <p:nvSpPr>
            <p:cNvPr id="4" name="TextBox 4"/>
            <p:cNvSpPr txBox="1"/>
            <p:nvPr/>
          </p:nvSpPr>
          <p:spPr>
            <a:xfrm>
              <a:off x="0" y="-66675"/>
              <a:ext cx="5016842" cy="879475"/>
            </a:xfrm>
            <a:prstGeom prst="rect">
              <a:avLst/>
            </a:prstGeom>
          </p:spPr>
          <p:txBody>
            <a:bodyPr lIns="50800" tIns="50800" rIns="50800" bIns="50800" rtlCol="0" anchor="ctr"/>
            <a:lstStyle/>
            <a:p>
              <a:pPr algn="ctr">
                <a:lnSpc>
                  <a:spcPts val="2859"/>
                </a:lnSpc>
              </a:pPr>
              <a:endParaRPr/>
            </a:p>
          </p:txBody>
        </p:sp>
      </p:grpSp>
      <p:sp>
        <p:nvSpPr>
          <p:cNvPr id="5" name="Freeform 5"/>
          <p:cNvSpPr/>
          <p:nvPr/>
        </p:nvSpPr>
        <p:spPr>
          <a:xfrm>
            <a:off x="15408481" y="-2153153"/>
            <a:ext cx="4116356" cy="4116356"/>
          </a:xfrm>
          <a:custGeom>
            <a:avLst/>
            <a:gdLst/>
            <a:ahLst/>
            <a:cxnLst/>
            <a:rect l="l" t="t" r="r" b="b"/>
            <a:pathLst>
              <a:path w="4116356" h="4116356">
                <a:moveTo>
                  <a:pt x="0" y="0"/>
                </a:moveTo>
                <a:lnTo>
                  <a:pt x="4116355" y="0"/>
                </a:lnTo>
                <a:lnTo>
                  <a:pt x="4116355" y="4116356"/>
                </a:lnTo>
                <a:lnTo>
                  <a:pt x="0" y="41163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2602379" y="0"/>
            <a:ext cx="3256087" cy="3256087"/>
          </a:xfrm>
          <a:custGeom>
            <a:avLst/>
            <a:gdLst/>
            <a:ahLst/>
            <a:cxnLst/>
            <a:rect l="l" t="t" r="r" b="b"/>
            <a:pathLst>
              <a:path w="3256087" h="3256087">
                <a:moveTo>
                  <a:pt x="0" y="0"/>
                </a:moveTo>
                <a:lnTo>
                  <a:pt x="3256087" y="0"/>
                </a:lnTo>
                <a:lnTo>
                  <a:pt x="3256087" y="3256087"/>
                </a:lnTo>
                <a:lnTo>
                  <a:pt x="0" y="32560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1028700" y="3170362"/>
            <a:ext cx="13044663" cy="5907836"/>
          </a:xfrm>
          <a:prstGeom prst="rect">
            <a:avLst/>
          </a:prstGeom>
        </p:spPr>
        <p:txBody>
          <a:bodyPr lIns="0" tIns="0" rIns="0" bIns="0" rtlCol="0" anchor="t">
            <a:spAutoFit/>
          </a:bodyPr>
          <a:lstStyle/>
          <a:p>
            <a:pPr algn="just">
              <a:lnSpc>
                <a:spcPts val="3899"/>
              </a:lnSpc>
              <a:spcBef>
                <a:spcPct val="0"/>
              </a:spcBef>
            </a:pPr>
            <a:r>
              <a:rPr lang="en-US" sz="3600" dirty="0">
                <a:solidFill>
                  <a:srgbClr val="000000"/>
                </a:solidFill>
                <a:latin typeface="Times New Roman Bold"/>
              </a:rPr>
              <a:t>Strengths </a:t>
            </a:r>
          </a:p>
          <a:p>
            <a:pPr marL="647695" lvl="1" indent="-323848" algn="just">
              <a:lnSpc>
                <a:spcPts val="3899"/>
              </a:lnSpc>
              <a:spcBef>
                <a:spcPct val="0"/>
              </a:spcBef>
              <a:buFont typeface="Arial"/>
              <a:buChar char="•"/>
            </a:pPr>
            <a:r>
              <a:rPr lang="en-US" sz="3600" dirty="0">
                <a:solidFill>
                  <a:srgbClr val="000000"/>
                </a:solidFill>
                <a:latin typeface="Times New Roman"/>
              </a:rPr>
              <a:t>Strategies that help people save water lead to big cost cuts.</a:t>
            </a:r>
          </a:p>
          <a:p>
            <a:pPr marL="647695" lvl="1" indent="-323848" algn="just">
              <a:lnSpc>
                <a:spcPts val="3899"/>
              </a:lnSpc>
              <a:spcBef>
                <a:spcPct val="0"/>
              </a:spcBef>
              <a:buFont typeface="Arial"/>
              <a:buChar char="•"/>
            </a:pPr>
            <a:r>
              <a:rPr lang="en-US" sz="3600" dirty="0">
                <a:solidFill>
                  <a:srgbClr val="000000"/>
                </a:solidFill>
                <a:latin typeface="Times New Roman"/>
              </a:rPr>
              <a:t>Better brand image and more people choosing hotels that are better for the environment.</a:t>
            </a:r>
          </a:p>
          <a:p>
            <a:pPr marL="647695" lvl="1" indent="-323848" algn="just">
              <a:lnSpc>
                <a:spcPts val="3899"/>
              </a:lnSpc>
              <a:spcBef>
                <a:spcPct val="0"/>
              </a:spcBef>
              <a:buFont typeface="Arial"/>
              <a:buChar char="•"/>
            </a:pPr>
            <a:r>
              <a:rPr lang="en-US" sz="3600" dirty="0">
                <a:solidFill>
                  <a:srgbClr val="000000"/>
                </a:solidFill>
                <a:latin typeface="Times New Roman"/>
              </a:rPr>
              <a:t>Compliance with rules and norms for the environment. </a:t>
            </a:r>
          </a:p>
          <a:p>
            <a:pPr algn="just">
              <a:lnSpc>
                <a:spcPts val="3899"/>
              </a:lnSpc>
              <a:spcBef>
                <a:spcPct val="0"/>
              </a:spcBef>
            </a:pPr>
            <a:r>
              <a:rPr lang="en-US" sz="3600" dirty="0">
                <a:solidFill>
                  <a:srgbClr val="000000"/>
                </a:solidFill>
                <a:latin typeface="Times New Roman Bold"/>
              </a:rPr>
              <a:t>Limitations</a:t>
            </a:r>
          </a:p>
          <a:p>
            <a:pPr marL="647695" lvl="1" indent="-323848" algn="just">
              <a:lnSpc>
                <a:spcPts val="3899"/>
              </a:lnSpc>
              <a:spcBef>
                <a:spcPct val="0"/>
              </a:spcBef>
              <a:buFont typeface="Arial"/>
              <a:buChar char="•"/>
            </a:pPr>
            <a:r>
              <a:rPr lang="en-US" sz="3600" dirty="0">
                <a:solidFill>
                  <a:srgbClr val="000000"/>
                </a:solidFill>
                <a:latin typeface="Times New Roman"/>
              </a:rPr>
              <a:t>Difficulty in adopting techniques consistently across various geographical regions and property kinds.</a:t>
            </a:r>
          </a:p>
          <a:p>
            <a:pPr marL="647695" lvl="1" indent="-323848" algn="just">
              <a:lnSpc>
                <a:spcPts val="3899"/>
              </a:lnSpc>
              <a:spcBef>
                <a:spcPct val="0"/>
              </a:spcBef>
              <a:buFont typeface="Arial"/>
              <a:buChar char="•"/>
            </a:pPr>
            <a:r>
              <a:rPr lang="en-US" sz="3600" dirty="0">
                <a:solidFill>
                  <a:srgbClr val="000000"/>
                </a:solidFill>
                <a:latin typeface="Times New Roman"/>
              </a:rPr>
              <a:t>Significant expenditure is required to implement modern technologies.</a:t>
            </a:r>
          </a:p>
          <a:p>
            <a:pPr marL="647695" lvl="1" indent="-323848" algn="just">
              <a:lnSpc>
                <a:spcPts val="3899"/>
              </a:lnSpc>
              <a:spcBef>
                <a:spcPct val="0"/>
              </a:spcBef>
              <a:buFont typeface="Arial"/>
              <a:buChar char="•"/>
            </a:pPr>
            <a:r>
              <a:rPr lang="en-US" sz="3600" dirty="0">
                <a:solidFill>
                  <a:srgbClr val="000000"/>
                </a:solidFill>
                <a:latin typeface="Times New Roman"/>
              </a:rPr>
              <a:t>The need for ongoing monitoring, maintenance, and staff training.</a:t>
            </a:r>
          </a:p>
          <a:p>
            <a:pPr algn="just">
              <a:lnSpc>
                <a:spcPts val="3119"/>
              </a:lnSpc>
              <a:spcBef>
                <a:spcPct val="0"/>
              </a:spcBef>
            </a:pPr>
            <a:endParaRPr lang="en-US" sz="3600" dirty="0">
              <a:solidFill>
                <a:srgbClr val="000000"/>
              </a:solidFill>
              <a:latin typeface="Times New Roman"/>
            </a:endParaRPr>
          </a:p>
        </p:txBody>
      </p:sp>
      <p:sp>
        <p:nvSpPr>
          <p:cNvPr id="8" name="Freeform 8"/>
          <p:cNvSpPr/>
          <p:nvPr/>
        </p:nvSpPr>
        <p:spPr>
          <a:xfrm>
            <a:off x="14073363" y="4354627"/>
            <a:ext cx="3837051" cy="4114800"/>
          </a:xfrm>
          <a:custGeom>
            <a:avLst/>
            <a:gdLst/>
            <a:ahLst/>
            <a:cxnLst/>
            <a:rect l="l" t="t" r="r" b="b"/>
            <a:pathLst>
              <a:path w="3837051" h="4114800">
                <a:moveTo>
                  <a:pt x="0" y="0"/>
                </a:moveTo>
                <a:lnTo>
                  <a:pt x="3837051" y="0"/>
                </a:lnTo>
                <a:lnTo>
                  <a:pt x="3837051"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TextBox 9"/>
          <p:cNvSpPr txBox="1"/>
          <p:nvPr/>
        </p:nvSpPr>
        <p:spPr>
          <a:xfrm>
            <a:off x="3261107" y="409013"/>
            <a:ext cx="11470105" cy="1540650"/>
          </a:xfrm>
          <a:prstGeom prst="rect">
            <a:avLst/>
          </a:prstGeom>
        </p:spPr>
        <p:txBody>
          <a:bodyPr lIns="0" tIns="0" rIns="0" bIns="0" rtlCol="0" anchor="t">
            <a:spAutoFit/>
          </a:bodyPr>
          <a:lstStyle/>
          <a:p>
            <a:pPr algn="ctr">
              <a:lnSpc>
                <a:spcPts val="5885"/>
              </a:lnSpc>
            </a:pPr>
            <a:r>
              <a:rPr lang="en-US" sz="4264" spc="417">
                <a:solidFill>
                  <a:srgbClr val="FFFFFF"/>
                </a:solidFill>
                <a:latin typeface="Times New Roman Bold"/>
              </a:rPr>
              <a:t>Strengths &amp; Limitations</a:t>
            </a:r>
          </a:p>
          <a:p>
            <a:pPr algn="ctr">
              <a:lnSpc>
                <a:spcPts val="5885"/>
              </a:lnSpc>
            </a:pPr>
            <a:endParaRPr lang="en-US" sz="4264" spc="417">
              <a:solidFill>
                <a:srgbClr val="FFFFFF"/>
              </a:solidFill>
              <a:latin typeface="Times New Roman Bo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6384715" y="9009597"/>
            <a:ext cx="3806571" cy="2083232"/>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5882076" y="-20574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7102058" y="3416626"/>
            <a:ext cx="11185942" cy="11185942"/>
          </a:xfrm>
          <a:custGeom>
            <a:avLst/>
            <a:gdLst/>
            <a:ahLst/>
            <a:cxnLst/>
            <a:rect l="l" t="t" r="r" b="b"/>
            <a:pathLst>
              <a:path w="11185942" h="11185942">
                <a:moveTo>
                  <a:pt x="0" y="0"/>
                </a:moveTo>
                <a:lnTo>
                  <a:pt x="11185942" y="0"/>
                </a:lnTo>
                <a:lnTo>
                  <a:pt x="11185942" y="11185942"/>
                </a:lnTo>
                <a:lnTo>
                  <a:pt x="0" y="1118594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Freeform 5"/>
          <p:cNvSpPr/>
          <p:nvPr/>
        </p:nvSpPr>
        <p:spPr>
          <a:xfrm>
            <a:off x="1933616" y="3086100"/>
            <a:ext cx="4490914" cy="4114800"/>
          </a:xfrm>
          <a:custGeom>
            <a:avLst/>
            <a:gdLst/>
            <a:ahLst/>
            <a:cxnLst/>
            <a:rect l="l" t="t" r="r" b="b"/>
            <a:pathLst>
              <a:path w="4490914" h="4114800">
                <a:moveTo>
                  <a:pt x="0" y="0"/>
                </a:moveTo>
                <a:lnTo>
                  <a:pt x="4490914" y="0"/>
                </a:lnTo>
                <a:lnTo>
                  <a:pt x="4490914"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6" name="TextBox 6"/>
          <p:cNvSpPr txBox="1"/>
          <p:nvPr/>
        </p:nvSpPr>
        <p:spPr>
          <a:xfrm>
            <a:off x="2330036" y="605309"/>
            <a:ext cx="13627929" cy="2480791"/>
          </a:xfrm>
          <a:prstGeom prst="rect">
            <a:avLst/>
          </a:prstGeom>
        </p:spPr>
        <p:txBody>
          <a:bodyPr lIns="0" tIns="0" rIns="0" bIns="0" rtlCol="0" anchor="t">
            <a:spAutoFit/>
          </a:bodyPr>
          <a:lstStyle/>
          <a:p>
            <a:pPr algn="ctr">
              <a:lnSpc>
                <a:spcPts val="5940"/>
              </a:lnSpc>
            </a:pPr>
            <a:r>
              <a:rPr lang="en-US" sz="6000" spc="210">
                <a:solidFill>
                  <a:srgbClr val="040506"/>
                </a:solidFill>
                <a:latin typeface="Times New Roman Bold"/>
              </a:rPr>
              <a:t>Evaluate Future Policy and Management Options</a:t>
            </a:r>
          </a:p>
          <a:p>
            <a:pPr algn="l">
              <a:lnSpc>
                <a:spcPts val="6405"/>
              </a:lnSpc>
            </a:pPr>
            <a:endParaRPr lang="en-US" sz="6000" spc="210">
              <a:solidFill>
                <a:srgbClr val="040506"/>
              </a:solidFill>
              <a:latin typeface="Times New Roman Bold"/>
            </a:endParaRPr>
          </a:p>
        </p:txBody>
      </p:sp>
      <p:sp>
        <p:nvSpPr>
          <p:cNvPr id="7" name="TextBox 7"/>
          <p:cNvSpPr txBox="1"/>
          <p:nvPr/>
        </p:nvSpPr>
        <p:spPr>
          <a:xfrm>
            <a:off x="7848600" y="4379037"/>
            <a:ext cx="9764374" cy="4924425"/>
          </a:xfrm>
          <a:prstGeom prst="rect">
            <a:avLst/>
          </a:prstGeom>
        </p:spPr>
        <p:txBody>
          <a:bodyPr wrap="square" lIns="0" tIns="0" rIns="0" bIns="0" rtlCol="0" anchor="t">
            <a:spAutoFit/>
          </a:bodyPr>
          <a:lstStyle/>
          <a:p>
            <a:pPr algn="just"/>
            <a:r>
              <a:rPr lang="en-US" sz="4000" dirty="0">
                <a:solidFill>
                  <a:srgbClr val="F5F6F7"/>
                </a:solidFill>
                <a:latin typeface="Times New Roman"/>
              </a:rPr>
              <a:t>Hotels stay sustainable and keep their customers happy by coming up with creative and eco-friendly ways to do things. A lot of hotels and motels are using new technologies to lower their carbon footprints because using too much energy is still a big problem in the hospitality industry (</a:t>
            </a:r>
            <a:r>
              <a:rPr lang="en-US" sz="4000" dirty="0" err="1">
                <a:solidFill>
                  <a:srgbClr val="F5F6F7"/>
                </a:solidFill>
                <a:latin typeface="Times New Roman"/>
              </a:rPr>
              <a:t>Sakshi</a:t>
            </a:r>
            <a:r>
              <a:rPr lang="en-US" sz="4000" dirty="0">
                <a:solidFill>
                  <a:srgbClr val="F5F6F7"/>
                </a:solidFill>
                <a:latin typeface="Times New Roman"/>
              </a:rPr>
              <a:t> et al., 2020). </a:t>
            </a:r>
          </a:p>
          <a:p>
            <a:pPr algn="just">
              <a:spcBef>
                <a:spcPct val="0"/>
              </a:spcBef>
            </a:pPr>
            <a:endParaRPr lang="en-US" sz="4000" dirty="0">
              <a:solidFill>
                <a:srgbClr val="F5F6F7"/>
              </a:solidFill>
              <a:latin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6384715" y="9009597"/>
            <a:ext cx="3806571" cy="2083232"/>
          </a:xfrm>
          <a:custGeom>
            <a:avLst/>
            <a:gdLst/>
            <a:ahLst/>
            <a:cxnLst/>
            <a:rect l="l" t="t" r="r" b="b"/>
            <a:pathLst>
              <a:path w="3806571" h="2083232">
                <a:moveTo>
                  <a:pt x="0" y="0"/>
                </a:moveTo>
                <a:lnTo>
                  <a:pt x="3806570" y="0"/>
                </a:lnTo>
                <a:lnTo>
                  <a:pt x="3806570" y="2083232"/>
                </a:lnTo>
                <a:lnTo>
                  <a:pt x="0" y="20832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3" name="Freeform 3"/>
          <p:cNvSpPr/>
          <p:nvPr/>
        </p:nvSpPr>
        <p:spPr>
          <a:xfrm>
            <a:off x="15882076" y="-2057400"/>
            <a:ext cx="4114800" cy="4114800"/>
          </a:xfrm>
          <a:custGeom>
            <a:avLst/>
            <a:gdLst/>
            <a:ahLst/>
            <a:cxnLst/>
            <a:rect l="l" t="t" r="r" b="b"/>
            <a:pathLst>
              <a:path w="4114800" h="4114800">
                <a:moveTo>
                  <a:pt x="0" y="0"/>
                </a:moveTo>
                <a:lnTo>
                  <a:pt x="4114800" y="0"/>
                </a:lnTo>
                <a:lnTo>
                  <a:pt x="4114800"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4" name="Freeform 4"/>
          <p:cNvSpPr/>
          <p:nvPr/>
        </p:nvSpPr>
        <p:spPr>
          <a:xfrm>
            <a:off x="7102058" y="3416626"/>
            <a:ext cx="11185942" cy="11185942"/>
          </a:xfrm>
          <a:custGeom>
            <a:avLst/>
            <a:gdLst/>
            <a:ahLst/>
            <a:cxnLst/>
            <a:rect l="l" t="t" r="r" b="b"/>
            <a:pathLst>
              <a:path w="11185942" h="11185942">
                <a:moveTo>
                  <a:pt x="0" y="0"/>
                </a:moveTo>
                <a:lnTo>
                  <a:pt x="11185942" y="0"/>
                </a:lnTo>
                <a:lnTo>
                  <a:pt x="11185942" y="11185942"/>
                </a:lnTo>
                <a:lnTo>
                  <a:pt x="0" y="1118594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5" name="Freeform 5"/>
          <p:cNvSpPr/>
          <p:nvPr/>
        </p:nvSpPr>
        <p:spPr>
          <a:xfrm>
            <a:off x="1933616" y="3086100"/>
            <a:ext cx="4490914" cy="4114800"/>
          </a:xfrm>
          <a:custGeom>
            <a:avLst/>
            <a:gdLst/>
            <a:ahLst/>
            <a:cxnLst/>
            <a:rect l="l" t="t" r="r" b="b"/>
            <a:pathLst>
              <a:path w="4490914" h="4114800">
                <a:moveTo>
                  <a:pt x="0" y="0"/>
                </a:moveTo>
                <a:lnTo>
                  <a:pt x="4490914" y="0"/>
                </a:lnTo>
                <a:lnTo>
                  <a:pt x="4490914" y="4114800"/>
                </a:lnTo>
                <a:lnTo>
                  <a:pt x="0" y="41148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6" name="TextBox 6"/>
          <p:cNvSpPr txBox="1"/>
          <p:nvPr/>
        </p:nvSpPr>
        <p:spPr>
          <a:xfrm>
            <a:off x="2330036" y="605309"/>
            <a:ext cx="13627929" cy="2480791"/>
          </a:xfrm>
          <a:prstGeom prst="rect">
            <a:avLst/>
          </a:prstGeom>
        </p:spPr>
        <p:txBody>
          <a:bodyPr lIns="0" tIns="0" rIns="0" bIns="0" rtlCol="0" anchor="t">
            <a:spAutoFit/>
          </a:bodyPr>
          <a:lstStyle/>
          <a:p>
            <a:pPr algn="ctr">
              <a:lnSpc>
                <a:spcPts val="5940"/>
              </a:lnSpc>
            </a:pPr>
            <a:r>
              <a:rPr lang="en-US" sz="6000" spc="210">
                <a:solidFill>
                  <a:srgbClr val="040506"/>
                </a:solidFill>
                <a:latin typeface="Times New Roman Bold"/>
              </a:rPr>
              <a:t>Evaluate Future Policy and Management Options</a:t>
            </a:r>
          </a:p>
          <a:p>
            <a:pPr algn="l">
              <a:lnSpc>
                <a:spcPts val="6405"/>
              </a:lnSpc>
            </a:pPr>
            <a:endParaRPr lang="en-US" sz="6000" spc="210">
              <a:solidFill>
                <a:srgbClr val="040506"/>
              </a:solidFill>
              <a:latin typeface="Times New Roman Bold"/>
            </a:endParaRPr>
          </a:p>
        </p:txBody>
      </p:sp>
      <p:sp>
        <p:nvSpPr>
          <p:cNvPr id="7" name="TextBox 7"/>
          <p:cNvSpPr txBox="1"/>
          <p:nvPr/>
        </p:nvSpPr>
        <p:spPr>
          <a:xfrm>
            <a:off x="7924800" y="4379037"/>
            <a:ext cx="9688174" cy="4431983"/>
          </a:xfrm>
          <a:prstGeom prst="rect">
            <a:avLst/>
          </a:prstGeom>
        </p:spPr>
        <p:txBody>
          <a:bodyPr wrap="square" lIns="0" tIns="0" rIns="0" bIns="0" rtlCol="0" anchor="t">
            <a:spAutoFit/>
          </a:bodyPr>
          <a:lstStyle/>
          <a:p>
            <a:pPr algn="just"/>
            <a:r>
              <a:rPr lang="en-US" sz="3600" dirty="0">
                <a:solidFill>
                  <a:srgbClr val="F5F6F7"/>
                </a:solidFill>
                <a:latin typeface="Times New Roman"/>
              </a:rPr>
              <a:t>Hotels can cut down on waste in many ways, such as by starting recycling schemes, limiting single-use plastics, and offering reusable alternatives for things like towels and toiletries (</a:t>
            </a:r>
            <a:r>
              <a:rPr lang="en-US" sz="3600" dirty="0" err="1">
                <a:solidFill>
                  <a:srgbClr val="F5F6F7"/>
                </a:solidFill>
                <a:latin typeface="Times New Roman"/>
              </a:rPr>
              <a:t>Modica</a:t>
            </a:r>
            <a:r>
              <a:rPr lang="en-US" sz="3600" dirty="0">
                <a:solidFill>
                  <a:srgbClr val="F5F6F7"/>
                </a:solidFill>
                <a:latin typeface="Times New Roman"/>
              </a:rPr>
              <a:t> et al., 2020). Food waste can also be turned into useful materials for local farming projects through composting programs.</a:t>
            </a:r>
          </a:p>
          <a:p>
            <a:pPr algn="just">
              <a:spcBef>
                <a:spcPct val="0"/>
              </a:spcBef>
            </a:pPr>
            <a:endParaRPr lang="en-US" sz="3600" dirty="0">
              <a:solidFill>
                <a:srgbClr val="F5F6F7"/>
              </a:solidFill>
              <a:latin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528002" y="-514350"/>
            <a:ext cx="19048322" cy="3086100"/>
            <a:chOff x="0" y="0"/>
            <a:chExt cx="5016842" cy="812800"/>
          </a:xfrm>
        </p:grpSpPr>
        <p:sp>
          <p:nvSpPr>
            <p:cNvPr id="3" name="Freeform 3"/>
            <p:cNvSpPr/>
            <p:nvPr/>
          </p:nvSpPr>
          <p:spPr>
            <a:xfrm>
              <a:off x="0" y="0"/>
              <a:ext cx="5016842" cy="812800"/>
            </a:xfrm>
            <a:custGeom>
              <a:avLst/>
              <a:gdLst/>
              <a:ahLst/>
              <a:cxnLst/>
              <a:rect l="l" t="t" r="r" b="b"/>
              <a:pathLst>
                <a:path w="5016842" h="812800">
                  <a:moveTo>
                    <a:pt x="0" y="0"/>
                  </a:moveTo>
                  <a:lnTo>
                    <a:pt x="5016842" y="0"/>
                  </a:lnTo>
                  <a:lnTo>
                    <a:pt x="5016842" y="812800"/>
                  </a:lnTo>
                  <a:lnTo>
                    <a:pt x="0" y="812800"/>
                  </a:lnTo>
                  <a:close/>
                </a:path>
              </a:pathLst>
            </a:custGeom>
            <a:solidFill>
              <a:srgbClr val="1C5739"/>
            </a:solidFill>
          </p:spPr>
          <p:txBody>
            <a:bodyPr/>
            <a:lstStyle/>
            <a:p>
              <a:endParaRPr lang="en-GB"/>
            </a:p>
          </p:txBody>
        </p:sp>
        <p:sp>
          <p:nvSpPr>
            <p:cNvPr id="4" name="TextBox 4"/>
            <p:cNvSpPr txBox="1"/>
            <p:nvPr/>
          </p:nvSpPr>
          <p:spPr>
            <a:xfrm>
              <a:off x="0" y="-66675"/>
              <a:ext cx="5016842" cy="879475"/>
            </a:xfrm>
            <a:prstGeom prst="rect">
              <a:avLst/>
            </a:prstGeom>
          </p:spPr>
          <p:txBody>
            <a:bodyPr lIns="50800" tIns="50800" rIns="50800" bIns="50800" rtlCol="0" anchor="ctr"/>
            <a:lstStyle/>
            <a:p>
              <a:pPr algn="ctr">
                <a:lnSpc>
                  <a:spcPts val="2859"/>
                </a:lnSpc>
              </a:pPr>
              <a:endParaRPr/>
            </a:p>
          </p:txBody>
        </p:sp>
      </p:grpSp>
      <p:sp>
        <p:nvSpPr>
          <p:cNvPr id="5" name="Freeform 5"/>
          <p:cNvSpPr/>
          <p:nvPr/>
        </p:nvSpPr>
        <p:spPr>
          <a:xfrm>
            <a:off x="15408481" y="-2153153"/>
            <a:ext cx="4116356" cy="4116356"/>
          </a:xfrm>
          <a:custGeom>
            <a:avLst/>
            <a:gdLst/>
            <a:ahLst/>
            <a:cxnLst/>
            <a:rect l="l" t="t" r="r" b="b"/>
            <a:pathLst>
              <a:path w="4116356" h="4116356">
                <a:moveTo>
                  <a:pt x="0" y="0"/>
                </a:moveTo>
                <a:lnTo>
                  <a:pt x="4116355" y="0"/>
                </a:lnTo>
                <a:lnTo>
                  <a:pt x="4116355" y="4116356"/>
                </a:lnTo>
                <a:lnTo>
                  <a:pt x="0" y="41163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2602379" y="0"/>
            <a:ext cx="3256087" cy="3256087"/>
          </a:xfrm>
          <a:custGeom>
            <a:avLst/>
            <a:gdLst/>
            <a:ahLst/>
            <a:cxnLst/>
            <a:rect l="l" t="t" r="r" b="b"/>
            <a:pathLst>
              <a:path w="3256087" h="3256087">
                <a:moveTo>
                  <a:pt x="0" y="0"/>
                </a:moveTo>
                <a:lnTo>
                  <a:pt x="3256087" y="0"/>
                </a:lnTo>
                <a:lnTo>
                  <a:pt x="3256087" y="3256087"/>
                </a:lnTo>
                <a:lnTo>
                  <a:pt x="0" y="32560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a:off x="7039058" y="5600700"/>
            <a:ext cx="3914204" cy="4114800"/>
          </a:xfrm>
          <a:custGeom>
            <a:avLst/>
            <a:gdLst/>
            <a:ahLst/>
            <a:cxnLst/>
            <a:rect l="l" t="t" r="r" b="b"/>
            <a:pathLst>
              <a:path w="3914204" h="4114800">
                <a:moveTo>
                  <a:pt x="0" y="0"/>
                </a:moveTo>
                <a:lnTo>
                  <a:pt x="3914203" y="0"/>
                </a:lnTo>
                <a:lnTo>
                  <a:pt x="3914203" y="4114800"/>
                </a:lnTo>
                <a:lnTo>
                  <a:pt x="0" y="41148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8" name="TextBox 8"/>
          <p:cNvSpPr txBox="1"/>
          <p:nvPr/>
        </p:nvSpPr>
        <p:spPr>
          <a:xfrm>
            <a:off x="3261107" y="663559"/>
            <a:ext cx="11470105" cy="822341"/>
          </a:xfrm>
          <a:prstGeom prst="rect">
            <a:avLst/>
          </a:prstGeom>
        </p:spPr>
        <p:txBody>
          <a:bodyPr lIns="0" tIns="0" rIns="0" bIns="0" rtlCol="0" anchor="t">
            <a:spAutoFit/>
          </a:bodyPr>
          <a:lstStyle/>
          <a:p>
            <a:pPr algn="ctr">
              <a:lnSpc>
                <a:spcPts val="6299"/>
              </a:lnSpc>
            </a:pPr>
            <a:r>
              <a:rPr lang="en-US" sz="7200" spc="447" dirty="0">
                <a:solidFill>
                  <a:srgbClr val="FFFFFF"/>
                </a:solidFill>
                <a:latin typeface="Times New Roman Bold"/>
              </a:rPr>
              <a:t>Conclusion</a:t>
            </a:r>
            <a:endParaRPr lang="en-US" sz="4564" spc="447" dirty="0">
              <a:solidFill>
                <a:srgbClr val="FFFFFF"/>
              </a:solidFill>
              <a:latin typeface="Times New Roman Bold"/>
            </a:endParaRPr>
          </a:p>
        </p:txBody>
      </p:sp>
      <p:sp>
        <p:nvSpPr>
          <p:cNvPr id="9" name="TextBox 9"/>
          <p:cNvSpPr txBox="1"/>
          <p:nvPr/>
        </p:nvSpPr>
        <p:spPr>
          <a:xfrm>
            <a:off x="1011842" y="2857500"/>
            <a:ext cx="16437958" cy="3877985"/>
          </a:xfrm>
          <a:prstGeom prst="rect">
            <a:avLst/>
          </a:prstGeom>
        </p:spPr>
        <p:txBody>
          <a:bodyPr lIns="0" tIns="0" rIns="0" bIns="0" rtlCol="0" anchor="t">
            <a:spAutoFit/>
          </a:bodyPr>
          <a:lstStyle/>
          <a:p>
            <a:pPr algn="just"/>
            <a:r>
              <a:rPr lang="en-US" sz="3600" dirty="0">
                <a:solidFill>
                  <a:srgbClr val="000000"/>
                </a:solidFill>
                <a:latin typeface="Times New Roman" panose="02020603050405020304" pitchFamily="18" charset="0"/>
                <a:cs typeface="Times New Roman" panose="02020603050405020304" pitchFamily="18" charset="0"/>
              </a:rPr>
              <a:t>Today, there is no doubt that hotels and resorts can significantly lessen their impact on the environment while also meeting the needs of travelers who care about the environment. These groups can also save money, improve their standing, and help make the future better for everyone. Supporting these kinds of practices helps the hospitality business keep coming up with new ideas and has positive effects on society and the environment.</a:t>
            </a:r>
          </a:p>
          <a:p>
            <a:pPr algn="just">
              <a:spcBef>
                <a:spcPct val="0"/>
              </a:spcBef>
            </a:pPr>
            <a:endParaRPr lang="en-US" sz="3600" dirty="0">
              <a:solidFill>
                <a:srgbClr val="00000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304800" y="3695700"/>
            <a:ext cx="19048322" cy="3086100"/>
            <a:chOff x="0" y="0"/>
            <a:chExt cx="5016842" cy="812800"/>
          </a:xfrm>
        </p:grpSpPr>
        <p:sp>
          <p:nvSpPr>
            <p:cNvPr id="3" name="Freeform 3"/>
            <p:cNvSpPr/>
            <p:nvPr/>
          </p:nvSpPr>
          <p:spPr>
            <a:xfrm>
              <a:off x="0" y="0"/>
              <a:ext cx="5016842" cy="812800"/>
            </a:xfrm>
            <a:custGeom>
              <a:avLst/>
              <a:gdLst/>
              <a:ahLst/>
              <a:cxnLst/>
              <a:rect l="l" t="t" r="r" b="b"/>
              <a:pathLst>
                <a:path w="5016842" h="812800">
                  <a:moveTo>
                    <a:pt x="0" y="0"/>
                  </a:moveTo>
                  <a:lnTo>
                    <a:pt x="5016842" y="0"/>
                  </a:lnTo>
                  <a:lnTo>
                    <a:pt x="5016842" y="812800"/>
                  </a:lnTo>
                  <a:lnTo>
                    <a:pt x="0" y="812800"/>
                  </a:lnTo>
                  <a:close/>
                </a:path>
              </a:pathLst>
            </a:custGeom>
            <a:solidFill>
              <a:srgbClr val="1C5739"/>
            </a:solidFill>
          </p:spPr>
          <p:txBody>
            <a:bodyPr/>
            <a:lstStyle/>
            <a:p>
              <a:endParaRPr lang="en-GB"/>
            </a:p>
          </p:txBody>
        </p:sp>
        <p:sp>
          <p:nvSpPr>
            <p:cNvPr id="4" name="TextBox 4"/>
            <p:cNvSpPr txBox="1"/>
            <p:nvPr/>
          </p:nvSpPr>
          <p:spPr>
            <a:xfrm>
              <a:off x="0" y="-66675"/>
              <a:ext cx="5016842" cy="879475"/>
            </a:xfrm>
            <a:prstGeom prst="rect">
              <a:avLst/>
            </a:prstGeom>
          </p:spPr>
          <p:txBody>
            <a:bodyPr lIns="50800" tIns="50800" rIns="50800" bIns="50800" rtlCol="0" anchor="ctr"/>
            <a:lstStyle/>
            <a:p>
              <a:pPr algn="ctr">
                <a:lnSpc>
                  <a:spcPts val="2859"/>
                </a:lnSpc>
              </a:pPr>
              <a:endParaRPr/>
            </a:p>
          </p:txBody>
        </p:sp>
      </p:grpSp>
      <p:sp>
        <p:nvSpPr>
          <p:cNvPr id="5" name="Freeform 5"/>
          <p:cNvSpPr/>
          <p:nvPr/>
        </p:nvSpPr>
        <p:spPr>
          <a:xfrm>
            <a:off x="15408481" y="-2153153"/>
            <a:ext cx="4116356" cy="4116356"/>
          </a:xfrm>
          <a:custGeom>
            <a:avLst/>
            <a:gdLst/>
            <a:ahLst/>
            <a:cxnLst/>
            <a:rect l="l" t="t" r="r" b="b"/>
            <a:pathLst>
              <a:path w="4116356" h="4116356">
                <a:moveTo>
                  <a:pt x="0" y="0"/>
                </a:moveTo>
                <a:lnTo>
                  <a:pt x="4116355" y="0"/>
                </a:lnTo>
                <a:lnTo>
                  <a:pt x="4116355" y="4116356"/>
                </a:lnTo>
                <a:lnTo>
                  <a:pt x="0" y="411635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6" name="Freeform 6"/>
          <p:cNvSpPr/>
          <p:nvPr/>
        </p:nvSpPr>
        <p:spPr>
          <a:xfrm>
            <a:off x="-2602379" y="0"/>
            <a:ext cx="3256087" cy="3256087"/>
          </a:xfrm>
          <a:custGeom>
            <a:avLst/>
            <a:gdLst/>
            <a:ahLst/>
            <a:cxnLst/>
            <a:rect l="l" t="t" r="r" b="b"/>
            <a:pathLst>
              <a:path w="3256087" h="3256087">
                <a:moveTo>
                  <a:pt x="0" y="0"/>
                </a:moveTo>
                <a:lnTo>
                  <a:pt x="3256087" y="0"/>
                </a:lnTo>
                <a:lnTo>
                  <a:pt x="3256087" y="3256087"/>
                </a:lnTo>
                <a:lnTo>
                  <a:pt x="0" y="325608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TextBox 8"/>
          <p:cNvSpPr txBox="1"/>
          <p:nvPr/>
        </p:nvSpPr>
        <p:spPr>
          <a:xfrm>
            <a:off x="3352800" y="4809952"/>
            <a:ext cx="11470105" cy="822341"/>
          </a:xfrm>
          <a:prstGeom prst="rect">
            <a:avLst/>
          </a:prstGeom>
        </p:spPr>
        <p:txBody>
          <a:bodyPr lIns="0" tIns="0" rIns="0" bIns="0" rtlCol="0" anchor="t">
            <a:spAutoFit/>
          </a:bodyPr>
          <a:lstStyle/>
          <a:p>
            <a:pPr algn="ctr">
              <a:lnSpc>
                <a:spcPts val="6299"/>
              </a:lnSpc>
            </a:pPr>
            <a:r>
              <a:rPr lang="en-US" sz="7200" spc="447">
                <a:solidFill>
                  <a:srgbClr val="FFFFFF"/>
                </a:solidFill>
                <a:latin typeface="Times New Roman Bold"/>
              </a:rPr>
              <a:t>Thank You </a:t>
            </a:r>
            <a:endParaRPr lang="en-US" sz="7200" spc="447" dirty="0">
              <a:solidFill>
                <a:srgbClr val="FFFFFF"/>
              </a:solidFill>
              <a:latin typeface="Times New Roman Bold"/>
            </a:endParaRPr>
          </a:p>
        </p:txBody>
      </p:sp>
    </p:spTree>
    <p:extLst>
      <p:ext uri="{BB962C8B-B14F-4D97-AF65-F5344CB8AC3E}">
        <p14:creationId xmlns:p14="http://schemas.microsoft.com/office/powerpoint/2010/main" val="917189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CDFFD8">
                <a:alpha val="100000"/>
              </a:srgbClr>
            </a:gs>
            <a:gs pos="100000">
              <a:srgbClr val="94B9FF">
                <a:alpha val="100000"/>
              </a:srgbClr>
            </a:gs>
          </a:gsLst>
          <a:lin ang="0"/>
        </a:gradFill>
        <a:effectLst/>
      </p:bgPr>
    </p:bg>
    <p:spTree>
      <p:nvGrpSpPr>
        <p:cNvPr id="1" name=""/>
        <p:cNvGrpSpPr/>
        <p:nvPr/>
      </p:nvGrpSpPr>
      <p:grpSpPr>
        <a:xfrm>
          <a:off x="0" y="0"/>
          <a:ext cx="0" cy="0"/>
          <a:chOff x="0" y="0"/>
          <a:chExt cx="0" cy="0"/>
        </a:xfrm>
      </p:grpSpPr>
      <p:sp>
        <p:nvSpPr>
          <p:cNvPr id="2" name="Rectangle 1"/>
          <p:cNvSpPr/>
          <p:nvPr/>
        </p:nvSpPr>
        <p:spPr>
          <a:xfrm>
            <a:off x="620233" y="266700"/>
            <a:ext cx="17678400" cy="9058890"/>
          </a:xfrm>
          <a:prstGeom prst="rect">
            <a:avLst/>
          </a:prstGeom>
        </p:spPr>
        <p:txBody>
          <a:bodyPr wrap="square">
            <a:spAutoFit/>
          </a:bodyPr>
          <a:lstStyle/>
          <a:p>
            <a:pPr>
              <a:spcBef>
                <a:spcPts val="1200"/>
              </a:spcBef>
              <a:spcAft>
                <a:spcPts val="800"/>
              </a:spcAft>
            </a:pPr>
            <a:r>
              <a:rPr lang="en-GB" sz="2400" dirty="0">
                <a:solidFill>
                  <a:srgbClr val="2F5496"/>
                </a:solidFill>
                <a:latin typeface="Times New Roman" panose="02020603050405020304" pitchFamily="18" charset="0"/>
                <a:ea typeface="Times New Roman" panose="02020603050405020304" pitchFamily="18" charset="0"/>
              </a:rPr>
              <a:t>References</a:t>
            </a:r>
            <a:endParaRPr lang="en-US" sz="2400" dirty="0">
              <a:solidFill>
                <a:srgbClr val="2F5496"/>
              </a:solidFill>
              <a:latin typeface="Times New Roman" panose="02020603050405020304" pitchFamily="18" charset="0"/>
              <a:ea typeface="Times New Roman" panose="02020603050405020304" pitchFamily="18" charset="0"/>
            </a:endParaRPr>
          </a:p>
          <a:p>
            <a:pPr algn="just">
              <a:spcBef>
                <a:spcPts val="1200"/>
              </a:spcBef>
              <a:spcAft>
                <a:spcPts val="800"/>
              </a:spcAft>
            </a:pP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Bruns</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-Smith, A., Choy, V., Chong, H. and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Verma</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R., 2015. Environmental sustainability in the hospitality industry: Best practices, guest participation, and customer satisfaction.</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Chen, J., Sloan, P. and Legrand, W., 2020.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Sustainability in the hospitality industry</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Routledge.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Eggeling</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J., 2020.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Sustainable tourism practices in the hospitality sector: A case study of </a:t>
            </a:r>
            <a:r>
              <a:rPr lang="en-GB" i="1"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Scandic</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Fernández</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-Robin, C.,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Celemín-Pedroche</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M.S., Santander-</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Astorga</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P. and Alonso-Almeida, M.D.M., 2019. Green practices in hospitality: A contingency approach.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11</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(13), p.3737.</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Floričić</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T., 2020. Sustainable solutions in the hospitality industry and competitiveness context of “green hotels”.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Civil Engineering Journal</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6</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(6), pp.1104-1113.</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Fonseca, A.P. and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Carnicelli</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S., 2021. Corporate social responsibility and sustainability in a hospitality family business.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13</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(13), p.7091.</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Higgins-</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Desbiolles</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F.,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Moskwa</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E. and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Wijesinghe</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G., 2019. How sustainable is sustainable hospitality research? A review of sustainable restaurant literature from 1991 to 2015.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Current Issues in Tourism</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22</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(13), pp.1551-1580.</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Iddawala</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J.,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Welengoda</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B.M. and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Rathnayaka</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B.T., 2024, March. Sustainability Practices in the Hospitality Industry: Evidence from Chain Hotels in Kandy. In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International Conference on Tourism Research</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(Vol. 7, No. 1, pp. 130-139).</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Khatter</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 2023. Challenges and Solutions for Environmental Sustainability in the Hospitality Sector.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Sustainability</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15</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(15), p.11491.</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Legrand, W., Chen, J.S. and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Laeis</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G.C., 2022.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Sustainability in the hospitality industry: Principles of sustainable operations</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Routledge.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Linneberg</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M.S., Madsen, M.T. and Nielsen, J.A., 2019. Micro-level translation of corporate sustainability: When strategy meets practice in the Danish hospitality sector.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Journal of Cleaner Production</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240</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p.118159.</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Madanaguli</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Dhir</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 Joseph, R.P.,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Albishri</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N.A. and Srivastava, S., 2023. Environmental sustainability practices and strategies in the rural tourism and hospitality sector: A systematic literature review and suggestions for future research.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Scandinavian Journal of Hospitality and Tourism</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23</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(1), pp.1-28.</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algn="just">
              <a:spcBef>
                <a:spcPts val="1200"/>
              </a:spcBef>
              <a:spcAft>
                <a:spcPts val="800"/>
              </a:spcAft>
            </a:pP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Malheiro</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A., Sousa, B.B.,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Liberato</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D. and </a:t>
            </a:r>
            <a:r>
              <a:rPr lang="en-GB" dirty="0" err="1">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Liberato</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P., 2020, April. Sustainability in tourism and hospitality: Trends and challenges. In </a:t>
            </a:r>
            <a:r>
              <a:rPr lang="en-GB" i="1"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35th IBIMA conference education excellence and innovation management: A 2025 vision to sustain economic development during global challenges</a:t>
            </a:r>
            <a:r>
              <a:rPr lang="en-GB"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 (pp. 15545-15555). IBIMA.</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TotalTime>
  <Words>3900</Words>
  <Application>Microsoft Office PowerPoint</Application>
  <PresentationFormat>Custom</PresentationFormat>
  <Paragraphs>124</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Times New Roman Bold</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terms:created xsi:type="dcterms:W3CDTF">2006-08-16T00:00:00Z</dcterms:created>
  <dcterms:modified xsi:type="dcterms:W3CDTF">2024-05-31T00:28:29Z</dcterms:modified>
  <dc:identifier>DAGAKAja67Y</dc:identifier>
</cp:coreProperties>
</file>