
<file path=[Content_Types].xml><?xml version="1.0" encoding="utf-8"?>
<Types xmlns="http://schemas.openxmlformats.org/package/2006/content-types">
  <Default Extension="bin" ContentType="image/unknown"/>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76" r:id="rId2"/>
    <p:sldId id="278" r:id="rId3"/>
    <p:sldId id="277" r:id="rId4"/>
    <p:sldId id="281" r:id="rId5"/>
    <p:sldId id="292" r:id="rId6"/>
    <p:sldId id="293" r:id="rId7"/>
    <p:sldId id="288" r:id="rId8"/>
    <p:sldId id="271" r:id="rId9"/>
    <p:sldId id="273" r:id="rId10"/>
    <p:sldId id="294" r:id="rId11"/>
    <p:sldId id="291"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9767" autoAdjust="0"/>
  </p:normalViewPr>
  <p:slideViewPr>
    <p:cSldViewPr snapToGrid="0" showGuides="1">
      <p:cViewPr varScale="1">
        <p:scale>
          <a:sx n="74" d="100"/>
          <a:sy n="74" d="100"/>
        </p:scale>
        <p:origin x="994" y="67"/>
      </p:cViewPr>
      <p:guideLst>
        <p:guide orient="horz" pos="2184"/>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AE10EF-2B17-4808-A22D-10159BE7BC5B}" type="datetimeFigureOut">
              <a:rPr lang="en-US" smtClean="0"/>
              <a:t>10/9/2025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72CF37-1D18-4091-8848-27C50A66115A}" type="slidenum">
              <a:rPr lang="en-US" smtClean="0"/>
              <a:t>‹#›</a:t>
            </a:fld>
            <a:endParaRPr lang="en-US"/>
          </a:p>
        </p:txBody>
      </p:sp>
    </p:spTree>
    <p:extLst>
      <p:ext uri="{BB962C8B-B14F-4D97-AF65-F5344CB8AC3E}">
        <p14:creationId xmlns:p14="http://schemas.microsoft.com/office/powerpoint/2010/main" val="30698292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Hello</a:t>
            </a:r>
            <a:r>
              <a:rPr lang="en-US" baseline="0" dirty="0"/>
              <a:t> everyone, </a:t>
            </a:r>
            <a:r>
              <a:rPr lang="en-US" dirty="0"/>
              <a:t>My presentation is focused</a:t>
            </a:r>
            <a:r>
              <a:rPr lang="en-US" baseline="0" dirty="0"/>
              <a:t> on Amira’s case a 3-year old girl who is reluctant playing with other children, has limited communication and feel anxious when apart. </a:t>
            </a:r>
            <a:endParaRPr lang="en-US" dirty="0"/>
          </a:p>
        </p:txBody>
      </p:sp>
      <p:sp>
        <p:nvSpPr>
          <p:cNvPr id="4" name="Slide Number Placeholder 3"/>
          <p:cNvSpPr>
            <a:spLocks noGrp="1"/>
          </p:cNvSpPr>
          <p:nvPr>
            <p:ph type="sldNum" sz="quarter" idx="10"/>
          </p:nvPr>
        </p:nvSpPr>
        <p:spPr/>
        <p:txBody>
          <a:bodyPr/>
          <a:lstStyle/>
          <a:p>
            <a:fld id="{3339077D-6FB4-4E29-B183-43C52C791E04}" type="slidenum">
              <a:rPr lang="en-US" smtClean="0"/>
              <a:t>1</a:t>
            </a:fld>
            <a:endParaRPr lang="en-US"/>
          </a:p>
        </p:txBody>
      </p:sp>
    </p:spTree>
    <p:extLst>
      <p:ext uri="{BB962C8B-B14F-4D97-AF65-F5344CB8AC3E}">
        <p14:creationId xmlns:p14="http://schemas.microsoft.com/office/powerpoint/2010/main" val="15045519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Amira is showing common signs of early separation anxiety and social problems.. Among the given theories in assignment brief I have found </a:t>
            </a:r>
            <a:r>
              <a:rPr lang="en-US" dirty="0"/>
              <a:t>Bowlby's Attachment Theory is more relevant</a:t>
            </a:r>
            <a:r>
              <a:rPr lang="en-US" baseline="0" dirty="0"/>
              <a:t> to</a:t>
            </a:r>
            <a:r>
              <a:rPr lang="en-US" dirty="0"/>
              <a:t> understand Amira's behavior and make plans to support her development in the nursery.</a:t>
            </a:r>
          </a:p>
        </p:txBody>
      </p:sp>
      <p:sp>
        <p:nvSpPr>
          <p:cNvPr id="4" name="Slide Number Placeholder 3"/>
          <p:cNvSpPr>
            <a:spLocks noGrp="1"/>
          </p:cNvSpPr>
          <p:nvPr>
            <p:ph type="sldNum" sz="quarter" idx="10"/>
          </p:nvPr>
        </p:nvSpPr>
        <p:spPr/>
        <p:txBody>
          <a:bodyPr/>
          <a:lstStyle/>
          <a:p>
            <a:fld id="{3339077D-6FB4-4E29-B183-43C52C791E04}" type="slidenum">
              <a:rPr lang="en-US" smtClean="0"/>
              <a:t>2</a:t>
            </a:fld>
            <a:endParaRPr lang="en-US"/>
          </a:p>
        </p:txBody>
      </p:sp>
    </p:spTree>
    <p:extLst>
      <p:ext uri="{BB962C8B-B14F-4D97-AF65-F5344CB8AC3E}">
        <p14:creationId xmlns:p14="http://schemas.microsoft.com/office/powerpoint/2010/main" val="1224858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According to Bowlby’s theory,</a:t>
            </a:r>
            <a:r>
              <a:rPr lang="en-US" baseline="0" dirty="0"/>
              <a:t> </a:t>
            </a:r>
            <a:r>
              <a:rPr lang="en-US" dirty="0"/>
              <a:t>being attached to others is really important for survival. At Amira's age, having a stable connection is important for building good relationships and confidence.</a:t>
            </a:r>
          </a:p>
        </p:txBody>
      </p:sp>
      <p:sp>
        <p:nvSpPr>
          <p:cNvPr id="4" name="Slide Number Placeholder 3"/>
          <p:cNvSpPr>
            <a:spLocks noGrp="1"/>
          </p:cNvSpPr>
          <p:nvPr>
            <p:ph type="sldNum" sz="quarter" idx="10"/>
          </p:nvPr>
        </p:nvSpPr>
        <p:spPr/>
        <p:txBody>
          <a:bodyPr/>
          <a:lstStyle/>
          <a:p>
            <a:fld id="{3339077D-6FB4-4E29-B183-43C52C791E04}" type="slidenum">
              <a:rPr lang="en-US" smtClean="0"/>
              <a:t>3</a:t>
            </a:fld>
            <a:endParaRPr lang="en-US"/>
          </a:p>
        </p:txBody>
      </p:sp>
    </p:spTree>
    <p:extLst>
      <p:ext uri="{BB962C8B-B14F-4D97-AF65-F5344CB8AC3E}">
        <p14:creationId xmlns:p14="http://schemas.microsoft.com/office/powerpoint/2010/main" val="30633301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Bowlby focused on how important the early years are for forming close connections, different kinds of attachment styles, and how these early relationships affect our future ones.</a:t>
            </a:r>
          </a:p>
        </p:txBody>
      </p:sp>
      <p:sp>
        <p:nvSpPr>
          <p:cNvPr id="4" name="Slide Number Placeholder 3"/>
          <p:cNvSpPr>
            <a:spLocks noGrp="1"/>
          </p:cNvSpPr>
          <p:nvPr>
            <p:ph type="sldNum" sz="quarter" idx="10"/>
          </p:nvPr>
        </p:nvSpPr>
        <p:spPr/>
        <p:txBody>
          <a:bodyPr/>
          <a:lstStyle/>
          <a:p>
            <a:fld id="{3339077D-6FB4-4E29-B183-43C52C791E04}" type="slidenum">
              <a:rPr lang="en-US" smtClean="0"/>
              <a:t>4</a:t>
            </a:fld>
            <a:endParaRPr lang="en-US"/>
          </a:p>
        </p:txBody>
      </p:sp>
    </p:spTree>
    <p:extLst>
      <p:ext uri="{BB962C8B-B14F-4D97-AF65-F5344CB8AC3E}">
        <p14:creationId xmlns:p14="http://schemas.microsoft.com/office/powerpoint/2010/main" val="11649447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Amira might feel nervous and have trouble playing in groups because she doesn't feel secure in her relationships. Her behavior is shaped by her natural personality and the stability of her environment.</a:t>
            </a:r>
            <a:endParaRPr lang="en-GB" dirty="0"/>
          </a:p>
        </p:txBody>
      </p:sp>
      <p:sp>
        <p:nvSpPr>
          <p:cNvPr id="4" name="Slide Number Placeholder 3"/>
          <p:cNvSpPr>
            <a:spLocks noGrp="1"/>
          </p:cNvSpPr>
          <p:nvPr>
            <p:ph type="sldNum" sz="quarter" idx="10"/>
          </p:nvPr>
        </p:nvSpPr>
        <p:spPr/>
        <p:txBody>
          <a:bodyPr/>
          <a:lstStyle/>
          <a:p>
            <a:fld id="{F472CF37-1D18-4091-8848-27C50A66115A}" type="slidenum">
              <a:rPr lang="en-US" smtClean="0"/>
              <a:t>5</a:t>
            </a:fld>
            <a:endParaRPr lang="en-US"/>
          </a:p>
        </p:txBody>
      </p:sp>
    </p:spTree>
    <p:extLst>
      <p:ext uri="{BB962C8B-B14F-4D97-AF65-F5344CB8AC3E}">
        <p14:creationId xmlns:p14="http://schemas.microsoft.com/office/powerpoint/2010/main" val="20661552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Finding a dependable keyworker for Amira, slowly starting to separate her from her main caregiver, and helping her use language through play and stories are all practical strategies. It will also help to work closely with her family.</a:t>
            </a:r>
          </a:p>
          <a:p>
            <a:endParaRPr lang="en-GB" dirty="0"/>
          </a:p>
        </p:txBody>
      </p:sp>
      <p:sp>
        <p:nvSpPr>
          <p:cNvPr id="4" name="Slide Number Placeholder 3"/>
          <p:cNvSpPr>
            <a:spLocks noGrp="1"/>
          </p:cNvSpPr>
          <p:nvPr>
            <p:ph type="sldNum" sz="quarter" idx="10"/>
          </p:nvPr>
        </p:nvSpPr>
        <p:spPr/>
        <p:txBody>
          <a:bodyPr/>
          <a:lstStyle/>
          <a:p>
            <a:fld id="{F472CF37-1D18-4091-8848-27C50A66115A}" type="slidenum">
              <a:rPr lang="en-US" smtClean="0"/>
              <a:t>6</a:t>
            </a:fld>
            <a:endParaRPr lang="en-US"/>
          </a:p>
        </p:txBody>
      </p:sp>
    </p:spTree>
    <p:extLst>
      <p:ext uri="{BB962C8B-B14F-4D97-AF65-F5344CB8AC3E}">
        <p14:creationId xmlns:p14="http://schemas.microsoft.com/office/powerpoint/2010/main" val="8457025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Amira's anxiousness can be well explained by attachment theory, but her speech difficulties and cultural background cannot be well explained by it. In contrast, Vygotsky (1978) suggested that children engage with more experienced people—like peers or adults—in their social and cultural surroundings to acquire and develop language, thinking, and social skills.</a:t>
            </a:r>
            <a:endParaRPr lang="en-GB" dirty="0"/>
          </a:p>
        </p:txBody>
      </p:sp>
      <p:sp>
        <p:nvSpPr>
          <p:cNvPr id="4" name="Slide Number Placeholder 3"/>
          <p:cNvSpPr>
            <a:spLocks noGrp="1"/>
          </p:cNvSpPr>
          <p:nvPr>
            <p:ph type="sldNum" sz="quarter" idx="10"/>
          </p:nvPr>
        </p:nvSpPr>
        <p:spPr/>
        <p:txBody>
          <a:bodyPr/>
          <a:lstStyle/>
          <a:p>
            <a:fld id="{F472CF37-1D18-4091-8848-27C50A66115A}" type="slidenum">
              <a:rPr lang="en-US" smtClean="0"/>
              <a:t>7</a:t>
            </a:fld>
            <a:endParaRPr lang="en-US"/>
          </a:p>
        </p:txBody>
      </p:sp>
    </p:spTree>
    <p:extLst>
      <p:ext uri="{BB962C8B-B14F-4D97-AF65-F5344CB8AC3E}">
        <p14:creationId xmlns:p14="http://schemas.microsoft.com/office/powerpoint/2010/main" val="37142020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p:cNvSpPr>
            <a:spLocks noGrp="1"/>
          </p:cNvSpPr>
          <p:nvPr>
            <p:ph type="body" idx="1"/>
          </p:nvPr>
        </p:nvSpPr>
        <p:spPr/>
        <p:txBody>
          <a:bodyPr/>
          <a:lstStyle/>
          <a:p>
            <a:r>
              <a:rPr lang="en-US" dirty="0"/>
              <a:t>Bowlby's hypothesis, in summary, helps us understand Amira's needs. Although both nature and nurture play a role in her growth, at this point, her surroundings and connections will have the most influence.</a:t>
            </a:r>
            <a:endParaRPr lang="en-GB" dirty="0"/>
          </a:p>
        </p:txBody>
      </p:sp>
    </p:spTree>
    <p:extLst>
      <p:ext uri="{BB962C8B-B14F-4D97-AF65-F5344CB8AC3E}">
        <p14:creationId xmlns:p14="http://schemas.microsoft.com/office/powerpoint/2010/main" val="23822053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339077D-6FB4-4E29-B183-43C52C791E04}" type="slidenum">
              <a:rPr lang="en-US" smtClean="0"/>
              <a:t>9</a:t>
            </a:fld>
            <a:endParaRPr lang="en-US"/>
          </a:p>
        </p:txBody>
      </p:sp>
    </p:spTree>
    <p:extLst>
      <p:ext uri="{BB962C8B-B14F-4D97-AF65-F5344CB8AC3E}">
        <p14:creationId xmlns:p14="http://schemas.microsoft.com/office/powerpoint/2010/main" val="6185412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72CF37-1D18-4091-8848-27C50A66115A}" type="slidenum">
              <a:rPr lang="en-US" smtClean="0"/>
              <a:t>10</a:t>
            </a:fld>
            <a:endParaRPr lang="en-US"/>
          </a:p>
        </p:txBody>
      </p:sp>
    </p:spTree>
    <p:extLst>
      <p:ext uri="{BB962C8B-B14F-4D97-AF65-F5344CB8AC3E}">
        <p14:creationId xmlns:p14="http://schemas.microsoft.com/office/powerpoint/2010/main" val="31789379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339077D-6FB4-4E29-B183-43C52C791E04}" type="slidenum">
              <a:rPr lang="en-US" smtClean="0"/>
              <a:t>11</a:t>
            </a:fld>
            <a:endParaRPr lang="en-US"/>
          </a:p>
        </p:txBody>
      </p:sp>
    </p:spTree>
    <p:extLst>
      <p:ext uri="{BB962C8B-B14F-4D97-AF65-F5344CB8AC3E}">
        <p14:creationId xmlns:p14="http://schemas.microsoft.com/office/powerpoint/2010/main" val="15701086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0" y="0"/>
            <a:ext cx="12192000" cy="6858000"/>
          </a:xfrm>
        </p:spPr>
        <p:txBody>
          <a:bodyPr/>
          <a:lstStyle/>
          <a:p>
            <a:endParaRPr lang="en-US" dirty="0"/>
          </a:p>
        </p:txBody>
      </p:sp>
    </p:spTree>
    <p:extLst>
      <p:ext uri="{BB962C8B-B14F-4D97-AF65-F5344CB8AC3E}">
        <p14:creationId xmlns:p14="http://schemas.microsoft.com/office/powerpoint/2010/main" val="3257531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2">
    <p:spTree>
      <p:nvGrpSpPr>
        <p:cNvPr id="1" name=""/>
        <p:cNvGrpSpPr/>
        <p:nvPr/>
      </p:nvGrpSpPr>
      <p:grpSpPr>
        <a:xfrm>
          <a:off x="0" y="0"/>
          <a:ext cx="0" cy="0"/>
          <a:chOff x="0" y="0"/>
          <a:chExt cx="0" cy="0"/>
        </a:xfrm>
      </p:grpSpPr>
      <p:sp>
        <p:nvSpPr>
          <p:cNvPr id="9" name="Picture Placeholder 8"/>
          <p:cNvSpPr>
            <a:spLocks noGrp="1"/>
          </p:cNvSpPr>
          <p:nvPr>
            <p:ph type="pic" sz="quarter" idx="12"/>
          </p:nvPr>
        </p:nvSpPr>
        <p:spPr>
          <a:xfrm>
            <a:off x="5240865" y="1819215"/>
            <a:ext cx="3289656" cy="4382414"/>
          </a:xfrm>
          <a:custGeom>
            <a:avLst/>
            <a:gdLst>
              <a:gd name="connsiteX0" fmla="*/ 0 w 3289656"/>
              <a:gd name="connsiteY0" fmla="*/ 0 h 4382414"/>
              <a:gd name="connsiteX1" fmla="*/ 3289656 w 3289656"/>
              <a:gd name="connsiteY1" fmla="*/ 0 h 4382414"/>
              <a:gd name="connsiteX2" fmla="*/ 3289656 w 3289656"/>
              <a:gd name="connsiteY2" fmla="*/ 4382414 h 4382414"/>
              <a:gd name="connsiteX3" fmla="*/ 0 w 3289656"/>
              <a:gd name="connsiteY3" fmla="*/ 4382414 h 4382414"/>
            </a:gdLst>
            <a:ahLst/>
            <a:cxnLst>
              <a:cxn ang="0">
                <a:pos x="connsiteX0" y="connsiteY0"/>
              </a:cxn>
              <a:cxn ang="0">
                <a:pos x="connsiteX1" y="connsiteY1"/>
              </a:cxn>
              <a:cxn ang="0">
                <a:pos x="connsiteX2" y="connsiteY2"/>
              </a:cxn>
              <a:cxn ang="0">
                <a:pos x="connsiteX3" y="connsiteY3"/>
              </a:cxn>
            </a:cxnLst>
            <a:rect l="l" t="t" r="r" b="b"/>
            <a:pathLst>
              <a:path w="3289656" h="4382414">
                <a:moveTo>
                  <a:pt x="0" y="0"/>
                </a:moveTo>
                <a:lnTo>
                  <a:pt x="3289656" y="0"/>
                </a:lnTo>
                <a:lnTo>
                  <a:pt x="3289656" y="4382414"/>
                </a:lnTo>
                <a:lnTo>
                  <a:pt x="0" y="4382414"/>
                </a:lnTo>
                <a:close/>
              </a:path>
            </a:pathLst>
          </a:custGeom>
          <a:noFill/>
          <a:ln w="38100">
            <a:noFill/>
          </a:ln>
        </p:spPr>
        <p:txBody>
          <a:bodyPr wrap="square">
            <a:noAutofit/>
          </a:bodyPr>
          <a:lstStyle>
            <a:lvl1pPr>
              <a:defRPr sz="1500">
                <a:solidFill>
                  <a:schemeClr val="tx1"/>
                </a:solidFill>
              </a:defRPr>
            </a:lvl1pPr>
          </a:lstStyle>
          <a:p>
            <a:endParaRPr lang="id-ID" dirty="0"/>
          </a:p>
        </p:txBody>
      </p:sp>
      <p:sp>
        <p:nvSpPr>
          <p:cNvPr id="11" name="Picture Placeholder 10"/>
          <p:cNvSpPr>
            <a:spLocks noGrp="1"/>
          </p:cNvSpPr>
          <p:nvPr>
            <p:ph type="pic" sz="quarter" idx="13"/>
          </p:nvPr>
        </p:nvSpPr>
        <p:spPr>
          <a:xfrm>
            <a:off x="6636917" y="656372"/>
            <a:ext cx="4803581" cy="4439328"/>
          </a:xfrm>
          <a:custGeom>
            <a:avLst/>
            <a:gdLst>
              <a:gd name="connsiteX0" fmla="*/ 0 w 4803581"/>
              <a:gd name="connsiteY0" fmla="*/ 0 h 4439328"/>
              <a:gd name="connsiteX1" fmla="*/ 4803581 w 4803581"/>
              <a:gd name="connsiteY1" fmla="*/ 0 h 4439328"/>
              <a:gd name="connsiteX2" fmla="*/ 4803581 w 4803581"/>
              <a:gd name="connsiteY2" fmla="*/ 4439328 h 4439328"/>
              <a:gd name="connsiteX3" fmla="*/ 2037538 w 4803581"/>
              <a:gd name="connsiteY3" fmla="*/ 4439328 h 4439328"/>
              <a:gd name="connsiteX4" fmla="*/ 2037538 w 4803581"/>
              <a:gd name="connsiteY4" fmla="*/ 1035843 h 4439328"/>
              <a:gd name="connsiteX5" fmla="*/ 0 w 4803581"/>
              <a:gd name="connsiteY5" fmla="*/ 1035843 h 4439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03581" h="4439328">
                <a:moveTo>
                  <a:pt x="0" y="0"/>
                </a:moveTo>
                <a:lnTo>
                  <a:pt x="4803581" y="0"/>
                </a:lnTo>
                <a:lnTo>
                  <a:pt x="4803581" y="4439328"/>
                </a:lnTo>
                <a:lnTo>
                  <a:pt x="2037538" y="4439328"/>
                </a:lnTo>
                <a:lnTo>
                  <a:pt x="2037538" y="1035843"/>
                </a:lnTo>
                <a:lnTo>
                  <a:pt x="0" y="1035843"/>
                </a:lnTo>
                <a:close/>
              </a:path>
            </a:pathLst>
          </a:custGeom>
          <a:noFill/>
          <a:ln w="38100">
            <a:noFill/>
          </a:ln>
        </p:spPr>
        <p:txBody>
          <a:bodyPr wrap="square">
            <a:noAutofit/>
          </a:bodyPr>
          <a:lstStyle>
            <a:lvl1pPr>
              <a:defRPr sz="1500">
                <a:solidFill>
                  <a:schemeClr val="tx1"/>
                </a:solidFill>
              </a:defRPr>
            </a:lvl1pPr>
          </a:lstStyle>
          <a:p>
            <a:endParaRPr lang="id-ID" dirty="0"/>
          </a:p>
        </p:txBody>
      </p:sp>
    </p:spTree>
    <p:extLst>
      <p:ext uri="{BB962C8B-B14F-4D97-AF65-F5344CB8AC3E}">
        <p14:creationId xmlns:p14="http://schemas.microsoft.com/office/powerpoint/2010/main" val="285955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3">
    <p:spTree>
      <p:nvGrpSpPr>
        <p:cNvPr id="1" name=""/>
        <p:cNvGrpSpPr/>
        <p:nvPr/>
      </p:nvGrpSpPr>
      <p:grpSpPr>
        <a:xfrm>
          <a:off x="0" y="0"/>
          <a:ext cx="0" cy="0"/>
          <a:chOff x="0" y="0"/>
          <a:chExt cx="0" cy="0"/>
        </a:xfrm>
      </p:grpSpPr>
      <p:sp>
        <p:nvSpPr>
          <p:cNvPr id="8" name="Picture Placeholder 7"/>
          <p:cNvSpPr>
            <a:spLocks noGrp="1"/>
          </p:cNvSpPr>
          <p:nvPr>
            <p:ph type="pic" sz="quarter" idx="12"/>
          </p:nvPr>
        </p:nvSpPr>
        <p:spPr>
          <a:xfrm>
            <a:off x="3663509" y="1819215"/>
            <a:ext cx="3289656" cy="4382414"/>
          </a:xfrm>
          <a:custGeom>
            <a:avLst/>
            <a:gdLst>
              <a:gd name="connsiteX0" fmla="*/ 0 w 3289656"/>
              <a:gd name="connsiteY0" fmla="*/ 0 h 4382414"/>
              <a:gd name="connsiteX1" fmla="*/ 3289656 w 3289656"/>
              <a:gd name="connsiteY1" fmla="*/ 0 h 4382414"/>
              <a:gd name="connsiteX2" fmla="*/ 3289656 w 3289656"/>
              <a:gd name="connsiteY2" fmla="*/ 4382414 h 4382414"/>
              <a:gd name="connsiteX3" fmla="*/ 0 w 3289656"/>
              <a:gd name="connsiteY3" fmla="*/ 4382414 h 4382414"/>
            </a:gdLst>
            <a:ahLst/>
            <a:cxnLst>
              <a:cxn ang="0">
                <a:pos x="connsiteX0" y="connsiteY0"/>
              </a:cxn>
              <a:cxn ang="0">
                <a:pos x="connsiteX1" y="connsiteY1"/>
              </a:cxn>
              <a:cxn ang="0">
                <a:pos x="connsiteX2" y="connsiteY2"/>
              </a:cxn>
              <a:cxn ang="0">
                <a:pos x="connsiteX3" y="connsiteY3"/>
              </a:cxn>
            </a:cxnLst>
            <a:rect l="l" t="t" r="r" b="b"/>
            <a:pathLst>
              <a:path w="3289656" h="4382414">
                <a:moveTo>
                  <a:pt x="0" y="0"/>
                </a:moveTo>
                <a:lnTo>
                  <a:pt x="3289656" y="0"/>
                </a:lnTo>
                <a:lnTo>
                  <a:pt x="3289656" y="4382414"/>
                </a:lnTo>
                <a:lnTo>
                  <a:pt x="0" y="4382414"/>
                </a:lnTo>
                <a:close/>
              </a:path>
            </a:pathLst>
          </a:custGeom>
          <a:noFill/>
          <a:ln w="38100">
            <a:noFill/>
          </a:ln>
        </p:spPr>
        <p:txBody>
          <a:bodyPr wrap="square">
            <a:noAutofit/>
          </a:bodyPr>
          <a:lstStyle>
            <a:lvl1pPr>
              <a:defRPr sz="1500">
                <a:solidFill>
                  <a:schemeClr val="tx1"/>
                </a:solidFill>
              </a:defRPr>
            </a:lvl1pPr>
          </a:lstStyle>
          <a:p>
            <a:endParaRPr lang="id-ID" dirty="0"/>
          </a:p>
        </p:txBody>
      </p:sp>
      <p:sp>
        <p:nvSpPr>
          <p:cNvPr id="10" name="Picture Placeholder 9"/>
          <p:cNvSpPr>
            <a:spLocks noGrp="1"/>
          </p:cNvSpPr>
          <p:nvPr>
            <p:ph type="pic" sz="quarter" idx="13"/>
          </p:nvPr>
        </p:nvSpPr>
        <p:spPr>
          <a:xfrm>
            <a:off x="753533" y="656372"/>
            <a:ext cx="4803581" cy="4439328"/>
          </a:xfrm>
          <a:custGeom>
            <a:avLst/>
            <a:gdLst>
              <a:gd name="connsiteX0" fmla="*/ 0 w 4803581"/>
              <a:gd name="connsiteY0" fmla="*/ 0 h 4439328"/>
              <a:gd name="connsiteX1" fmla="*/ 4803581 w 4803581"/>
              <a:gd name="connsiteY1" fmla="*/ 0 h 4439328"/>
              <a:gd name="connsiteX2" fmla="*/ 4803581 w 4803581"/>
              <a:gd name="connsiteY2" fmla="*/ 1035843 h 4439328"/>
              <a:gd name="connsiteX3" fmla="*/ 2766043 w 4803581"/>
              <a:gd name="connsiteY3" fmla="*/ 1035843 h 4439328"/>
              <a:gd name="connsiteX4" fmla="*/ 2766043 w 4803581"/>
              <a:gd name="connsiteY4" fmla="*/ 4439328 h 4439328"/>
              <a:gd name="connsiteX5" fmla="*/ 0 w 4803581"/>
              <a:gd name="connsiteY5" fmla="*/ 4439328 h 4439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03581" h="4439328">
                <a:moveTo>
                  <a:pt x="0" y="0"/>
                </a:moveTo>
                <a:lnTo>
                  <a:pt x="4803581" y="0"/>
                </a:lnTo>
                <a:lnTo>
                  <a:pt x="4803581" y="1035843"/>
                </a:lnTo>
                <a:lnTo>
                  <a:pt x="2766043" y="1035843"/>
                </a:lnTo>
                <a:lnTo>
                  <a:pt x="2766043" y="4439328"/>
                </a:lnTo>
                <a:lnTo>
                  <a:pt x="0" y="4439328"/>
                </a:lnTo>
                <a:close/>
              </a:path>
            </a:pathLst>
          </a:custGeom>
          <a:noFill/>
          <a:ln w="38100">
            <a:noFill/>
          </a:ln>
        </p:spPr>
        <p:txBody>
          <a:bodyPr wrap="square">
            <a:noAutofit/>
          </a:bodyPr>
          <a:lstStyle>
            <a:lvl1pPr>
              <a:defRPr sz="1500">
                <a:solidFill>
                  <a:schemeClr val="tx1"/>
                </a:solidFill>
              </a:defRPr>
            </a:lvl1pPr>
          </a:lstStyle>
          <a:p>
            <a:endParaRPr lang="id-ID" dirty="0"/>
          </a:p>
        </p:txBody>
      </p:sp>
    </p:spTree>
    <p:extLst>
      <p:ext uri="{BB962C8B-B14F-4D97-AF65-F5344CB8AC3E}">
        <p14:creationId xmlns:p14="http://schemas.microsoft.com/office/powerpoint/2010/main" val="38893913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4">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6459317" y="1067082"/>
            <a:ext cx="5732683" cy="5799732"/>
          </a:xfrm>
          <a:custGeom>
            <a:avLst/>
            <a:gdLst>
              <a:gd name="connsiteX0" fmla="*/ 2976083 w 5732683"/>
              <a:gd name="connsiteY0" fmla="*/ 0 h 5799732"/>
              <a:gd name="connsiteX1" fmla="*/ 5732683 w 5732683"/>
              <a:gd name="connsiteY1" fmla="*/ 2758924 h 5799732"/>
              <a:gd name="connsiteX2" fmla="*/ 5732683 w 5732683"/>
              <a:gd name="connsiteY2" fmla="*/ 5799732 h 5799732"/>
              <a:gd name="connsiteX3" fmla="*/ 2823365 w 5732683"/>
              <a:gd name="connsiteY3" fmla="*/ 5799732 h 5799732"/>
              <a:gd name="connsiteX4" fmla="*/ 4605 w 5732683"/>
              <a:gd name="connsiteY4" fmla="*/ 2977826 h 5799732"/>
              <a:gd name="connsiteX5" fmla="*/ 0 w 5732683"/>
              <a:gd name="connsiteY5" fmla="*/ 2977826 h 5799732"/>
              <a:gd name="connsiteX6" fmla="*/ 2303 w 5732683"/>
              <a:gd name="connsiteY6" fmla="*/ 2976290 h 5799732"/>
              <a:gd name="connsiteX7" fmla="*/ 0 w 5732683"/>
              <a:gd name="connsiteY7" fmla="*/ 2973985 h 5799732"/>
              <a:gd name="connsiteX8" fmla="*/ 4605 w 5732683"/>
              <a:gd name="connsiteY8" fmla="*/ 2973985 h 579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32683" h="5799732">
                <a:moveTo>
                  <a:pt x="2976083" y="0"/>
                </a:moveTo>
                <a:lnTo>
                  <a:pt x="5732683" y="2758924"/>
                </a:lnTo>
                <a:lnTo>
                  <a:pt x="5732683" y="5799732"/>
                </a:lnTo>
                <a:lnTo>
                  <a:pt x="2823365" y="5799732"/>
                </a:lnTo>
                <a:lnTo>
                  <a:pt x="4605" y="2977826"/>
                </a:lnTo>
                <a:lnTo>
                  <a:pt x="0" y="2977826"/>
                </a:lnTo>
                <a:lnTo>
                  <a:pt x="2303" y="2976290"/>
                </a:lnTo>
                <a:lnTo>
                  <a:pt x="0" y="2973985"/>
                </a:lnTo>
                <a:lnTo>
                  <a:pt x="4605" y="2973985"/>
                </a:lnTo>
                <a:close/>
              </a:path>
            </a:pathLst>
          </a:custGeom>
          <a:ln>
            <a:noFill/>
          </a:ln>
        </p:spPr>
        <p:txBody>
          <a:bodyPr wrap="square">
            <a:noAutofit/>
          </a:bodyPr>
          <a:lstStyle>
            <a:lvl1pPr>
              <a:defRPr sz="1500">
                <a:solidFill>
                  <a:schemeClr val="tx1"/>
                </a:solidFill>
              </a:defRPr>
            </a:lvl1pPr>
          </a:lstStyle>
          <a:p>
            <a:endParaRPr lang="id-ID" dirty="0"/>
          </a:p>
        </p:txBody>
      </p:sp>
      <p:sp>
        <p:nvSpPr>
          <p:cNvPr id="10" name="Picture Placeholder 9"/>
          <p:cNvSpPr>
            <a:spLocks noGrp="1"/>
          </p:cNvSpPr>
          <p:nvPr>
            <p:ph type="pic" sz="quarter" idx="11"/>
          </p:nvPr>
        </p:nvSpPr>
        <p:spPr>
          <a:xfrm>
            <a:off x="2717800" y="3889142"/>
            <a:ext cx="5953945" cy="2980326"/>
          </a:xfrm>
          <a:custGeom>
            <a:avLst/>
            <a:gdLst>
              <a:gd name="connsiteX0" fmla="*/ 2976589 w 5953945"/>
              <a:gd name="connsiteY0" fmla="*/ 0 h 2980326"/>
              <a:gd name="connsiteX1" fmla="*/ 5953945 w 5953945"/>
              <a:gd name="connsiteY1" fmla="*/ 2980326 h 2980326"/>
              <a:gd name="connsiteX2" fmla="*/ 0 w 5953945"/>
              <a:gd name="connsiteY2" fmla="*/ 2980326 h 2980326"/>
            </a:gdLst>
            <a:ahLst/>
            <a:cxnLst>
              <a:cxn ang="0">
                <a:pos x="connsiteX0" y="connsiteY0"/>
              </a:cxn>
              <a:cxn ang="0">
                <a:pos x="connsiteX1" y="connsiteY1"/>
              </a:cxn>
              <a:cxn ang="0">
                <a:pos x="connsiteX2" y="connsiteY2"/>
              </a:cxn>
            </a:cxnLst>
            <a:rect l="l" t="t" r="r" b="b"/>
            <a:pathLst>
              <a:path w="5953945" h="2980326">
                <a:moveTo>
                  <a:pt x="2976589" y="0"/>
                </a:moveTo>
                <a:lnTo>
                  <a:pt x="5953945" y="2980326"/>
                </a:lnTo>
                <a:lnTo>
                  <a:pt x="0" y="2980326"/>
                </a:lnTo>
                <a:close/>
              </a:path>
            </a:pathLst>
          </a:custGeom>
          <a:ln>
            <a:noFill/>
          </a:ln>
        </p:spPr>
        <p:txBody>
          <a:bodyPr wrap="square">
            <a:noAutofit/>
          </a:bodyPr>
          <a:lstStyle>
            <a:lvl1pPr>
              <a:defRPr sz="1500">
                <a:solidFill>
                  <a:schemeClr val="tx1"/>
                </a:solidFill>
              </a:defRPr>
            </a:lvl1pPr>
          </a:lstStyle>
          <a:p>
            <a:endParaRPr lang="id-ID" dirty="0"/>
          </a:p>
        </p:txBody>
      </p:sp>
    </p:spTree>
    <p:extLst>
      <p:ext uri="{BB962C8B-B14F-4D97-AF65-F5344CB8AC3E}">
        <p14:creationId xmlns:p14="http://schemas.microsoft.com/office/powerpoint/2010/main" val="15730552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8">
    <p:spTree>
      <p:nvGrpSpPr>
        <p:cNvPr id="1" name=""/>
        <p:cNvGrpSpPr/>
        <p:nvPr/>
      </p:nvGrpSpPr>
      <p:grpSpPr>
        <a:xfrm>
          <a:off x="0" y="0"/>
          <a:ext cx="0" cy="0"/>
          <a:chOff x="0" y="0"/>
          <a:chExt cx="0" cy="0"/>
        </a:xfrm>
      </p:grpSpPr>
    </p:spTree>
    <p:extLst>
      <p:ext uri="{BB962C8B-B14F-4D97-AF65-F5344CB8AC3E}">
        <p14:creationId xmlns:p14="http://schemas.microsoft.com/office/powerpoint/2010/main" val="20291713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6">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5522793" y="988896"/>
            <a:ext cx="3388065" cy="4880209"/>
          </a:xfrm>
          <a:custGeom>
            <a:avLst/>
            <a:gdLst>
              <a:gd name="connsiteX0" fmla="*/ 0 w 3388065"/>
              <a:gd name="connsiteY0" fmla="*/ 0 h 4880209"/>
              <a:gd name="connsiteX1" fmla="*/ 2541049 w 3388065"/>
              <a:gd name="connsiteY1" fmla="*/ 0 h 4880209"/>
              <a:gd name="connsiteX2" fmla="*/ 3388065 w 3388065"/>
              <a:gd name="connsiteY2" fmla="*/ 4880209 h 4880209"/>
              <a:gd name="connsiteX3" fmla="*/ 847016 w 3388065"/>
              <a:gd name="connsiteY3" fmla="*/ 4880209 h 4880209"/>
            </a:gdLst>
            <a:ahLst/>
            <a:cxnLst>
              <a:cxn ang="0">
                <a:pos x="connsiteX0" y="connsiteY0"/>
              </a:cxn>
              <a:cxn ang="0">
                <a:pos x="connsiteX1" y="connsiteY1"/>
              </a:cxn>
              <a:cxn ang="0">
                <a:pos x="connsiteX2" y="connsiteY2"/>
              </a:cxn>
              <a:cxn ang="0">
                <a:pos x="connsiteX3" y="connsiteY3"/>
              </a:cxn>
            </a:cxnLst>
            <a:rect l="l" t="t" r="r" b="b"/>
            <a:pathLst>
              <a:path w="3388065" h="4880209">
                <a:moveTo>
                  <a:pt x="0" y="0"/>
                </a:moveTo>
                <a:lnTo>
                  <a:pt x="2541049" y="0"/>
                </a:lnTo>
                <a:lnTo>
                  <a:pt x="3388065" y="4880209"/>
                </a:lnTo>
                <a:lnTo>
                  <a:pt x="847016" y="4880209"/>
                </a:lnTo>
                <a:close/>
              </a:path>
            </a:pathLst>
          </a:custGeom>
          <a:ln>
            <a:noFill/>
          </a:ln>
        </p:spPr>
        <p:txBody>
          <a:bodyPr wrap="square">
            <a:noAutofit/>
          </a:bodyPr>
          <a:lstStyle>
            <a:lvl1pPr>
              <a:defRPr sz="1500">
                <a:solidFill>
                  <a:schemeClr val="tx1"/>
                </a:solidFill>
              </a:defRPr>
            </a:lvl1pPr>
          </a:lstStyle>
          <a:p>
            <a:endParaRPr lang="id-ID" dirty="0"/>
          </a:p>
        </p:txBody>
      </p:sp>
      <p:sp>
        <p:nvSpPr>
          <p:cNvPr id="12" name="Picture Placeholder 11"/>
          <p:cNvSpPr>
            <a:spLocks noGrp="1"/>
          </p:cNvSpPr>
          <p:nvPr>
            <p:ph type="pic" sz="quarter" idx="11"/>
          </p:nvPr>
        </p:nvSpPr>
        <p:spPr>
          <a:xfrm>
            <a:off x="8150572" y="988896"/>
            <a:ext cx="3388065" cy="4880209"/>
          </a:xfrm>
          <a:custGeom>
            <a:avLst/>
            <a:gdLst>
              <a:gd name="connsiteX0" fmla="*/ 0 w 3388065"/>
              <a:gd name="connsiteY0" fmla="*/ 0 h 4880209"/>
              <a:gd name="connsiteX1" fmla="*/ 2541049 w 3388065"/>
              <a:gd name="connsiteY1" fmla="*/ 0 h 4880209"/>
              <a:gd name="connsiteX2" fmla="*/ 3388065 w 3388065"/>
              <a:gd name="connsiteY2" fmla="*/ 4880209 h 4880209"/>
              <a:gd name="connsiteX3" fmla="*/ 847016 w 3388065"/>
              <a:gd name="connsiteY3" fmla="*/ 4880209 h 4880209"/>
            </a:gdLst>
            <a:ahLst/>
            <a:cxnLst>
              <a:cxn ang="0">
                <a:pos x="connsiteX0" y="connsiteY0"/>
              </a:cxn>
              <a:cxn ang="0">
                <a:pos x="connsiteX1" y="connsiteY1"/>
              </a:cxn>
              <a:cxn ang="0">
                <a:pos x="connsiteX2" y="connsiteY2"/>
              </a:cxn>
              <a:cxn ang="0">
                <a:pos x="connsiteX3" y="connsiteY3"/>
              </a:cxn>
            </a:cxnLst>
            <a:rect l="l" t="t" r="r" b="b"/>
            <a:pathLst>
              <a:path w="3388065" h="4880209">
                <a:moveTo>
                  <a:pt x="0" y="0"/>
                </a:moveTo>
                <a:lnTo>
                  <a:pt x="2541049" y="0"/>
                </a:lnTo>
                <a:lnTo>
                  <a:pt x="3388065" y="4880209"/>
                </a:lnTo>
                <a:lnTo>
                  <a:pt x="847016" y="4880209"/>
                </a:lnTo>
                <a:close/>
              </a:path>
            </a:pathLst>
          </a:custGeom>
          <a:ln>
            <a:noFill/>
          </a:ln>
        </p:spPr>
        <p:txBody>
          <a:bodyPr wrap="square">
            <a:noAutofit/>
          </a:bodyPr>
          <a:lstStyle>
            <a:lvl1pPr>
              <a:defRPr sz="1500">
                <a:solidFill>
                  <a:schemeClr val="tx1"/>
                </a:solidFill>
              </a:defRPr>
            </a:lvl1pPr>
          </a:lstStyle>
          <a:p>
            <a:endParaRPr lang="id-ID" dirty="0"/>
          </a:p>
        </p:txBody>
      </p:sp>
    </p:spTree>
    <p:extLst>
      <p:ext uri="{BB962C8B-B14F-4D97-AF65-F5344CB8AC3E}">
        <p14:creationId xmlns:p14="http://schemas.microsoft.com/office/powerpoint/2010/main" val="3145128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7">
    <p:spTree>
      <p:nvGrpSpPr>
        <p:cNvPr id="1" name=""/>
        <p:cNvGrpSpPr/>
        <p:nvPr/>
      </p:nvGrpSpPr>
      <p:grpSpPr>
        <a:xfrm>
          <a:off x="0" y="0"/>
          <a:ext cx="0" cy="0"/>
          <a:chOff x="0" y="0"/>
          <a:chExt cx="0" cy="0"/>
        </a:xfrm>
      </p:grpSpPr>
      <p:sp>
        <p:nvSpPr>
          <p:cNvPr id="3" name="Picture Placeholder 2"/>
          <p:cNvSpPr>
            <a:spLocks noGrp="1"/>
          </p:cNvSpPr>
          <p:nvPr>
            <p:ph type="pic" sz="quarter" idx="11"/>
          </p:nvPr>
        </p:nvSpPr>
        <p:spPr>
          <a:xfrm>
            <a:off x="380999" y="1973943"/>
            <a:ext cx="4263571" cy="2772228"/>
          </a:xfrm>
          <a:prstGeom prst="flowChartInputOutput">
            <a:avLst/>
          </a:prstGeom>
        </p:spPr>
        <p:txBody>
          <a:bodyPr>
            <a:normAutofit/>
          </a:bodyPr>
          <a:lstStyle>
            <a:lvl1pPr marL="228600" marR="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sz="1500"/>
            </a:lvl1pPr>
          </a:lstStyle>
          <a:p>
            <a:endParaRPr lang="en-US" dirty="0"/>
          </a:p>
        </p:txBody>
      </p:sp>
      <p:sp>
        <p:nvSpPr>
          <p:cNvPr id="5" name="Picture Placeholder 2"/>
          <p:cNvSpPr>
            <a:spLocks noGrp="1"/>
          </p:cNvSpPr>
          <p:nvPr>
            <p:ph type="pic" sz="quarter" idx="12"/>
          </p:nvPr>
        </p:nvSpPr>
        <p:spPr>
          <a:xfrm>
            <a:off x="3958770" y="1973943"/>
            <a:ext cx="4263571" cy="2772228"/>
          </a:xfrm>
          <a:prstGeom prst="flowChartInputOutput">
            <a:avLst/>
          </a:prstGeom>
        </p:spPr>
        <p:txBody>
          <a:bodyPr>
            <a:normAutofit/>
          </a:bodyPr>
          <a:lstStyle>
            <a:lvl1pPr marL="228600" marR="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sz="1500"/>
            </a:lvl1pPr>
          </a:lstStyle>
          <a:p>
            <a:endParaRPr lang="id-ID" dirty="0"/>
          </a:p>
        </p:txBody>
      </p:sp>
      <p:sp>
        <p:nvSpPr>
          <p:cNvPr id="6" name="Picture Placeholder 2"/>
          <p:cNvSpPr>
            <a:spLocks noGrp="1"/>
          </p:cNvSpPr>
          <p:nvPr>
            <p:ph type="pic" sz="quarter" idx="13"/>
          </p:nvPr>
        </p:nvSpPr>
        <p:spPr>
          <a:xfrm>
            <a:off x="7536541" y="1973943"/>
            <a:ext cx="4263571" cy="2772228"/>
          </a:xfrm>
          <a:prstGeom prst="flowChartInputOutput">
            <a:avLst/>
          </a:prstGeom>
        </p:spPr>
        <p:txBody>
          <a:bodyPr>
            <a:normAutofit/>
          </a:bodyPr>
          <a:lstStyle>
            <a:lvl1pPr marL="228600" marR="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sz="1500"/>
            </a:lvl1pPr>
          </a:lstStyle>
          <a:p>
            <a:endParaRPr lang="en-US" dirty="0"/>
          </a:p>
        </p:txBody>
      </p:sp>
    </p:spTree>
    <p:extLst>
      <p:ext uri="{BB962C8B-B14F-4D97-AF65-F5344CB8AC3E}">
        <p14:creationId xmlns:p14="http://schemas.microsoft.com/office/powerpoint/2010/main" val="2262915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hyperlink" Target="https://www.free-power-point-templates.com/"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C78451-8802-42BB-A9A2-EB431EBD74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A37E039-87B0-4A21-B2B0-7519A8B9511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AE0B35-97D5-4F03-AECC-52E59B9E87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D5A25C-91B0-41F6-9263-B19262548914}" type="datetimeFigureOut">
              <a:rPr lang="en-US" smtClean="0"/>
              <a:t>10/9/2025</a:t>
            </a:fld>
            <a:endParaRPr lang="en-US"/>
          </a:p>
        </p:txBody>
      </p:sp>
      <p:sp>
        <p:nvSpPr>
          <p:cNvPr id="5" name="Footer Placeholder 4">
            <a:extLst>
              <a:ext uri="{FF2B5EF4-FFF2-40B4-BE49-F238E27FC236}">
                <a16:creationId xmlns:a16="http://schemas.microsoft.com/office/drawing/2014/main" id="{66466556-3327-4D2C-A63B-425D53E8EE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59BA2EE-C331-462A-9AFE-CD80C6437A8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EB24EB-57F5-48F2-9751-1F0E2B2D9CB2}" type="slidenum">
              <a:rPr lang="en-US" smtClean="0"/>
              <a:t>‹#›</a:t>
            </a:fld>
            <a:endParaRPr lang="en-US"/>
          </a:p>
        </p:txBody>
      </p:sp>
      <p:sp>
        <p:nvSpPr>
          <p:cNvPr id="8" name="TextBox 7">
            <a:extLst>
              <a:ext uri="{FF2B5EF4-FFF2-40B4-BE49-F238E27FC236}">
                <a16:creationId xmlns:a16="http://schemas.microsoft.com/office/drawing/2014/main" id="{3FED855F-281D-44DF-A734-42399D69E3DB}"/>
              </a:ext>
            </a:extLst>
          </p:cNvPr>
          <p:cNvSpPr txBox="1"/>
          <p:nvPr userDrawn="1"/>
        </p:nvSpPr>
        <p:spPr>
          <a:xfrm>
            <a:off x="-46180" y="6889888"/>
            <a:ext cx="6096000" cy="276999"/>
          </a:xfrm>
          <a:prstGeom prst="rect">
            <a:avLst/>
          </a:prstGeom>
          <a:noFill/>
        </p:spPr>
        <p:txBody>
          <a:bodyPr wrap="square">
            <a:spAutoFit/>
          </a:bodyPr>
          <a:lstStyle/>
          <a:p>
            <a:r>
              <a:rPr lang="en-US" sz="1200">
                <a:solidFill>
                  <a:schemeClr val="bg1">
                    <a:lumMod val="65000"/>
                  </a:schemeClr>
                </a:solidFill>
                <a:hlinkClick r:id="rId9">
                  <a:extLst>
                    <a:ext uri="{A12FA001-AC4F-418D-AE19-62706E023703}">
                      <ahyp:hlinkClr xmlns:ahyp="http://schemas.microsoft.com/office/drawing/2018/hyperlinkcolor" val="tx"/>
                    </a:ext>
                  </a:extLst>
                </a:hlinkClick>
              </a:rPr>
              <a:t>https://www.free-power-point-templates.com/</a:t>
            </a:r>
            <a:endParaRPr lang="en-US" sz="1200">
              <a:solidFill>
                <a:schemeClr val="bg1">
                  <a:lumMod val="65000"/>
                </a:schemeClr>
              </a:solidFill>
            </a:endParaRPr>
          </a:p>
        </p:txBody>
      </p:sp>
      <p:sp>
        <p:nvSpPr>
          <p:cNvPr id="10" name="TextBox 9">
            <a:extLst>
              <a:ext uri="{FF2B5EF4-FFF2-40B4-BE49-F238E27FC236}">
                <a16:creationId xmlns:a16="http://schemas.microsoft.com/office/drawing/2014/main" id="{DEA797EE-9117-4BE1-905E-BD3E71A53DF9}"/>
              </a:ext>
            </a:extLst>
          </p:cNvPr>
          <p:cNvSpPr txBox="1"/>
          <p:nvPr userDrawn="1"/>
        </p:nvSpPr>
        <p:spPr>
          <a:xfrm>
            <a:off x="11042213" y="6889887"/>
            <a:ext cx="1206062" cy="276999"/>
          </a:xfrm>
          <a:prstGeom prst="rect">
            <a:avLst/>
          </a:prstGeom>
          <a:noFill/>
        </p:spPr>
        <p:txBody>
          <a:bodyPr wrap="square">
            <a:spAutoFit/>
          </a:bodyPr>
          <a:lstStyle/>
          <a:p>
            <a:pPr algn="r"/>
            <a:r>
              <a:rPr lang="en-US" sz="1200">
                <a:solidFill>
                  <a:schemeClr val="bg1">
                    <a:lumMod val="65000"/>
                  </a:schemeClr>
                </a:solidFill>
              </a:rPr>
              <a:t>FPPT.com</a:t>
            </a:r>
          </a:p>
        </p:txBody>
      </p:sp>
    </p:spTree>
    <p:extLst>
      <p:ext uri="{BB962C8B-B14F-4D97-AF65-F5344CB8AC3E}">
        <p14:creationId xmlns:p14="http://schemas.microsoft.com/office/powerpoint/2010/main" val="3105175782"/>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5" r:id="rId5"/>
    <p:sldLayoutId id="2147483666" r:id="rId6"/>
    <p:sldLayoutId id="2147483667"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bin"/><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image" Target="../media/image10.png"/><Relationship Id="rId4" Type="http://schemas.openxmlformats.org/officeDocument/2006/relationships/image" Target="../media/image9.sv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cambspborochildrenshealth.nhs.uk/child-development-and-growing-up/milestones/" TargetMode="Externa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996A679B-4587-4245-8471-0E349F5FD68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7514" b="7514"/>
          <a:stretch>
            <a:fillRect/>
          </a:stretch>
        </p:blipFill>
        <p:spPr/>
      </p:pic>
      <p:sp>
        <p:nvSpPr>
          <p:cNvPr id="6" name="Rectangle 5"/>
          <p:cNvSpPr/>
          <p:nvPr/>
        </p:nvSpPr>
        <p:spPr>
          <a:xfrm>
            <a:off x="0" y="0"/>
            <a:ext cx="12192000" cy="6858000"/>
          </a:xfrm>
          <a:prstGeom prst="rect">
            <a:avLst/>
          </a:prstGeom>
          <a:gradFill>
            <a:gsLst>
              <a:gs pos="0">
                <a:schemeClr val="accent5">
                  <a:alpha val="58000"/>
                </a:schemeClr>
              </a:gs>
              <a:gs pos="49000">
                <a:schemeClr val="accent2">
                  <a:alpha val="63000"/>
                </a:schemeClr>
              </a:gs>
              <a:gs pos="100000">
                <a:schemeClr val="accent1">
                  <a:alpha val="55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0" name="TextBox 9"/>
          <p:cNvSpPr txBox="1"/>
          <p:nvPr/>
        </p:nvSpPr>
        <p:spPr>
          <a:xfrm>
            <a:off x="927999" y="108685"/>
            <a:ext cx="9558766" cy="2585323"/>
          </a:xfrm>
          <a:prstGeom prst="rect">
            <a:avLst/>
          </a:prstGeom>
          <a:noFill/>
        </p:spPr>
        <p:txBody>
          <a:bodyPr wrap="square" rtlCol="0">
            <a:spAutoFit/>
          </a:bodyPr>
          <a:lstStyle/>
          <a:p>
            <a:r>
              <a:rPr lang="en-US" sz="5400" dirty="0">
                <a:solidFill>
                  <a:schemeClr val="bg1"/>
                </a:solidFill>
              </a:rPr>
              <a:t>Understanding Early Childhood Development: Supporting Amira through Attachment Theory</a:t>
            </a:r>
            <a:endParaRPr lang="en-US" sz="54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7" name="Rectangle 6">
            <a:extLst>
              <a:ext uri="{FF2B5EF4-FFF2-40B4-BE49-F238E27FC236}">
                <a16:creationId xmlns:a16="http://schemas.microsoft.com/office/drawing/2014/main" id="{2B5B4C4B-4915-458F-AC3E-793B8D73AF92}"/>
              </a:ext>
            </a:extLst>
          </p:cNvPr>
          <p:cNvSpPr/>
          <p:nvPr/>
        </p:nvSpPr>
        <p:spPr>
          <a:xfrm>
            <a:off x="6096000" y="4318706"/>
            <a:ext cx="4526096" cy="2585323"/>
          </a:xfrm>
          <a:prstGeom prst="rect">
            <a:avLst/>
          </a:prstGeom>
        </p:spPr>
        <p:txBody>
          <a:bodyPr wrap="square">
            <a:spAutoFit/>
          </a:bodyPr>
          <a:lstStyle/>
          <a:p>
            <a:pPr>
              <a:lnSpc>
                <a:spcPct val="150000"/>
              </a:lnSpc>
            </a:pPr>
            <a:r>
              <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rPr>
              <a:t>Student Name: Mariyam Rubah</a:t>
            </a:r>
          </a:p>
          <a:p>
            <a:pPr>
              <a:lnSpc>
                <a:spcPct val="150000"/>
              </a:lnSpc>
            </a:pPr>
            <a:r>
              <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rPr>
              <a:t>Student ID: 2321256</a:t>
            </a:r>
          </a:p>
          <a:p>
            <a:pPr>
              <a:lnSpc>
                <a:spcPct val="150000"/>
              </a:lnSpc>
            </a:pPr>
            <a:r>
              <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rPr>
              <a:t>Module Code: LCHS4010</a:t>
            </a:r>
          </a:p>
          <a:p>
            <a:pPr>
              <a:lnSpc>
                <a:spcPct val="150000"/>
              </a:lnSpc>
            </a:pPr>
            <a:r>
              <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rPr>
              <a:t>Assignment Title: Individual Presentation</a:t>
            </a:r>
          </a:p>
          <a:p>
            <a:pPr>
              <a:lnSpc>
                <a:spcPct val="150000"/>
              </a:lnSpc>
            </a:pPr>
            <a:r>
              <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rPr>
              <a:t>Lecturer Name: Neale Haddon</a:t>
            </a:r>
          </a:p>
          <a:p>
            <a:pPr>
              <a:lnSpc>
                <a:spcPct val="150000"/>
              </a:lnSpc>
            </a:pPr>
            <a:r>
              <a:rPr lang="en-US" dirty="0">
                <a:solidFill>
                  <a:schemeClr val="bg1"/>
                </a:solidFill>
                <a:latin typeface="Open Sans" panose="020B0606030504020204" pitchFamily="34" charset="0"/>
                <a:ea typeface="Open Sans" panose="020B0606030504020204" pitchFamily="34" charset="0"/>
                <a:cs typeface="Open Sans" panose="020B0606030504020204" pitchFamily="34" charset="0"/>
              </a:rPr>
              <a:t>Submission Date: 13 Oct 2025</a:t>
            </a:r>
          </a:p>
        </p:txBody>
      </p:sp>
      <p:pic>
        <p:nvPicPr>
          <p:cNvPr id="2" name="Picture 1"/>
          <p:cNvPicPr>
            <a:picLocks noChangeAspect="1"/>
          </p:cNvPicPr>
          <p:nvPr/>
        </p:nvPicPr>
        <p:blipFill>
          <a:blip r:embed="rId4"/>
          <a:stretch>
            <a:fillRect/>
          </a:stretch>
        </p:blipFill>
        <p:spPr>
          <a:xfrm>
            <a:off x="1142999" y="2694008"/>
            <a:ext cx="4832798" cy="4163992"/>
          </a:xfrm>
          <a:prstGeom prst="rect">
            <a:avLst/>
          </a:prstGeom>
        </p:spPr>
      </p:pic>
    </p:spTree>
    <p:extLst>
      <p:ext uri="{BB962C8B-B14F-4D97-AF65-F5344CB8AC3E}">
        <p14:creationId xmlns:p14="http://schemas.microsoft.com/office/powerpoint/2010/main" val="1789268740"/>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B24465A-A568-493C-AFE1-9C0E6ED0FBD9}"/>
              </a:ext>
            </a:extLst>
          </p:cNvPr>
          <p:cNvSpPr txBox="1"/>
          <p:nvPr/>
        </p:nvSpPr>
        <p:spPr>
          <a:xfrm>
            <a:off x="245930" y="656372"/>
            <a:ext cx="4526096" cy="584775"/>
          </a:xfrm>
          <a:prstGeom prst="rect">
            <a:avLst/>
          </a:prstGeom>
          <a:noFill/>
        </p:spPr>
        <p:txBody>
          <a:bodyPr wrap="square" rtlCol="0">
            <a:spAutoFit/>
          </a:bodyPr>
          <a:lstStyle/>
          <a:p>
            <a:r>
              <a:rPr lang="en-US" sz="3200" b="1" dirty="0">
                <a:latin typeface="Open Sans" panose="020B0606030504020204" pitchFamily="34" charset="0"/>
                <a:ea typeface="Open Sans Extrabold" panose="020B0906030804020204" pitchFamily="34" charset="0"/>
                <a:cs typeface="Open Sans" panose="020B0606030504020204" pitchFamily="34" charset="0"/>
              </a:rPr>
              <a:t>Introduction</a:t>
            </a:r>
          </a:p>
        </p:txBody>
      </p:sp>
      <p:sp>
        <p:nvSpPr>
          <p:cNvPr id="9" name="Rectangle 8">
            <a:extLst>
              <a:ext uri="{FF2B5EF4-FFF2-40B4-BE49-F238E27FC236}">
                <a16:creationId xmlns:a16="http://schemas.microsoft.com/office/drawing/2014/main" id="{2B5B4C4B-4915-458F-AC3E-793B8D73AF92}"/>
              </a:ext>
            </a:extLst>
          </p:cNvPr>
          <p:cNvSpPr/>
          <p:nvPr/>
        </p:nvSpPr>
        <p:spPr>
          <a:xfrm>
            <a:off x="245930" y="1361553"/>
            <a:ext cx="4526096" cy="6127255"/>
          </a:xfrm>
          <a:prstGeom prst="rect">
            <a:avLst/>
          </a:prstGeom>
        </p:spPr>
        <p:txBody>
          <a:bodyPr wrap="square">
            <a:spAutoFit/>
          </a:bodyPr>
          <a:lstStyle/>
          <a:p>
            <a:pPr>
              <a:lnSpc>
                <a:spcPct val="150000"/>
              </a:lnSpc>
            </a:pPr>
            <a:r>
              <a:rPr lang="en-US" sz="2400" dirty="0">
                <a:latin typeface="Open Sans" panose="020B0606030504020204" pitchFamily="34" charset="0"/>
                <a:ea typeface="Open Sans" panose="020B0606030504020204" pitchFamily="34" charset="0"/>
                <a:cs typeface="Open Sans" panose="020B0606030504020204" pitchFamily="34" charset="0"/>
              </a:rPr>
              <a:t>Case study of Amira a 3 year-old.</a:t>
            </a:r>
          </a:p>
          <a:p>
            <a:pPr>
              <a:lnSpc>
                <a:spcPct val="150000"/>
              </a:lnSpc>
            </a:pPr>
            <a:r>
              <a:rPr lang="en-US" sz="2400" dirty="0">
                <a:latin typeface="Open Sans" panose="020B0606030504020204" pitchFamily="34" charset="0"/>
                <a:ea typeface="Open Sans" panose="020B0606030504020204" pitchFamily="34" charset="0"/>
                <a:cs typeface="Open Sans" panose="020B0606030504020204" pitchFamily="34" charset="0"/>
              </a:rPr>
              <a:t>Signs include reluctant in playing with other children, limited communication and feeling anxious when apart.  </a:t>
            </a:r>
          </a:p>
          <a:p>
            <a:pPr>
              <a:lnSpc>
                <a:spcPct val="150000"/>
              </a:lnSpc>
            </a:pPr>
            <a:r>
              <a:rPr lang="en-US" sz="2400" dirty="0">
                <a:latin typeface="Open Sans" panose="020B0606030504020204" pitchFamily="34" charset="0"/>
                <a:ea typeface="Open Sans" panose="020B0606030504020204" pitchFamily="34" charset="0"/>
                <a:cs typeface="Open Sans" panose="020B0606030504020204" pitchFamily="34" charset="0"/>
              </a:rPr>
              <a:t>For her case, Bowlby's Attachment Theory is more relevant because it consider both the nature (biology) and nurture (environment).</a:t>
            </a:r>
          </a:p>
        </p:txBody>
      </p:sp>
      <p:pic>
        <p:nvPicPr>
          <p:cNvPr id="12" name="Picture 11"/>
          <p:cNvPicPr>
            <a:picLocks noChangeAspect="1"/>
          </p:cNvPicPr>
          <p:nvPr/>
        </p:nvPicPr>
        <p:blipFill>
          <a:blip r:embed="rId3"/>
          <a:stretch>
            <a:fillRect/>
          </a:stretch>
        </p:blipFill>
        <p:spPr>
          <a:xfrm>
            <a:off x="6225040" y="1672963"/>
            <a:ext cx="5966960" cy="3798445"/>
          </a:xfrm>
          <a:prstGeom prst="rect">
            <a:avLst/>
          </a:prstGeom>
        </p:spPr>
      </p:pic>
    </p:spTree>
    <p:extLst>
      <p:ext uri="{BB962C8B-B14F-4D97-AF65-F5344CB8AC3E}">
        <p14:creationId xmlns:p14="http://schemas.microsoft.com/office/powerpoint/2010/main" val="110913589"/>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109888A-1D8C-486D-B211-3054CFB7AF6E}"/>
              </a:ext>
            </a:extLst>
          </p:cNvPr>
          <p:cNvSpPr txBox="1"/>
          <p:nvPr/>
        </p:nvSpPr>
        <p:spPr>
          <a:xfrm>
            <a:off x="7099169" y="861352"/>
            <a:ext cx="4526096" cy="1077218"/>
          </a:xfrm>
          <a:prstGeom prst="rect">
            <a:avLst/>
          </a:prstGeom>
          <a:noFill/>
        </p:spPr>
        <p:txBody>
          <a:bodyPr wrap="square" rtlCol="0">
            <a:spAutoFit/>
          </a:bodyPr>
          <a:lstStyle/>
          <a:p>
            <a:pPr algn="r"/>
            <a:r>
              <a:rPr lang="en-US" sz="3200" b="1" dirty="0">
                <a:latin typeface="Open Sans" panose="020B0606030504020204" pitchFamily="34" charset="0"/>
                <a:ea typeface="Open Sans Extrabold" panose="020B0906030804020204" pitchFamily="34" charset="0"/>
                <a:cs typeface="Open Sans" panose="020B0606030504020204" pitchFamily="34" charset="0"/>
              </a:rPr>
              <a:t>Overview of Bowlby’s Attachment Theory</a:t>
            </a:r>
          </a:p>
        </p:txBody>
      </p:sp>
      <p:sp>
        <p:nvSpPr>
          <p:cNvPr id="9" name="Rectangle 4"/>
          <p:cNvSpPr>
            <a:spLocks noChangeArrowheads="1"/>
          </p:cNvSpPr>
          <p:nvPr/>
        </p:nvSpPr>
        <p:spPr bwMode="auto">
          <a:xfrm>
            <a:off x="7217372" y="2179698"/>
            <a:ext cx="493567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Arial" panose="020B0604020202020204" pitchFamily="34" charset="0"/>
              </a:rPr>
              <a:t>According to John Bowlby (1969), connection is a survival strategy and a biological requirement.</a:t>
            </a:r>
            <a:br>
              <a:rPr kumimoji="0" lang="en-US" sz="2400" b="0" i="0" u="none" strike="noStrike" cap="none" normalizeH="0" baseline="0" dirty="0">
                <a:ln>
                  <a:noFill/>
                </a:ln>
                <a:solidFill>
                  <a:schemeClr val="tx1"/>
                </a:solidFill>
                <a:effectLst/>
                <a:latin typeface="Arial" panose="020B0604020202020204" pitchFamily="34" charset="0"/>
              </a:rPr>
            </a:br>
            <a:br>
              <a:rPr kumimoji="0" lang="en-US" sz="2400" b="0" i="0" u="none" strike="noStrike" cap="none" normalizeH="0" baseline="0" dirty="0">
                <a:ln>
                  <a:noFill/>
                </a:ln>
                <a:solidFill>
                  <a:schemeClr val="tx1"/>
                </a:solidFill>
                <a:effectLst/>
                <a:latin typeface="Arial" panose="020B0604020202020204" pitchFamily="34" charset="0"/>
              </a:rPr>
            </a:br>
            <a:r>
              <a:rPr kumimoji="0" lang="en-US" sz="2400" b="0" i="0" u="none" strike="noStrike" cap="none" normalizeH="0" baseline="0" dirty="0">
                <a:ln>
                  <a:noFill/>
                </a:ln>
                <a:solidFill>
                  <a:schemeClr val="tx1"/>
                </a:solidFill>
                <a:effectLst/>
                <a:latin typeface="Arial" panose="020B0604020202020204" pitchFamily="34" charset="0"/>
              </a:rPr>
              <a:t>Emotional stability and cognitive and social growth are two benefits of secure connection.</a:t>
            </a:r>
            <a:br>
              <a:rPr kumimoji="0" lang="en-US" sz="2400" b="0" i="0" u="none" strike="noStrike" cap="none" normalizeH="0" baseline="0" dirty="0">
                <a:ln>
                  <a:noFill/>
                </a:ln>
                <a:solidFill>
                  <a:schemeClr val="tx1"/>
                </a:solidFill>
                <a:effectLst/>
                <a:latin typeface="Arial" panose="020B0604020202020204" pitchFamily="34" charset="0"/>
              </a:rPr>
            </a:br>
            <a:br>
              <a:rPr kumimoji="0" lang="en-US" sz="2400" b="0" i="0" u="none" strike="noStrike" cap="none" normalizeH="0" baseline="0" dirty="0">
                <a:ln>
                  <a:noFill/>
                </a:ln>
                <a:solidFill>
                  <a:schemeClr val="tx1"/>
                </a:solidFill>
                <a:effectLst/>
                <a:latin typeface="Arial" panose="020B0604020202020204" pitchFamily="34" charset="0"/>
              </a:rPr>
            </a:br>
            <a:r>
              <a:rPr kumimoji="0" lang="en-US" sz="2400" b="0" i="0" u="none" strike="noStrike" cap="none" normalizeH="0" baseline="0" dirty="0">
                <a:ln>
                  <a:noFill/>
                </a:ln>
                <a:solidFill>
                  <a:schemeClr val="tx1"/>
                </a:solidFill>
                <a:effectLst/>
                <a:latin typeface="Arial" panose="020B0604020202020204" pitchFamily="34" charset="0"/>
              </a:rPr>
              <a:t>Pertinent to the early years as separation issues are typical between the ages of two and three.</a:t>
            </a: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640047"/>
            <a:ext cx="6842310" cy="4561540"/>
          </a:xfrm>
          <a:prstGeom prst="rect">
            <a:avLst/>
          </a:prstGeom>
        </p:spPr>
      </p:pic>
    </p:spTree>
    <p:extLst>
      <p:ext uri="{BB962C8B-B14F-4D97-AF65-F5344CB8AC3E}">
        <p14:creationId xmlns:p14="http://schemas.microsoft.com/office/powerpoint/2010/main" val="2511526018"/>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80E5E7B-8DBB-4E23-AD4C-6A153A70CE4C}"/>
              </a:ext>
            </a:extLst>
          </p:cNvPr>
          <p:cNvSpPr txBox="1"/>
          <p:nvPr/>
        </p:nvSpPr>
        <p:spPr>
          <a:xfrm>
            <a:off x="0" y="306840"/>
            <a:ext cx="5850071" cy="769441"/>
          </a:xfrm>
          <a:prstGeom prst="rect">
            <a:avLst/>
          </a:prstGeom>
          <a:noFill/>
        </p:spPr>
        <p:txBody>
          <a:bodyPr wrap="square" rtlCol="0">
            <a:spAutoFit/>
          </a:bodyPr>
          <a:lstStyle/>
          <a:p>
            <a:pPr algn="ctr"/>
            <a:r>
              <a:rPr lang="en-US" sz="4400" b="1" dirty="0">
                <a:latin typeface="Open Sans" panose="020B0606030504020204" pitchFamily="34" charset="0"/>
                <a:ea typeface="Open Sans Extrabold" panose="020B0906030804020204" pitchFamily="34" charset="0"/>
                <a:cs typeface="Open Sans" panose="020B0606030504020204" pitchFamily="34" charset="0"/>
              </a:rPr>
              <a:t>Major Concepts</a:t>
            </a:r>
          </a:p>
        </p:txBody>
      </p:sp>
      <p:sp>
        <p:nvSpPr>
          <p:cNvPr id="10" name="Rectangle 9">
            <a:extLst>
              <a:ext uri="{FF2B5EF4-FFF2-40B4-BE49-F238E27FC236}">
                <a16:creationId xmlns:a16="http://schemas.microsoft.com/office/drawing/2014/main" id="{3995CBF4-5D9E-4604-B781-8B1B024F3AAE}"/>
              </a:ext>
            </a:extLst>
          </p:cNvPr>
          <p:cNvSpPr/>
          <p:nvPr/>
        </p:nvSpPr>
        <p:spPr>
          <a:xfrm>
            <a:off x="0" y="1225689"/>
            <a:ext cx="6232068" cy="5632311"/>
          </a:xfrm>
          <a:prstGeom prst="rect">
            <a:avLst/>
          </a:prstGeom>
        </p:spPr>
        <p:txBody>
          <a:bodyPr wrap="square">
            <a:spAutoFit/>
          </a:bodyPr>
          <a:lstStyle/>
          <a:p>
            <a:pPr marL="457200" indent="-457200">
              <a:lnSpc>
                <a:spcPct val="150000"/>
              </a:lnSpc>
              <a:buFont typeface="Arial" panose="020B0604020202020204" pitchFamily="34" charset="0"/>
              <a:buChar char="•"/>
            </a:pPr>
            <a:r>
              <a:rPr lang="en-US" sz="3000" dirty="0">
                <a:latin typeface="Open Sans" panose="020B0606030504020204" pitchFamily="34" charset="0"/>
                <a:ea typeface="Open Sans" panose="020B0606030504020204" pitchFamily="34" charset="0"/>
                <a:cs typeface="Open Sans" panose="020B0606030504020204" pitchFamily="34" charset="0"/>
              </a:rPr>
              <a:t>Important period for attachment (0–5 years) (NHS, 2025).</a:t>
            </a:r>
          </a:p>
          <a:p>
            <a:pPr marL="457200" indent="-457200">
              <a:lnSpc>
                <a:spcPct val="150000"/>
              </a:lnSpc>
              <a:buFont typeface="Arial" panose="020B0604020202020204" pitchFamily="34" charset="0"/>
              <a:buChar char="•"/>
            </a:pPr>
            <a:r>
              <a:rPr lang="en-US" sz="3000" dirty="0">
                <a:latin typeface="Open Sans" panose="020B0606030504020204" pitchFamily="34" charset="0"/>
                <a:ea typeface="Open Sans" panose="020B0606030504020204" pitchFamily="34" charset="0"/>
                <a:cs typeface="Open Sans" panose="020B0606030504020204" pitchFamily="34" charset="0"/>
              </a:rPr>
              <a:t>Attachment styles: secure vs. insecure as shown in a picture </a:t>
            </a:r>
          </a:p>
          <a:p>
            <a:pPr marL="457200" indent="-457200">
              <a:lnSpc>
                <a:spcPct val="150000"/>
              </a:lnSpc>
              <a:buFont typeface="Arial" panose="020B0604020202020204" pitchFamily="34" charset="0"/>
              <a:buChar char="•"/>
            </a:pPr>
            <a:r>
              <a:rPr lang="en-US" sz="3000" dirty="0">
                <a:latin typeface="Open Sans" panose="020B0606030504020204" pitchFamily="34" charset="0"/>
                <a:ea typeface="Open Sans" panose="020B0606030504020204" pitchFamily="34" charset="0"/>
                <a:cs typeface="Open Sans" panose="020B0606030504020204" pitchFamily="34" charset="0"/>
              </a:rPr>
              <a:t>Internal Working Model: early ideas about relationships</a:t>
            </a:r>
          </a:p>
          <a:p>
            <a:pPr marL="457200" indent="-457200">
              <a:lnSpc>
                <a:spcPct val="150000"/>
              </a:lnSpc>
              <a:buFont typeface="Arial" panose="020B0604020202020204" pitchFamily="34" charset="0"/>
              <a:buChar char="•"/>
            </a:pPr>
            <a:r>
              <a:rPr lang="en-US" sz="3000" dirty="0">
                <a:latin typeface="Open Sans" panose="020B0606030504020204" pitchFamily="34" charset="0"/>
                <a:ea typeface="Open Sans" panose="020B0606030504020204" pitchFamily="34" charset="0"/>
                <a:cs typeface="Open Sans" panose="020B0606030504020204" pitchFamily="34" charset="0"/>
              </a:rPr>
              <a:t>The idea of maternal deprivation (Ainsworth et al., 1978)</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00763" y="598378"/>
            <a:ext cx="6091237" cy="6091237"/>
          </a:xfrm>
          <a:prstGeom prst="rect">
            <a:avLst/>
          </a:prstGeom>
        </p:spPr>
      </p:pic>
    </p:spTree>
    <p:extLst>
      <p:ext uri="{BB962C8B-B14F-4D97-AF65-F5344CB8AC3E}">
        <p14:creationId xmlns:p14="http://schemas.microsoft.com/office/powerpoint/2010/main" val="203147776"/>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D884BD6F-C187-420F-98A1-3B737481ACE5}"/>
              </a:ext>
            </a:extLst>
          </p:cNvPr>
          <p:cNvSpPr txBox="1"/>
          <p:nvPr/>
        </p:nvSpPr>
        <p:spPr>
          <a:xfrm>
            <a:off x="3170965" y="404276"/>
            <a:ext cx="7401785" cy="584775"/>
          </a:xfrm>
          <a:prstGeom prst="rect">
            <a:avLst/>
          </a:prstGeom>
          <a:noFill/>
        </p:spPr>
        <p:txBody>
          <a:bodyPr wrap="square" rtlCol="0">
            <a:spAutoFit/>
          </a:bodyPr>
          <a:lstStyle/>
          <a:p>
            <a:pPr algn="ctr"/>
            <a:r>
              <a:rPr lang="en-US" sz="3200" b="1" dirty="0">
                <a:latin typeface="Open Sans" panose="020B0606030504020204" pitchFamily="34" charset="0"/>
                <a:ea typeface="Open Sans Extrabold" panose="020B0906030804020204" pitchFamily="34" charset="0"/>
                <a:cs typeface="Open Sans" panose="020B0606030504020204" pitchFamily="34" charset="0"/>
              </a:rPr>
              <a:t>Implementation to Amira’s Case</a:t>
            </a:r>
          </a:p>
        </p:txBody>
      </p:sp>
      <p:sp>
        <p:nvSpPr>
          <p:cNvPr id="3" name="Rectangle 1"/>
          <p:cNvSpPr>
            <a:spLocks noChangeArrowheads="1"/>
          </p:cNvSpPr>
          <p:nvPr/>
        </p:nvSpPr>
        <p:spPr bwMode="auto">
          <a:xfrm>
            <a:off x="0" y="1164134"/>
            <a:ext cx="6704678" cy="5693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sz="2800" b="0" i="0" u="none" strike="noStrike" cap="none" normalizeH="0" baseline="0" dirty="0">
                <a:ln>
                  <a:noFill/>
                </a:ln>
                <a:solidFill>
                  <a:schemeClr val="tx1"/>
                </a:solidFill>
                <a:effectLst/>
                <a:latin typeface="Arial" panose="020B0604020202020204" pitchFamily="34" charset="0"/>
              </a:rPr>
              <a:t>Fear of caretakers leaving =&gt; potential unstable attachment.</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sz="2800" b="0" i="0" u="none" strike="noStrike" cap="none" normalizeH="0" baseline="0" dirty="0">
                <a:ln>
                  <a:noFill/>
                </a:ln>
                <a:solidFill>
                  <a:schemeClr val="tx1"/>
                </a:solidFill>
                <a:effectLst/>
                <a:latin typeface="Arial" panose="020B0604020202020204" pitchFamily="34" charset="0"/>
              </a:rPr>
              <a:t>Insufficient verbal communication may be a sign of stress or a lack of social confidence.</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sz="2800" b="0" i="0" u="none" strike="noStrike" cap="none" normalizeH="0" baseline="0" dirty="0">
                <a:ln>
                  <a:noFill/>
                </a:ln>
                <a:solidFill>
                  <a:schemeClr val="tx1"/>
                </a:solidFill>
                <a:effectLst/>
                <a:latin typeface="Arial" panose="020B0604020202020204" pitchFamily="34" charset="0"/>
              </a:rPr>
              <a:t>Group play struggles lead to a lack of social and emotional stability.</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sz="2800" b="0" i="0" u="none" strike="noStrike" cap="none" normalizeH="0" baseline="0" dirty="0">
                <a:ln>
                  <a:noFill/>
                </a:ln>
                <a:solidFill>
                  <a:schemeClr val="tx1"/>
                </a:solidFill>
                <a:effectLst/>
                <a:latin typeface="Arial" panose="020B0604020202020204" pitchFamily="34" charset="0"/>
              </a:rPr>
              <a:t>Take into account both environmental (home routines, caregiver-child interactions) and biological (temperament, brain development) aspects (</a:t>
            </a:r>
            <a:r>
              <a:rPr kumimoji="0" lang="en-US" sz="2800" b="0" i="0" u="none" strike="noStrike" cap="none" normalizeH="0" baseline="0" dirty="0" err="1">
                <a:ln>
                  <a:noFill/>
                </a:ln>
                <a:solidFill>
                  <a:schemeClr val="tx1"/>
                </a:solidFill>
                <a:effectLst/>
                <a:latin typeface="Arial" panose="020B0604020202020204" pitchFamily="34" charset="0"/>
              </a:rPr>
              <a:t>Bretherton</a:t>
            </a:r>
            <a:r>
              <a:rPr kumimoji="0" lang="en-US" sz="2800" b="0" i="0" u="none" strike="noStrike" cap="none" normalizeH="0" baseline="0" dirty="0">
                <a:ln>
                  <a:noFill/>
                </a:ln>
                <a:solidFill>
                  <a:schemeClr val="tx1"/>
                </a:solidFill>
                <a:effectLst/>
                <a:latin typeface="Arial" panose="020B0604020202020204" pitchFamily="34" charset="0"/>
              </a:rPr>
              <a:t>, 1992;</a:t>
            </a:r>
            <a:r>
              <a:rPr kumimoji="0" lang="en-US" sz="2800" b="0" i="0" u="none" strike="noStrike" cap="none" normalizeH="0" dirty="0">
                <a:ln>
                  <a:noFill/>
                </a:ln>
                <a:solidFill>
                  <a:schemeClr val="tx1"/>
                </a:solidFill>
                <a:effectLst/>
                <a:latin typeface="Arial" panose="020B0604020202020204" pitchFamily="34" charset="0"/>
              </a:rPr>
              <a:t> Opie et al., 2021)</a:t>
            </a:r>
            <a:r>
              <a:rPr kumimoji="0" lang="en-US" sz="2800" b="0" i="0" u="none" strike="noStrike" cap="none" normalizeH="0" baseline="0" dirty="0">
                <a:ln>
                  <a:noFill/>
                </a:ln>
                <a:solidFill>
                  <a:schemeClr val="tx1"/>
                </a:solidFill>
                <a:effectLst/>
                <a:latin typeface="Arial" panose="020B0604020202020204" pitchFamily="34" charset="0"/>
              </a:rPr>
              <a:t>.</a:t>
            </a:r>
          </a:p>
        </p:txBody>
      </p:sp>
      <p:pic>
        <p:nvPicPr>
          <p:cNvPr id="4" name="Picture 3"/>
          <p:cNvPicPr>
            <a:picLocks noChangeAspect="1"/>
          </p:cNvPicPr>
          <p:nvPr/>
        </p:nvPicPr>
        <p:blipFill>
          <a:blip r:embed="rId3"/>
          <a:stretch>
            <a:fillRect/>
          </a:stretch>
        </p:blipFill>
        <p:spPr>
          <a:xfrm>
            <a:off x="6704678" y="2175272"/>
            <a:ext cx="5487321" cy="3322725"/>
          </a:xfrm>
          <a:prstGeom prst="rect">
            <a:avLst/>
          </a:prstGeom>
        </p:spPr>
      </p:pic>
    </p:spTree>
    <p:extLst>
      <p:ext uri="{BB962C8B-B14F-4D97-AF65-F5344CB8AC3E}">
        <p14:creationId xmlns:p14="http://schemas.microsoft.com/office/powerpoint/2010/main" val="3367597757"/>
      </p:ext>
    </p:extLst>
  </p:cSld>
  <p:clrMapOvr>
    <a:masterClrMapping/>
  </p:clrMapOvr>
  <p:transition>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E945B64A-55A1-4F67-B65E-A55EDAF36333}"/>
              </a:ext>
            </a:extLst>
          </p:cNvPr>
          <p:cNvSpPr txBox="1"/>
          <p:nvPr/>
        </p:nvSpPr>
        <p:spPr>
          <a:xfrm>
            <a:off x="3170965" y="404276"/>
            <a:ext cx="5850071" cy="584775"/>
          </a:xfrm>
          <a:prstGeom prst="rect">
            <a:avLst/>
          </a:prstGeom>
          <a:noFill/>
        </p:spPr>
        <p:txBody>
          <a:bodyPr wrap="square" rtlCol="0">
            <a:spAutoFit/>
          </a:bodyPr>
          <a:lstStyle/>
          <a:p>
            <a:pPr algn="ctr"/>
            <a:r>
              <a:rPr lang="en-US" sz="3200" b="1" dirty="0">
                <a:latin typeface="Open Sans" panose="020B0606030504020204" pitchFamily="34" charset="0"/>
                <a:ea typeface="Open Sans Extrabold" panose="020B0906030804020204" pitchFamily="34" charset="0"/>
                <a:cs typeface="Open Sans" panose="020B0606030504020204" pitchFamily="34" charset="0"/>
              </a:rPr>
              <a:t>Practical Strategies (Interventions)</a:t>
            </a:r>
          </a:p>
        </p:txBody>
      </p:sp>
      <p:sp>
        <p:nvSpPr>
          <p:cNvPr id="10" name="TextBox 9">
            <a:extLst>
              <a:ext uri="{FF2B5EF4-FFF2-40B4-BE49-F238E27FC236}">
                <a16:creationId xmlns:a16="http://schemas.microsoft.com/office/drawing/2014/main" id="{B0DC900D-ECFA-4C83-9414-04BCF2FDC0D8}"/>
              </a:ext>
            </a:extLst>
          </p:cNvPr>
          <p:cNvSpPr txBox="1"/>
          <p:nvPr/>
        </p:nvSpPr>
        <p:spPr>
          <a:xfrm>
            <a:off x="2457449" y="2012695"/>
            <a:ext cx="7296150" cy="369332"/>
          </a:xfrm>
          <a:prstGeom prst="rect">
            <a:avLst/>
          </a:prstGeom>
          <a:noFill/>
        </p:spPr>
        <p:txBody>
          <a:bodyPr wrap="square" rtlCol="0">
            <a:spAutoFit/>
          </a:bodyPr>
          <a:lstStyle/>
          <a:p>
            <a:pPr algn="ctr"/>
            <a:endParaRPr lang="en-US" i="1" dirty="0">
              <a:latin typeface="Open Sans" panose="020B0606030504020204" pitchFamily="34" charset="0"/>
              <a:ea typeface="Open Sans" panose="020B0606030504020204" pitchFamily="34" charset="0"/>
              <a:cs typeface="Open Sans" panose="020B0606030504020204" pitchFamily="34" charset="0"/>
            </a:endParaRPr>
          </a:p>
        </p:txBody>
      </p:sp>
      <p:sp>
        <p:nvSpPr>
          <p:cNvPr id="12" name="TextBox 11">
            <a:extLst>
              <a:ext uri="{FF2B5EF4-FFF2-40B4-BE49-F238E27FC236}">
                <a16:creationId xmlns:a16="http://schemas.microsoft.com/office/drawing/2014/main" id="{0E415CFF-1577-48FA-8FC6-07D0DB61E701}"/>
              </a:ext>
            </a:extLst>
          </p:cNvPr>
          <p:cNvSpPr txBox="1"/>
          <p:nvPr/>
        </p:nvSpPr>
        <p:spPr>
          <a:xfrm>
            <a:off x="4966314" y="4337310"/>
            <a:ext cx="2278421" cy="400110"/>
          </a:xfrm>
          <a:prstGeom prst="rect">
            <a:avLst/>
          </a:prstGeom>
          <a:noFill/>
        </p:spPr>
        <p:txBody>
          <a:bodyPr wrap="square" rtlCol="0">
            <a:spAutoFit/>
          </a:bodyPr>
          <a:lstStyle/>
          <a:p>
            <a:pPr algn="ctr"/>
            <a:r>
              <a:rPr lang="en-US" sz="2000" dirty="0">
                <a:solidFill>
                  <a:schemeClr val="bg1"/>
                </a:solidFill>
                <a:latin typeface="Open Sans" panose="020B0606030504020204" pitchFamily="34" charset="0"/>
                <a:ea typeface="Open Sans Extrabold" panose="020B0906030804020204" pitchFamily="34" charset="0"/>
                <a:cs typeface="Open Sans" panose="020B0606030504020204" pitchFamily="34" charset="0"/>
              </a:rPr>
              <a:t>STEP 2</a:t>
            </a:r>
          </a:p>
        </p:txBody>
      </p:sp>
      <p:sp>
        <p:nvSpPr>
          <p:cNvPr id="13" name="TextBox 12">
            <a:extLst>
              <a:ext uri="{FF2B5EF4-FFF2-40B4-BE49-F238E27FC236}">
                <a16:creationId xmlns:a16="http://schemas.microsoft.com/office/drawing/2014/main" id="{126F8880-9B0A-4F56-9CE8-98B72A09E616}"/>
              </a:ext>
            </a:extLst>
          </p:cNvPr>
          <p:cNvSpPr txBox="1"/>
          <p:nvPr/>
        </p:nvSpPr>
        <p:spPr>
          <a:xfrm>
            <a:off x="5562599" y="3269750"/>
            <a:ext cx="1066802" cy="400110"/>
          </a:xfrm>
          <a:prstGeom prst="rect">
            <a:avLst/>
          </a:prstGeom>
          <a:noFill/>
        </p:spPr>
        <p:txBody>
          <a:bodyPr wrap="square" rtlCol="0">
            <a:spAutoFit/>
          </a:bodyPr>
          <a:lstStyle/>
          <a:p>
            <a:pPr algn="ctr"/>
            <a:r>
              <a:rPr lang="en-US" sz="2000" dirty="0">
                <a:solidFill>
                  <a:schemeClr val="bg1"/>
                </a:solidFill>
                <a:latin typeface="Open Sans" panose="020B0606030504020204" pitchFamily="34" charset="0"/>
                <a:ea typeface="Open Sans Extrabold" panose="020B0906030804020204" pitchFamily="34" charset="0"/>
                <a:cs typeface="Open Sans" panose="020B0606030504020204" pitchFamily="34" charset="0"/>
              </a:rPr>
              <a:t>STEP 3</a:t>
            </a:r>
          </a:p>
        </p:txBody>
      </p:sp>
      <p:sp>
        <p:nvSpPr>
          <p:cNvPr id="3" name="Rectangle 1"/>
          <p:cNvSpPr>
            <a:spLocks noChangeArrowheads="1"/>
          </p:cNvSpPr>
          <p:nvPr/>
        </p:nvSpPr>
        <p:spPr bwMode="auto">
          <a:xfrm>
            <a:off x="150314" y="1004836"/>
            <a:ext cx="6764836" cy="5693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sz="2800" b="0" i="0" u="none" strike="noStrike" cap="none" normalizeH="0" baseline="0" dirty="0">
                <a:ln>
                  <a:noFill/>
                </a:ln>
                <a:solidFill>
                  <a:schemeClr val="tx1"/>
                </a:solidFill>
                <a:effectLst/>
                <a:latin typeface="Arial" panose="020B0604020202020204" pitchFamily="34" charset="0"/>
              </a:rPr>
              <a:t>Developing trust in the nursery needs a reliable caregiver staff (Cassidy and Shaver, 2016).</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sz="2800" b="0" i="0" u="none" strike="noStrike" cap="none" normalizeH="0" baseline="0" dirty="0">
                <a:ln>
                  <a:noFill/>
                </a:ln>
                <a:solidFill>
                  <a:schemeClr val="tx1"/>
                </a:solidFill>
                <a:effectLst/>
                <a:latin typeface="Arial" panose="020B0604020202020204" pitchFamily="34" charset="0"/>
              </a:rPr>
              <a:t>Strategies for gradual parting (phased settling-in).</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sz="2800" b="0" i="0" u="none" strike="noStrike" cap="none" normalizeH="0" baseline="0" dirty="0">
                <a:ln>
                  <a:noFill/>
                </a:ln>
                <a:solidFill>
                  <a:schemeClr val="tx1"/>
                </a:solidFill>
                <a:effectLst/>
                <a:latin typeface="Arial" panose="020B0604020202020204" pitchFamily="34" charset="0"/>
              </a:rPr>
              <a:t>Apply play therapy</a:t>
            </a:r>
            <a:r>
              <a:rPr kumimoji="0" lang="en-US" sz="2800" b="0" i="0" u="none" strike="noStrike" cap="none" normalizeH="0" dirty="0">
                <a:ln>
                  <a:noFill/>
                </a:ln>
                <a:solidFill>
                  <a:schemeClr val="tx1"/>
                </a:solidFill>
                <a:effectLst/>
                <a:latin typeface="Arial" panose="020B0604020202020204" pitchFamily="34" charset="0"/>
              </a:rPr>
              <a:t> and get involved in </a:t>
            </a:r>
            <a:r>
              <a:rPr kumimoji="0" lang="en-US" sz="2800" b="0" i="0" u="none" strike="noStrike" cap="none" normalizeH="0" baseline="0" dirty="0">
                <a:ln>
                  <a:noFill/>
                </a:ln>
                <a:solidFill>
                  <a:schemeClr val="tx1"/>
                </a:solidFill>
                <a:effectLst/>
                <a:latin typeface="Arial" panose="020B0604020202020204" pitchFamily="34" charset="0"/>
              </a:rPr>
              <a:t>Small-group interactions.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sz="2800" b="0" i="0" u="none" strike="noStrike" cap="none" normalizeH="0" baseline="0" dirty="0">
                <a:ln>
                  <a:noFill/>
                </a:ln>
                <a:solidFill>
                  <a:schemeClr val="tx1"/>
                </a:solidFill>
                <a:effectLst/>
                <a:latin typeface="Arial" panose="020B0604020202020204" pitchFamily="34" charset="0"/>
              </a:rPr>
              <a:t>Implement practices which involves</a:t>
            </a:r>
            <a:r>
              <a:rPr kumimoji="0" lang="en-US" sz="2800" b="0" i="0" u="none" strike="noStrike" cap="none" normalizeH="0" dirty="0">
                <a:ln>
                  <a:noFill/>
                </a:ln>
                <a:solidFill>
                  <a:schemeClr val="tx1"/>
                </a:solidFill>
                <a:effectLst/>
                <a:latin typeface="Arial" panose="020B0604020202020204" pitchFamily="34" charset="0"/>
              </a:rPr>
              <a:t> story telling, singing, modeling </a:t>
            </a:r>
            <a:r>
              <a:rPr lang="en-US" sz="2800" dirty="0">
                <a:latin typeface="Arial" panose="020B0604020202020204" pitchFamily="34" charset="0"/>
              </a:rPr>
              <a:t>in order to encourage language </a:t>
            </a:r>
            <a:r>
              <a:rPr kumimoji="0" lang="en-US" sz="2800" b="0" i="0" u="none" strike="noStrike" cap="none" normalizeH="0" baseline="0" dirty="0">
                <a:ln>
                  <a:noFill/>
                </a:ln>
                <a:solidFill>
                  <a:schemeClr val="tx1"/>
                </a:solidFill>
                <a:effectLst/>
                <a:latin typeface="Arial" panose="020B0604020202020204" pitchFamily="34" charset="0"/>
              </a:rPr>
              <a:t>development in children.</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sz="2800" b="0" i="0" u="none" strike="noStrike" cap="none" normalizeH="0" baseline="0" dirty="0">
                <a:ln>
                  <a:noFill/>
                </a:ln>
                <a:solidFill>
                  <a:schemeClr val="tx1"/>
                </a:solidFill>
                <a:effectLst/>
                <a:latin typeface="Arial" panose="020B0604020202020204" pitchFamily="34" charset="0"/>
              </a:rPr>
              <a:t>Get involve</a:t>
            </a:r>
            <a:r>
              <a:rPr kumimoji="0" lang="en-US" sz="2800" b="0" i="0" u="none" strike="noStrike" cap="none" normalizeH="0" dirty="0">
                <a:ln>
                  <a:noFill/>
                </a:ln>
                <a:solidFill>
                  <a:schemeClr val="tx1"/>
                </a:solidFill>
                <a:effectLst/>
                <a:latin typeface="Arial" panose="020B0604020202020204" pitchFamily="34" charset="0"/>
              </a:rPr>
              <a:t> parents in regular meetings and discuss child’s progress</a:t>
            </a:r>
            <a:r>
              <a:rPr kumimoji="0" lang="en-US" sz="2800" b="0" i="0" u="none" strike="noStrike" cap="none" normalizeH="0" baseline="0" dirty="0">
                <a:ln>
                  <a:noFill/>
                </a:ln>
                <a:solidFill>
                  <a:schemeClr val="tx1"/>
                </a:solidFill>
                <a:effectLst/>
                <a:latin typeface="Arial" panose="020B0604020202020204" pitchFamily="34" charset="0"/>
              </a:rPr>
              <a:t>.</a:t>
            </a:r>
          </a:p>
        </p:txBody>
      </p:sp>
      <p:pic>
        <p:nvPicPr>
          <p:cNvPr id="4" name="Picture 3"/>
          <p:cNvPicPr>
            <a:picLocks noChangeAspect="1"/>
          </p:cNvPicPr>
          <p:nvPr/>
        </p:nvPicPr>
        <p:blipFill>
          <a:blip r:embed="rId3"/>
          <a:stretch>
            <a:fillRect/>
          </a:stretch>
        </p:blipFill>
        <p:spPr>
          <a:xfrm>
            <a:off x="7344943" y="2155039"/>
            <a:ext cx="4435852" cy="3029641"/>
          </a:xfrm>
          <a:prstGeom prst="rect">
            <a:avLst/>
          </a:prstGeom>
        </p:spPr>
      </p:pic>
    </p:spTree>
    <p:extLst>
      <p:ext uri="{BB962C8B-B14F-4D97-AF65-F5344CB8AC3E}">
        <p14:creationId xmlns:p14="http://schemas.microsoft.com/office/powerpoint/2010/main" val="4064535412"/>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38C531B4-8B12-401C-810E-9CBE91EE41B5}"/>
              </a:ext>
            </a:extLst>
          </p:cNvPr>
          <p:cNvSpPr txBox="1"/>
          <p:nvPr/>
        </p:nvSpPr>
        <p:spPr>
          <a:xfrm>
            <a:off x="3128049" y="388347"/>
            <a:ext cx="5850071" cy="584775"/>
          </a:xfrm>
          <a:prstGeom prst="rect">
            <a:avLst/>
          </a:prstGeom>
          <a:noFill/>
        </p:spPr>
        <p:txBody>
          <a:bodyPr wrap="square" rtlCol="0">
            <a:spAutoFit/>
          </a:bodyPr>
          <a:lstStyle/>
          <a:p>
            <a:pPr algn="ctr"/>
            <a:r>
              <a:rPr lang="en-US" sz="3200" b="1" dirty="0">
                <a:latin typeface="Open Sans" panose="020B0606030504020204" pitchFamily="34" charset="0"/>
                <a:ea typeface="Open Sans Extrabold" panose="020B0906030804020204" pitchFamily="34" charset="0"/>
                <a:cs typeface="Open Sans" panose="020B0606030504020204" pitchFamily="34" charset="0"/>
              </a:rPr>
              <a:t>Assessing Attachment Theory</a:t>
            </a:r>
          </a:p>
        </p:txBody>
      </p:sp>
      <p:pic>
        <p:nvPicPr>
          <p:cNvPr id="9" name="Graphic 8" descr="Send">
            <a:extLst>
              <a:ext uri="{FF2B5EF4-FFF2-40B4-BE49-F238E27FC236}">
                <a16:creationId xmlns:a16="http://schemas.microsoft.com/office/drawing/2014/main" id="{82173E4F-1F66-41D9-89C4-913F8D6BC2EE}"/>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830825" y="3505340"/>
            <a:ext cx="640080" cy="640080"/>
          </a:xfrm>
          <a:prstGeom prst="rect">
            <a:avLst/>
          </a:prstGeom>
        </p:spPr>
      </p:pic>
      <p:sp>
        <p:nvSpPr>
          <p:cNvPr id="31" name="Text Box 10">
            <a:extLst>
              <a:ext uri="{FF2B5EF4-FFF2-40B4-BE49-F238E27FC236}">
                <a16:creationId xmlns:a16="http://schemas.microsoft.com/office/drawing/2014/main" id="{32A206CC-A256-4071-8799-127A68220D6F}"/>
              </a:ext>
            </a:extLst>
          </p:cNvPr>
          <p:cNvSpPr txBox="1">
            <a:spLocks noChangeArrowheads="1"/>
          </p:cNvSpPr>
          <p:nvPr/>
        </p:nvSpPr>
        <p:spPr bwMode="auto">
          <a:xfrm>
            <a:off x="373779" y="1209279"/>
            <a:ext cx="6755683" cy="5601533"/>
          </a:xfrm>
          <a:prstGeom prst="rect">
            <a:avLst/>
          </a:prstGeom>
          <a:noFill/>
          <a:ln w="9525">
            <a:noFill/>
            <a:miter lim="800000"/>
            <a:headEnd/>
            <a:tailEnd/>
          </a:ln>
        </p:spPr>
        <p:txBody>
          <a:bodyPr wrap="square" lIns="60960" tIns="30480" rIns="60960" bIns="30480">
            <a:spAutoFit/>
          </a:bodyPr>
          <a:lstStyle/>
          <a:p>
            <a:pPr marL="457200" indent="-457200">
              <a:lnSpc>
                <a:spcPct val="150000"/>
              </a:lnSpc>
              <a:buFont typeface="Arial" panose="020B0604020202020204" pitchFamily="34" charset="0"/>
              <a:buChar char="•"/>
            </a:pPr>
            <a:r>
              <a:rPr lang="en-US" sz="2400" dirty="0">
                <a:latin typeface="Open Sans" panose="020B0606030504020204" pitchFamily="34" charset="0"/>
                <a:ea typeface="Open Sans" panose="020B0606030504020204" pitchFamily="34" charset="0"/>
                <a:cs typeface="Open Sans" panose="020B0606030504020204" pitchFamily="34" charset="0"/>
              </a:rPr>
              <a:t>Strengths: Clearly explains Amira's behavior, including her fear of being away from people and her trouble with socializing.  strong research on early childhood education and development.  </a:t>
            </a:r>
          </a:p>
          <a:p>
            <a:pPr marL="457200" indent="-457200">
              <a:lnSpc>
                <a:spcPct val="150000"/>
              </a:lnSpc>
              <a:buFont typeface="Arial" panose="020B0604020202020204" pitchFamily="34" charset="0"/>
              <a:buChar char="•"/>
            </a:pPr>
            <a:r>
              <a:rPr lang="en-US" sz="2400" dirty="0">
                <a:latin typeface="Open Sans" panose="020B0606030504020204" pitchFamily="34" charset="0"/>
                <a:ea typeface="Open Sans" panose="020B0606030504020204" pitchFamily="34" charset="0"/>
                <a:cs typeface="Open Sans" panose="020B0606030504020204" pitchFamily="34" charset="0"/>
              </a:rPr>
              <a:t>Weaknesses: The mother is seen as the most important person to connect with.  ignores the differences in how cultures are connected. The Vygotsky (1978) theory may explain this better because according to him children engage with more experienced people to acquire and develop language thinking and social skills.</a:t>
            </a:r>
          </a:p>
        </p:txBody>
      </p:sp>
      <p:pic>
        <p:nvPicPr>
          <p:cNvPr id="8" name="Picture 7"/>
          <p:cNvPicPr>
            <a:picLocks noChangeAspect="1"/>
          </p:cNvPicPr>
          <p:nvPr/>
        </p:nvPicPr>
        <p:blipFill>
          <a:blip r:embed="rId5"/>
          <a:stretch>
            <a:fillRect/>
          </a:stretch>
        </p:blipFill>
        <p:spPr>
          <a:xfrm>
            <a:off x="7205662" y="1600199"/>
            <a:ext cx="4986338" cy="3464772"/>
          </a:xfrm>
          <a:prstGeom prst="rect">
            <a:avLst/>
          </a:prstGeom>
        </p:spPr>
      </p:pic>
    </p:spTree>
    <p:extLst>
      <p:ext uri="{BB962C8B-B14F-4D97-AF65-F5344CB8AC3E}">
        <p14:creationId xmlns:p14="http://schemas.microsoft.com/office/powerpoint/2010/main" val="360097461"/>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3058A193-7833-4A4F-AB80-D6C15834F580}"/>
              </a:ext>
            </a:extLst>
          </p:cNvPr>
          <p:cNvSpPr txBox="1"/>
          <p:nvPr/>
        </p:nvSpPr>
        <p:spPr>
          <a:xfrm>
            <a:off x="245929" y="454036"/>
            <a:ext cx="5850071" cy="584775"/>
          </a:xfrm>
          <a:prstGeom prst="rect">
            <a:avLst/>
          </a:prstGeom>
          <a:noFill/>
        </p:spPr>
        <p:txBody>
          <a:bodyPr wrap="square" rtlCol="0">
            <a:spAutoFit/>
          </a:bodyPr>
          <a:lstStyle/>
          <a:p>
            <a:r>
              <a:rPr lang="en-US" sz="3200" b="1" dirty="0">
                <a:latin typeface="Open Sans" panose="020B0606030504020204" pitchFamily="34" charset="0"/>
                <a:ea typeface="Open Sans Extrabold" panose="020B0906030804020204" pitchFamily="34" charset="0"/>
                <a:cs typeface="Open Sans" panose="020B0606030504020204" pitchFamily="34" charset="0"/>
              </a:rPr>
              <a:t>Conclusion</a:t>
            </a:r>
          </a:p>
        </p:txBody>
      </p:sp>
      <p:sp>
        <p:nvSpPr>
          <p:cNvPr id="17" name="Rectangle 16">
            <a:extLst>
              <a:ext uri="{FF2B5EF4-FFF2-40B4-BE49-F238E27FC236}">
                <a16:creationId xmlns:a16="http://schemas.microsoft.com/office/drawing/2014/main" id="{935C2A6F-A5BB-4DA8-B784-6693507EBD2C}"/>
              </a:ext>
            </a:extLst>
          </p:cNvPr>
          <p:cNvSpPr/>
          <p:nvPr/>
        </p:nvSpPr>
        <p:spPr>
          <a:xfrm>
            <a:off x="245929" y="1278790"/>
            <a:ext cx="5583371" cy="5078313"/>
          </a:xfrm>
          <a:prstGeom prst="rect">
            <a:avLst/>
          </a:prstGeom>
        </p:spPr>
        <p:txBody>
          <a:bodyPr wrap="square">
            <a:spAutoFit/>
          </a:bodyPr>
          <a:lstStyle/>
          <a:p>
            <a:pPr marL="342900" indent="-342900">
              <a:lnSpc>
                <a:spcPct val="150000"/>
              </a:lnSpc>
              <a:buFont typeface="Arial" panose="020B0604020202020204" pitchFamily="34" charset="0"/>
              <a:buChar char="•"/>
            </a:pPr>
            <a:r>
              <a:rPr lang="en-US" sz="2400" dirty="0">
                <a:latin typeface="Open Sans" panose="020B0606030504020204" pitchFamily="34" charset="0"/>
                <a:ea typeface="Open Sans" panose="020B0606030504020204" pitchFamily="34" charset="0"/>
                <a:cs typeface="Open Sans" panose="020B0606030504020204" pitchFamily="34" charset="0"/>
              </a:rPr>
              <a:t>Amira's feelings and social issues can be explained by attachment theory.</a:t>
            </a:r>
          </a:p>
          <a:p>
            <a:pPr marL="342900" indent="-342900">
              <a:lnSpc>
                <a:spcPct val="150000"/>
              </a:lnSpc>
              <a:buFont typeface="Arial" panose="020B0604020202020204" pitchFamily="34" charset="0"/>
              <a:buChar char="•"/>
            </a:pPr>
            <a:endParaRPr lang="en-US" sz="2400" dirty="0">
              <a:latin typeface="Open Sans" panose="020B0606030504020204" pitchFamily="34" charset="0"/>
              <a:ea typeface="Open Sans" panose="020B0606030504020204" pitchFamily="34" charset="0"/>
              <a:cs typeface="Open Sans" panose="020B0606030504020204" pitchFamily="34" charset="0"/>
            </a:endParaRPr>
          </a:p>
          <a:p>
            <a:pPr marL="342900" indent="-342900">
              <a:lnSpc>
                <a:spcPct val="150000"/>
              </a:lnSpc>
              <a:buFont typeface="Arial" panose="020B0604020202020204" pitchFamily="34" charset="0"/>
              <a:buChar char="•"/>
            </a:pPr>
            <a:r>
              <a:rPr lang="en-US" sz="2400" dirty="0">
                <a:latin typeface="Open Sans" panose="020B0606030504020204" pitchFamily="34" charset="0"/>
                <a:ea typeface="Open Sans" panose="020B0606030504020204" pitchFamily="34" charset="0"/>
                <a:cs typeface="Open Sans" panose="020B0606030504020204" pitchFamily="34" charset="0"/>
              </a:rPr>
              <a:t>Support programs that help create secure attachments are likely to be helpful.</a:t>
            </a:r>
          </a:p>
          <a:p>
            <a:pPr marL="342900" indent="-342900">
              <a:lnSpc>
                <a:spcPct val="150000"/>
              </a:lnSpc>
              <a:buFont typeface="Arial" panose="020B0604020202020204" pitchFamily="34" charset="0"/>
              <a:buChar char="•"/>
            </a:pPr>
            <a:endParaRPr lang="en-US" sz="2400" dirty="0">
              <a:latin typeface="Open Sans" panose="020B0606030504020204" pitchFamily="34" charset="0"/>
              <a:ea typeface="Open Sans" panose="020B0606030504020204" pitchFamily="34" charset="0"/>
              <a:cs typeface="Open Sans" panose="020B0606030504020204" pitchFamily="34" charset="0"/>
            </a:endParaRPr>
          </a:p>
          <a:p>
            <a:pPr marL="342900" indent="-342900">
              <a:lnSpc>
                <a:spcPct val="150000"/>
              </a:lnSpc>
              <a:buFont typeface="Arial" panose="020B0604020202020204" pitchFamily="34" charset="0"/>
              <a:buChar char="•"/>
            </a:pPr>
            <a:r>
              <a:rPr lang="en-US" sz="2400" dirty="0">
                <a:latin typeface="Open Sans" panose="020B0606030504020204" pitchFamily="34" charset="0"/>
                <a:ea typeface="Open Sans" panose="020B0606030504020204" pitchFamily="34" charset="0"/>
                <a:cs typeface="Open Sans" panose="020B0606030504020204" pitchFamily="34" charset="0"/>
              </a:rPr>
              <a:t>Her development is shaped by both nurture (</a:t>
            </a:r>
            <a:r>
              <a:rPr lang="en-US" sz="2400" dirty="0" err="1">
                <a:latin typeface="Open Sans" panose="020B0606030504020204" pitchFamily="34" charset="0"/>
                <a:ea typeface="Open Sans" panose="020B0606030504020204" pitchFamily="34" charset="0"/>
                <a:cs typeface="Open Sans" panose="020B0606030504020204" pitchFamily="34" charset="0"/>
              </a:rPr>
              <a:t>carer</a:t>
            </a:r>
            <a:r>
              <a:rPr lang="en-US" sz="2400" dirty="0">
                <a:latin typeface="Open Sans" panose="020B0606030504020204" pitchFamily="34" charset="0"/>
                <a:ea typeface="Open Sans" panose="020B0606030504020204" pitchFamily="34" charset="0"/>
                <a:cs typeface="Open Sans" panose="020B0606030504020204" pitchFamily="34" charset="0"/>
              </a:rPr>
              <a:t> interactions) and nature (natural personality). </a:t>
            </a:r>
          </a:p>
        </p:txBody>
      </p:sp>
      <p:pic>
        <p:nvPicPr>
          <p:cNvPr id="4" name="Picture 3"/>
          <p:cNvPicPr>
            <a:picLocks noChangeAspect="1"/>
          </p:cNvPicPr>
          <p:nvPr/>
        </p:nvPicPr>
        <p:blipFill>
          <a:blip r:embed="rId3"/>
          <a:stretch>
            <a:fillRect/>
          </a:stretch>
        </p:blipFill>
        <p:spPr>
          <a:xfrm>
            <a:off x="6605587" y="2204321"/>
            <a:ext cx="5586413" cy="3414892"/>
          </a:xfrm>
          <a:prstGeom prst="rect">
            <a:avLst/>
          </a:prstGeom>
        </p:spPr>
      </p:pic>
    </p:spTree>
    <p:extLst>
      <p:ext uri="{BB962C8B-B14F-4D97-AF65-F5344CB8AC3E}">
        <p14:creationId xmlns:p14="http://schemas.microsoft.com/office/powerpoint/2010/main" val="2499990330"/>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8AE9AB52-9611-4823-A40B-9B1286AC8893}"/>
              </a:ext>
            </a:extLst>
          </p:cNvPr>
          <p:cNvSpPr txBox="1"/>
          <p:nvPr/>
        </p:nvSpPr>
        <p:spPr>
          <a:xfrm>
            <a:off x="3170965" y="404276"/>
            <a:ext cx="5850071" cy="1323439"/>
          </a:xfrm>
          <a:prstGeom prst="rect">
            <a:avLst/>
          </a:prstGeom>
          <a:noFill/>
        </p:spPr>
        <p:txBody>
          <a:bodyPr wrap="square" rtlCol="0">
            <a:spAutoFit/>
          </a:bodyPr>
          <a:lstStyle/>
          <a:p>
            <a:pPr algn="ctr"/>
            <a:r>
              <a:rPr lang="en-US" sz="8000" b="1" dirty="0">
                <a:latin typeface="Open Sans" panose="020B0606030504020204" pitchFamily="34" charset="0"/>
                <a:ea typeface="Open Sans Extrabold" panose="020B0906030804020204" pitchFamily="34" charset="0"/>
                <a:cs typeface="Open Sans" panose="020B0606030504020204" pitchFamily="34" charset="0"/>
              </a:rPr>
              <a:t>Any Questions</a:t>
            </a:r>
          </a:p>
        </p:txBody>
      </p:sp>
      <p:sp>
        <p:nvSpPr>
          <p:cNvPr id="18" name="TextBox 17">
            <a:extLst>
              <a:ext uri="{FF2B5EF4-FFF2-40B4-BE49-F238E27FC236}">
                <a16:creationId xmlns:a16="http://schemas.microsoft.com/office/drawing/2014/main" id="{4AD7FD0A-691E-4C98-BAEB-2A26C4E8389B}"/>
              </a:ext>
            </a:extLst>
          </p:cNvPr>
          <p:cNvSpPr txBox="1"/>
          <p:nvPr/>
        </p:nvSpPr>
        <p:spPr>
          <a:xfrm>
            <a:off x="2948804" y="2356974"/>
            <a:ext cx="5850071" cy="1938992"/>
          </a:xfrm>
          <a:prstGeom prst="rect">
            <a:avLst/>
          </a:prstGeom>
          <a:noFill/>
        </p:spPr>
        <p:txBody>
          <a:bodyPr wrap="square" rtlCol="0">
            <a:spAutoFit/>
          </a:bodyPr>
          <a:lstStyle/>
          <a:p>
            <a:pPr algn="ctr"/>
            <a:r>
              <a:rPr lang="en-US" sz="6000" dirty="0">
                <a:latin typeface="Open Sans SemiBold" panose="020B0706030804020204" pitchFamily="34" charset="0"/>
                <a:ea typeface="Open Sans SemiBold" panose="020B0706030804020204" pitchFamily="34" charset="0"/>
                <a:cs typeface="Open Sans SemiBold" panose="020B0706030804020204" pitchFamily="34" charset="0"/>
              </a:rPr>
              <a:t>I would be happy to Answer</a:t>
            </a:r>
            <a:endParaRPr lang="en-US" sz="6000" i="1" dirty="0">
              <a:latin typeface="Open Sans SemiBold" panose="020B0706030804020204" pitchFamily="34" charset="0"/>
              <a:ea typeface="Open Sans SemiBold" panose="020B0706030804020204" pitchFamily="34" charset="0"/>
              <a:cs typeface="Open Sans SemiBold" panose="020B0706030804020204" pitchFamily="34" charset="0"/>
            </a:endParaRPr>
          </a:p>
        </p:txBody>
      </p:sp>
    </p:spTree>
    <p:extLst>
      <p:ext uri="{BB962C8B-B14F-4D97-AF65-F5344CB8AC3E}">
        <p14:creationId xmlns:p14="http://schemas.microsoft.com/office/powerpoint/2010/main" val="2256647969"/>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058A193-7833-4A4F-AB80-D6C15834F580}"/>
              </a:ext>
            </a:extLst>
          </p:cNvPr>
          <p:cNvSpPr txBox="1"/>
          <p:nvPr/>
        </p:nvSpPr>
        <p:spPr>
          <a:xfrm>
            <a:off x="245929" y="454036"/>
            <a:ext cx="5850071" cy="584775"/>
          </a:xfrm>
          <a:prstGeom prst="rect">
            <a:avLst/>
          </a:prstGeom>
          <a:noFill/>
        </p:spPr>
        <p:txBody>
          <a:bodyPr wrap="square" rtlCol="0">
            <a:spAutoFit/>
          </a:bodyPr>
          <a:lstStyle/>
          <a:p>
            <a:r>
              <a:rPr lang="en-US" sz="3200" b="1" dirty="0">
                <a:latin typeface="Open Sans" panose="020B0606030504020204" pitchFamily="34" charset="0"/>
                <a:ea typeface="Open Sans Extrabold" panose="020B0906030804020204" pitchFamily="34" charset="0"/>
                <a:cs typeface="Open Sans" panose="020B0606030504020204" pitchFamily="34" charset="0"/>
              </a:rPr>
              <a:t>References</a:t>
            </a:r>
          </a:p>
        </p:txBody>
      </p:sp>
      <p:sp>
        <p:nvSpPr>
          <p:cNvPr id="6" name="Rectangle 5">
            <a:extLst>
              <a:ext uri="{FF2B5EF4-FFF2-40B4-BE49-F238E27FC236}">
                <a16:creationId xmlns:a16="http://schemas.microsoft.com/office/drawing/2014/main" id="{935C2A6F-A5BB-4DA8-B784-6693507EBD2C}"/>
              </a:ext>
            </a:extLst>
          </p:cNvPr>
          <p:cNvSpPr/>
          <p:nvPr/>
        </p:nvSpPr>
        <p:spPr>
          <a:xfrm>
            <a:off x="122964" y="1038811"/>
            <a:ext cx="11946071" cy="6186309"/>
          </a:xfrm>
          <a:prstGeom prst="rect">
            <a:avLst/>
          </a:prstGeom>
        </p:spPr>
        <p:txBody>
          <a:bodyPr wrap="square">
            <a:spAutoFit/>
          </a:bodyPr>
          <a:lstStyle/>
          <a:p>
            <a:r>
              <a:rPr lang="en-US" sz="2400" dirty="0"/>
              <a:t>Ainsworth, M. D., </a:t>
            </a:r>
            <a:r>
              <a:rPr lang="en-US" sz="2400" dirty="0" err="1"/>
              <a:t>Blehar</a:t>
            </a:r>
            <a:r>
              <a:rPr lang="en-US" sz="2400" dirty="0"/>
              <a:t>, M. C., Waters, E., and Wall, S. (1978) </a:t>
            </a:r>
            <a:r>
              <a:rPr lang="en-US" sz="2400" i="1" dirty="0"/>
              <a:t>Patterns of attachment: A Psychological study of the strange situation</a:t>
            </a:r>
            <a:r>
              <a:rPr lang="en-US" sz="2400" dirty="0"/>
              <a:t>. Hillsdale, NJ: Erlbaum</a:t>
            </a:r>
            <a:r>
              <a:rPr lang="en-GB" sz="2400" dirty="0"/>
              <a:t>.</a:t>
            </a:r>
          </a:p>
          <a:p>
            <a:r>
              <a:rPr lang="en-US" sz="2400" dirty="0"/>
              <a:t>Bowlby, J. (1969) Attachment and Loss, Vol. 1: Attachment. </a:t>
            </a:r>
            <a:r>
              <a:rPr lang="en-US" sz="2400" i="1" dirty="0"/>
              <a:t>Attachment and Loss</a:t>
            </a:r>
            <a:r>
              <a:rPr lang="en-US" sz="2400" dirty="0"/>
              <a:t>. New York: Basic Books.</a:t>
            </a:r>
            <a:endParaRPr lang="en-GB" sz="2400" dirty="0"/>
          </a:p>
          <a:p>
            <a:r>
              <a:rPr lang="en-US" sz="2400" dirty="0" err="1"/>
              <a:t>Bretherton</a:t>
            </a:r>
            <a:r>
              <a:rPr lang="en-US" sz="2400" dirty="0"/>
              <a:t>, I. (1992) ‘The Origins of Attachment Theory: John Bowlby and Mary Ainsworth’, </a:t>
            </a:r>
            <a:r>
              <a:rPr lang="en-US" sz="2400" i="1" dirty="0"/>
              <a:t>Developmental Psychology</a:t>
            </a:r>
            <a:r>
              <a:rPr lang="en-US" sz="2400" dirty="0"/>
              <a:t>, 28, 759-775.</a:t>
            </a:r>
            <a:endParaRPr lang="en-GB" sz="2400" dirty="0"/>
          </a:p>
          <a:p>
            <a:r>
              <a:rPr lang="en-US" sz="2400" dirty="0"/>
              <a:t>Cassidy, J. and Shaver, P. R. (eds.) (2016) </a:t>
            </a:r>
            <a:r>
              <a:rPr lang="en-US" sz="2400" i="1" dirty="0"/>
              <a:t>Handbook of attachment theory, research, and clinical applications,</a:t>
            </a:r>
            <a:r>
              <a:rPr lang="en-US" sz="2400" dirty="0"/>
              <a:t> Third edition. New York: Guilford Publications.</a:t>
            </a:r>
            <a:endParaRPr lang="en-GB" sz="2400" dirty="0"/>
          </a:p>
          <a:p>
            <a:r>
              <a:rPr lang="en-GB" sz="2400" dirty="0"/>
              <a:t>Opie, J. E., McIntosh, J. E., </a:t>
            </a:r>
            <a:r>
              <a:rPr lang="en-GB" sz="2400" dirty="0" err="1"/>
              <a:t>Esler</a:t>
            </a:r>
            <a:r>
              <a:rPr lang="en-GB" sz="2400" dirty="0"/>
              <a:t>, T. B., et al. (2021) ‘Early childhood attachment stability and change: a meta-analysis’, </a:t>
            </a:r>
            <a:r>
              <a:rPr lang="en-GB" sz="2400" i="1" dirty="0"/>
              <a:t>Attachment &amp; human development</a:t>
            </a:r>
            <a:r>
              <a:rPr lang="en-GB" sz="2400" dirty="0"/>
              <a:t>, 23(6), 897–930.</a:t>
            </a:r>
          </a:p>
          <a:p>
            <a:r>
              <a:rPr lang="en-US" sz="2400" dirty="0"/>
              <a:t>VYGOTSKY, L. S. (1978) </a:t>
            </a:r>
            <a:r>
              <a:rPr lang="en-US" sz="2400" i="1" dirty="0"/>
              <a:t>Mind in Society: Development of Higher Psychological Processes </a:t>
            </a:r>
            <a:r>
              <a:rPr lang="en-US" sz="2400" dirty="0"/>
              <a:t>(M. Cole, V. </a:t>
            </a:r>
            <a:r>
              <a:rPr lang="en-US" sz="2400" dirty="0" err="1"/>
              <a:t>Jolm</a:t>
            </a:r>
            <a:r>
              <a:rPr lang="en-US" sz="2400" dirty="0"/>
              <a:t>-Steiner, S. Scribner, &amp; E. </a:t>
            </a:r>
            <a:r>
              <a:rPr lang="en-US" sz="2400" dirty="0" err="1"/>
              <a:t>Souberman</a:t>
            </a:r>
            <a:r>
              <a:rPr lang="en-US" sz="2400" dirty="0"/>
              <a:t>, Eds.). MA: Harvard University Press</a:t>
            </a:r>
            <a:r>
              <a:rPr lang="en-GB" sz="2400" dirty="0"/>
              <a:t>.</a:t>
            </a:r>
          </a:p>
          <a:p>
            <a:r>
              <a:rPr lang="en-GB" sz="2400" dirty="0"/>
              <a:t>NHS (2025). </a:t>
            </a:r>
            <a:r>
              <a:rPr lang="en-GB" sz="2400" i="1" dirty="0"/>
              <a:t>Child developmental milestones.</a:t>
            </a:r>
            <a:r>
              <a:rPr lang="en-GB" sz="2400" dirty="0"/>
              <a:t> Available at: </a:t>
            </a:r>
            <a:r>
              <a:rPr lang="en-GB" sz="2400" dirty="0">
                <a:hlinkClick r:id="rId3"/>
              </a:rPr>
              <a:t>https://cambspborochildrenshealth.nhs.uk/child-development-and-growing-up/milestones/</a:t>
            </a:r>
            <a:r>
              <a:rPr lang="en-GB" sz="2400" dirty="0"/>
              <a:t> (Accessed 2 October 2025).</a:t>
            </a:r>
          </a:p>
          <a:p>
            <a:pPr>
              <a:lnSpc>
                <a:spcPct val="150000"/>
              </a:lnSpc>
            </a:pPr>
            <a:endParaRPr lang="en-US" sz="2400"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2439617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996A679B-4587-4245-8471-0E349F5FD68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7514" b="7514"/>
          <a:stretch>
            <a:fillRect/>
          </a:stretch>
        </p:blipFill>
        <p:spPr/>
      </p:pic>
      <p:sp>
        <p:nvSpPr>
          <p:cNvPr id="6" name="Rectangle 5"/>
          <p:cNvSpPr/>
          <p:nvPr/>
        </p:nvSpPr>
        <p:spPr>
          <a:xfrm>
            <a:off x="0" y="0"/>
            <a:ext cx="12192000" cy="6858000"/>
          </a:xfrm>
          <a:prstGeom prst="rect">
            <a:avLst/>
          </a:prstGeom>
          <a:solidFill>
            <a:schemeClr val="bg1">
              <a:lumMod val="9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 name="Rectangle 1">
            <a:extLst>
              <a:ext uri="{FF2B5EF4-FFF2-40B4-BE49-F238E27FC236}">
                <a16:creationId xmlns:a16="http://schemas.microsoft.com/office/drawing/2014/main" id="{B7A64104-E71C-418A-8E60-B50237C131C9}"/>
              </a:ext>
            </a:extLst>
          </p:cNvPr>
          <p:cNvSpPr/>
          <p:nvPr/>
        </p:nvSpPr>
        <p:spPr>
          <a:xfrm>
            <a:off x="0" y="0"/>
            <a:ext cx="12192000" cy="6858000"/>
          </a:xfrm>
          <a:prstGeom prst="rect">
            <a:avLst/>
          </a:prstGeom>
          <a:gradFill>
            <a:gsLst>
              <a:gs pos="0">
                <a:schemeClr val="accent5">
                  <a:alpha val="58000"/>
                </a:schemeClr>
              </a:gs>
              <a:gs pos="49000">
                <a:schemeClr val="accent2">
                  <a:alpha val="63000"/>
                </a:schemeClr>
              </a:gs>
              <a:gs pos="100000">
                <a:schemeClr val="accent1">
                  <a:alpha val="55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9" name="TextBox 8"/>
          <p:cNvSpPr txBox="1"/>
          <p:nvPr/>
        </p:nvSpPr>
        <p:spPr>
          <a:xfrm>
            <a:off x="1113472" y="2705725"/>
            <a:ext cx="9975753" cy="1446550"/>
          </a:xfrm>
          <a:prstGeom prst="rect">
            <a:avLst/>
          </a:prstGeom>
          <a:noFill/>
        </p:spPr>
        <p:txBody>
          <a:bodyPr wrap="square" rtlCol="0">
            <a:spAutoFit/>
          </a:bodyPr>
          <a:lstStyle/>
          <a:p>
            <a:pPr algn="ctr"/>
            <a:r>
              <a:rPr lang="en-US" sz="8800" b="1">
                <a:solidFill>
                  <a:schemeClr val="bg1"/>
                </a:solidFill>
                <a:latin typeface="Open Sans" panose="020B0606030504020204" pitchFamily="34" charset="0"/>
                <a:ea typeface="Open Sans" panose="020B0606030504020204" pitchFamily="34" charset="0"/>
                <a:cs typeface="Open Sans" panose="020B0606030504020204" pitchFamily="34" charset="0"/>
              </a:rPr>
              <a:t>THANK YOU</a:t>
            </a:r>
            <a:endParaRPr lang="en-US" sz="88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 name="TextBox 7">
            <a:extLst>
              <a:ext uri="{FF2B5EF4-FFF2-40B4-BE49-F238E27FC236}">
                <a16:creationId xmlns:a16="http://schemas.microsoft.com/office/drawing/2014/main" id="{5EB8365C-83C2-438A-89F3-158B77F94D5D}"/>
              </a:ext>
            </a:extLst>
          </p:cNvPr>
          <p:cNvSpPr txBox="1"/>
          <p:nvPr/>
        </p:nvSpPr>
        <p:spPr>
          <a:xfrm>
            <a:off x="3048000" y="4152275"/>
            <a:ext cx="6096000" cy="769441"/>
          </a:xfrm>
          <a:prstGeom prst="rect">
            <a:avLst/>
          </a:prstGeom>
          <a:noFill/>
        </p:spPr>
        <p:txBody>
          <a:bodyPr wrap="square">
            <a:spAutoFit/>
          </a:bodyPr>
          <a:lstStyle/>
          <a:p>
            <a:pPr algn="ctr"/>
            <a:r>
              <a:rPr lang="en-US" sz="4400" i="1">
                <a:solidFill>
                  <a:schemeClr val="bg1"/>
                </a:solidFill>
                <a:latin typeface="Open Sans" panose="020B0606030504020204" pitchFamily="34" charset="0"/>
                <a:ea typeface="Open Sans" panose="020B0606030504020204" pitchFamily="34" charset="0"/>
                <a:cs typeface="Open Sans" panose="020B0606030504020204" pitchFamily="34" charset="0"/>
              </a:rPr>
              <a:t>SLIDE</a:t>
            </a:r>
            <a:endParaRPr lang="en-US" sz="4400" i="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45824555"/>
      </p:ext>
    </p:extLst>
  </p:cSld>
  <p:clrMapOvr>
    <a:masterClrMapping/>
  </p:clrMapOvr>
  <p:transition>
    <p:fade/>
  </p:transition>
</p:sld>
</file>

<file path=ppt/theme/theme1.xml><?xml version="1.0" encoding="utf-8"?>
<a:theme xmlns:a="http://schemas.openxmlformats.org/drawingml/2006/main" name="30011-business-presentation-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777</TotalTime>
  <Words>1058</Words>
  <Application>Microsoft Office PowerPoint</Application>
  <PresentationFormat>Widescreen</PresentationFormat>
  <Paragraphs>70</Paragraphs>
  <Slides>11</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Open Sans</vt:lpstr>
      <vt:lpstr>Open Sans SemiBold</vt:lpstr>
      <vt:lpstr>30011-business-presentation-2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30011-business-presentation-2</dc:title>
  <dc:creator>Mariyam Rubah</dc:creator>
  <cp:lastModifiedBy>Mariyam Rubah</cp:lastModifiedBy>
  <cp:revision>51</cp:revision>
  <dcterms:created xsi:type="dcterms:W3CDTF">2020-04-04T15:00:52Z</dcterms:created>
  <dcterms:modified xsi:type="dcterms:W3CDTF">2025-10-09T07:53:47Z</dcterms:modified>
</cp:coreProperties>
</file>