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</p:sldMasterIdLst>
  <p:sldIdLst>
    <p:sldId id="256" r:id="rId4"/>
    <p:sldId id="271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0" r:id="rId13"/>
    <p:sldId id="266" r:id="rId14"/>
    <p:sldId id="268" r:id="rId15"/>
    <p:sldId id="265" r:id="rId16"/>
    <p:sldId id="267" r:id="rId17"/>
    <p:sldId id="269" r:id="rId18"/>
    <p:sldId id="270" r:id="rId19"/>
    <p:sldId id="272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110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101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777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389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814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15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89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177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98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76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406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B29CA-DE93-449F-A8A0-4274BE9BDF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1B2899-223E-411E-A143-D1818FE45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3CE89-1333-4454-AE76-1CD80EC08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1730D-DB6F-4F93-80E9-3EBD51B81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1B502-A40E-4A07-885B-B32F3516E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848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8369D-CFB8-4C00-94CB-35DB08F13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5B1BB-5013-42FF-B00B-6B85CCF69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22BF52-D142-4BB2-8651-DBF050A0E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12F5B2-26F9-4611-999F-A8D04A709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A0722-EB82-4821-8B14-CC1C9B4D4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7697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BD566-ADA2-4F95-9B4C-690CB8DE9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9804D6-AD6D-4FC1-A598-7F5BC957D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A851D-AB82-4815-9414-2133A99B6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CF259-56AD-4464-B009-EF497A2FE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D4B17-C9AA-4C57-84C6-BF2E43CE4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800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FB688-13DB-4AFA-8F24-1764703E3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1907E-62CA-4061-85DF-0868B2E5A6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9D518D-1E09-4B08-9830-A0B4D4FECC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9960C8-BBF5-497E-AB4B-76014C91E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281EB-D0A2-4FFC-8707-C69AB1CA8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2D7BE7-8DC8-4656-A46A-B1AA8815D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4828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4A057-1A0B-4A26-8E1D-AAEE458E2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8ED5F7-3846-4FC4-B51E-9A50F1575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3BCA8B-B1EE-48EC-8586-597EA78501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0AC17-A2E1-477B-8AE3-EE38B1E840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6F57FD-0158-4CA9-8B65-62D4043CFA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88683C-B81E-4A1C-8AA2-11AFFF48F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71A548-2E05-4B8A-94F7-F643DED89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37D164-C1E5-4652-9028-4B0BD16EF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40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5AA4C-8476-4052-8800-62BECE795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40C693-5494-422B-9639-A2F2D9C4D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87F234-9CA4-4448-951A-6DBB5F5F3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201105-F184-4185-B2DE-7860C2464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5603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918161-0076-4F69-9693-85B8921CF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21C21-CBB6-4C3C-BDE3-46ADC50A1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74F2EC-AA79-49C1-9A90-40B1A664A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0726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E30B5-CC60-487E-A554-DD0C36B8F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AEF29-8677-4142-958A-1E62D443A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0004A1-71DE-4FE5-BCA6-7B8AC1518A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95695A-80D1-4A5C-977F-43C78F579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750DF7-BF81-4002-B7C8-7342360E5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E5EBDF-3180-408A-8A16-453803513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682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3673-94F0-440A-8CDA-7294A5DBD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AADE5A-490C-43E9-A1C9-A56A96FE81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4C6918-68F6-4EA0-AEC8-3197A18BFE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BDB5C4-1F7C-40F1-8C29-896A9296E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CACE43-FB2F-4D7A-8AC8-D01B0AA05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D95A8D-72CD-48A3-A401-DA1B52992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4261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C966F-7068-4D09-B0F3-EB695112F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92ADB4-E185-468B-B1EA-8FF172F8FB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19DA1-A4FB-49ED-ADE4-172592951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CA3C73-6974-4748-992A-6DF50EA89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4078C-CFF4-463B-8867-E1A4E629D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2354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87A5D5-B349-4C0D-8295-65E571BDFB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8779D1-17D1-48BD-B9CD-F0C4D51738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D84BF-7AE3-42BC-848A-278D4C0F0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36B18-BFC9-46DE-B974-06CE03C7A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1BA13-997F-453D-89A6-6EE6EB14E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1435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6983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4772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355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5560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7938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632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8718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162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796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1943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649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>
            <a:alpha val="9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424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B85F66-1C6D-48AD-88DD-A765C4B8B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1C4AD2-4C0B-4DFC-8C39-C0F76A3C9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3E9EA5-5A14-4068-B0C1-53D4FD7A2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6AFB1-E5AA-4C29-B070-C2B1031D63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2BE075-5204-4708-AF8E-001957CA02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964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D0EA6-49B8-4AC4-A2AA-39D71205062A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E5A78-843E-44A0-B8ED-6F78D909F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7806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genghis+khan&amp;source=lnms&amp;tbm=isch&amp;sa=X&amp;ved=0ahUKEwiVwtXQrp_fAhUSrHEKHaTgAmMQ_AUIDigB&amp;biw=1536&amp;bih=715#imgrc=AhG7WcnnG2FqzM" TargetMode="External"/><Relationship Id="rId2" Type="http://schemas.openxmlformats.org/officeDocument/2006/relationships/hyperlink" Target="https://www.google.com/search?q=genghis+khan&amp;source=lnms&amp;tbm=isch&amp;sa=X&amp;ved=0ahUKEwiVwtXQrp_fAhUSrHEKHaTgAmMQ_AUIDigB&amp;biw=1536&amp;bih=715#imgrc=FLUQE0paNPx7AM:[accessed" TargetMode="External"/><Relationship Id="rId1" Type="http://schemas.openxmlformats.org/officeDocument/2006/relationships/slideLayout" Target="../slideLayouts/slideLayout24.xml"/><Relationship Id="rId5" Type="http://schemas.openxmlformats.org/officeDocument/2006/relationships/hyperlink" Target="https://www.google.com/search?biw=1536&amp;bih=715&amp;tbm=isch&amp;sa=1&amp;ei=3akTXNKPA6Ke1fAP0eaY-AQ&amp;q=the+silk+road&amp;oq=the+silk&amp;gs_l=img.3.0.0l10.30381.32491..33819...0.0..0.85.574.8......1....1..gws-wiz-img.......35i39j0i67.YW_j-_UEZr8#imgrc=XJj-tnjyhP5fIM" TargetMode="External"/><Relationship Id="rId4" Type="http://schemas.openxmlformats.org/officeDocument/2006/relationships/hyperlink" Target="https://www.google.com/search?q=genghis+khan&amp;source=lnms&amp;tbm=isch&amp;sa=X&amp;ved=0ahUKEwiVwtXQrp_fAhUSrHEKHaTgAmMQ_AUIDigB&amp;biw=1536&amp;bih=715#imgrc=9to_7IP43HuXtM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D98F138-930F-40CF-B605-F12D0A7BA4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32" r="9093" b="7544"/>
          <a:stretch/>
        </p:blipFill>
        <p:spPr>
          <a:xfrm>
            <a:off x="4818888" y="1"/>
            <a:ext cx="7373112" cy="6857999"/>
          </a:xfrm>
          <a:prstGeom prst="rect">
            <a:avLst/>
          </a:prstGeom>
        </p:spPr>
      </p:pic>
      <p:sp>
        <p:nvSpPr>
          <p:cNvPr id="14" name="Freeform 8">
            <a:extLst>
              <a:ext uri="{FF2B5EF4-FFF2-40B4-BE49-F238E27FC236}">
                <a16:creationId xmlns:a16="http://schemas.microsoft.com/office/drawing/2014/main" id="{9225B0D8-E56E-4ACC-A464-81F406276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1" y="-478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id="{8F5D1B28-3976-4367-807C-CAD629CDD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2" y="-478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15D82-AAE3-41DF-9855-486F2C2653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9175" y="613869"/>
            <a:ext cx="5058370" cy="3320973"/>
          </a:xfrm>
        </p:spPr>
        <p:txBody>
          <a:bodyPr anchor="t">
            <a:normAutofit/>
          </a:bodyPr>
          <a:lstStyle/>
          <a:p>
            <a:r>
              <a:rPr lang="en-GB" sz="6600" dirty="0">
                <a:latin typeface="Garamond" panose="02020404030301010803" pitchFamily="18" charset="0"/>
              </a:rPr>
              <a:t>Genghis Khan</a:t>
            </a:r>
            <a:br>
              <a:rPr lang="en-GB" sz="6600" dirty="0">
                <a:latin typeface="Garamond" panose="02020404030301010803" pitchFamily="18" charset="0"/>
              </a:rPr>
            </a:br>
            <a:r>
              <a:rPr lang="en-GB" sz="4000" dirty="0">
                <a:latin typeface="Garamond" panose="02020404030301010803" pitchFamily="18" charset="0"/>
              </a:rPr>
              <a:t>(app. 1162 – 1227)</a:t>
            </a:r>
            <a:endParaRPr lang="en-GB" sz="6600" dirty="0">
              <a:latin typeface="Garamond" panose="02020404030301010803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3C6073-BC65-4F15-8D3C-36FF6CFB83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9174" y="2853559"/>
            <a:ext cx="5332178" cy="2522482"/>
          </a:xfrm>
        </p:spPr>
        <p:txBody>
          <a:bodyPr anchor="b">
            <a:normAutofit/>
          </a:bodyPr>
          <a:lstStyle/>
          <a:p>
            <a:pPr algn="l"/>
            <a:r>
              <a:rPr lang="en-GB" sz="3200" i="1" dirty="0"/>
              <a:t>“I am the punishment of God...If you had not committed great sins, God would not have sent a punishment like me upon you.” 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038169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1C674-7717-44CA-B527-6E7E3887C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>
                <a:latin typeface="Garamond" panose="02020404030301010803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C0487-F80C-44F4-9EA0-43A659C8D9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aramond" panose="02020404030301010803" pitchFamily="18" charset="0"/>
              </a:rPr>
              <a:t>The beginning of Temujin</a:t>
            </a:r>
          </a:p>
          <a:p>
            <a:r>
              <a:rPr lang="en-GB" dirty="0">
                <a:latin typeface="Garamond" panose="02020404030301010803" pitchFamily="18" charset="0"/>
              </a:rPr>
              <a:t>Genghis Khan</a:t>
            </a:r>
          </a:p>
          <a:p>
            <a:r>
              <a:rPr lang="en-GB" dirty="0">
                <a:latin typeface="Garamond" panose="02020404030301010803" pitchFamily="18" charset="0"/>
              </a:rPr>
              <a:t>Combat </a:t>
            </a:r>
          </a:p>
          <a:p>
            <a:r>
              <a:rPr lang="en-GB" dirty="0">
                <a:latin typeface="Garamond" panose="02020404030301010803" pitchFamily="18" charset="0"/>
              </a:rPr>
              <a:t>Tactics</a:t>
            </a:r>
          </a:p>
          <a:p>
            <a:r>
              <a:rPr lang="en-GB" dirty="0">
                <a:latin typeface="Garamond" panose="02020404030301010803" pitchFamily="18" charset="0"/>
              </a:rPr>
              <a:t>Forging of an Empire</a:t>
            </a:r>
          </a:p>
          <a:p>
            <a:r>
              <a:rPr lang="en-GB" dirty="0">
                <a:latin typeface="Garamond" panose="02020404030301010803" pitchFamily="18" charset="0"/>
              </a:rPr>
              <a:t>Revolutionary</a:t>
            </a:r>
          </a:p>
          <a:p>
            <a:r>
              <a:rPr lang="en-GB" dirty="0">
                <a:latin typeface="Garamond" panose="02020404030301010803" pitchFamily="18" charset="0"/>
              </a:rPr>
              <a:t>Death &amp; Legacy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737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5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657D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1C71B9-1AAB-4A8C-95D3-8E47AFEE7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2" y="4571999"/>
            <a:ext cx="7064121" cy="1964265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  <a:highlight>
                  <a:srgbClr val="000000"/>
                </a:highlight>
                <a:latin typeface="Garamond" panose="02020404030301010803" pitchFamily="18" charset="0"/>
              </a:rPr>
              <a:t>Small Beginnings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5833A03-C28E-481A-9F13-BF168476CF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8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C1CB6E-F875-4C48-977E-F0E774FF7540}"/>
              </a:ext>
            </a:extLst>
          </p:cNvPr>
          <p:cNvSpPr txBox="1"/>
          <p:nvPr/>
        </p:nvSpPr>
        <p:spPr>
          <a:xfrm>
            <a:off x="7534655" y="321732"/>
            <a:ext cx="4329798" cy="6214532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  <a:latin typeface="Garamond" panose="02020404030301010803" pitchFamily="18" charset="0"/>
              </a:rPr>
              <a:t>Genghis Khan was born in Mongolia around 1162 to the </a:t>
            </a:r>
            <a:r>
              <a:rPr lang="en-US" sz="2400" dirty="0" err="1">
                <a:solidFill>
                  <a:srgbClr val="FFFFFF"/>
                </a:solidFill>
                <a:latin typeface="Garamond" panose="02020404030301010803" pitchFamily="18" charset="0"/>
              </a:rPr>
              <a:t>Borjigin</a:t>
            </a:r>
            <a:r>
              <a:rPr lang="en-US" sz="2400" dirty="0">
                <a:solidFill>
                  <a:srgbClr val="FFFFFF"/>
                </a:solidFill>
                <a:latin typeface="Garamond" panose="02020404030301010803" pitchFamily="18" charset="0"/>
              </a:rPr>
              <a:t> tribe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  <a:latin typeface="Garamond" panose="02020404030301010803" pitchFamily="18" charset="0"/>
              </a:rPr>
              <a:t>Named Temujin after a Tatar chieftain his father captured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  <a:latin typeface="Garamond" panose="02020404030301010803" pitchFamily="18" charset="0"/>
              </a:rPr>
              <a:t>Descendent of </a:t>
            </a:r>
            <a:r>
              <a:rPr lang="en-US" sz="2400" dirty="0" err="1">
                <a:solidFill>
                  <a:srgbClr val="FFFFFF"/>
                </a:solidFill>
                <a:latin typeface="Garamond" panose="02020404030301010803" pitchFamily="18" charset="0"/>
              </a:rPr>
              <a:t>Khabul</a:t>
            </a:r>
            <a:r>
              <a:rPr lang="en-US" sz="2400" dirty="0">
                <a:solidFill>
                  <a:srgbClr val="FFFFFF"/>
                </a:solidFill>
                <a:latin typeface="Garamond" panose="02020404030301010803" pitchFamily="18" charset="0"/>
              </a:rPr>
              <a:t> Khan (who briefly united Mongolia against the </a:t>
            </a:r>
            <a:r>
              <a:rPr lang="en-US" sz="2400" dirty="0" err="1">
                <a:solidFill>
                  <a:srgbClr val="FFFFFF"/>
                </a:solidFill>
                <a:latin typeface="Garamond" panose="02020404030301010803" pitchFamily="18" charset="0"/>
              </a:rPr>
              <a:t>Jin</a:t>
            </a:r>
            <a:r>
              <a:rPr lang="en-US" sz="2400" dirty="0">
                <a:solidFill>
                  <a:srgbClr val="FFFFFF"/>
                </a:solidFill>
                <a:latin typeface="Garamond" panose="02020404030301010803" pitchFamily="18" charset="0"/>
              </a:rPr>
              <a:t> Chin Dynasty of Northern China in early 12</a:t>
            </a:r>
            <a:r>
              <a:rPr lang="en-US" sz="2400" baseline="30000" dirty="0">
                <a:solidFill>
                  <a:srgbClr val="FFFFFF"/>
                </a:solidFill>
                <a:latin typeface="Garamond" panose="02020404030301010803" pitchFamily="18" charset="0"/>
              </a:rPr>
              <a:t>th</a:t>
            </a:r>
            <a:r>
              <a:rPr lang="en-US" sz="2400" dirty="0">
                <a:solidFill>
                  <a:srgbClr val="FFFFFF"/>
                </a:solidFill>
                <a:latin typeface="Garamond" panose="02020404030301010803" pitchFamily="18" charset="0"/>
              </a:rPr>
              <a:t> century)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  <a:latin typeface="Garamond" panose="02020404030301010803" pitchFamily="18" charset="0"/>
              </a:rPr>
              <a:t>His mother taught him the grim nature of living in a Mongol tribal society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  <a:latin typeface="Garamond" panose="02020404030301010803" pitchFamily="18" charset="0"/>
              </a:rPr>
              <a:t>Taught the importance of forging alliances</a:t>
            </a:r>
          </a:p>
        </p:txBody>
      </p:sp>
    </p:spTree>
    <p:extLst>
      <p:ext uri="{BB962C8B-B14F-4D97-AF65-F5344CB8AC3E}">
        <p14:creationId xmlns:p14="http://schemas.microsoft.com/office/powerpoint/2010/main" val="2508487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D9326-0911-436B-B1C9-CA31FF38A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Temujin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40D37-98EC-4F2B-9CAE-8DCCF2E37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Garamond" panose="02020404030301010803" pitchFamily="18" charset="0"/>
              </a:rPr>
              <a:t>At the age of ten, his father was poisoned by a rival tribe resulting in Temujin and his family being exiled and becoming refugees</a:t>
            </a:r>
          </a:p>
          <a:p>
            <a:r>
              <a:rPr lang="en-GB" dirty="0">
                <a:latin typeface="Garamond" panose="02020404030301010803" pitchFamily="18" charset="0"/>
              </a:rPr>
              <a:t>Killed his half-brother in a hunting disagreement and became head of the family</a:t>
            </a:r>
          </a:p>
          <a:p>
            <a:r>
              <a:rPr lang="en-GB" dirty="0">
                <a:latin typeface="Garamond" panose="02020404030301010803" pitchFamily="18" charset="0"/>
              </a:rPr>
              <a:t>Forged an alliance with the </a:t>
            </a:r>
            <a:r>
              <a:rPr lang="en-GB" dirty="0" err="1">
                <a:latin typeface="Garamond" panose="02020404030301010803" pitchFamily="18" charset="0"/>
              </a:rPr>
              <a:t>Konkirat</a:t>
            </a:r>
            <a:r>
              <a:rPr lang="en-GB" dirty="0">
                <a:latin typeface="Garamond" panose="02020404030301010803" pitchFamily="18" charset="0"/>
              </a:rPr>
              <a:t> Tribe at the age of sixteen by marrying </a:t>
            </a:r>
            <a:r>
              <a:rPr lang="en-GB" dirty="0" err="1">
                <a:latin typeface="Garamond" panose="02020404030301010803" pitchFamily="18" charset="0"/>
              </a:rPr>
              <a:t>Borte</a:t>
            </a:r>
            <a:r>
              <a:rPr lang="en-GB" dirty="0">
                <a:latin typeface="Garamond" panose="02020404030301010803" pitchFamily="18" charset="0"/>
              </a:rPr>
              <a:t> (he would father four sons with her)</a:t>
            </a:r>
          </a:p>
          <a:p>
            <a:r>
              <a:rPr lang="en-GB" dirty="0">
                <a:latin typeface="Garamond" panose="02020404030301010803" pitchFamily="18" charset="0"/>
              </a:rPr>
              <a:t>Captured and enslaved by a rival clan at the age of twenty, released by a sympathetic captor</a:t>
            </a:r>
          </a:p>
          <a:p>
            <a:r>
              <a:rPr lang="en-GB" dirty="0">
                <a:latin typeface="Garamond" panose="02020404030301010803" pitchFamily="18" charset="0"/>
              </a:rPr>
              <a:t>After captivity, </a:t>
            </a:r>
            <a:r>
              <a:rPr lang="en-GB" dirty="0" err="1">
                <a:latin typeface="Garamond" panose="02020404030301010803" pitchFamily="18" charset="0"/>
              </a:rPr>
              <a:t>Tamujin</a:t>
            </a:r>
            <a:r>
              <a:rPr lang="en-GB" dirty="0">
                <a:latin typeface="Garamond" panose="02020404030301010803" pitchFamily="18" charset="0"/>
              </a:rPr>
              <a:t> formed a fighting unit alongside his brothers and other clansmen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696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7C776-8201-4D9F-A031-4B66AB6C6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Garamond" panose="02020404030301010803" pitchFamily="18" charset="0"/>
              </a:rPr>
              <a:t>The Rise of Khan</a:t>
            </a:r>
          </a:p>
        </p:txBody>
      </p:sp>
      <p:cxnSp>
        <p:nvCxnSpPr>
          <p:cNvPr id="12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E1178-5F14-4F95-872C-BC569DD35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>
                <a:latin typeface="Garamond" panose="02020404030301010803" pitchFamily="18" charset="0"/>
              </a:rPr>
              <a:t>He forged many alliances and raised an army of approx. 20,000</a:t>
            </a:r>
          </a:p>
          <a:p>
            <a:r>
              <a:rPr lang="en-GB" sz="1800" dirty="0">
                <a:latin typeface="Garamond" panose="02020404030301010803" pitchFamily="18" charset="0"/>
              </a:rPr>
              <a:t>He assigned key army positions to competent allies rather than family members, he valued skill over social class and blood ties</a:t>
            </a:r>
          </a:p>
          <a:p>
            <a:r>
              <a:rPr lang="en-GB" sz="1800" dirty="0">
                <a:latin typeface="Garamond" panose="02020404030301010803" pitchFamily="18" charset="0"/>
              </a:rPr>
              <a:t>Waged war on Mongolia’s other clans, executed each enemy chieftain (some were boiled alive) and incorporated the remaining members into his clan</a:t>
            </a:r>
          </a:p>
          <a:p>
            <a:r>
              <a:rPr lang="en-GB" sz="1800" dirty="0">
                <a:latin typeface="Garamond" panose="02020404030301010803" pitchFamily="18" charset="0"/>
              </a:rPr>
              <a:t>All rivals eliminated by 1206 and united all of Mongolia under one banner</a:t>
            </a:r>
          </a:p>
          <a:p>
            <a:r>
              <a:rPr lang="en-GB" sz="1800" dirty="0">
                <a:latin typeface="Garamond" panose="02020404030301010803" pitchFamily="18" charset="0"/>
              </a:rPr>
              <a:t>Temujin was bestowed the title ‘Genghis Khan’ (Universal Leader)</a:t>
            </a:r>
          </a:p>
          <a:p>
            <a:r>
              <a:rPr lang="en-GB" sz="1800" dirty="0">
                <a:latin typeface="Garamond" panose="02020404030301010803" pitchFamily="18" charset="0"/>
              </a:rPr>
              <a:t>Ruled over approx. 1 million population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C439DB-74A9-4E3B-A49E-DD96739042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47" r="2" b="2027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16036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8D17A-A50C-4BC4-9B13-DE5A7E3D5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 Combat &amp; Warfare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FACB6-CECF-4D26-8C94-B789ABFD7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GB" dirty="0">
                <a:latin typeface="Garamond" panose="02020404030301010803" pitchFamily="18" charset="0"/>
              </a:rPr>
              <a:t>Soldiers taught to control horses using their legs </a:t>
            </a:r>
          </a:p>
          <a:p>
            <a:r>
              <a:rPr lang="en-GB" dirty="0">
                <a:latin typeface="Garamond" panose="02020404030301010803" pitchFamily="18" charset="0"/>
              </a:rPr>
              <a:t>Armed with arrows, bow, shield, dagger, sword, lance with hook</a:t>
            </a:r>
          </a:p>
          <a:p>
            <a:r>
              <a:rPr lang="en-GB" dirty="0">
                <a:latin typeface="Garamond" panose="02020404030301010803" pitchFamily="18" charset="0"/>
              </a:rPr>
              <a:t>Phycological warfare</a:t>
            </a:r>
          </a:p>
          <a:p>
            <a:r>
              <a:rPr lang="en-GB" dirty="0">
                <a:latin typeface="Garamond" panose="02020404030301010803" pitchFamily="18" charset="0"/>
              </a:rPr>
              <a:t>Army was ruthless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938585-04CA-4056-B085-C735A24C16E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86" r="4030" b="-2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93714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5D81E23-367F-4AFF-827A-22D2A02D2EE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78"/>
          <a:stretch/>
        </p:blipFill>
        <p:spPr>
          <a:xfrm>
            <a:off x="0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0718CE-BD2F-4BF5-9D8B-D393EAE4C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097" y="2150182"/>
            <a:ext cx="3967327" cy="115308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Tactical Genius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2C6C3-4A2E-4260-9312-D20CA3278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5491656" cy="3326123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Garamond" panose="02020404030301010803" pitchFamily="18" charset="0"/>
              </a:rPr>
              <a:t>Employed a vast spy network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Adopted new technologies from his enemies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Introduced a sophisticated signalling system 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Adopted the Feigned Retreat strategy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Created new siege strategies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57871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360EA-E9C3-4056-A0AE-9F0F07AC2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The Wrath of Khan</a:t>
            </a:r>
          </a:p>
        </p:txBody>
      </p:sp>
      <p:cxnSp>
        <p:nvCxnSpPr>
          <p:cNvPr id="32" name="Straight Connector 25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8E9CB522-337F-4736-8FDE-19312FD49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023" y="2811104"/>
            <a:ext cx="3366480" cy="25248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A4F6C-C768-406E-A44E-D45911B7B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354" y="2682433"/>
            <a:ext cx="6282169" cy="321574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Garamond" panose="02020404030301010803" pitchFamily="18" charset="0"/>
              </a:rPr>
              <a:t>In 1207 invaded the Xi Xia Kingdom 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In 1211 struck the </a:t>
            </a:r>
            <a:r>
              <a:rPr lang="en-GB" sz="2400" dirty="0" err="1">
                <a:latin typeface="Garamond" panose="02020404030301010803" pitchFamily="18" charset="0"/>
              </a:rPr>
              <a:t>Jin</a:t>
            </a:r>
            <a:r>
              <a:rPr lang="en-GB" sz="2400" dirty="0">
                <a:latin typeface="Garamond" panose="02020404030301010803" pitchFamily="18" charset="0"/>
              </a:rPr>
              <a:t> Dynasty 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Submitted to Khan after twenty year campaign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In 1219 declared war on </a:t>
            </a:r>
            <a:r>
              <a:rPr lang="en-GB" sz="2400" dirty="0" err="1">
                <a:latin typeface="Garamond" panose="02020404030301010803" pitchFamily="18" charset="0"/>
              </a:rPr>
              <a:t>Khwarezm</a:t>
            </a:r>
            <a:r>
              <a:rPr lang="en-GB" sz="2400" dirty="0">
                <a:latin typeface="Garamond" panose="02020404030301010803" pitchFamily="18" charset="0"/>
              </a:rPr>
              <a:t> Empire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Responsible for approx. 40 million deaths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Mongol Empire second largest in history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8962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A8FDF-28B9-460B-B727-69CFA7D0A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The Mongol Empire</a:t>
            </a:r>
            <a:br>
              <a:rPr lang="en-GB" dirty="0">
                <a:latin typeface="Garamond" panose="02020404030301010803" pitchFamily="18" charset="0"/>
              </a:rPr>
            </a:br>
            <a:r>
              <a:rPr lang="en-GB" dirty="0">
                <a:latin typeface="Garamond" panose="02020404030301010803" pitchFamily="18" charset="0"/>
              </a:rPr>
              <a:t>(1206 – 1227)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D5B7B5-B2A3-4AC1-8E9A-BEED466B42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" t="1180" b="1"/>
          <a:stretch/>
        </p:blipFill>
        <p:spPr>
          <a:xfrm>
            <a:off x="3057525" y="1857374"/>
            <a:ext cx="6098503" cy="4399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387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9B3A1-89E3-4E19-94F2-D268F8F78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05" y="397068"/>
            <a:ext cx="4624342" cy="1325563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Revolutionary</a:t>
            </a: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54A709FC-1ADC-45CD-856D-3B1A50C58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49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AE67272E-0E66-4396-9C0C-4E154CCE2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0087" y="361702"/>
            <a:ext cx="1691640" cy="1691640"/>
          </a:xfrm>
          <a:custGeom>
            <a:avLst/>
            <a:gdLst>
              <a:gd name="connsiteX0" fmla="*/ 845820 w 1691640"/>
              <a:gd name="connsiteY0" fmla="*/ 0 h 1691640"/>
              <a:gd name="connsiteX1" fmla="*/ 1691640 w 1691640"/>
              <a:gd name="connsiteY1" fmla="*/ 845820 h 1691640"/>
              <a:gd name="connsiteX2" fmla="*/ 845820 w 1691640"/>
              <a:gd name="connsiteY2" fmla="*/ 1691640 h 1691640"/>
              <a:gd name="connsiteX3" fmla="*/ 0 w 1691640"/>
              <a:gd name="connsiteY3" fmla="*/ 845820 h 1691640"/>
              <a:gd name="connsiteX4" fmla="*/ 845820 w 1691640"/>
              <a:gd name="connsiteY4" fmla="*/ 0 h 1691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91640" h="1691640">
                <a:moveTo>
                  <a:pt x="845820" y="0"/>
                </a:moveTo>
                <a:cubicBezTo>
                  <a:pt x="1312954" y="0"/>
                  <a:pt x="1691640" y="378686"/>
                  <a:pt x="1691640" y="845820"/>
                </a:cubicBezTo>
                <a:cubicBezTo>
                  <a:pt x="1691640" y="1312954"/>
                  <a:pt x="1312954" y="1691640"/>
                  <a:pt x="845820" y="1691640"/>
                </a:cubicBezTo>
                <a:cubicBezTo>
                  <a:pt x="378687" y="1691640"/>
                  <a:pt x="0" y="1312954"/>
                  <a:pt x="0" y="845820"/>
                </a:cubicBezTo>
                <a:cubicBezTo>
                  <a:pt x="0" y="378686"/>
                  <a:pt x="378687" y="0"/>
                  <a:pt x="84582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70C9F-22E6-4D4C-9BEA-D78BEAAED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727" y="1953685"/>
            <a:ext cx="4791306" cy="4675715"/>
          </a:xfrm>
        </p:spPr>
        <p:txBody>
          <a:bodyPr anchor="t">
            <a:normAutofit/>
          </a:bodyPr>
          <a:lstStyle/>
          <a:p>
            <a:r>
              <a:rPr lang="en-GB" sz="2000" dirty="0">
                <a:latin typeface="Garamond" panose="02020404030301010803" pitchFamily="18" charset="0"/>
              </a:rPr>
              <a:t>Allowed freedom of religion</a:t>
            </a:r>
          </a:p>
          <a:p>
            <a:pPr marL="0" indent="0">
              <a:buNone/>
            </a:pPr>
            <a:endParaRPr lang="en-GB" sz="2000" dirty="0">
              <a:latin typeface="Garamond" panose="02020404030301010803" pitchFamily="18" charset="0"/>
            </a:endParaRPr>
          </a:p>
          <a:p>
            <a:r>
              <a:rPr lang="en-GB" sz="2000" dirty="0">
                <a:latin typeface="Garamond" panose="02020404030301010803" pitchFamily="18" charset="0"/>
              </a:rPr>
              <a:t>Abolished slavery and torture</a:t>
            </a:r>
          </a:p>
          <a:p>
            <a:endParaRPr lang="en-GB" sz="2000" dirty="0">
              <a:latin typeface="Garamond" panose="02020404030301010803" pitchFamily="18" charset="0"/>
            </a:endParaRPr>
          </a:p>
          <a:p>
            <a:r>
              <a:rPr lang="en-GB" sz="2000" dirty="0">
                <a:latin typeface="Garamond" panose="02020404030301010803" pitchFamily="18" charset="0"/>
              </a:rPr>
              <a:t>Created one of the earliest international postage systems (Yam)</a:t>
            </a:r>
          </a:p>
          <a:p>
            <a:endParaRPr lang="en-GB" sz="2000" dirty="0">
              <a:latin typeface="Garamond" panose="02020404030301010803" pitchFamily="18" charset="0"/>
            </a:endParaRPr>
          </a:p>
          <a:p>
            <a:r>
              <a:rPr lang="en-GB" sz="2000" dirty="0">
                <a:latin typeface="Garamond" panose="02020404030301010803" pitchFamily="18" charset="0"/>
              </a:rPr>
              <a:t>Adopted a writing system and kept regular census </a:t>
            </a:r>
          </a:p>
          <a:p>
            <a:endParaRPr lang="en-GB" sz="2000" dirty="0">
              <a:latin typeface="Garamond" panose="02020404030301010803" pitchFamily="18" charset="0"/>
            </a:endParaRPr>
          </a:p>
          <a:p>
            <a:r>
              <a:rPr lang="en-GB" sz="2000" dirty="0">
                <a:latin typeface="Garamond" panose="02020404030301010803" pitchFamily="18" charset="0"/>
              </a:rPr>
              <a:t>Investment of the Silk Road lead to huge economic growth</a:t>
            </a:r>
          </a:p>
          <a:p>
            <a:pPr marL="0" indent="0">
              <a:buNone/>
            </a:pPr>
            <a:endParaRPr lang="en-GB" sz="2000" dirty="0">
              <a:latin typeface="Garamond" panose="02020404030301010803" pitchFamily="18" charset="0"/>
            </a:endParaRPr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BCB8E572-32F0-4C78-B268-2702C859F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3660" y="2557569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BFC6224A-7B8A-4699-99DC-A6C9CD617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0611C424-EB44-492D-9C48-78BB0D5DC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38252" y="2722161"/>
            <a:ext cx="2743200" cy="2743200"/>
          </a:xfrm>
          <a:custGeom>
            <a:avLst/>
            <a:gdLst>
              <a:gd name="connsiteX0" fmla="*/ 1371600 w 2743200"/>
              <a:gd name="connsiteY0" fmla="*/ 0 h 2743200"/>
              <a:gd name="connsiteX1" fmla="*/ 2743200 w 2743200"/>
              <a:gd name="connsiteY1" fmla="*/ 1371600 h 2743200"/>
              <a:gd name="connsiteX2" fmla="*/ 1371600 w 2743200"/>
              <a:gd name="connsiteY2" fmla="*/ 2743200 h 2743200"/>
              <a:gd name="connsiteX3" fmla="*/ 0 w 2743200"/>
              <a:gd name="connsiteY3" fmla="*/ 1371600 h 2743200"/>
              <a:gd name="connsiteX4" fmla="*/ 1371600 w 2743200"/>
              <a:gd name="connsiteY4" fmla="*/ 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43200" h="2743200">
                <a:moveTo>
                  <a:pt x="1371600" y="0"/>
                </a:moveTo>
                <a:cubicBezTo>
                  <a:pt x="2129114" y="0"/>
                  <a:pt x="2743200" y="614087"/>
                  <a:pt x="2743200" y="1371600"/>
                </a:cubicBezTo>
                <a:cubicBezTo>
                  <a:pt x="2743200" y="2129114"/>
                  <a:pt x="2129114" y="2743200"/>
                  <a:pt x="1371600" y="2743200"/>
                </a:cubicBezTo>
                <a:cubicBezTo>
                  <a:pt x="614087" y="2743200"/>
                  <a:pt x="0" y="2129114"/>
                  <a:pt x="0" y="1371600"/>
                </a:cubicBezTo>
                <a:cubicBezTo>
                  <a:pt x="0" y="614087"/>
                  <a:pt x="614087" y="0"/>
                  <a:pt x="137160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59156A24-128C-4054-AAFF-F8CA5BA0E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8624" y="3"/>
            <a:ext cx="3913376" cy="3281569"/>
          </a:xfrm>
          <a:custGeom>
            <a:avLst/>
            <a:gdLst>
              <a:gd name="connsiteX0" fmla="*/ 267865 w 3913376"/>
              <a:gd name="connsiteY0" fmla="*/ 0 h 3281569"/>
              <a:gd name="connsiteX1" fmla="*/ 3913376 w 3913376"/>
              <a:gd name="connsiteY1" fmla="*/ 0 h 3281569"/>
              <a:gd name="connsiteX2" fmla="*/ 3913376 w 3913376"/>
              <a:gd name="connsiteY2" fmla="*/ 2499938 h 3281569"/>
              <a:gd name="connsiteX3" fmla="*/ 3794714 w 3913376"/>
              <a:gd name="connsiteY3" fmla="*/ 2630499 h 3281569"/>
              <a:gd name="connsiteX4" fmla="*/ 2222892 w 3913376"/>
              <a:gd name="connsiteY4" fmla="*/ 3281569 h 3281569"/>
              <a:gd name="connsiteX5" fmla="*/ 0 w 3913376"/>
              <a:gd name="connsiteY5" fmla="*/ 1058677 h 3281569"/>
              <a:gd name="connsiteX6" fmla="*/ 174686 w 3913376"/>
              <a:gd name="connsiteY6" fmla="*/ 193427 h 3281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8429AC-A777-4020-8C8E-769EDB9922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4541" y="179498"/>
            <a:ext cx="2443301" cy="2443301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F012E0-332F-4B7C-812B-6C6D9E2051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7827" y="3198952"/>
            <a:ext cx="1284051" cy="1789619"/>
          </a:xfrm>
          <a:prstGeom prst="rect">
            <a:avLst/>
          </a:prstGeom>
        </p:spPr>
      </p:pic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646E8F12-06B4-4D6B-866C-1743B253C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3CC324B9-DFFF-42F1-8D81-AAD42554B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09416" y="4131546"/>
            <a:ext cx="3178912" cy="2726454"/>
          </a:xfrm>
          <a:custGeom>
            <a:avLst/>
            <a:gdLst>
              <a:gd name="connsiteX0" fmla="*/ 1837818 w 3178912"/>
              <a:gd name="connsiteY0" fmla="*/ 0 h 2726454"/>
              <a:gd name="connsiteX1" fmla="*/ 3137352 w 3178912"/>
              <a:gd name="connsiteY1" fmla="*/ 538285 h 2726454"/>
              <a:gd name="connsiteX2" fmla="*/ 3178912 w 3178912"/>
              <a:gd name="connsiteY2" fmla="*/ 584013 h 2726454"/>
              <a:gd name="connsiteX3" fmla="*/ 3178912 w 3178912"/>
              <a:gd name="connsiteY3" fmla="*/ 2726454 h 2726454"/>
              <a:gd name="connsiteX4" fmla="*/ 229483 w 3178912"/>
              <a:gd name="connsiteY4" fmla="*/ 2726454 h 2726454"/>
              <a:gd name="connsiteX5" fmla="*/ 221815 w 3178912"/>
              <a:gd name="connsiteY5" fmla="*/ 2713832 h 2726454"/>
              <a:gd name="connsiteX6" fmla="*/ 0 w 3178912"/>
              <a:gd name="connsiteY6" fmla="*/ 1837818 h 2726454"/>
              <a:gd name="connsiteX7" fmla="*/ 1837818 w 3178912"/>
              <a:gd name="connsiteY7" fmla="*/ 0 h 2726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43B713A-4047-4B25-8F00-F679F9A6FD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5619" y="4391703"/>
            <a:ext cx="2381250" cy="24765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64D6526-06A5-431A-B61D-BBA6426F75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6390" y="619202"/>
            <a:ext cx="1179033" cy="1179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90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CC37F-69B3-4E80-8179-203017E5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bg1"/>
                </a:solidFill>
                <a:latin typeface="Garamond" panose="02020404030301010803" pitchFamily="18" charset="0"/>
              </a:rPr>
              <a:t>The Silk Road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FCDCD4-3FFD-4D24-A2F9-1F15814F3D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14"/>
          <a:stretch/>
        </p:blipFill>
        <p:spPr>
          <a:xfrm>
            <a:off x="1764137" y="1524915"/>
            <a:ext cx="8890977" cy="5001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3690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F8DB4-FA33-4A3B-AE3A-235FC5ABF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GB" dirty="0">
                <a:latin typeface="Garamond" panose="02020404030301010803" pitchFamily="18" charset="0"/>
              </a:rPr>
              <a:t>Death &amp; Burial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60CC7-9084-427F-8F6F-ACB4D03AF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Garamond" panose="02020404030301010803" pitchFamily="18" charset="0"/>
              </a:rPr>
              <a:t>Marched on the revolting Xi Xia Kingdom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Thrown from horse and suffered internal injuries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Died August 18</a:t>
            </a:r>
            <a:r>
              <a:rPr lang="en-GB" sz="2400" baseline="30000" dirty="0">
                <a:latin typeface="Garamond" panose="02020404030301010803" pitchFamily="18" charset="0"/>
              </a:rPr>
              <a:t>th</a:t>
            </a:r>
            <a:r>
              <a:rPr lang="en-GB" sz="2400" dirty="0">
                <a:latin typeface="Garamond" panose="02020404030301010803" pitchFamily="18" charset="0"/>
              </a:rPr>
              <a:t> 1227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Final resting place remains undiscovered 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Believed to be in the </a:t>
            </a:r>
            <a:r>
              <a:rPr lang="en-GB" sz="2400" dirty="0" err="1">
                <a:latin typeface="Garamond" panose="02020404030301010803" pitchFamily="18" charset="0"/>
              </a:rPr>
              <a:t>Khenti</a:t>
            </a:r>
            <a:r>
              <a:rPr lang="en-GB" sz="2400" dirty="0">
                <a:latin typeface="Garamond" panose="02020404030301010803" pitchFamily="18" charset="0"/>
              </a:rPr>
              <a:t> </a:t>
            </a:r>
            <a:r>
              <a:rPr lang="en-GB" sz="2400" dirty="0" err="1">
                <a:latin typeface="Garamond" panose="02020404030301010803" pitchFamily="18" charset="0"/>
              </a:rPr>
              <a:t>Aimag</a:t>
            </a:r>
            <a:r>
              <a:rPr lang="en-GB" sz="2400" dirty="0">
                <a:latin typeface="Garamond" panose="02020404030301010803" pitchFamily="18" charset="0"/>
              </a:rPr>
              <a:t> region, near the </a:t>
            </a:r>
            <a:r>
              <a:rPr lang="en-GB" sz="2400" dirty="0" err="1">
                <a:latin typeface="Garamond" panose="02020404030301010803" pitchFamily="18" charset="0"/>
              </a:rPr>
              <a:t>Onon</a:t>
            </a:r>
            <a:r>
              <a:rPr lang="en-GB" sz="2400" dirty="0">
                <a:latin typeface="Garamond" panose="02020404030301010803" pitchFamily="18" charset="0"/>
              </a:rPr>
              <a:t> River.</a:t>
            </a:r>
          </a:p>
          <a:p>
            <a:endParaRPr lang="en-GB" sz="1800" dirty="0"/>
          </a:p>
          <a:p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769D61-CF18-4098-9A08-10FB7C438A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4" r="12166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581203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B2723-79D2-4441-85A9-577CC7AB0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Khan’s Legacy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468B7-AEFB-406B-AC4E-977F73316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Garamond" panose="02020404030301010803" pitchFamily="18" charset="0"/>
              </a:rPr>
              <a:t>His descendants </a:t>
            </a:r>
            <a:r>
              <a:rPr lang="en-GB" sz="2400" dirty="0" err="1">
                <a:latin typeface="Garamond" panose="02020404030301010803" pitchFamily="18" charset="0"/>
              </a:rPr>
              <a:t>Ogodei</a:t>
            </a:r>
            <a:r>
              <a:rPr lang="en-GB" sz="2400" dirty="0">
                <a:latin typeface="Garamond" panose="02020404030301010803" pitchFamily="18" charset="0"/>
              </a:rPr>
              <a:t> and Kublai expanded the empire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Last ruling descendant deposed in 1920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Revolutionised military tactics and organization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Developed unit cohesion 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Conquered twice as much land as anyone in history</a:t>
            </a:r>
          </a:p>
          <a:p>
            <a:r>
              <a:rPr lang="en-GB" sz="2400" dirty="0">
                <a:latin typeface="Garamond" panose="02020404030301010803" pitchFamily="18" charset="0"/>
              </a:rPr>
              <a:t>Considered a national hero in Mongolia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B45924-D273-4C76-A44D-D227C74A23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51" r="27268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748134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4122D-DA75-4FFE-AFA5-591F1476A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3368051-9EAB-42EE-A6CB-510C4D1C09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9611" y="671708"/>
            <a:ext cx="7352778" cy="5514584"/>
          </a:xfrm>
        </p:spPr>
      </p:pic>
    </p:spTree>
    <p:extLst>
      <p:ext uri="{BB962C8B-B14F-4D97-AF65-F5344CB8AC3E}">
        <p14:creationId xmlns:p14="http://schemas.microsoft.com/office/powerpoint/2010/main" val="8222221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C619E-D499-41DA-8CBD-0619D45D4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Garamond" panose="02020404030301010803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C6889-9916-40DD-A8ED-73800EDF2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 lnSpcReduction="10000"/>
          </a:bodyPr>
          <a:lstStyle/>
          <a:p>
            <a:r>
              <a:rPr lang="en-GB" sz="3200" dirty="0">
                <a:latin typeface="Garamond" panose="02020404030301010803" pitchFamily="18" charset="0"/>
              </a:rPr>
              <a:t>Rose from nothing to become one of the greatest leaders in history</a:t>
            </a:r>
          </a:p>
          <a:p>
            <a:r>
              <a:rPr lang="en-GB" sz="3200" dirty="0">
                <a:latin typeface="Garamond" panose="02020404030301010803" pitchFamily="18" charset="0"/>
              </a:rPr>
              <a:t>Revolutionary cultural and military leader</a:t>
            </a:r>
          </a:p>
          <a:p>
            <a:r>
              <a:rPr lang="en-GB" sz="3200" dirty="0">
                <a:latin typeface="Garamond" panose="02020404030301010803" pitchFamily="18" charset="0"/>
              </a:rPr>
              <a:t>Forged the second biggest empire in history</a:t>
            </a:r>
          </a:p>
          <a:p>
            <a:r>
              <a:rPr lang="en-GB" sz="3200" dirty="0">
                <a:latin typeface="Garamond" panose="02020404030301010803" pitchFamily="18" charset="0"/>
              </a:rPr>
              <a:t>A symbol of nationalism and self-belief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83E17D-5FF9-43F2-8375-FCC37CE55C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11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944094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B8E91-C949-4214-88AA-DA05CA0C4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Bibliography - 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71AA4-751A-4590-BDAA-F3D45FB319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1600" dirty="0">
                <a:hlinkClick r:id="rId2"/>
              </a:rPr>
              <a:t>https://www.google.com/search?q=genghis+khan&amp;source=lnms&amp;tbm=isch&amp;sa=X&amp;ved=0ahUKEwiVwtXQrp_fAhUSrHEKHaTgAmMQ_AUIDigB&amp;biw=1536&amp;bih=715#imgrc=FLUQE0paNPx7AM:[accessed</a:t>
            </a:r>
            <a:r>
              <a:rPr lang="en-GB" sz="1600" dirty="0"/>
              <a:t> </a:t>
            </a:r>
          </a:p>
          <a:p>
            <a:r>
              <a:rPr lang="en-GB" sz="1600" dirty="0">
                <a:hlinkClick r:id="rId3"/>
              </a:rPr>
              <a:t>https://www.google.com/search?q=genghis+khan&amp;source=lnms&amp;tbm=isch&amp;sa=X&amp;ved=0ahUKEwiVwtXQrp_fAhUSrHEKHaTgAmMQ_AUIDigB&amp;biw=1536&amp;bih=715#imgrc=AhG7WcnnG2FqzM</a:t>
            </a:r>
            <a:r>
              <a:rPr lang="en-GB" sz="1600" dirty="0"/>
              <a:t>:</a:t>
            </a:r>
          </a:p>
          <a:p>
            <a:r>
              <a:rPr lang="en-GB" sz="1600" dirty="0">
                <a:hlinkClick r:id="rId4"/>
              </a:rPr>
              <a:t>https://www.google.com/search?q=genghis+khan&amp;source=lnms&amp;tbm=isch&amp;sa=X&amp;ved=0ahUKEwiVwtXQrp_fAhUSrHEKHaTgAmMQ_AUIDigB&amp;biw=1536&amp;bih=715#imgrc=9to_7IP43HuXtM</a:t>
            </a:r>
            <a:r>
              <a:rPr lang="en-GB" sz="1600" dirty="0"/>
              <a:t>:</a:t>
            </a:r>
          </a:p>
          <a:p>
            <a:r>
              <a:rPr lang="en-GB" sz="1600" dirty="0"/>
              <a:t>https://www.google.com/</a:t>
            </a:r>
            <a:r>
              <a:rPr lang="en-GB" sz="1600" dirty="0" err="1"/>
              <a:t>search?biw</a:t>
            </a:r>
            <a:r>
              <a:rPr lang="en-GB" sz="1600" dirty="0"/>
              <a:t>=1536&amp;bih=715&amp;tbm=</a:t>
            </a:r>
            <a:r>
              <a:rPr lang="en-GB" sz="1600" dirty="0" err="1"/>
              <a:t>isch&amp;sa</a:t>
            </a:r>
            <a:r>
              <a:rPr lang="en-GB" sz="1600" dirty="0"/>
              <a:t>=1&amp;ei=zqcTXPrmIiz1fAPgKyj4AY&amp;q=</a:t>
            </a:r>
            <a:r>
              <a:rPr lang="en-GB" sz="1600" dirty="0" err="1"/>
              <a:t>genghis+khan+mounted+combat&amp;oq</a:t>
            </a:r>
            <a:r>
              <a:rPr lang="en-GB" sz="1600" dirty="0"/>
              <a:t>=</a:t>
            </a:r>
            <a:r>
              <a:rPr lang="en-GB" sz="1600" dirty="0" err="1"/>
              <a:t>genghis+khan+mounted+combat&amp;gs_l</a:t>
            </a:r>
            <a:r>
              <a:rPr lang="en-GB" sz="1600" dirty="0"/>
              <a:t>=img.3...87099.90811..91029...0.0..0.106.1168.14j1......1....1..gws-wiz-img.......0j35i39j0i67.XPt0nVwzv80#imgrc=c7hziMsa19Qd_M:</a:t>
            </a:r>
          </a:p>
          <a:p>
            <a:r>
              <a:rPr lang="en-GB" sz="1600" dirty="0"/>
              <a:t>https://www.google.com/</a:t>
            </a:r>
            <a:r>
              <a:rPr lang="en-GB" sz="1600" dirty="0" err="1"/>
              <a:t>search?biw</a:t>
            </a:r>
            <a:r>
              <a:rPr lang="en-GB" sz="1600" dirty="0"/>
              <a:t>=1536&amp;bih=715&amp;tbm=</a:t>
            </a:r>
            <a:r>
              <a:rPr lang="en-GB" sz="1600" dirty="0" err="1"/>
              <a:t>isch&amp;sa</a:t>
            </a:r>
            <a:r>
              <a:rPr lang="en-GB" sz="1600" dirty="0"/>
              <a:t>=1&amp;ei=KKkTXMGxCbeG1fAP1-SoiAc&amp;q=</a:t>
            </a:r>
            <a:r>
              <a:rPr lang="en-GB" sz="1600" dirty="0" err="1"/>
              <a:t>genghis+khan+siege&amp;oq</a:t>
            </a:r>
            <a:r>
              <a:rPr lang="en-GB" sz="1600" dirty="0"/>
              <a:t>=</a:t>
            </a:r>
            <a:r>
              <a:rPr lang="en-GB" sz="1600" dirty="0" err="1"/>
              <a:t>genghis+khan+si&amp;gs_l</a:t>
            </a:r>
            <a:r>
              <a:rPr lang="en-GB" sz="1600" dirty="0"/>
              <a:t>=img.3.0.35i39j0l4j0i8i30l5.62486.65245..66624...0.0..0.165.1252.13j2......1....1..gws-wiz-img.......0i67.yq9Can8t60I#imgrc=</a:t>
            </a:r>
            <a:r>
              <a:rPr lang="en-GB" sz="1600" dirty="0" err="1"/>
              <a:t>AmzgDUw-uTIWbM</a:t>
            </a:r>
            <a:r>
              <a:rPr lang="en-GB" sz="1600" dirty="0"/>
              <a:t>:</a:t>
            </a:r>
          </a:p>
          <a:p>
            <a:r>
              <a:rPr lang="en-GB" sz="1600" dirty="0"/>
              <a:t>https://www.google.com/</a:t>
            </a:r>
            <a:r>
              <a:rPr lang="en-GB" sz="1600" dirty="0" err="1"/>
              <a:t>search?biw</a:t>
            </a:r>
            <a:r>
              <a:rPr lang="en-GB" sz="1600" dirty="0"/>
              <a:t>=1536&amp;bih=715&amp;tbm=</a:t>
            </a:r>
            <a:r>
              <a:rPr lang="en-GB" sz="1600" dirty="0" err="1"/>
              <a:t>isch&amp;sa</a:t>
            </a:r>
            <a:r>
              <a:rPr lang="en-GB" sz="1600" dirty="0"/>
              <a:t>=1&amp;ei=bKkTXK_3G9qg1fAPz-GigAE&amp;q=</a:t>
            </a:r>
            <a:r>
              <a:rPr lang="en-GB" sz="1600" dirty="0" err="1"/>
              <a:t>genghis+khan+flag&amp;oq</a:t>
            </a:r>
            <a:r>
              <a:rPr lang="en-GB" sz="1600" dirty="0"/>
              <a:t>=</a:t>
            </a:r>
            <a:r>
              <a:rPr lang="en-GB" sz="1600" dirty="0" err="1"/>
              <a:t>genghis+khan+flag&amp;gs_l</a:t>
            </a:r>
            <a:r>
              <a:rPr lang="en-GB" sz="1600" dirty="0"/>
              <a:t>=img.3..35i39j0i8i30l3.56663.58637..58902...0.0..0.102.672.8j1......1....1..gws-wiz-img.......0j0i24j0i67.TgpIE2TOhKA#imgrc=oiOX3zzfb8Zn5M:</a:t>
            </a:r>
          </a:p>
          <a:p>
            <a:r>
              <a:rPr lang="en-GB" sz="1600" dirty="0"/>
              <a:t>https://www.google.com/</a:t>
            </a:r>
            <a:r>
              <a:rPr lang="en-GB" sz="1600" dirty="0" err="1"/>
              <a:t>search?biw</a:t>
            </a:r>
            <a:r>
              <a:rPr lang="en-GB" sz="1600" dirty="0"/>
              <a:t>=1536&amp;bih=715&amp;tbm=</a:t>
            </a:r>
            <a:r>
              <a:rPr lang="en-GB" sz="1600" dirty="0" err="1"/>
              <a:t>isch&amp;sa</a:t>
            </a:r>
            <a:r>
              <a:rPr lang="en-GB" sz="1600" dirty="0"/>
              <a:t>=1&amp;ei=qKkTXKW7OPGF1fAP9I6TgA8&amp;q=1227+mongol+empire&amp;oq=1227+mon&amp;gs_l=img.3.0.35i39j0i8i30l4j0i24l4.45310.47193..50394...0.0..0.132.677.7j1......1....1..gws-wiz-img.......0j0i67j0i5i30j0i30.t84LVDHcW_Y#imgrc=LP4h6tlQnhNLVM:</a:t>
            </a:r>
          </a:p>
          <a:p>
            <a:r>
              <a:rPr lang="en-GB" sz="1600" dirty="0">
                <a:hlinkClick r:id="rId5"/>
              </a:rPr>
              <a:t>https://www.google.com/</a:t>
            </a:r>
            <a:r>
              <a:rPr lang="en-GB" sz="1600" dirty="0" err="1">
                <a:hlinkClick r:id="rId5"/>
              </a:rPr>
              <a:t>search?biw</a:t>
            </a:r>
            <a:r>
              <a:rPr lang="en-GB" sz="1600" dirty="0">
                <a:hlinkClick r:id="rId5"/>
              </a:rPr>
              <a:t>=1536&amp;bih=715&amp;tbm=</a:t>
            </a:r>
            <a:r>
              <a:rPr lang="en-GB" sz="1600" dirty="0" err="1">
                <a:hlinkClick r:id="rId5"/>
              </a:rPr>
              <a:t>isch&amp;sa</a:t>
            </a:r>
            <a:r>
              <a:rPr lang="en-GB" sz="1600" dirty="0">
                <a:hlinkClick r:id="rId5"/>
              </a:rPr>
              <a:t>=1&amp;ei=3akTXNKPA6Ke1fAP0eaY-AQ&amp;q=</a:t>
            </a:r>
            <a:r>
              <a:rPr lang="en-GB" sz="1600" dirty="0" err="1">
                <a:hlinkClick r:id="rId5"/>
              </a:rPr>
              <a:t>the+silk+road&amp;oq</a:t>
            </a:r>
            <a:r>
              <a:rPr lang="en-GB" sz="1600" dirty="0">
                <a:hlinkClick r:id="rId5"/>
              </a:rPr>
              <a:t>=</a:t>
            </a:r>
            <a:r>
              <a:rPr lang="en-GB" sz="1600" dirty="0" err="1">
                <a:hlinkClick r:id="rId5"/>
              </a:rPr>
              <a:t>the+silk&amp;gs_l</a:t>
            </a:r>
            <a:r>
              <a:rPr lang="en-GB" sz="1600" dirty="0">
                <a:hlinkClick r:id="rId5"/>
              </a:rPr>
              <a:t>=img.3.0.0l10.30381.32491..33819...0.0..0.85.574.8......1....1..gws-wiz-img.......35i39j0i67.YW_j-_UEZr8#imgrc=XJj-tnjyhP5fIM</a:t>
            </a:r>
            <a:r>
              <a:rPr lang="en-GB" sz="1600" dirty="0"/>
              <a:t>:</a:t>
            </a:r>
          </a:p>
          <a:p>
            <a:r>
              <a:rPr lang="en-GB" sz="1600" dirty="0"/>
              <a:t>https://www.google.com/</a:t>
            </a:r>
            <a:r>
              <a:rPr lang="en-GB" sz="1600" dirty="0" err="1"/>
              <a:t>search?biw</a:t>
            </a:r>
            <a:r>
              <a:rPr lang="en-GB" sz="1600" dirty="0"/>
              <a:t>=1536&amp;bih=715&amp;tbm=</a:t>
            </a:r>
            <a:r>
              <a:rPr lang="en-GB" sz="1600" dirty="0" err="1"/>
              <a:t>isch&amp;sa</a:t>
            </a:r>
            <a:r>
              <a:rPr lang="en-GB" sz="1600" dirty="0"/>
              <a:t>=1&amp;ei=AKoTXNaCK9qi1fAPsaWCqAY&amp;q=</a:t>
            </a:r>
            <a:r>
              <a:rPr lang="en-GB" sz="1600" dirty="0" err="1"/>
              <a:t>genghis+khan+burial&amp;oq</a:t>
            </a:r>
            <a:r>
              <a:rPr lang="en-GB" sz="1600" dirty="0"/>
              <a:t>=</a:t>
            </a:r>
            <a:r>
              <a:rPr lang="en-GB" sz="1600" dirty="0" err="1"/>
              <a:t>genghis+khan+bur&amp;gs_l</a:t>
            </a:r>
            <a:r>
              <a:rPr lang="en-GB" sz="1600" dirty="0"/>
              <a:t>=img.3.0.0l4j0i24l3.63510.67142..68350...0.0..0.348.2473.10j0j4j2......1....1..gws-wiz-img.......35i39j0i67j0i8i30.EhSNKlAQeyE#imgrc=4adGrtAh4-GVyM:</a:t>
            </a:r>
          </a:p>
          <a:p>
            <a:r>
              <a:rPr lang="en-GB" sz="1600" dirty="0"/>
              <a:t>https://www.google.com/</a:t>
            </a:r>
            <a:r>
              <a:rPr lang="en-GB" sz="1600" dirty="0" err="1"/>
              <a:t>search?biw</a:t>
            </a:r>
            <a:r>
              <a:rPr lang="en-GB" sz="1600" dirty="0"/>
              <a:t>=1536&amp;bih=715&amp;tbm=</a:t>
            </a:r>
            <a:r>
              <a:rPr lang="en-GB" sz="1600" dirty="0" err="1"/>
              <a:t>isch&amp;sa</a:t>
            </a:r>
            <a:r>
              <a:rPr lang="en-GB" sz="1600" dirty="0"/>
              <a:t>=1&amp;ei=RqoTXO79LNKQ1fAPiYKsqA4&amp;q=</a:t>
            </a:r>
            <a:r>
              <a:rPr lang="en-GB" sz="1600" dirty="0" err="1"/>
              <a:t>genghis+khan+statue&amp;oq</a:t>
            </a:r>
            <a:r>
              <a:rPr lang="en-GB" sz="1600" dirty="0"/>
              <a:t>=</a:t>
            </a:r>
            <a:r>
              <a:rPr lang="en-GB" sz="1600" dirty="0" err="1"/>
              <a:t>genghis+khan+statue&amp;gs_l</a:t>
            </a:r>
            <a:r>
              <a:rPr lang="en-GB" sz="1600" dirty="0"/>
              <a:t>=img.3..35i39j0l7.47051.49495..49833...0.0..0.313.1502.8j3-3......1....1..gws-wiz-img.......0i67j0i24.s9q3F9Pz0-A#imgrc=p2al3UkIPmt02M:</a:t>
            </a:r>
          </a:p>
          <a:p>
            <a:r>
              <a:rPr lang="en-GB" sz="1600" dirty="0"/>
              <a:t>https://www.google.com/</a:t>
            </a:r>
            <a:r>
              <a:rPr lang="en-GB" sz="1600" dirty="0" err="1"/>
              <a:t>search?biw</a:t>
            </a:r>
            <a:r>
              <a:rPr lang="en-GB" sz="1600" dirty="0"/>
              <a:t>=1536&amp;bih=715&amp;tbm=</a:t>
            </a:r>
            <a:r>
              <a:rPr lang="en-GB" sz="1600" dirty="0" err="1"/>
              <a:t>isch&amp;sa</a:t>
            </a:r>
            <a:r>
              <a:rPr lang="en-GB" sz="1600" dirty="0"/>
              <a:t>=1&amp;ei=eqoTXKjQD6WH1fAPiouSuAQ&amp;q=</a:t>
            </a:r>
            <a:r>
              <a:rPr lang="en-GB" sz="1600" dirty="0" err="1"/>
              <a:t>mongol+empire+gif&amp;oq</a:t>
            </a:r>
            <a:r>
              <a:rPr lang="en-GB" sz="1600" dirty="0"/>
              <a:t>=</a:t>
            </a:r>
            <a:r>
              <a:rPr lang="en-GB" sz="1600" dirty="0" err="1"/>
              <a:t>mongol+em&amp;gs_l</a:t>
            </a:r>
            <a:r>
              <a:rPr lang="en-GB" sz="1600" dirty="0"/>
              <a:t>=img.3.0.35i39l2j0l2j0i67j0l5.31487.32900..34849...0.0..0.534.2140.2j3j0j2j1j1......1....1..gws-wiz-img.eGlmHUlIVJ4#imgrc=UaNmqp4U-jxSIM: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4930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F1034-C974-4C1A-A1C4-499D78581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Bibliography - Secondary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25278-AF19-41D9-9CCB-F306862210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/>
              <a:t>Biography.com Editors, </a:t>
            </a:r>
            <a:r>
              <a:rPr lang="en-GB" sz="2600" i="1" dirty="0"/>
              <a:t>Genghis Khan Biography </a:t>
            </a:r>
            <a:r>
              <a:rPr lang="en-GB" sz="2600" dirty="0"/>
              <a:t>(2018) &lt;https://www.biography.com/people/genghis-khan-9308634&gt; [accessed 9 December 2018].</a:t>
            </a:r>
          </a:p>
          <a:p>
            <a:r>
              <a:rPr lang="en-GB" sz="2600" dirty="0"/>
              <a:t>History.com Editors, </a:t>
            </a:r>
            <a:r>
              <a:rPr lang="en-GB" sz="2600" i="1" dirty="0"/>
              <a:t>Genghis Khan </a:t>
            </a:r>
            <a:r>
              <a:rPr lang="en-GB" sz="2600" dirty="0"/>
              <a:t>(2018) &lt;https://www.history.com/topics/china/genghis-khan&gt; [accessed 10 December 2018].</a:t>
            </a:r>
          </a:p>
          <a:p>
            <a:r>
              <a:rPr lang="en-GB" sz="2600" dirty="0"/>
              <a:t>Man, John, </a:t>
            </a:r>
            <a:r>
              <a:rPr lang="en-GB" sz="2600" i="1" dirty="0"/>
              <a:t>The Mongol Empire</a:t>
            </a:r>
            <a:r>
              <a:rPr lang="en-GB" sz="2600" dirty="0"/>
              <a:t> (New York: Corgi, 2015)</a:t>
            </a:r>
          </a:p>
          <a:p>
            <a:r>
              <a:rPr lang="en-GB" sz="2600" dirty="0" err="1"/>
              <a:t>McLynn</a:t>
            </a:r>
            <a:r>
              <a:rPr lang="en-GB" sz="2600" dirty="0"/>
              <a:t>, Frank, </a:t>
            </a:r>
            <a:r>
              <a:rPr lang="en-GB" sz="2600" i="1" dirty="0"/>
              <a:t>Genghis Khan</a:t>
            </a:r>
            <a:r>
              <a:rPr lang="en-GB" sz="2600" dirty="0"/>
              <a:t> (Vintage, 2016)</a:t>
            </a:r>
          </a:p>
          <a:p>
            <a:r>
              <a:rPr lang="en-GB" sz="2600" dirty="0"/>
              <a:t>Weatherford, Jack, </a:t>
            </a:r>
            <a:r>
              <a:rPr lang="en-GB" sz="2600" i="1" dirty="0"/>
              <a:t>Genghis Khan And The Making Of The Modern World</a:t>
            </a:r>
            <a:r>
              <a:rPr lang="en-GB" sz="2600" dirty="0"/>
              <a:t> (Broadway Books, 2004)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0424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1424</Words>
  <Application>Microsoft Office PowerPoint</Application>
  <PresentationFormat>Widescreen</PresentationFormat>
  <Paragraphs>102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Garamond</vt:lpstr>
      <vt:lpstr>Office Theme</vt:lpstr>
      <vt:lpstr>1_Office Theme</vt:lpstr>
      <vt:lpstr>2_Office Theme</vt:lpstr>
      <vt:lpstr>Genghis Khan (app. 1162 – 1227)</vt:lpstr>
      <vt:lpstr>Introduction</vt:lpstr>
      <vt:lpstr>Small Beginnings </vt:lpstr>
      <vt:lpstr>Temujin</vt:lpstr>
      <vt:lpstr>The Rise of Khan</vt:lpstr>
      <vt:lpstr> Combat &amp; Warfare</vt:lpstr>
      <vt:lpstr>Tactical Genius</vt:lpstr>
      <vt:lpstr>The Wrath of Khan</vt:lpstr>
      <vt:lpstr>The Mongol Empire (1206 – 1227)</vt:lpstr>
      <vt:lpstr>Revolutionary</vt:lpstr>
      <vt:lpstr>The Silk Road</vt:lpstr>
      <vt:lpstr>Death &amp; Burial </vt:lpstr>
      <vt:lpstr>Khan’s Legacy</vt:lpstr>
      <vt:lpstr>PowerPoint Presentation</vt:lpstr>
      <vt:lpstr>Conclusion</vt:lpstr>
      <vt:lpstr>Bibliography - Images</vt:lpstr>
      <vt:lpstr>Bibliography - Secondary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Genghis Khan (app. 1162 – 1227)</dc:title>
  <dc:creator>Chris Griffiths</dc:creator>
  <cp:lastModifiedBy>Chris Griffiths</cp:lastModifiedBy>
  <cp:revision>13</cp:revision>
  <dcterms:created xsi:type="dcterms:W3CDTF">2018-12-14T12:42:11Z</dcterms:created>
  <dcterms:modified xsi:type="dcterms:W3CDTF">2018-12-17T21:36:34Z</dcterms:modified>
</cp:coreProperties>
</file>