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64" r:id="rId4"/>
    <p:sldId id="265" r:id="rId5"/>
    <p:sldId id="273" r:id="rId6"/>
    <p:sldId id="274" r:id="rId7"/>
    <p:sldId id="267" r:id="rId8"/>
    <p:sldId id="268" r:id="rId9"/>
    <p:sldId id="272" r:id="rId10"/>
    <p:sldId id="269" r:id="rId11"/>
    <p:sldId id="271" r:id="rId12"/>
    <p:sldId id="270" r:id="rId13"/>
    <p:sldId id="275" r:id="rId14"/>
    <p:sldId id="276" r:id="rId15"/>
    <p:sldId id="277" r:id="rId16"/>
    <p:sldId id="278" r:id="rId17"/>
    <p:sldId id="280" r:id="rId18"/>
    <p:sldId id="261" r:id="rId19"/>
    <p:sldId id="262" r:id="rId20"/>
    <p:sldId id="263" r:id="rId21"/>
    <p:sldId id="281" r:id="rId22"/>
    <p:sldId id="282" r:id="rId23"/>
    <p:sldId id="258"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DB8E8-99B6-4D13-9B87-73557CC004CB}" v="28" dt="2025-03-20T14:29:47.707"/>
    <p1510:client id="{A5170D2B-D07B-54C3-6E64-7B669675CC75}" v="76" dt="2025-03-21T12:21:21.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9" autoAdjust="0"/>
    <p:restoredTop sz="94660"/>
  </p:normalViewPr>
  <p:slideViewPr>
    <p:cSldViewPr snapToGrid="0">
      <p:cViewPr varScale="1">
        <p:scale>
          <a:sx n="65" d="100"/>
          <a:sy n="65" d="100"/>
        </p:scale>
        <p:origin x="74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BD40E-3C89-4D43-A48B-98A149C042A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0735CD3-C88B-4A89-884A-1CEA8D55933E}">
      <dgm:prSet/>
      <dgm:spPr/>
      <dgm:t>
        <a:bodyPr/>
        <a:lstStyle/>
        <a:p>
          <a:r>
            <a:rPr lang="en-GB"/>
            <a:t>The term together with Social Exclusion and Social Cohesion are terms that are often used in relation to government initiatives and funding </a:t>
          </a:r>
          <a:endParaRPr lang="en-US"/>
        </a:p>
      </dgm:t>
    </dgm:pt>
    <dgm:pt modelId="{6E0E9223-19C2-48DF-9510-D2190775ECF8}" type="parTrans" cxnId="{9E31FA00-3E13-495B-AF03-2EB490310E46}">
      <dgm:prSet/>
      <dgm:spPr/>
      <dgm:t>
        <a:bodyPr/>
        <a:lstStyle/>
        <a:p>
          <a:endParaRPr lang="en-US"/>
        </a:p>
      </dgm:t>
    </dgm:pt>
    <dgm:pt modelId="{86BBBB99-0ADD-4A75-A015-46F859635CEF}" type="sibTrans" cxnId="{9E31FA00-3E13-495B-AF03-2EB490310E46}">
      <dgm:prSet/>
      <dgm:spPr/>
      <dgm:t>
        <a:bodyPr/>
        <a:lstStyle/>
        <a:p>
          <a:endParaRPr lang="en-US"/>
        </a:p>
      </dgm:t>
    </dgm:pt>
    <dgm:pt modelId="{E7085DE7-E9C0-440D-93BE-60703C20E048}">
      <dgm:prSet/>
      <dgm:spPr/>
      <dgm:t>
        <a:bodyPr/>
        <a:lstStyle/>
        <a:p>
          <a:r>
            <a:rPr lang="en-GB"/>
            <a:t>Terms are broad meaning different things to different people in different context.</a:t>
          </a:r>
          <a:endParaRPr lang="en-US"/>
        </a:p>
      </dgm:t>
    </dgm:pt>
    <dgm:pt modelId="{72966D76-2E08-492C-8DD2-080CECF7F92C}" type="parTrans" cxnId="{408DC7E0-014B-485E-819D-03B17A047FA9}">
      <dgm:prSet/>
      <dgm:spPr/>
      <dgm:t>
        <a:bodyPr/>
        <a:lstStyle/>
        <a:p>
          <a:endParaRPr lang="en-US"/>
        </a:p>
      </dgm:t>
    </dgm:pt>
    <dgm:pt modelId="{C3EA3FF6-5831-46A4-8C80-AA539EFAE6E1}" type="sibTrans" cxnId="{408DC7E0-014B-485E-819D-03B17A047FA9}">
      <dgm:prSet/>
      <dgm:spPr/>
      <dgm:t>
        <a:bodyPr/>
        <a:lstStyle/>
        <a:p>
          <a:endParaRPr lang="en-US"/>
        </a:p>
      </dgm:t>
    </dgm:pt>
    <dgm:pt modelId="{AA299DAF-DC9E-4D12-9AA8-7F2E2AC54E9A}">
      <dgm:prSet/>
      <dgm:spPr/>
      <dgm:t>
        <a:bodyPr/>
        <a:lstStyle/>
        <a:p>
          <a:r>
            <a:rPr lang="en-GB"/>
            <a:t>Social Inclusion  - positive action to change the circumstances and habits that have led to social exclusion.</a:t>
          </a:r>
          <a:endParaRPr lang="en-US"/>
        </a:p>
      </dgm:t>
    </dgm:pt>
    <dgm:pt modelId="{4D02B107-2EA0-47D5-BFDE-91BABBD6242B}" type="parTrans" cxnId="{FF922B89-DB8E-41AB-AC17-F74774605172}">
      <dgm:prSet/>
      <dgm:spPr/>
      <dgm:t>
        <a:bodyPr/>
        <a:lstStyle/>
        <a:p>
          <a:endParaRPr lang="en-US"/>
        </a:p>
      </dgm:t>
    </dgm:pt>
    <dgm:pt modelId="{CF7A8A1D-FD7B-4F89-861D-A47F23E5DEDB}" type="sibTrans" cxnId="{FF922B89-DB8E-41AB-AC17-F74774605172}">
      <dgm:prSet/>
      <dgm:spPr/>
      <dgm:t>
        <a:bodyPr/>
        <a:lstStyle/>
        <a:p>
          <a:endParaRPr lang="en-US"/>
        </a:p>
      </dgm:t>
    </dgm:pt>
    <dgm:pt modelId="{62CD1D5E-844C-461D-9140-E0ECE38A9CD7}">
      <dgm:prSet/>
      <dgm:spPr/>
      <dgm:t>
        <a:bodyPr/>
        <a:lstStyle/>
        <a:p>
          <a:r>
            <a:rPr lang="en-GB"/>
            <a:t>Participants in communities do not fully participate in society. </a:t>
          </a:r>
          <a:endParaRPr lang="en-US"/>
        </a:p>
      </dgm:t>
    </dgm:pt>
    <dgm:pt modelId="{659EBF84-5783-4793-A582-AFA9D52EEF38}" type="parTrans" cxnId="{70392B56-9ECE-4647-AD07-A40EB0ABE525}">
      <dgm:prSet/>
      <dgm:spPr/>
      <dgm:t>
        <a:bodyPr/>
        <a:lstStyle/>
        <a:p>
          <a:endParaRPr lang="en-US"/>
        </a:p>
      </dgm:t>
    </dgm:pt>
    <dgm:pt modelId="{48BC18A1-BD43-4866-9217-6F4B16D22BBB}" type="sibTrans" cxnId="{70392B56-9ECE-4647-AD07-A40EB0ABE525}">
      <dgm:prSet/>
      <dgm:spPr/>
      <dgm:t>
        <a:bodyPr/>
        <a:lstStyle/>
        <a:p>
          <a:endParaRPr lang="en-US"/>
        </a:p>
      </dgm:t>
    </dgm:pt>
    <dgm:pt modelId="{5AC977C7-32B6-410E-8E31-CCDEBB75B2EA}" type="pres">
      <dgm:prSet presAssocID="{C1ABD40E-3C89-4D43-A48B-98A149C042AE}" presName="vert0" presStyleCnt="0">
        <dgm:presLayoutVars>
          <dgm:dir/>
          <dgm:animOne val="branch"/>
          <dgm:animLvl val="lvl"/>
        </dgm:presLayoutVars>
      </dgm:prSet>
      <dgm:spPr/>
    </dgm:pt>
    <dgm:pt modelId="{BB341401-F32C-4D9D-AA17-DFF7A6FED22F}" type="pres">
      <dgm:prSet presAssocID="{00735CD3-C88B-4A89-884A-1CEA8D55933E}" presName="thickLine" presStyleLbl="alignNode1" presStyleIdx="0" presStyleCnt="4"/>
      <dgm:spPr/>
    </dgm:pt>
    <dgm:pt modelId="{BBF18DD5-0E39-483A-8C27-B64060E2C40C}" type="pres">
      <dgm:prSet presAssocID="{00735CD3-C88B-4A89-884A-1CEA8D55933E}" presName="horz1" presStyleCnt="0"/>
      <dgm:spPr/>
    </dgm:pt>
    <dgm:pt modelId="{3C5F1FD4-8D0D-4D99-A0C4-2BAE8C2AEE4C}" type="pres">
      <dgm:prSet presAssocID="{00735CD3-C88B-4A89-884A-1CEA8D55933E}" presName="tx1" presStyleLbl="revTx" presStyleIdx="0" presStyleCnt="4"/>
      <dgm:spPr/>
    </dgm:pt>
    <dgm:pt modelId="{D64922AC-1ABE-4136-ADB7-E0CEA7990E8D}" type="pres">
      <dgm:prSet presAssocID="{00735CD3-C88B-4A89-884A-1CEA8D55933E}" presName="vert1" presStyleCnt="0"/>
      <dgm:spPr/>
    </dgm:pt>
    <dgm:pt modelId="{88B35C74-A8BC-406C-88AE-A3C168FF9533}" type="pres">
      <dgm:prSet presAssocID="{E7085DE7-E9C0-440D-93BE-60703C20E048}" presName="thickLine" presStyleLbl="alignNode1" presStyleIdx="1" presStyleCnt="4"/>
      <dgm:spPr/>
    </dgm:pt>
    <dgm:pt modelId="{568B1C11-ED8C-4A20-9F1C-1AB27E333D2A}" type="pres">
      <dgm:prSet presAssocID="{E7085DE7-E9C0-440D-93BE-60703C20E048}" presName="horz1" presStyleCnt="0"/>
      <dgm:spPr/>
    </dgm:pt>
    <dgm:pt modelId="{6561C384-0666-48C8-AC56-16FE1278FDC5}" type="pres">
      <dgm:prSet presAssocID="{E7085DE7-E9C0-440D-93BE-60703C20E048}" presName="tx1" presStyleLbl="revTx" presStyleIdx="1" presStyleCnt="4"/>
      <dgm:spPr/>
    </dgm:pt>
    <dgm:pt modelId="{01653E1E-CE71-4ADC-9AC3-E045C4140AE3}" type="pres">
      <dgm:prSet presAssocID="{E7085DE7-E9C0-440D-93BE-60703C20E048}" presName="vert1" presStyleCnt="0"/>
      <dgm:spPr/>
    </dgm:pt>
    <dgm:pt modelId="{3589E592-E675-45B0-8452-3322C76F37B2}" type="pres">
      <dgm:prSet presAssocID="{AA299DAF-DC9E-4D12-9AA8-7F2E2AC54E9A}" presName="thickLine" presStyleLbl="alignNode1" presStyleIdx="2" presStyleCnt="4"/>
      <dgm:spPr/>
    </dgm:pt>
    <dgm:pt modelId="{DB6E1412-FE31-426B-8249-784FC7E46458}" type="pres">
      <dgm:prSet presAssocID="{AA299DAF-DC9E-4D12-9AA8-7F2E2AC54E9A}" presName="horz1" presStyleCnt="0"/>
      <dgm:spPr/>
    </dgm:pt>
    <dgm:pt modelId="{177480CE-A554-4481-B36E-60FE7FEC089A}" type="pres">
      <dgm:prSet presAssocID="{AA299DAF-DC9E-4D12-9AA8-7F2E2AC54E9A}" presName="tx1" presStyleLbl="revTx" presStyleIdx="2" presStyleCnt="4"/>
      <dgm:spPr/>
    </dgm:pt>
    <dgm:pt modelId="{D2D19856-5B50-4572-A539-7A1D4B48A17D}" type="pres">
      <dgm:prSet presAssocID="{AA299DAF-DC9E-4D12-9AA8-7F2E2AC54E9A}" presName="vert1" presStyleCnt="0"/>
      <dgm:spPr/>
    </dgm:pt>
    <dgm:pt modelId="{2E8565A8-7BCF-48BC-8CEB-1286284FE157}" type="pres">
      <dgm:prSet presAssocID="{62CD1D5E-844C-461D-9140-E0ECE38A9CD7}" presName="thickLine" presStyleLbl="alignNode1" presStyleIdx="3" presStyleCnt="4"/>
      <dgm:spPr/>
    </dgm:pt>
    <dgm:pt modelId="{01C3889C-4492-40DA-9CC9-DFFA56458ACA}" type="pres">
      <dgm:prSet presAssocID="{62CD1D5E-844C-461D-9140-E0ECE38A9CD7}" presName="horz1" presStyleCnt="0"/>
      <dgm:spPr/>
    </dgm:pt>
    <dgm:pt modelId="{6DB44C1A-5E42-4353-9EE2-26C5281D3BFD}" type="pres">
      <dgm:prSet presAssocID="{62CD1D5E-844C-461D-9140-E0ECE38A9CD7}" presName="tx1" presStyleLbl="revTx" presStyleIdx="3" presStyleCnt="4"/>
      <dgm:spPr/>
    </dgm:pt>
    <dgm:pt modelId="{1A9722AD-5868-4589-88BD-D71A5CA9A75E}" type="pres">
      <dgm:prSet presAssocID="{62CD1D5E-844C-461D-9140-E0ECE38A9CD7}" presName="vert1" presStyleCnt="0"/>
      <dgm:spPr/>
    </dgm:pt>
  </dgm:ptLst>
  <dgm:cxnLst>
    <dgm:cxn modelId="{9E31FA00-3E13-495B-AF03-2EB490310E46}" srcId="{C1ABD40E-3C89-4D43-A48B-98A149C042AE}" destId="{00735CD3-C88B-4A89-884A-1CEA8D55933E}" srcOrd="0" destOrd="0" parTransId="{6E0E9223-19C2-48DF-9510-D2190775ECF8}" sibTransId="{86BBBB99-0ADD-4A75-A015-46F859635CEF}"/>
    <dgm:cxn modelId="{0F3A5E2B-F2AD-42EF-BA46-B72F07FEE584}" type="presOf" srcId="{C1ABD40E-3C89-4D43-A48B-98A149C042AE}" destId="{5AC977C7-32B6-410E-8E31-CCDEBB75B2EA}" srcOrd="0" destOrd="0" presId="urn:microsoft.com/office/officeart/2008/layout/LinedList"/>
    <dgm:cxn modelId="{70392B56-9ECE-4647-AD07-A40EB0ABE525}" srcId="{C1ABD40E-3C89-4D43-A48B-98A149C042AE}" destId="{62CD1D5E-844C-461D-9140-E0ECE38A9CD7}" srcOrd="3" destOrd="0" parTransId="{659EBF84-5783-4793-A582-AFA9D52EEF38}" sibTransId="{48BC18A1-BD43-4866-9217-6F4B16D22BBB}"/>
    <dgm:cxn modelId="{2F267C7A-BA76-4DFC-AA13-882FBC4F9DD9}" type="presOf" srcId="{62CD1D5E-844C-461D-9140-E0ECE38A9CD7}" destId="{6DB44C1A-5E42-4353-9EE2-26C5281D3BFD}" srcOrd="0" destOrd="0" presId="urn:microsoft.com/office/officeart/2008/layout/LinedList"/>
    <dgm:cxn modelId="{8E167D7A-A12A-4B40-940E-C3343AF144FF}" type="presOf" srcId="{E7085DE7-E9C0-440D-93BE-60703C20E048}" destId="{6561C384-0666-48C8-AC56-16FE1278FDC5}" srcOrd="0" destOrd="0" presId="urn:microsoft.com/office/officeart/2008/layout/LinedList"/>
    <dgm:cxn modelId="{FF922B89-DB8E-41AB-AC17-F74774605172}" srcId="{C1ABD40E-3C89-4D43-A48B-98A149C042AE}" destId="{AA299DAF-DC9E-4D12-9AA8-7F2E2AC54E9A}" srcOrd="2" destOrd="0" parTransId="{4D02B107-2EA0-47D5-BFDE-91BABBD6242B}" sibTransId="{CF7A8A1D-FD7B-4F89-861D-A47F23E5DEDB}"/>
    <dgm:cxn modelId="{7F56A5D0-9CD9-4583-A931-9EEA9F57852B}" type="presOf" srcId="{AA299DAF-DC9E-4D12-9AA8-7F2E2AC54E9A}" destId="{177480CE-A554-4481-B36E-60FE7FEC089A}" srcOrd="0" destOrd="0" presId="urn:microsoft.com/office/officeart/2008/layout/LinedList"/>
    <dgm:cxn modelId="{408DC7E0-014B-485E-819D-03B17A047FA9}" srcId="{C1ABD40E-3C89-4D43-A48B-98A149C042AE}" destId="{E7085DE7-E9C0-440D-93BE-60703C20E048}" srcOrd="1" destOrd="0" parTransId="{72966D76-2E08-492C-8DD2-080CECF7F92C}" sibTransId="{C3EA3FF6-5831-46A4-8C80-AA539EFAE6E1}"/>
    <dgm:cxn modelId="{ADB4CFE8-353D-402A-BA6C-435AEA42B9A3}" type="presOf" srcId="{00735CD3-C88B-4A89-884A-1CEA8D55933E}" destId="{3C5F1FD4-8D0D-4D99-A0C4-2BAE8C2AEE4C}" srcOrd="0" destOrd="0" presId="urn:microsoft.com/office/officeart/2008/layout/LinedList"/>
    <dgm:cxn modelId="{CCCFE145-8CF8-4C05-9B0B-01359F0417AE}" type="presParOf" srcId="{5AC977C7-32B6-410E-8E31-CCDEBB75B2EA}" destId="{BB341401-F32C-4D9D-AA17-DFF7A6FED22F}" srcOrd="0" destOrd="0" presId="urn:microsoft.com/office/officeart/2008/layout/LinedList"/>
    <dgm:cxn modelId="{6FB736FA-96BE-43A9-8EFB-0EF1FCF3BEA9}" type="presParOf" srcId="{5AC977C7-32B6-410E-8E31-CCDEBB75B2EA}" destId="{BBF18DD5-0E39-483A-8C27-B64060E2C40C}" srcOrd="1" destOrd="0" presId="urn:microsoft.com/office/officeart/2008/layout/LinedList"/>
    <dgm:cxn modelId="{B2BF0B38-B7D4-4109-BB4C-7351B2CF6E6C}" type="presParOf" srcId="{BBF18DD5-0E39-483A-8C27-B64060E2C40C}" destId="{3C5F1FD4-8D0D-4D99-A0C4-2BAE8C2AEE4C}" srcOrd="0" destOrd="0" presId="urn:microsoft.com/office/officeart/2008/layout/LinedList"/>
    <dgm:cxn modelId="{3BD67360-C561-48A4-AEA5-556B447AECFE}" type="presParOf" srcId="{BBF18DD5-0E39-483A-8C27-B64060E2C40C}" destId="{D64922AC-1ABE-4136-ADB7-E0CEA7990E8D}" srcOrd="1" destOrd="0" presId="urn:microsoft.com/office/officeart/2008/layout/LinedList"/>
    <dgm:cxn modelId="{7C83F7B4-725B-409C-BA57-221BC585A950}" type="presParOf" srcId="{5AC977C7-32B6-410E-8E31-CCDEBB75B2EA}" destId="{88B35C74-A8BC-406C-88AE-A3C168FF9533}" srcOrd="2" destOrd="0" presId="urn:microsoft.com/office/officeart/2008/layout/LinedList"/>
    <dgm:cxn modelId="{B0CB5373-5D1E-409A-92EE-27E762253BC9}" type="presParOf" srcId="{5AC977C7-32B6-410E-8E31-CCDEBB75B2EA}" destId="{568B1C11-ED8C-4A20-9F1C-1AB27E333D2A}" srcOrd="3" destOrd="0" presId="urn:microsoft.com/office/officeart/2008/layout/LinedList"/>
    <dgm:cxn modelId="{203B95C9-73FD-47C7-97EA-FB27205A8531}" type="presParOf" srcId="{568B1C11-ED8C-4A20-9F1C-1AB27E333D2A}" destId="{6561C384-0666-48C8-AC56-16FE1278FDC5}" srcOrd="0" destOrd="0" presId="urn:microsoft.com/office/officeart/2008/layout/LinedList"/>
    <dgm:cxn modelId="{DDCFF827-4242-46BB-AE13-8A8BF9F32AB0}" type="presParOf" srcId="{568B1C11-ED8C-4A20-9F1C-1AB27E333D2A}" destId="{01653E1E-CE71-4ADC-9AC3-E045C4140AE3}" srcOrd="1" destOrd="0" presId="urn:microsoft.com/office/officeart/2008/layout/LinedList"/>
    <dgm:cxn modelId="{9F13FE8E-52ED-4A24-9CAF-7977F98AC2D6}" type="presParOf" srcId="{5AC977C7-32B6-410E-8E31-CCDEBB75B2EA}" destId="{3589E592-E675-45B0-8452-3322C76F37B2}" srcOrd="4" destOrd="0" presId="urn:microsoft.com/office/officeart/2008/layout/LinedList"/>
    <dgm:cxn modelId="{EC17011B-61A8-40B9-BD83-49E1D574CEB6}" type="presParOf" srcId="{5AC977C7-32B6-410E-8E31-CCDEBB75B2EA}" destId="{DB6E1412-FE31-426B-8249-784FC7E46458}" srcOrd="5" destOrd="0" presId="urn:microsoft.com/office/officeart/2008/layout/LinedList"/>
    <dgm:cxn modelId="{8F0EDC1D-9327-4D8A-84C3-86CCACBD1AF8}" type="presParOf" srcId="{DB6E1412-FE31-426B-8249-784FC7E46458}" destId="{177480CE-A554-4481-B36E-60FE7FEC089A}" srcOrd="0" destOrd="0" presId="urn:microsoft.com/office/officeart/2008/layout/LinedList"/>
    <dgm:cxn modelId="{8D114500-9FF5-4DBA-A6E0-DB297F62F769}" type="presParOf" srcId="{DB6E1412-FE31-426B-8249-784FC7E46458}" destId="{D2D19856-5B50-4572-A539-7A1D4B48A17D}" srcOrd="1" destOrd="0" presId="urn:microsoft.com/office/officeart/2008/layout/LinedList"/>
    <dgm:cxn modelId="{46D40E69-E2A7-4504-A484-0DF6A52FA288}" type="presParOf" srcId="{5AC977C7-32B6-410E-8E31-CCDEBB75B2EA}" destId="{2E8565A8-7BCF-48BC-8CEB-1286284FE157}" srcOrd="6" destOrd="0" presId="urn:microsoft.com/office/officeart/2008/layout/LinedList"/>
    <dgm:cxn modelId="{474E2C75-99DB-4AE8-9789-DBA6A1958536}" type="presParOf" srcId="{5AC977C7-32B6-410E-8E31-CCDEBB75B2EA}" destId="{01C3889C-4492-40DA-9CC9-DFFA56458ACA}" srcOrd="7" destOrd="0" presId="urn:microsoft.com/office/officeart/2008/layout/LinedList"/>
    <dgm:cxn modelId="{044CC576-A490-4951-A068-8C162C8CAE47}" type="presParOf" srcId="{01C3889C-4492-40DA-9CC9-DFFA56458ACA}" destId="{6DB44C1A-5E42-4353-9EE2-26C5281D3BFD}" srcOrd="0" destOrd="0" presId="urn:microsoft.com/office/officeart/2008/layout/LinedList"/>
    <dgm:cxn modelId="{553A6B3B-53E8-45BD-8040-12F1292E1B27}" type="presParOf" srcId="{01C3889C-4492-40DA-9CC9-DFFA56458ACA}" destId="{1A9722AD-5868-4589-88BD-D71A5CA9A7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41401-F32C-4D9D-AA17-DFF7A6FED22F}">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F1FD4-8D0D-4D99-A0C4-2BAE8C2AEE4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term together with Social Exclusion and Social Cohesion are terms that are often used in relation to government initiatives and funding </a:t>
          </a:r>
          <a:endParaRPr lang="en-US" sz="2500" kern="1200"/>
        </a:p>
      </dsp:txBody>
      <dsp:txXfrm>
        <a:off x="0" y="0"/>
        <a:ext cx="6900512" cy="1384035"/>
      </dsp:txXfrm>
    </dsp:sp>
    <dsp:sp modelId="{88B35C74-A8BC-406C-88AE-A3C168FF9533}">
      <dsp:nvSpPr>
        <dsp:cNvPr id="0" name=""/>
        <dsp:cNvSpPr/>
      </dsp:nvSpPr>
      <dsp:spPr>
        <a:xfrm>
          <a:off x="0" y="13840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1C384-0666-48C8-AC56-16FE1278FDC5}">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Terms are broad meaning different things to different people in different context.</a:t>
          </a:r>
          <a:endParaRPr lang="en-US" sz="2500" kern="1200"/>
        </a:p>
      </dsp:txBody>
      <dsp:txXfrm>
        <a:off x="0" y="1384035"/>
        <a:ext cx="6900512" cy="1384035"/>
      </dsp:txXfrm>
    </dsp:sp>
    <dsp:sp modelId="{3589E592-E675-45B0-8452-3322C76F37B2}">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80CE-A554-4481-B36E-60FE7FEC089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Social Inclusion  - positive action to change the circumstances and habits that have led to social exclusion.</a:t>
          </a:r>
          <a:endParaRPr lang="en-US" sz="2500" kern="1200"/>
        </a:p>
      </dsp:txBody>
      <dsp:txXfrm>
        <a:off x="0" y="2768070"/>
        <a:ext cx="6900512" cy="1384035"/>
      </dsp:txXfrm>
    </dsp:sp>
    <dsp:sp modelId="{2E8565A8-7BCF-48BC-8CEB-1286284FE157}">
      <dsp:nvSpPr>
        <dsp:cNvPr id="0" name=""/>
        <dsp:cNvSpPr/>
      </dsp:nvSpPr>
      <dsp:spPr>
        <a:xfrm>
          <a:off x="0" y="41521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44C1A-5E42-4353-9EE2-26C5281D3BFD}">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Participants in communities do not fully participate in society. </a:t>
          </a:r>
          <a:endParaRPr lang="en-US" sz="25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DD520-9F39-4AA5-989E-1B335513C4DB}" type="datetimeFigureOut">
              <a:rPr lang="en-GB" smtClean="0"/>
              <a:t>21/03/2025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F704EA-50EF-48B9-A35C-23BF540608A1}" type="slidenum">
              <a:rPr lang="en-GB" smtClean="0"/>
              <a:t>‹#›</a:t>
            </a:fld>
            <a:endParaRPr lang="en-GB"/>
          </a:p>
        </p:txBody>
      </p:sp>
    </p:spTree>
    <p:extLst>
      <p:ext uri="{BB962C8B-B14F-4D97-AF65-F5344CB8AC3E}">
        <p14:creationId xmlns:p14="http://schemas.microsoft.com/office/powerpoint/2010/main" val="1708515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citypopulation.de/en/uk/wales/admin/neath_port_talbot/W04000614__glynneath/"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outh-wales.police.uk/area/your-area/south-wales/swansea-neath-port-talbot/glynneath-central-and-east/about-us/top-reported-crimes-in-this-area"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ssets.publishing.service.gov.uk/media/65fdbfd265ca2ffef17da79c/The_Khan_review.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statswales.gov.wales/Catalogue/Community-Safety-and-Social-Inclusion/Welsh-Index-of-Multiple-Deprivation"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imd.gov.wa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Glynneath (Community, United Kingdom) - Population Statistics, Charts, Map and Location</a:t>
            </a:r>
            <a:endParaRPr lang="en-GB" dirty="0"/>
          </a:p>
        </p:txBody>
      </p:sp>
      <p:sp>
        <p:nvSpPr>
          <p:cNvPr id="4" name="Slide Number Placeholder 3"/>
          <p:cNvSpPr>
            <a:spLocks noGrp="1"/>
          </p:cNvSpPr>
          <p:nvPr>
            <p:ph type="sldNum" sz="quarter" idx="5"/>
          </p:nvPr>
        </p:nvSpPr>
        <p:spPr/>
        <p:txBody>
          <a:bodyPr/>
          <a:lstStyle/>
          <a:p>
            <a:fld id="{14F704EA-50EF-48B9-A35C-23BF540608A1}" type="slidenum">
              <a:rPr lang="en-GB" smtClean="0"/>
              <a:t>5</a:t>
            </a:fld>
            <a:endParaRPr lang="en-GB"/>
          </a:p>
        </p:txBody>
      </p:sp>
    </p:spTree>
    <p:extLst>
      <p:ext uri="{BB962C8B-B14F-4D97-AF65-F5344CB8AC3E}">
        <p14:creationId xmlns:p14="http://schemas.microsoft.com/office/powerpoint/2010/main" val="49132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Glynneath Central and East | Your Area | South Wales Police | South Wales Police</a:t>
            </a:r>
            <a:endParaRPr lang="en-GB" dirty="0"/>
          </a:p>
        </p:txBody>
      </p:sp>
      <p:sp>
        <p:nvSpPr>
          <p:cNvPr id="4" name="Slide Number Placeholder 3"/>
          <p:cNvSpPr>
            <a:spLocks noGrp="1"/>
          </p:cNvSpPr>
          <p:nvPr>
            <p:ph type="sldNum" sz="quarter" idx="5"/>
          </p:nvPr>
        </p:nvSpPr>
        <p:spPr/>
        <p:txBody>
          <a:bodyPr/>
          <a:lstStyle/>
          <a:p>
            <a:fld id="{14F704EA-50EF-48B9-A35C-23BF540608A1}" type="slidenum">
              <a:rPr lang="en-GB" smtClean="0"/>
              <a:t>6</a:t>
            </a:fld>
            <a:endParaRPr lang="en-GB"/>
          </a:p>
        </p:txBody>
      </p:sp>
    </p:spTree>
    <p:extLst>
      <p:ext uri="{BB962C8B-B14F-4D97-AF65-F5344CB8AC3E}">
        <p14:creationId xmlns:p14="http://schemas.microsoft.com/office/powerpoint/2010/main" val="2026751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Khan Review - Threats To Social Cohesion And Democratic Resilience: A New Strategic Approach</a:t>
            </a:r>
            <a:endParaRPr lang="en-GB" dirty="0"/>
          </a:p>
        </p:txBody>
      </p:sp>
      <p:sp>
        <p:nvSpPr>
          <p:cNvPr id="4" name="Slide Number Placeholder 3"/>
          <p:cNvSpPr>
            <a:spLocks noGrp="1"/>
          </p:cNvSpPr>
          <p:nvPr>
            <p:ph type="sldNum" sz="quarter" idx="5"/>
          </p:nvPr>
        </p:nvSpPr>
        <p:spPr/>
        <p:txBody>
          <a:bodyPr/>
          <a:lstStyle/>
          <a:p>
            <a:fld id="{14F704EA-50EF-48B9-A35C-23BF540608A1}" type="slidenum">
              <a:rPr lang="en-GB" smtClean="0"/>
              <a:t>12</a:t>
            </a:fld>
            <a:endParaRPr lang="en-GB"/>
          </a:p>
        </p:txBody>
      </p:sp>
    </p:spTree>
    <p:extLst>
      <p:ext uri="{BB962C8B-B14F-4D97-AF65-F5344CB8AC3E}">
        <p14:creationId xmlns:p14="http://schemas.microsoft.com/office/powerpoint/2010/main" val="2589511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Welsh Index of Multiple Deprivation</a:t>
            </a:r>
            <a:endParaRPr lang="en-GB" dirty="0"/>
          </a:p>
          <a:p>
            <a:r>
              <a:rPr lang="en-GB" dirty="0">
                <a:hlinkClick r:id="rId4"/>
              </a:rPr>
              <a:t>WIMD - Home Page</a:t>
            </a:r>
            <a:endParaRPr lang="en-GB" dirty="0"/>
          </a:p>
        </p:txBody>
      </p:sp>
      <p:sp>
        <p:nvSpPr>
          <p:cNvPr id="4" name="Slide Number Placeholder 3"/>
          <p:cNvSpPr>
            <a:spLocks noGrp="1"/>
          </p:cNvSpPr>
          <p:nvPr>
            <p:ph type="sldNum" sz="quarter" idx="5"/>
          </p:nvPr>
        </p:nvSpPr>
        <p:spPr/>
        <p:txBody>
          <a:bodyPr/>
          <a:lstStyle/>
          <a:p>
            <a:fld id="{14F704EA-50EF-48B9-A35C-23BF540608A1}" type="slidenum">
              <a:rPr lang="en-GB" smtClean="0"/>
              <a:t>18</a:t>
            </a:fld>
            <a:endParaRPr lang="en-GB"/>
          </a:p>
        </p:txBody>
      </p:sp>
    </p:spTree>
    <p:extLst>
      <p:ext uri="{BB962C8B-B14F-4D97-AF65-F5344CB8AC3E}">
        <p14:creationId xmlns:p14="http://schemas.microsoft.com/office/powerpoint/2010/main" val="1549251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news.sky.com/video/how-much-does-a-pint-of-milk-cost-small-business-minister-is-quizzed-1251067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imd.gov.wales/About/Domains#environment" TargetMode="External"/><Relationship Id="rId3" Type="http://schemas.openxmlformats.org/officeDocument/2006/relationships/hyperlink" Target="https://wimd.gov.wales/About/Domains#employment" TargetMode="External"/><Relationship Id="rId7" Type="http://schemas.openxmlformats.org/officeDocument/2006/relationships/hyperlink" Target="https://wimd.gov.wales/About/Domains#safety" TargetMode="External"/><Relationship Id="rId2" Type="http://schemas.openxmlformats.org/officeDocument/2006/relationships/hyperlink" Target="https://wimd.gov.wales/About/Domains#income" TargetMode="External"/><Relationship Id="rId1" Type="http://schemas.openxmlformats.org/officeDocument/2006/relationships/slideLayout" Target="../slideLayouts/slideLayout2.xml"/><Relationship Id="rId6" Type="http://schemas.openxmlformats.org/officeDocument/2006/relationships/hyperlink" Target="https://wimd.gov.wales/About/Domains#services" TargetMode="External"/><Relationship Id="rId5" Type="http://schemas.openxmlformats.org/officeDocument/2006/relationships/hyperlink" Target="https://wimd.gov.wales/About/Domains#education" TargetMode="External"/><Relationship Id="rId4" Type="http://schemas.openxmlformats.org/officeDocument/2006/relationships/hyperlink" Target="https://wimd.gov.wales/About/Domains#health" TargetMode="External"/><Relationship Id="rId9" Type="http://schemas.openxmlformats.org/officeDocument/2006/relationships/hyperlink" Target="https://wimd.gov.wales/About/Domains#housi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imd.gov.wales/explore?lang=en#&amp;domain=overall&amp;z=8&amp;lat=52.4137&amp;lng=-4.200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tatswales.gov.wales/Catalogue/Community-Safety-and-Social-Inclusion/Welsh-Index-of-Multiple-Deprivation" TargetMode="External"/><Relationship Id="rId2" Type="http://schemas.openxmlformats.org/officeDocument/2006/relationships/hyperlink" Target="https://www.gov.wales/sites/default/files/statistics-and-research/2019-09/101206-social-inclusion-briefing-en.pdf" TargetMode="External"/><Relationship Id="rId1" Type="http://schemas.openxmlformats.org/officeDocument/2006/relationships/slideLayout" Target="../slideLayouts/slideLayout2.xml"/><Relationship Id="rId5" Type="http://schemas.openxmlformats.org/officeDocument/2006/relationships/hyperlink" Target="https://www.wcpp.org.uk/wp-content/uploads/2022/09/Social-exclusion-in-Wales-Policy-Briefing-.pdf" TargetMode="External"/><Relationship Id="rId4" Type="http://schemas.openxmlformats.org/officeDocument/2006/relationships/hyperlink" Target="https://www.gov.wales/sites/default/files/statistics-and-research/2020-06/welsh-index-multiple-deprivation-2019-results-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shot of a representation of networks with stick figures.">
            <a:extLst>
              <a:ext uri="{FF2B5EF4-FFF2-40B4-BE49-F238E27FC236}">
                <a16:creationId xmlns:a16="http://schemas.microsoft.com/office/drawing/2014/main" id="{416E7CA5-B070-50B4-6007-672C5BB2C427}"/>
              </a:ext>
            </a:extLst>
          </p:cNvPr>
          <p:cNvPicPr>
            <a:picLocks noChangeAspect="1"/>
          </p:cNvPicPr>
          <p:nvPr/>
        </p:nvPicPr>
        <p:blipFill>
          <a:blip r:embed="rId2"/>
          <a:srcRect t="8776" b="6637"/>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90528" y="2299176"/>
            <a:ext cx="4131368" cy="1571164"/>
          </a:xfrm>
        </p:spPr>
        <p:txBody>
          <a:bodyPr anchor="t">
            <a:normAutofit/>
          </a:bodyPr>
          <a:lstStyle/>
          <a:p>
            <a:pPr algn="l"/>
            <a:r>
              <a:rPr lang="en-GB" sz="3600" dirty="0"/>
              <a:t>Combating Social Isolation</a:t>
            </a:r>
          </a:p>
        </p:txBody>
      </p:sp>
      <p:sp>
        <p:nvSpPr>
          <p:cNvPr id="3" name="Subtitle 2"/>
          <p:cNvSpPr>
            <a:spLocks noGrp="1"/>
          </p:cNvSpPr>
          <p:nvPr>
            <p:ph type="subTitle" idx="1"/>
          </p:nvPr>
        </p:nvSpPr>
        <p:spPr>
          <a:xfrm>
            <a:off x="2090529" y="4199213"/>
            <a:ext cx="4191938" cy="598548"/>
          </a:xfrm>
        </p:spPr>
        <p:txBody>
          <a:bodyPr vert="horz" lIns="91440" tIns="45720" rIns="91440" bIns="45720" rtlCol="0" anchor="ctr">
            <a:normAutofit/>
          </a:bodyPr>
          <a:lstStyle/>
          <a:p>
            <a:pPr algn="l"/>
            <a:r>
              <a:rPr lang="en-GB" sz="1800"/>
              <a:t>Week 8</a:t>
            </a:r>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68D2F-1456-B241-66AD-44824CEBB4C3}"/>
              </a:ext>
            </a:extLst>
          </p:cNvPr>
          <p:cNvSpPr>
            <a:spLocks noGrp="1"/>
          </p:cNvSpPr>
          <p:nvPr>
            <p:ph type="title"/>
          </p:nvPr>
        </p:nvSpPr>
        <p:spPr>
          <a:xfrm>
            <a:off x="635000" y="640823"/>
            <a:ext cx="3418659" cy="5583148"/>
          </a:xfrm>
        </p:spPr>
        <p:txBody>
          <a:bodyPr anchor="ctr">
            <a:normAutofit/>
          </a:bodyPr>
          <a:lstStyle/>
          <a:p>
            <a:r>
              <a:rPr lang="en-GB" sz="5400"/>
              <a:t>Social Inclusion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9C0F06-8DBC-29BC-7611-813ABBE871CA}"/>
              </a:ext>
            </a:extLst>
          </p:cNvPr>
          <p:cNvGraphicFramePr>
            <a:graphicFrameLocks noGrp="1"/>
          </p:cNvGraphicFramePr>
          <p:nvPr>
            <p:ph idx="1"/>
            <p:extLst>
              <p:ext uri="{D42A27DB-BD31-4B8C-83A1-F6EECF244321}">
                <p14:modId xmlns:p14="http://schemas.microsoft.com/office/powerpoint/2010/main" val="18372147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972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E0BEB-27E5-A0E2-3A0F-938B5A6DF198}"/>
              </a:ext>
            </a:extLst>
          </p:cNvPr>
          <p:cNvSpPr>
            <a:spLocks noGrp="1"/>
          </p:cNvSpPr>
          <p:nvPr>
            <p:ph type="title"/>
          </p:nvPr>
        </p:nvSpPr>
        <p:spPr>
          <a:xfrm>
            <a:off x="838200" y="365125"/>
            <a:ext cx="10515600" cy="1325563"/>
          </a:xfrm>
        </p:spPr>
        <p:txBody>
          <a:bodyPr>
            <a:normAutofit/>
          </a:bodyPr>
          <a:lstStyle/>
          <a:p>
            <a:r>
              <a:rPr lang="en-GB" sz="5400"/>
              <a:t>Social Exclusion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C64501-4B68-70E6-901E-D3A948A39F0D}"/>
              </a:ext>
            </a:extLst>
          </p:cNvPr>
          <p:cNvSpPr>
            <a:spLocks noGrp="1"/>
          </p:cNvSpPr>
          <p:nvPr>
            <p:ph idx="1"/>
          </p:nvPr>
        </p:nvSpPr>
        <p:spPr>
          <a:xfrm>
            <a:off x="838200" y="1929384"/>
            <a:ext cx="10515600" cy="4251960"/>
          </a:xfrm>
        </p:spPr>
        <p:txBody>
          <a:bodyPr>
            <a:normAutofit/>
          </a:bodyPr>
          <a:lstStyle/>
          <a:p>
            <a:r>
              <a:rPr lang="en-GB" dirty="0"/>
              <a:t>A phenomenon where particular people have no recognition by voice or stake in the society they live in.</a:t>
            </a:r>
          </a:p>
          <a:p>
            <a:r>
              <a:rPr lang="en-GB" dirty="0"/>
              <a:t>The cause of social exclusion are multiple within that community </a:t>
            </a:r>
          </a:p>
          <a:p>
            <a:r>
              <a:rPr lang="en-GB" dirty="0"/>
              <a:t>Could be social or economic circumstances </a:t>
            </a:r>
          </a:p>
          <a:p>
            <a:r>
              <a:rPr lang="en-GB" dirty="0"/>
              <a:t>It effects people participating fully in society </a:t>
            </a:r>
          </a:p>
          <a:p>
            <a:r>
              <a:rPr lang="en-GB" dirty="0"/>
              <a:t>Communities may self-exclude by remove themselves from the wider community. </a:t>
            </a:r>
          </a:p>
        </p:txBody>
      </p:sp>
    </p:spTree>
    <p:extLst>
      <p:ext uri="{BB962C8B-B14F-4D97-AF65-F5344CB8AC3E}">
        <p14:creationId xmlns:p14="http://schemas.microsoft.com/office/powerpoint/2010/main" val="4151525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470CB-6273-B742-691F-B0893D98C606}"/>
              </a:ext>
            </a:extLst>
          </p:cNvPr>
          <p:cNvSpPr>
            <a:spLocks noGrp="1"/>
          </p:cNvSpPr>
          <p:nvPr>
            <p:ph type="title"/>
          </p:nvPr>
        </p:nvSpPr>
        <p:spPr>
          <a:xfrm>
            <a:off x="838200" y="365125"/>
            <a:ext cx="10515600" cy="1325563"/>
          </a:xfrm>
        </p:spPr>
        <p:txBody>
          <a:bodyPr>
            <a:normAutofit/>
          </a:bodyPr>
          <a:lstStyle/>
          <a:p>
            <a:r>
              <a:rPr lang="en-GB" sz="5400" dirty="0"/>
              <a:t>Exclusion Examples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9833F8-9F9C-BB8F-D685-A64662C51B25}"/>
              </a:ext>
            </a:extLst>
          </p:cNvPr>
          <p:cNvSpPr>
            <a:spLocks noGrp="1"/>
          </p:cNvSpPr>
          <p:nvPr>
            <p:ph idx="1"/>
          </p:nvPr>
        </p:nvSpPr>
        <p:spPr>
          <a:xfrm>
            <a:off x="838200" y="1929384"/>
            <a:ext cx="10515600" cy="4372916"/>
          </a:xfrm>
        </p:spPr>
        <p:txBody>
          <a:bodyPr>
            <a:normAutofit lnSpcReduction="10000"/>
          </a:bodyPr>
          <a:lstStyle/>
          <a:p>
            <a:r>
              <a:rPr lang="en-GB" sz="2400" dirty="0"/>
              <a:t>Employment</a:t>
            </a:r>
          </a:p>
          <a:p>
            <a:r>
              <a:rPr lang="en-GB" sz="2400" dirty="0"/>
              <a:t>Financial hardship</a:t>
            </a:r>
          </a:p>
          <a:p>
            <a:r>
              <a:rPr lang="en-GB" sz="2400" dirty="0"/>
              <a:t>Youth or old age</a:t>
            </a:r>
          </a:p>
          <a:p>
            <a:r>
              <a:rPr lang="en-GB" sz="2400" dirty="0"/>
              <a:t>Ill health</a:t>
            </a:r>
          </a:p>
          <a:p>
            <a:r>
              <a:rPr lang="en-GB" sz="2400" dirty="0"/>
              <a:t>Poor Education</a:t>
            </a:r>
          </a:p>
          <a:p>
            <a:r>
              <a:rPr lang="en-GB" sz="2400" dirty="0"/>
              <a:t>Substance dependence drug/alcohol</a:t>
            </a:r>
          </a:p>
          <a:p>
            <a:r>
              <a:rPr lang="en-GB" sz="2400" dirty="0"/>
              <a:t>Discrimination – sex/race/ethnicity</a:t>
            </a:r>
          </a:p>
          <a:p>
            <a:r>
              <a:rPr lang="en-GB" sz="2400" dirty="0"/>
              <a:t>Family breakdown</a:t>
            </a:r>
          </a:p>
          <a:p>
            <a:r>
              <a:rPr lang="en-GB" sz="2400" dirty="0"/>
              <a:t>Poor housing</a:t>
            </a:r>
          </a:p>
          <a:p>
            <a:r>
              <a:rPr lang="en-GB" sz="2400" dirty="0"/>
              <a:t>Crime – victim or offender</a:t>
            </a:r>
          </a:p>
          <a:p>
            <a:endParaRPr lang="en-GB" sz="2200" dirty="0"/>
          </a:p>
        </p:txBody>
      </p:sp>
    </p:spTree>
    <p:extLst>
      <p:ext uri="{BB962C8B-B14F-4D97-AF65-F5344CB8AC3E}">
        <p14:creationId xmlns:p14="http://schemas.microsoft.com/office/powerpoint/2010/main" val="1266547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511F0-8E3D-D9BA-8A0A-C6C3006929B1}"/>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Glynneath, Neath Valley </a:t>
            </a:r>
          </a:p>
        </p:txBody>
      </p:sp>
      <p:sp>
        <p:nvSpPr>
          <p:cNvPr id="3" name="Content Placeholder 2">
            <a:extLst>
              <a:ext uri="{FF2B5EF4-FFF2-40B4-BE49-F238E27FC236}">
                <a16:creationId xmlns:a16="http://schemas.microsoft.com/office/drawing/2014/main" id="{DCDFC2B4-48B7-AD7D-872E-AB790777F7E2}"/>
              </a:ext>
            </a:extLst>
          </p:cNvPr>
          <p:cNvSpPr>
            <a:spLocks noGrp="1"/>
          </p:cNvSpPr>
          <p:nvPr>
            <p:ph idx="1"/>
          </p:nvPr>
        </p:nvSpPr>
        <p:spPr>
          <a:xfrm>
            <a:off x="8571507" y="387224"/>
            <a:ext cx="3291839" cy="830453"/>
          </a:xfrm>
        </p:spPr>
        <p:txBody>
          <a:bodyPr vert="horz" lIns="91440" tIns="45720" rIns="91440" bIns="45720" rtlCol="0" anchor="ctr">
            <a:normAutofit/>
          </a:bodyPr>
          <a:lstStyle/>
          <a:p>
            <a:pPr marL="0" indent="0">
              <a:buNone/>
            </a:pPr>
            <a:r>
              <a:rPr lang="en-US" sz="2000">
                <a:solidFill>
                  <a:srgbClr val="FFFFFF"/>
                </a:solidFill>
              </a:rPr>
              <a:t>2021 </a:t>
            </a:r>
            <a:r>
              <a:rPr lang="en-US" sz="2000" b="0" i="0">
                <a:solidFill>
                  <a:srgbClr val="FFFFFF"/>
                </a:solidFill>
                <a:effectLst/>
              </a:rPr>
              <a:t>census </a:t>
            </a:r>
            <a:r>
              <a:rPr lang="en-US" sz="2000">
                <a:solidFill>
                  <a:srgbClr val="FFFFFF"/>
                </a:solidFill>
              </a:rPr>
              <a:t>– 1892 households </a:t>
            </a:r>
          </a:p>
        </p:txBody>
      </p:sp>
      <p:pic>
        <p:nvPicPr>
          <p:cNvPr id="7" name="Picture 6" descr="A close up of a text&#10;&#10;AI-generated content may be incorrect.">
            <a:extLst>
              <a:ext uri="{FF2B5EF4-FFF2-40B4-BE49-F238E27FC236}">
                <a16:creationId xmlns:a16="http://schemas.microsoft.com/office/drawing/2014/main" id="{E71C21CE-FA38-645E-BA7D-447D91381047}"/>
              </a:ext>
            </a:extLst>
          </p:cNvPr>
          <p:cNvPicPr>
            <a:picLocks noChangeAspect="1"/>
          </p:cNvPicPr>
          <p:nvPr/>
        </p:nvPicPr>
        <p:blipFill>
          <a:blip r:embed="rId3"/>
          <a:stretch>
            <a:fillRect/>
          </a:stretch>
        </p:blipFill>
        <p:spPr>
          <a:xfrm>
            <a:off x="715748" y="3192510"/>
            <a:ext cx="5131088" cy="1975469"/>
          </a:xfrm>
          <a:prstGeom prst="rect">
            <a:avLst/>
          </a:prstGeom>
        </p:spPr>
      </p:pic>
      <p:pic>
        <p:nvPicPr>
          <p:cNvPr id="5" name="Picture 4" descr="A screenshot of a graph&#10;&#10;AI-generated content may be incorrect.">
            <a:extLst>
              <a:ext uri="{FF2B5EF4-FFF2-40B4-BE49-F238E27FC236}">
                <a16:creationId xmlns:a16="http://schemas.microsoft.com/office/drawing/2014/main" id="{A4BDE285-0E58-1B8B-D594-D1B1BA38FB24}"/>
              </a:ext>
            </a:extLst>
          </p:cNvPr>
          <p:cNvPicPr>
            <a:picLocks noChangeAspect="1"/>
          </p:cNvPicPr>
          <p:nvPr/>
        </p:nvPicPr>
        <p:blipFill>
          <a:blip r:embed="rId4"/>
          <a:stretch>
            <a:fillRect/>
          </a:stretch>
        </p:blipFill>
        <p:spPr>
          <a:xfrm>
            <a:off x="6345165" y="2217815"/>
            <a:ext cx="4849121" cy="3997831"/>
          </a:xfrm>
          <a:prstGeom prst="rect">
            <a:avLst/>
          </a:prstGeom>
        </p:spPr>
      </p:pic>
    </p:spTree>
    <p:extLst>
      <p:ext uri="{BB962C8B-B14F-4D97-AF65-F5344CB8AC3E}">
        <p14:creationId xmlns:p14="http://schemas.microsoft.com/office/powerpoint/2010/main" val="651755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7980B-5C41-2C0E-53AB-510EE0C13109}"/>
              </a:ext>
            </a:extLst>
          </p:cNvPr>
          <p:cNvSpPr>
            <a:spLocks noGrp="1"/>
          </p:cNvSpPr>
          <p:nvPr>
            <p:ph type="title"/>
          </p:nvPr>
        </p:nvSpPr>
        <p:spPr>
          <a:xfrm>
            <a:off x="838200" y="365125"/>
            <a:ext cx="10515600" cy="902201"/>
          </a:xfrm>
        </p:spPr>
        <p:txBody>
          <a:bodyPr/>
          <a:lstStyle/>
          <a:p>
            <a:r>
              <a:rPr lang="en-GB" dirty="0"/>
              <a:t>South Wales Police </a:t>
            </a:r>
          </a:p>
        </p:txBody>
      </p:sp>
      <p:pic>
        <p:nvPicPr>
          <p:cNvPr id="5" name="Content Placeholder 4">
            <a:extLst>
              <a:ext uri="{FF2B5EF4-FFF2-40B4-BE49-F238E27FC236}">
                <a16:creationId xmlns:a16="http://schemas.microsoft.com/office/drawing/2014/main" id="{AE199AC0-BB82-5286-F960-22D3570A79B1}"/>
              </a:ext>
            </a:extLst>
          </p:cNvPr>
          <p:cNvPicPr>
            <a:picLocks noGrp="1" noChangeAspect="1"/>
          </p:cNvPicPr>
          <p:nvPr>
            <p:ph idx="1"/>
          </p:nvPr>
        </p:nvPicPr>
        <p:blipFill>
          <a:blip r:embed="rId3"/>
          <a:stretch>
            <a:fillRect/>
          </a:stretch>
        </p:blipFill>
        <p:spPr>
          <a:xfrm>
            <a:off x="401053" y="2029619"/>
            <a:ext cx="11293642" cy="4210760"/>
          </a:xfrm>
        </p:spPr>
      </p:pic>
    </p:spTree>
    <p:extLst>
      <p:ext uri="{BB962C8B-B14F-4D97-AF65-F5344CB8AC3E}">
        <p14:creationId xmlns:p14="http://schemas.microsoft.com/office/powerpoint/2010/main" val="2892204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B97A22-DF41-C2ED-7FF6-5D9F37BDABC4}"/>
              </a:ext>
            </a:extLst>
          </p:cNvPr>
          <p:cNvSpPr>
            <a:spLocks noGrp="1"/>
          </p:cNvSpPr>
          <p:nvPr>
            <p:ph type="title"/>
          </p:nvPr>
        </p:nvSpPr>
        <p:spPr>
          <a:xfrm>
            <a:off x="838200" y="365125"/>
            <a:ext cx="10515600" cy="1325563"/>
          </a:xfrm>
        </p:spPr>
        <p:txBody>
          <a:bodyPr>
            <a:normAutofit/>
          </a:bodyPr>
          <a:lstStyle/>
          <a:p>
            <a:r>
              <a:rPr kumimoji="0" lang="en-GB" b="0" i="0" u="none" strike="noStrike" cap="none" normalizeH="0" baseline="0" noProof="0">
                <a:ln>
                  <a:noFill/>
                </a:ln>
                <a:effectLst/>
                <a:latin typeface="Arial" panose="020B0604020202020204" pitchFamily="34" charset="0"/>
                <a:ea typeface="national"/>
              </a:rPr>
              <a:t>What does the term social cohesion mean?</a:t>
            </a:r>
            <a:endParaRPr lang="en-GB" noProof="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5A9377-306B-8BD0-2DE5-64C72D14F5B9}"/>
              </a:ext>
            </a:extLst>
          </p:cNvPr>
          <p:cNvSpPr>
            <a:spLocks noGrp="1"/>
          </p:cNvSpPr>
          <p:nvPr>
            <p:ph idx="1"/>
          </p:nvPr>
        </p:nvSpPr>
        <p:spPr>
          <a:xfrm>
            <a:off x="838200" y="1825625"/>
            <a:ext cx="10515600" cy="4351338"/>
          </a:xfrm>
        </p:spPr>
        <p:txBody>
          <a:bodyPr>
            <a:normAutofit/>
          </a:bodyPr>
          <a:lstStyle/>
          <a:p>
            <a:pPr marL="0" indent="0">
              <a:buNone/>
            </a:pPr>
            <a:r>
              <a:rPr kumimoji="0" lang="en-GB" b="0" i="0" u="none" strike="noStrike" cap="none" normalizeH="0" baseline="0" noProof="0">
                <a:ln>
                  <a:noFill/>
                </a:ln>
                <a:effectLst/>
                <a:latin typeface="Arial" panose="020B0604020202020204" pitchFamily="34" charset="0"/>
                <a:ea typeface="national"/>
              </a:rPr>
              <a:t>The United Nations Economic Commission for Europe (UNECE) has described social cohesion as:</a:t>
            </a:r>
          </a:p>
          <a:p>
            <a:pPr marL="0" marR="0" lvl="0" indent="0" defTabSz="914400" rtl="0" eaLnBrk="0" fontAlgn="base" latinLnBrk="0" hangingPunct="0">
              <a:spcBef>
                <a:spcPct val="0"/>
              </a:spcBef>
              <a:spcAft>
                <a:spcPct val="0"/>
              </a:spcAft>
              <a:buClrTx/>
              <a:buSzTx/>
              <a:buFontTx/>
              <a:buNone/>
              <a:tabLst/>
            </a:pPr>
            <a:r>
              <a:rPr kumimoji="0" lang="en-GB" b="1" i="0" u="none" strike="noStrike" cap="none" normalizeH="0" baseline="0" noProof="0">
                <a:ln>
                  <a:noFill/>
                </a:ln>
                <a:effectLst/>
                <a:latin typeface="Arial" panose="020B0604020202020204" pitchFamily="34" charset="0"/>
                <a:ea typeface="national"/>
              </a:rPr>
              <a:t>“the ‘glue’ that binds society together”.</a:t>
            </a:r>
            <a:endParaRPr kumimoji="0" lang="en-GB" b="1" i="0" u="sng" strike="noStrike" cap="none" normalizeH="0" baseline="30000" noProof="0">
              <a:ln>
                <a:noFill/>
              </a:ln>
              <a:effectLst/>
              <a:latin typeface="Arial" panose="020B0604020202020204" pitchFamily="34" charset="0"/>
              <a:ea typeface="national"/>
            </a:endParaRPr>
          </a:p>
          <a:p>
            <a:pPr marL="0" marR="0" lvl="0" indent="0" defTabSz="914400" rtl="0" eaLnBrk="0" fontAlgn="base" latinLnBrk="0" hangingPunct="0">
              <a:spcBef>
                <a:spcPct val="0"/>
              </a:spcBef>
              <a:spcAft>
                <a:spcPct val="0"/>
              </a:spcAft>
              <a:buClrTx/>
              <a:buSzTx/>
              <a:buFontTx/>
              <a:buNone/>
              <a:tabLst/>
            </a:pPr>
            <a:r>
              <a:rPr kumimoji="0" lang="en-GB" b="0" i="0" u="none" strike="noStrike" cap="none" normalizeH="0" baseline="0" noProof="0">
                <a:ln>
                  <a:noFill/>
                </a:ln>
                <a:effectLst/>
                <a:latin typeface="Arial" panose="020B0604020202020204" pitchFamily="34" charset="0"/>
                <a:ea typeface="national"/>
              </a:rPr>
              <a:t>UNECE argues that understanding social cohesion can help with the understanding of topics such as:</a:t>
            </a:r>
            <a:endParaRPr kumimoji="0" lang="en-GB" b="0" i="0" u="none" strike="noStrike" cap="none" normalizeH="0" baseline="0" noProof="0">
              <a:ln>
                <a:noFill/>
              </a:ln>
              <a:effectLst/>
              <a:latin typeface="Arial" panose="020B0604020202020204" pitchFamily="34" charset="0"/>
            </a:endParaRPr>
          </a:p>
          <a:p>
            <a:pPr marL="0" marR="0" lvl="0" indent="0" defTabSz="914400" rtl="0" eaLnBrk="0" fontAlgn="base" latinLnBrk="0" hangingPunct="0">
              <a:spcBef>
                <a:spcPct val="0"/>
              </a:spcBef>
              <a:spcAft>
                <a:spcPct val="0"/>
              </a:spcAft>
              <a:buClrTx/>
              <a:buSzTx/>
              <a:buNone/>
              <a:tabLst/>
            </a:pPr>
            <a:r>
              <a:rPr kumimoji="0" lang="en-GB" b="0" i="0" u="none" strike="noStrike" cap="none" normalizeH="0" baseline="0" noProof="0">
                <a:ln>
                  <a:noFill/>
                </a:ln>
                <a:effectLst/>
                <a:latin typeface="Arial" panose="020B0604020202020204" pitchFamily="34" charset="0"/>
                <a:ea typeface="national"/>
              </a:rPr>
              <a:t>Globalisation, ethnic and group fragmentation, inequalities, barriers to social mobility</a:t>
            </a:r>
          </a:p>
          <a:p>
            <a:pPr marL="0" indent="0" eaLnBrk="0" fontAlgn="base" hangingPunct="0">
              <a:spcBef>
                <a:spcPct val="0"/>
              </a:spcBef>
              <a:spcAft>
                <a:spcPct val="0"/>
              </a:spcAft>
              <a:buFontTx/>
              <a:buChar char="•"/>
            </a:pPr>
            <a:endParaRPr kumimoji="0" lang="en-GB" b="0" i="0" u="none" strike="noStrike" cap="none" normalizeH="0" baseline="0" noProof="0">
              <a:ln>
                <a:noFill/>
              </a:ln>
              <a:effectLst/>
              <a:latin typeface="Arial" panose="020B0604020202020204" pitchFamily="34" charset="0"/>
              <a:ea typeface="national"/>
            </a:endParaRPr>
          </a:p>
          <a:p>
            <a:pPr marL="0" marR="0" lvl="0" indent="0" defTabSz="914400" rtl="0" eaLnBrk="0" fontAlgn="base" latinLnBrk="0" hangingPunct="0">
              <a:spcBef>
                <a:spcPct val="0"/>
              </a:spcBef>
              <a:spcAft>
                <a:spcPct val="0"/>
              </a:spcAft>
              <a:buClrTx/>
              <a:buSzTx/>
              <a:buFontTx/>
              <a:buChar char="•"/>
              <a:tabLst/>
            </a:pPr>
            <a:endParaRPr kumimoji="0" lang="en-GB" b="0" i="0" u="none" strike="noStrike" cap="none" normalizeH="0" baseline="0" noProof="0">
              <a:ln>
                <a:noFill/>
              </a:ln>
              <a:effectLst/>
              <a:latin typeface="Arial" panose="020B0604020202020204" pitchFamily="34" charset="0"/>
              <a:ea typeface="national"/>
            </a:endParaRPr>
          </a:p>
          <a:p>
            <a:endParaRPr lang="en-GB" noProof="0" dirty="0"/>
          </a:p>
        </p:txBody>
      </p:sp>
    </p:spTree>
    <p:extLst>
      <p:ext uri="{BB962C8B-B14F-4D97-AF65-F5344CB8AC3E}">
        <p14:creationId xmlns:p14="http://schemas.microsoft.com/office/powerpoint/2010/main" val="1643327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472BD-3AE7-4938-48A1-E2B8D4990CF5}"/>
              </a:ext>
            </a:extLst>
          </p:cNvPr>
          <p:cNvSpPr>
            <a:spLocks noGrp="1"/>
          </p:cNvSpPr>
          <p:nvPr>
            <p:ph type="title"/>
          </p:nvPr>
        </p:nvSpPr>
        <p:spPr/>
        <p:txBody>
          <a:bodyPr/>
          <a:lstStyle/>
          <a:p>
            <a:r>
              <a:rPr kumimoji="0" lang="en-GB" sz="4400" b="0" i="0" u="none" strike="noStrike" cap="none" normalizeH="0" baseline="0" noProof="0" dirty="0">
                <a:ln>
                  <a:noFill/>
                </a:ln>
                <a:effectLst/>
                <a:latin typeface="Arial" panose="020B0604020202020204" pitchFamily="34" charset="0"/>
                <a:ea typeface="national"/>
              </a:rPr>
              <a:t>United Nations Economic Commission for Europe (UNECE)</a:t>
            </a:r>
            <a:endParaRPr lang="en-GB" dirty="0"/>
          </a:p>
        </p:txBody>
      </p:sp>
      <p:sp>
        <p:nvSpPr>
          <p:cNvPr id="3" name="Content Placeholder 2">
            <a:extLst>
              <a:ext uri="{FF2B5EF4-FFF2-40B4-BE49-F238E27FC236}">
                <a16:creationId xmlns:a16="http://schemas.microsoft.com/office/drawing/2014/main" id="{EC749D9D-8BD3-C3F6-3D3D-1AF6EB10DAD4}"/>
              </a:ext>
            </a:extLst>
          </p:cNvPr>
          <p:cNvSpPr>
            <a:spLocks noGrp="1"/>
          </p:cNvSpPr>
          <p:nvPr>
            <p:ph idx="1"/>
          </p:nvPr>
        </p:nvSpPr>
        <p:spPr/>
        <p:txBody>
          <a:bodyPr>
            <a:normAutofit/>
          </a:bodyPr>
          <a:lstStyle/>
          <a:p>
            <a:r>
              <a:rPr lang="en-GB" b="0" i="0" dirty="0">
                <a:effectLst/>
                <a:latin typeface="Calibri" panose="020F0502020204030204" pitchFamily="34" charset="0"/>
                <a:cs typeface="Calibri" panose="020F0502020204030204" pitchFamily="34" charset="0"/>
              </a:rPr>
              <a:t>Social Cohesion state:</a:t>
            </a:r>
          </a:p>
          <a:p>
            <a:r>
              <a:rPr lang="en-GB" b="0" i="0" dirty="0">
                <a:effectLst/>
                <a:latin typeface="Calibri" panose="020F0502020204030204" pitchFamily="34" charset="0"/>
                <a:cs typeface="Calibri" panose="020F0502020204030204" pitchFamily="34" charset="0"/>
              </a:rPr>
              <a:t>‘It’s not something that can be directly observed or measured, and encapsulates a whole host of different dimensions, which can be overly broad…..’</a:t>
            </a:r>
          </a:p>
          <a:p>
            <a:r>
              <a:rPr lang="en-GB" dirty="0">
                <a:latin typeface="Calibri" panose="020F0502020204030204" pitchFamily="34" charset="0"/>
                <a:cs typeface="Calibri" panose="020F0502020204030204" pitchFamily="34" charset="0"/>
              </a:rPr>
              <a:t>Suggest it is measure through: </a:t>
            </a:r>
            <a:r>
              <a:rPr lang="en-GB" b="0" i="0" dirty="0">
                <a:effectLst/>
                <a:latin typeface="national"/>
              </a:rPr>
              <a:t>sense of trust / sense of belonging / sense of recognition / social capital / shared value / civic engagement / social inclusion</a:t>
            </a:r>
          </a:p>
          <a:p>
            <a:endParaRPr lang="en-GB" b="0" i="0" dirty="0">
              <a:solidFill>
                <a:srgbClr val="393939"/>
              </a:solidFill>
              <a:effectLst/>
              <a:latin typeface="national"/>
            </a:endParaRPr>
          </a:p>
          <a:p>
            <a:endParaRPr lang="en-GB" b="0" i="0" dirty="0">
              <a:solidFill>
                <a:srgbClr val="393939"/>
              </a:solidFill>
              <a:effectLst/>
              <a:latin typeface="national"/>
            </a:endParaRPr>
          </a:p>
          <a:p>
            <a:pPr algn="l">
              <a:buFont typeface="Arial" panose="020B0604020202020204" pitchFamily="34" charset="0"/>
              <a:buChar char="•"/>
            </a:pPr>
            <a:endParaRPr lang="en-GB" b="0" i="0" dirty="0">
              <a:solidFill>
                <a:srgbClr val="393939"/>
              </a:solidFill>
              <a:effectLst/>
              <a:latin typeface="national"/>
            </a:endParaRPr>
          </a:p>
        </p:txBody>
      </p:sp>
    </p:spTree>
    <p:extLst>
      <p:ext uri="{BB962C8B-B14F-4D97-AF65-F5344CB8AC3E}">
        <p14:creationId xmlns:p14="http://schemas.microsoft.com/office/powerpoint/2010/main" val="3671801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30DB-B721-4B72-F987-520FFD819357}"/>
              </a:ext>
            </a:extLst>
          </p:cNvPr>
          <p:cNvSpPr>
            <a:spLocks noGrp="1"/>
          </p:cNvSpPr>
          <p:nvPr>
            <p:ph type="title"/>
          </p:nvPr>
        </p:nvSpPr>
        <p:spPr/>
        <p:txBody>
          <a:bodyPr/>
          <a:lstStyle/>
          <a:p>
            <a:r>
              <a:rPr lang="en-GB" dirty="0"/>
              <a:t>Cost of Living?</a:t>
            </a:r>
          </a:p>
        </p:txBody>
      </p:sp>
      <p:sp>
        <p:nvSpPr>
          <p:cNvPr id="3" name="Content Placeholder 2">
            <a:extLst>
              <a:ext uri="{FF2B5EF4-FFF2-40B4-BE49-F238E27FC236}">
                <a16:creationId xmlns:a16="http://schemas.microsoft.com/office/drawing/2014/main" id="{74080DDD-E185-20DD-AB17-F1ED0312C452}"/>
              </a:ext>
            </a:extLst>
          </p:cNvPr>
          <p:cNvSpPr>
            <a:spLocks noGrp="1"/>
          </p:cNvSpPr>
          <p:nvPr>
            <p:ph idx="1"/>
          </p:nvPr>
        </p:nvSpPr>
        <p:spPr/>
        <p:txBody>
          <a:bodyPr>
            <a:normAutofit lnSpcReduction="10000"/>
          </a:bodyPr>
          <a:lstStyle/>
          <a:p>
            <a:r>
              <a:rPr lang="en-GB" dirty="0"/>
              <a:t>Basic white bread </a:t>
            </a:r>
          </a:p>
          <a:p>
            <a:r>
              <a:rPr lang="en-GB" dirty="0"/>
              <a:t>Pint of milk </a:t>
            </a:r>
          </a:p>
          <a:p>
            <a:r>
              <a:rPr lang="en-GB" dirty="0"/>
              <a:t>Stamp 1</a:t>
            </a:r>
            <a:r>
              <a:rPr lang="en-GB" baseline="30000" dirty="0"/>
              <a:t>st</a:t>
            </a:r>
            <a:r>
              <a:rPr lang="en-GB" dirty="0"/>
              <a:t> class</a:t>
            </a:r>
          </a:p>
          <a:p>
            <a:r>
              <a:rPr lang="en-GB" dirty="0"/>
              <a:t>Average house cost?</a:t>
            </a:r>
          </a:p>
          <a:p>
            <a:endParaRPr lang="en-GB" dirty="0"/>
          </a:p>
          <a:p>
            <a:endParaRPr lang="en-GB" dirty="0"/>
          </a:p>
          <a:p>
            <a:r>
              <a:rPr lang="en-GB" dirty="0"/>
              <a:t>55p - £2.00</a:t>
            </a:r>
          </a:p>
          <a:p>
            <a:r>
              <a:rPr lang="en-GB" dirty="0"/>
              <a:t>85P</a:t>
            </a:r>
          </a:p>
          <a:p>
            <a:r>
              <a:rPr lang="en-GB" dirty="0"/>
              <a:t>£1.70</a:t>
            </a:r>
          </a:p>
        </p:txBody>
      </p:sp>
    </p:spTree>
    <p:extLst>
      <p:ext uri="{BB962C8B-B14F-4D97-AF65-F5344CB8AC3E}">
        <p14:creationId xmlns:p14="http://schemas.microsoft.com/office/powerpoint/2010/main" val="3940722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EFEF39-79DF-01C1-84D7-9EE5D976A471}"/>
              </a:ext>
            </a:extLst>
          </p:cNvPr>
          <p:cNvSpPr>
            <a:spLocks noGrp="1"/>
          </p:cNvSpPr>
          <p:nvPr>
            <p:ph type="title"/>
          </p:nvPr>
        </p:nvSpPr>
        <p:spPr>
          <a:xfrm>
            <a:off x="838200" y="365125"/>
            <a:ext cx="10515600" cy="1325563"/>
          </a:xfrm>
        </p:spPr>
        <p:txBody>
          <a:bodyPr>
            <a:normAutofit/>
          </a:bodyPr>
          <a:lstStyle/>
          <a:p>
            <a:r>
              <a:rPr lang="en-GB" dirty="0"/>
              <a:t>Can we trust our Govt. to represent us? - Milk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113162-1106-86CB-665C-6CDFD5108AA0}"/>
              </a:ext>
            </a:extLst>
          </p:cNvPr>
          <p:cNvSpPr>
            <a:spLocks noGrp="1"/>
          </p:cNvSpPr>
          <p:nvPr>
            <p:ph idx="1"/>
          </p:nvPr>
        </p:nvSpPr>
        <p:spPr>
          <a:xfrm>
            <a:off x="838200" y="1825625"/>
            <a:ext cx="10515600" cy="4351338"/>
          </a:xfrm>
        </p:spPr>
        <p:txBody>
          <a:bodyPr>
            <a:normAutofit/>
          </a:bodyPr>
          <a:lstStyle/>
          <a:p>
            <a:r>
              <a:rPr lang="en-GB" sz="2400">
                <a:hlinkClick r:id="rId2"/>
              </a:rPr>
              <a:t>How much does a pint of milk cost? Small business minister is quizzed | Politics News | Sky News</a:t>
            </a:r>
            <a:endParaRPr lang="en-GB" sz="2400"/>
          </a:p>
          <a:p>
            <a:r>
              <a:rPr lang="en-GB" sz="2400">
                <a:latin typeface="Calibri" panose="020F0502020204030204" pitchFamily="34" charset="0"/>
                <a:cs typeface="Calibri" panose="020F0502020204030204" pitchFamily="34" charset="0"/>
              </a:rPr>
              <a:t>In interview they mentioned the </a:t>
            </a:r>
            <a:r>
              <a:rPr lang="en-GB" sz="2400" b="0" i="0">
                <a:effectLst/>
                <a:latin typeface="Calibri" panose="020F0502020204030204" pitchFamily="34" charset="0"/>
                <a:cs typeface="Calibri" panose="020F0502020204030204" pitchFamily="34" charset="0"/>
              </a:rPr>
              <a:t>former UK Prime Minister Boris Johnson. During his time in office, Johnson faced criticism for seeking donations to fund renovations of his official residence at Downing Street. Wanted to change the ‘dump’ he wa</a:t>
            </a:r>
            <a:r>
              <a:rPr lang="en-GB" sz="2400">
                <a:latin typeface="Calibri" panose="020F0502020204030204" pitchFamily="34" charset="0"/>
                <a:cs typeface="Calibri" panose="020F0502020204030204" pitchFamily="34" charset="0"/>
              </a:rPr>
              <a:t>s living in </a:t>
            </a:r>
          </a:p>
          <a:p>
            <a:r>
              <a:rPr lang="en-GB" sz="2400" b="0" i="0">
                <a:effectLst/>
                <a:latin typeface="Calibri" panose="020F0502020204030204" pitchFamily="34" charset="0"/>
                <a:cs typeface="Calibri" panose="020F0502020204030204" pitchFamily="34" charset="0"/>
              </a:rPr>
              <a:t>Cost £200,000 </a:t>
            </a:r>
          </a:p>
          <a:p>
            <a:r>
              <a:rPr lang="en-GB" sz="2400" b="0" i="0">
                <a:effectLst/>
                <a:latin typeface="Calibri" panose="020F0502020204030204" pitchFamily="34" charset="0"/>
                <a:cs typeface="Calibri" panose="020F0502020204030204" pitchFamily="34" charset="0"/>
              </a:rPr>
              <a:t>The Electoral Commission investigated the matter and fined the Conservative Party for failing to properly report the donations used for the renovation</a:t>
            </a:r>
          </a:p>
          <a:p>
            <a:r>
              <a:rPr lang="en-GB" sz="2400">
                <a:latin typeface="Calibri" panose="020F0502020204030204" pitchFamily="34" charset="0"/>
                <a:cs typeface="Calibri" panose="020F0502020204030204" pitchFamily="34" charset="0"/>
              </a:rPr>
              <a:t>Last week – Shoes £2,500.00 &amp; Coffee Pods 2 months over £1,000</a:t>
            </a:r>
          </a:p>
          <a:p>
            <a:endParaRPr lang="en-GB" sz="2400"/>
          </a:p>
        </p:txBody>
      </p:sp>
    </p:spTree>
    <p:extLst>
      <p:ext uri="{BB962C8B-B14F-4D97-AF65-F5344CB8AC3E}">
        <p14:creationId xmlns:p14="http://schemas.microsoft.com/office/powerpoint/2010/main" val="3106347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3822-B2D1-DC7B-431B-8E2CE2D3A210}"/>
              </a:ext>
            </a:extLst>
          </p:cNvPr>
          <p:cNvSpPr>
            <a:spLocks noGrp="1"/>
          </p:cNvSpPr>
          <p:nvPr>
            <p:ph type="title"/>
          </p:nvPr>
        </p:nvSpPr>
        <p:spPr/>
        <p:txBody>
          <a:bodyPr/>
          <a:lstStyle/>
          <a:p>
            <a:r>
              <a:rPr lang="en-GB" dirty="0"/>
              <a:t>UNECE &amp; Government State:</a:t>
            </a:r>
          </a:p>
        </p:txBody>
      </p:sp>
      <p:sp>
        <p:nvSpPr>
          <p:cNvPr id="3" name="Content Placeholder 2">
            <a:extLst>
              <a:ext uri="{FF2B5EF4-FFF2-40B4-BE49-F238E27FC236}">
                <a16:creationId xmlns:a16="http://schemas.microsoft.com/office/drawing/2014/main" id="{4E25E2FE-D715-8D1A-B9F2-E867F59C500A}"/>
              </a:ext>
            </a:extLst>
          </p:cNvPr>
          <p:cNvSpPr>
            <a:spLocks noGrp="1"/>
          </p:cNvSpPr>
          <p:nvPr>
            <p:ph idx="1"/>
          </p:nvPr>
        </p:nvSpPr>
        <p:spPr/>
        <p:txBody>
          <a:bodyPr>
            <a:normAutofit/>
          </a:bodyPr>
          <a:lstStyle/>
          <a:p>
            <a:pPr marL="0" indent="0" algn="l">
              <a:buNone/>
            </a:pPr>
            <a:r>
              <a:rPr lang="en-GB" dirty="0">
                <a:latin typeface="Calibri" panose="020F0502020204030204" pitchFamily="34" charset="0"/>
                <a:cs typeface="Calibri" panose="020F0502020204030204" pitchFamily="34" charset="0"/>
              </a:rPr>
              <a:t>T</a:t>
            </a:r>
            <a:r>
              <a:rPr lang="en-GB" b="0" i="0" dirty="0">
                <a:effectLst/>
                <a:latin typeface="Calibri" panose="020F0502020204030204" pitchFamily="34" charset="0"/>
                <a:cs typeface="Calibri" panose="020F0502020204030204" pitchFamily="34" charset="0"/>
              </a:rPr>
              <a:t>hreats to social cohesion into the following three groups:</a:t>
            </a:r>
          </a:p>
          <a:p>
            <a:r>
              <a:rPr lang="en-GB" b="0" i="0" dirty="0">
                <a:effectLst/>
                <a:latin typeface="Calibri" panose="020F0502020204030204" pitchFamily="34" charset="0"/>
                <a:cs typeface="Calibri" panose="020F0502020204030204" pitchFamily="34" charset="0"/>
              </a:rPr>
              <a:t>Economic threats to social cohesion include forms of relative deprivation (inequality), absolute deprivation (poverty, lack of access to necessary services), and low social mobility.</a:t>
            </a:r>
          </a:p>
          <a:p>
            <a:pPr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Socio-cultural - A range of social and cultural issues - National identity, shared values, digitalisation, and a number of social anxieties</a:t>
            </a:r>
          </a:p>
          <a:p>
            <a:pPr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Political - ‘in-group’ and ‘out-group’ members and those threats to social cohesion. Political</a:t>
            </a:r>
            <a:r>
              <a:rPr lang="en-GB" dirty="0">
                <a:latin typeface="Calibri" panose="020F0502020204030204" pitchFamily="34" charset="0"/>
                <a:cs typeface="Calibri" panose="020F0502020204030204" pitchFamily="34" charset="0"/>
              </a:rPr>
              <a:t> /</a:t>
            </a:r>
            <a:r>
              <a:rPr lang="en-GB" b="0" i="0" dirty="0">
                <a:effectLst/>
                <a:latin typeface="Calibri" panose="020F0502020204030204" pitchFamily="34" charset="0"/>
                <a:cs typeface="Calibri" panose="020F0502020204030204" pitchFamily="34" charset="0"/>
              </a:rPr>
              <a:t> religious concerns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222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DCD3F-81D4-83F7-DDAA-334D03E5E13B}"/>
              </a:ext>
            </a:extLst>
          </p:cNvPr>
          <p:cNvSpPr>
            <a:spLocks noGrp="1"/>
          </p:cNvSpPr>
          <p:nvPr>
            <p:ph type="title"/>
          </p:nvPr>
        </p:nvSpPr>
        <p:spPr>
          <a:xfrm>
            <a:off x="838200" y="365125"/>
            <a:ext cx="10515600" cy="844243"/>
          </a:xfrm>
        </p:spPr>
        <p:txBody>
          <a:bodyPr/>
          <a:lstStyle/>
          <a:p>
            <a:r>
              <a:rPr lang="en-GB" dirty="0"/>
              <a:t>The Khan Review</a:t>
            </a:r>
          </a:p>
        </p:txBody>
      </p:sp>
      <p:sp>
        <p:nvSpPr>
          <p:cNvPr id="3" name="Content Placeholder 2">
            <a:extLst>
              <a:ext uri="{FF2B5EF4-FFF2-40B4-BE49-F238E27FC236}">
                <a16:creationId xmlns:a16="http://schemas.microsoft.com/office/drawing/2014/main" id="{0550AB3E-B73A-1F4E-E134-EA42CCF51E9C}"/>
              </a:ext>
            </a:extLst>
          </p:cNvPr>
          <p:cNvSpPr>
            <a:spLocks noGrp="1"/>
          </p:cNvSpPr>
          <p:nvPr>
            <p:ph idx="1"/>
          </p:nvPr>
        </p:nvSpPr>
        <p:spPr>
          <a:xfrm>
            <a:off x="838200" y="1666568"/>
            <a:ext cx="10515600" cy="4510395"/>
          </a:xfrm>
        </p:spPr>
        <p:txBody>
          <a:bodyPr/>
          <a:lstStyle/>
          <a:p>
            <a:r>
              <a:rPr lang="en-GB" dirty="0"/>
              <a:t>Dame Sara Khan March 2024</a:t>
            </a:r>
          </a:p>
          <a:p>
            <a:r>
              <a:rPr lang="en-GB" dirty="0"/>
              <a:t>Threat to Social Cohesion</a:t>
            </a:r>
          </a:p>
          <a:p>
            <a:r>
              <a:rPr lang="en-GB" dirty="0"/>
              <a:t>‘freedom-restricting harassment’</a:t>
            </a:r>
          </a:p>
          <a:p>
            <a:r>
              <a:rPr lang="en-GB" dirty="0"/>
              <a:t>extreme forms of harassment leading individuals into silence, self-censoring, or abandoning their democratic rights</a:t>
            </a:r>
          </a:p>
          <a:p>
            <a:r>
              <a:rPr lang="en-GB" dirty="0"/>
              <a:t>FRH defined as when people experience or witness threatening, intimidatory or abusive harassment online and/or offline which is intended to make people or institutions censor or self-censor out of fear. This may or may not be part of a persistent pattern of behaviour</a:t>
            </a:r>
          </a:p>
        </p:txBody>
      </p:sp>
    </p:spTree>
    <p:extLst>
      <p:ext uri="{BB962C8B-B14F-4D97-AF65-F5344CB8AC3E}">
        <p14:creationId xmlns:p14="http://schemas.microsoft.com/office/powerpoint/2010/main" val="3546677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8847A-F89A-400F-10AE-4D007DA0779C}"/>
              </a:ext>
            </a:extLst>
          </p:cNvPr>
          <p:cNvSpPr>
            <a:spLocks noGrp="1"/>
          </p:cNvSpPr>
          <p:nvPr>
            <p:ph type="title"/>
          </p:nvPr>
        </p:nvSpPr>
        <p:spPr>
          <a:xfrm>
            <a:off x="838200" y="365126"/>
            <a:ext cx="10515600" cy="741004"/>
          </a:xfrm>
        </p:spPr>
        <p:txBody>
          <a:bodyPr>
            <a:normAutofit fontScale="90000"/>
          </a:bodyPr>
          <a:lstStyle/>
          <a:p>
            <a:r>
              <a:rPr lang="en-GB" dirty="0"/>
              <a:t>1,279 sample freedom-restricting harassment</a:t>
            </a:r>
          </a:p>
        </p:txBody>
      </p:sp>
      <p:sp>
        <p:nvSpPr>
          <p:cNvPr id="3" name="Content Placeholder 2">
            <a:extLst>
              <a:ext uri="{FF2B5EF4-FFF2-40B4-BE49-F238E27FC236}">
                <a16:creationId xmlns:a16="http://schemas.microsoft.com/office/drawing/2014/main" id="{81243AD2-F43D-DB61-747C-B3D2A151B65A}"/>
              </a:ext>
            </a:extLst>
          </p:cNvPr>
          <p:cNvSpPr>
            <a:spLocks noGrp="1"/>
          </p:cNvSpPr>
          <p:nvPr>
            <p:ph idx="1"/>
          </p:nvPr>
        </p:nvSpPr>
        <p:spPr>
          <a:xfrm>
            <a:off x="838200" y="1548581"/>
            <a:ext cx="10515600" cy="4628382"/>
          </a:xfrm>
        </p:spPr>
        <p:txBody>
          <a:bodyPr>
            <a:normAutofit/>
          </a:bodyPr>
          <a:lstStyle/>
          <a:p>
            <a:r>
              <a:rPr lang="en-GB" dirty="0"/>
              <a:t>aged 16+ in the UK. </a:t>
            </a:r>
          </a:p>
          <a:p>
            <a:r>
              <a:rPr lang="en-GB" dirty="0"/>
              <a:t>85% of the public believe freedom-restricting harassment currently occurs in the UK</a:t>
            </a:r>
          </a:p>
          <a:p>
            <a:r>
              <a:rPr lang="en-GB" dirty="0"/>
              <a:t>60% believing the problem is worse than five years ago</a:t>
            </a:r>
          </a:p>
          <a:p>
            <a:r>
              <a:rPr lang="en-GB" dirty="0"/>
              <a:t>44% of respondents have witnessed FRH online and in person</a:t>
            </a:r>
          </a:p>
          <a:p>
            <a:r>
              <a:rPr lang="en-GB" dirty="0"/>
              <a:t>76% of the public reported having restricted expressing their personal views in public, out of fear of receiving FRH either to themselves or their loved ones. </a:t>
            </a:r>
          </a:p>
          <a:p>
            <a:r>
              <a:rPr lang="en-GB" dirty="0"/>
              <a:t>47% of respondents reported having witnessed others experiencing FRH which had then resulted in self-censorship</a:t>
            </a:r>
          </a:p>
        </p:txBody>
      </p:sp>
    </p:spTree>
    <p:extLst>
      <p:ext uri="{BB962C8B-B14F-4D97-AF65-F5344CB8AC3E}">
        <p14:creationId xmlns:p14="http://schemas.microsoft.com/office/powerpoint/2010/main" val="1329131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F241A-1AF0-28C7-9D8C-21580E0C892A}"/>
              </a:ext>
            </a:extLst>
          </p:cNvPr>
          <p:cNvSpPr>
            <a:spLocks noGrp="1"/>
          </p:cNvSpPr>
          <p:nvPr>
            <p:ph type="title"/>
          </p:nvPr>
        </p:nvSpPr>
        <p:spPr/>
        <p:txBody>
          <a:bodyPr/>
          <a:lstStyle/>
          <a:p>
            <a:r>
              <a:rPr lang="en-GB" dirty="0"/>
              <a:t>Cohesion: A challenge facing other Countries </a:t>
            </a:r>
          </a:p>
        </p:txBody>
      </p:sp>
      <p:sp>
        <p:nvSpPr>
          <p:cNvPr id="3" name="Content Placeholder 2">
            <a:extLst>
              <a:ext uri="{FF2B5EF4-FFF2-40B4-BE49-F238E27FC236}">
                <a16:creationId xmlns:a16="http://schemas.microsoft.com/office/drawing/2014/main" id="{C89129AC-4B9D-843E-13F3-024ADBBD7E4E}"/>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France - race riots in the summer of 2023 -in one week, 12,031 cars were set on fire and 2,508 buildings attacked, including 436 shops, 370 banks, 273 police stations, 168 schools and 105 town halls. 3,505 people were arrested, the youngest aged 11 and the oldest 59</a:t>
            </a:r>
          </a:p>
          <a:p>
            <a:r>
              <a:rPr lang="en-GB" dirty="0">
                <a:latin typeface="Calibri" panose="020F0502020204030204" pitchFamily="34" charset="0"/>
                <a:cs typeface="Calibri" panose="020F0502020204030204" pitchFamily="34" charset="0"/>
              </a:rPr>
              <a:t>Germany  - rise in neo-Nazi and far right extremism activity. Number of right-wing extremists has risen to 38,800 in 2022, from 33,900 the previous year.  14,000 violent far right extremists. German far right coup plot by the so-called ‘</a:t>
            </a:r>
            <a:r>
              <a:rPr lang="en-GB" dirty="0" err="1">
                <a:latin typeface="Calibri" panose="020F0502020204030204" pitchFamily="34" charset="0"/>
                <a:cs typeface="Calibri" panose="020F0502020204030204" pitchFamily="34" charset="0"/>
              </a:rPr>
              <a:t>Reichsburger</a:t>
            </a:r>
            <a:r>
              <a:rPr lang="en-GB" dirty="0">
                <a:latin typeface="Calibri" panose="020F0502020204030204" pitchFamily="34" charset="0"/>
                <a:cs typeface="Calibri" panose="020F0502020204030204" pitchFamily="34" charset="0"/>
              </a:rPr>
              <a:t>’, who </a:t>
            </a:r>
            <a:r>
              <a:rPr lang="en-GB" b="0" i="0" dirty="0">
                <a:effectLst/>
                <a:latin typeface="Calibri" panose="020F0502020204030204" pitchFamily="34" charset="0"/>
                <a:cs typeface="Calibri" panose="020F0502020204030204" pitchFamily="34" charset="0"/>
              </a:rPr>
              <a:t>reject the legitimacy of the modern German state</a:t>
            </a:r>
            <a:r>
              <a:rPr lang="en-GB"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591221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97AEC-09BB-4D7D-4261-CAB622337F43}"/>
              </a:ext>
            </a:extLst>
          </p:cNvPr>
          <p:cNvSpPr>
            <a:spLocks noGrp="1"/>
          </p:cNvSpPr>
          <p:nvPr>
            <p:ph type="title"/>
          </p:nvPr>
        </p:nvSpPr>
        <p:spPr/>
        <p:txBody>
          <a:bodyPr/>
          <a:lstStyle/>
          <a:p>
            <a:r>
              <a:rPr lang="en-GB" dirty="0"/>
              <a:t>Cohesion: A challenge facing other Countries </a:t>
            </a:r>
          </a:p>
        </p:txBody>
      </p:sp>
      <p:sp>
        <p:nvSpPr>
          <p:cNvPr id="3" name="Content Placeholder 2">
            <a:extLst>
              <a:ext uri="{FF2B5EF4-FFF2-40B4-BE49-F238E27FC236}">
                <a16:creationId xmlns:a16="http://schemas.microsoft.com/office/drawing/2014/main" id="{963EE909-13F0-AE01-194E-AE905B39B742}"/>
              </a:ext>
            </a:extLst>
          </p:cNvPr>
          <p:cNvSpPr>
            <a:spLocks noGrp="1"/>
          </p:cNvSpPr>
          <p:nvPr>
            <p:ph idx="1"/>
          </p:nvPr>
        </p:nvSpPr>
        <p:spPr/>
        <p:txBody>
          <a:bodyPr/>
          <a:lstStyle/>
          <a:p>
            <a:r>
              <a:rPr lang="en-GB" dirty="0"/>
              <a:t>Australia indicates that social cohesion is under pressure and declining. Declines in people’s sense of national pride and belonging, increasing financial strain and a weakening sense of social inclusion and justice have raised concerns. Falling levels in national pride and belonging and a decreased trust in the government and increasing concern for inequality.</a:t>
            </a:r>
          </a:p>
          <a:p>
            <a:r>
              <a:rPr lang="en-GB" b="0" i="0" dirty="0">
                <a:solidFill>
                  <a:srgbClr val="242424"/>
                </a:solidFill>
                <a:effectLst/>
                <a:latin typeface="Segoe UI" panose="020B0502040204020203" pitchFamily="34" charset="0"/>
              </a:rPr>
              <a:t>Indigenous Australians</a:t>
            </a:r>
            <a:endParaRPr lang="en-GB" dirty="0"/>
          </a:p>
        </p:txBody>
      </p:sp>
    </p:spTree>
    <p:extLst>
      <p:ext uri="{BB962C8B-B14F-4D97-AF65-F5344CB8AC3E}">
        <p14:creationId xmlns:p14="http://schemas.microsoft.com/office/powerpoint/2010/main" val="646590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817F1E-DE3E-8FCC-AC09-AB9CF4E09D45}"/>
              </a:ext>
            </a:extLst>
          </p:cNvPr>
          <p:cNvSpPr>
            <a:spLocks noGrp="1"/>
          </p:cNvSpPr>
          <p:nvPr>
            <p:ph type="title"/>
          </p:nvPr>
        </p:nvSpPr>
        <p:spPr>
          <a:xfrm>
            <a:off x="1137037" y="484094"/>
            <a:ext cx="9998441" cy="1206594"/>
          </a:xfrm>
        </p:spPr>
        <p:txBody>
          <a:bodyPr>
            <a:normAutofit/>
          </a:bodyPr>
          <a:lstStyle/>
          <a:p>
            <a:r>
              <a:rPr lang="en-GB" dirty="0"/>
              <a:t>Jo Cox </a:t>
            </a:r>
          </a:p>
        </p:txBody>
      </p:sp>
      <p:sp>
        <p:nvSpPr>
          <p:cNvPr id="14" name="Freeform: Shape 13">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BEA9C7BC-B362-C18B-97BE-80918011DDC7}"/>
              </a:ext>
            </a:extLst>
          </p:cNvPr>
          <p:cNvPicPr>
            <a:picLocks noChangeAspect="1"/>
          </p:cNvPicPr>
          <p:nvPr/>
        </p:nvPicPr>
        <p:blipFill>
          <a:blip r:embed="rId2"/>
          <a:srcRect t="4658" r="-1" b="6931"/>
          <a:stretch/>
        </p:blipFill>
        <p:spPr>
          <a:xfrm>
            <a:off x="1309404" y="2114946"/>
            <a:ext cx="3274548" cy="3639491"/>
          </a:xfrm>
          <a:prstGeom prst="rect">
            <a:avLst/>
          </a:prstGeom>
        </p:spPr>
      </p:pic>
      <p:sp>
        <p:nvSpPr>
          <p:cNvPr id="16"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15308F-CBA4-A878-BC0F-F40E3BD5CCD1}"/>
              </a:ext>
            </a:extLst>
          </p:cNvPr>
          <p:cNvSpPr>
            <a:spLocks noGrp="1"/>
          </p:cNvSpPr>
          <p:nvPr>
            <p:ph idx="1"/>
          </p:nvPr>
        </p:nvSpPr>
        <p:spPr>
          <a:xfrm>
            <a:off x="5366870" y="1958614"/>
            <a:ext cx="5775327" cy="4144074"/>
          </a:xfrm>
        </p:spPr>
        <p:txBody>
          <a:bodyPr anchor="ctr">
            <a:normAutofit/>
          </a:bodyPr>
          <a:lstStyle/>
          <a:p>
            <a:r>
              <a:rPr lang="en-GB" sz="2400" b="1" i="1" dirty="0">
                <a:effectLst/>
                <a:latin typeface="Calibri" panose="020F0502020204030204" pitchFamily="34" charset="0"/>
                <a:cs typeface="Calibri" panose="020F0502020204030204" pitchFamily="34" charset="0"/>
              </a:rPr>
              <a:t>We are far more united and have far more in common than that which divides us.</a:t>
            </a:r>
          </a:p>
          <a:p>
            <a:r>
              <a:rPr lang="en-GB" sz="2400" b="0" i="0" dirty="0">
                <a:effectLst/>
                <a:latin typeface="Calibri" panose="020F0502020204030204" pitchFamily="34" charset="0"/>
                <a:cs typeface="Calibri" panose="020F0502020204030204" pitchFamily="34" charset="0"/>
              </a:rPr>
              <a:t>MP for Batley and </a:t>
            </a:r>
            <a:r>
              <a:rPr lang="en-GB" sz="2400" b="0" i="0" dirty="0" err="1">
                <a:effectLst/>
                <a:latin typeface="Calibri" panose="020F0502020204030204" pitchFamily="34" charset="0"/>
                <a:cs typeface="Calibri" panose="020F0502020204030204" pitchFamily="34" charset="0"/>
              </a:rPr>
              <a:t>Spen</a:t>
            </a:r>
            <a:r>
              <a:rPr lang="en-GB" sz="2400" b="0" i="0" dirty="0">
                <a:effectLst/>
                <a:latin typeface="Calibri" panose="020F0502020204030204" pitchFamily="34" charset="0"/>
                <a:cs typeface="Calibri" panose="020F0502020204030204" pitchFamily="34" charset="0"/>
              </a:rPr>
              <a:t> – Yorkshire </a:t>
            </a:r>
          </a:p>
          <a:p>
            <a:r>
              <a:rPr lang="en-GB" sz="2400" dirty="0">
                <a:latin typeface="Calibri" panose="020F0502020204030204" pitchFamily="34" charset="0"/>
                <a:cs typeface="Calibri" panose="020F0502020204030204" pitchFamily="34" charset="0"/>
              </a:rPr>
              <a:t>Murder June 2016</a:t>
            </a:r>
          </a:p>
          <a:p>
            <a:r>
              <a:rPr lang="en-GB" sz="2400" dirty="0">
                <a:latin typeface="Calibri" panose="020F0502020204030204" pitchFamily="34" charset="0"/>
                <a:cs typeface="Calibri" panose="020F0502020204030204" pitchFamily="34" charset="0"/>
              </a:rPr>
              <a:t>Slow burning of hate lead Thomas Mair to kill Jo – Brexit, immigrants </a:t>
            </a:r>
            <a:r>
              <a:rPr lang="en-GB" sz="2400" b="0" i="0" dirty="0">
                <a:effectLst/>
                <a:latin typeface="Calibri" panose="020F0502020204030204" pitchFamily="34" charset="0"/>
                <a:cs typeface="Calibri" panose="020F0502020204030204" pitchFamily="34" charset="0"/>
              </a:rPr>
              <a:t>Mair came to regard Cox as one of “the collaborators”, a traitor to his race.</a:t>
            </a:r>
          </a:p>
          <a:p>
            <a:pPr marL="0" indent="0">
              <a:buNone/>
            </a:pPr>
            <a:endParaRPr lang="en-GB" sz="2000" dirty="0"/>
          </a:p>
        </p:txBody>
      </p:sp>
    </p:spTree>
    <p:extLst>
      <p:ext uri="{BB962C8B-B14F-4D97-AF65-F5344CB8AC3E}">
        <p14:creationId xmlns:p14="http://schemas.microsoft.com/office/powerpoint/2010/main" val="2188880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4C6E-1BB6-1A11-4359-2C4330A25695}"/>
              </a:ext>
            </a:extLst>
          </p:cNvPr>
          <p:cNvSpPr>
            <a:spLocks noGrp="1"/>
          </p:cNvSpPr>
          <p:nvPr>
            <p:ph type="title"/>
          </p:nvPr>
        </p:nvSpPr>
        <p:spPr/>
        <p:txBody>
          <a:bodyPr/>
          <a:lstStyle/>
          <a:p>
            <a:r>
              <a:rPr lang="en-GB" sz="4400" dirty="0"/>
              <a:t>Jo Cox Foundation Project </a:t>
            </a:r>
            <a:endParaRPr lang="en-GB" dirty="0"/>
          </a:p>
        </p:txBody>
      </p:sp>
      <p:sp>
        <p:nvSpPr>
          <p:cNvPr id="3" name="Content Placeholder 2">
            <a:extLst>
              <a:ext uri="{FF2B5EF4-FFF2-40B4-BE49-F238E27FC236}">
                <a16:creationId xmlns:a16="http://schemas.microsoft.com/office/drawing/2014/main" id="{32FF2BEA-EAEA-BA1E-1B7C-F1EB3D67820C}"/>
              </a:ext>
            </a:extLst>
          </p:cNvPr>
          <p:cNvSpPr>
            <a:spLocks noGrp="1"/>
          </p:cNvSpPr>
          <p:nvPr>
            <p:ph idx="1"/>
          </p:nvPr>
        </p:nvSpPr>
        <p:spPr>
          <a:xfrm>
            <a:off x="838200" y="1371600"/>
            <a:ext cx="10515600" cy="4805363"/>
          </a:xfrm>
        </p:spPr>
        <p:txBody>
          <a:bodyPr>
            <a:normAutofit fontScale="92500" lnSpcReduction="20000"/>
          </a:bodyPr>
          <a:lstStyle/>
          <a:p>
            <a:r>
              <a:rPr lang="en-GB" i="0" dirty="0">
                <a:solidFill>
                  <a:srgbClr val="242424"/>
                </a:solidFill>
                <a:effectLst/>
                <a:latin typeface="Segoe UI" panose="020B0502040204020203" pitchFamily="34" charset="0"/>
              </a:rPr>
              <a:t>Strengthening the More in Common Network with the idea to connect communities and promote unity and understanding</a:t>
            </a:r>
          </a:p>
          <a:p>
            <a:r>
              <a:rPr lang="en-GB" i="0" dirty="0">
                <a:solidFill>
                  <a:srgbClr val="242424"/>
                </a:solidFill>
                <a:effectLst/>
                <a:latin typeface="Segoe UI" panose="020B0502040204020203" pitchFamily="34" charset="0"/>
              </a:rPr>
              <a:t>Challenges Faced</a:t>
            </a:r>
            <a:r>
              <a:rPr lang="en-GB" dirty="0">
                <a:solidFill>
                  <a:srgbClr val="242424"/>
                </a:solidFill>
                <a:latin typeface="Segoe UI" panose="020B0502040204020203" pitchFamily="34" charset="0"/>
              </a:rPr>
              <a:t> including </a:t>
            </a:r>
            <a:r>
              <a:rPr lang="en-GB" i="0" dirty="0">
                <a:solidFill>
                  <a:srgbClr val="242424"/>
                </a:solidFill>
                <a:effectLst/>
                <a:latin typeface="Segoe UI" panose="020B0502040204020203" pitchFamily="34" charset="0"/>
              </a:rPr>
              <a:t>pandemic and the cost-of-living crisis</a:t>
            </a:r>
          </a:p>
          <a:p>
            <a:r>
              <a:rPr lang="en-GB" i="0" dirty="0">
                <a:solidFill>
                  <a:srgbClr val="242424"/>
                </a:solidFill>
                <a:effectLst/>
                <a:latin typeface="Segoe UI" panose="020B0502040204020203" pitchFamily="34" charset="0"/>
              </a:rPr>
              <a:t>communities where people know their neighbours, feel a sense of belonging, and are happier and less lonely</a:t>
            </a:r>
          </a:p>
          <a:p>
            <a:r>
              <a:rPr lang="en-GB" i="0" dirty="0">
                <a:solidFill>
                  <a:srgbClr val="242424"/>
                </a:solidFill>
                <a:effectLst/>
                <a:latin typeface="Segoe UI" panose="020B0502040204020203" pitchFamily="34" charset="0"/>
              </a:rPr>
              <a:t>Suggestions - </a:t>
            </a:r>
            <a:r>
              <a:rPr lang="en-GB" b="1" i="0" dirty="0">
                <a:solidFill>
                  <a:srgbClr val="242424"/>
                </a:solidFill>
                <a:effectLst/>
                <a:latin typeface="Segoe UI" panose="020B0502040204020203" pitchFamily="34" charset="0"/>
              </a:rPr>
              <a:t>Community Events and Volunteering</a:t>
            </a:r>
            <a:r>
              <a:rPr lang="en-GB" i="0" dirty="0">
                <a:solidFill>
                  <a:srgbClr val="242424"/>
                </a:solidFill>
                <a:effectLst/>
                <a:latin typeface="Segoe UI" panose="020B0502040204020203" pitchFamily="34" charset="0"/>
              </a:rPr>
              <a:t>: Participating in community events and volunteering makes people happier and less lonely</a:t>
            </a:r>
          </a:p>
          <a:p>
            <a:r>
              <a:rPr lang="en-GB" b="1" i="0" dirty="0">
                <a:solidFill>
                  <a:srgbClr val="242424"/>
                </a:solidFill>
                <a:effectLst/>
                <a:latin typeface="Segoe UI" panose="020B0502040204020203" pitchFamily="34" charset="0"/>
              </a:rPr>
              <a:t>Engagement Barriers</a:t>
            </a:r>
            <a:r>
              <a:rPr lang="en-GB" i="0" dirty="0">
                <a:solidFill>
                  <a:srgbClr val="242424"/>
                </a:solidFill>
                <a:effectLst/>
                <a:latin typeface="Segoe UI" panose="020B0502040204020203" pitchFamily="34" charset="0"/>
              </a:rPr>
              <a:t>: There are barriers to engaging people in both attending events and taking on long-term volunteering</a:t>
            </a:r>
            <a:endParaRPr lang="en-GB" dirty="0">
              <a:solidFill>
                <a:srgbClr val="242424"/>
              </a:solidFill>
              <a:latin typeface="Segoe UI" panose="020B0502040204020203" pitchFamily="34" charset="0"/>
            </a:endParaRPr>
          </a:p>
          <a:p>
            <a:r>
              <a:rPr lang="en-GB" b="1" i="0" dirty="0">
                <a:solidFill>
                  <a:srgbClr val="242424"/>
                </a:solidFill>
                <a:effectLst/>
                <a:latin typeface="Segoe UI" panose="020B0502040204020203" pitchFamily="34" charset="0"/>
              </a:rPr>
              <a:t>Impact of Smaller Events</a:t>
            </a:r>
            <a:r>
              <a:rPr lang="en-GB" i="0" dirty="0">
                <a:solidFill>
                  <a:srgbClr val="242424"/>
                </a:solidFill>
                <a:effectLst/>
                <a:latin typeface="Segoe UI" panose="020B0502040204020203" pitchFamily="34" charset="0"/>
              </a:rPr>
              <a:t>: Smaller events can have a deep impact, and the type of event influences participants' experiences</a:t>
            </a:r>
            <a:endParaRPr lang="en-GB" dirty="0">
              <a:solidFill>
                <a:srgbClr val="242424"/>
              </a:solidFill>
              <a:latin typeface="Segoe UI" panose="020B0502040204020203" pitchFamily="34" charset="0"/>
            </a:endParaRPr>
          </a:p>
          <a:p>
            <a:r>
              <a:rPr lang="en-GB" b="1" i="0" dirty="0">
                <a:solidFill>
                  <a:srgbClr val="242424"/>
                </a:solidFill>
                <a:effectLst/>
                <a:latin typeface="Segoe UI" panose="020B0502040204020203" pitchFamily="34" charset="0"/>
              </a:rPr>
              <a:t>Training and Peer Networks</a:t>
            </a:r>
            <a:r>
              <a:rPr lang="en-GB" i="0" dirty="0">
                <a:solidFill>
                  <a:srgbClr val="242424"/>
                </a:solidFill>
                <a:effectLst/>
                <a:latin typeface="Segoe UI" panose="020B0502040204020203" pitchFamily="34" charset="0"/>
              </a:rPr>
              <a:t>: These are crucial for building long-term sustainability in volunteer projects</a:t>
            </a:r>
          </a:p>
          <a:p>
            <a:pPr marL="0" indent="0" algn="l">
              <a:buNone/>
            </a:pPr>
            <a:endParaRPr lang="en-GB" b="1" i="0" dirty="0">
              <a:solidFill>
                <a:srgbClr val="242424"/>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1307193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FE0E9-EB34-C2E0-BE44-AFCC284B1ADA}"/>
              </a:ext>
            </a:extLst>
          </p:cNvPr>
          <p:cNvSpPr>
            <a:spLocks noGrp="1"/>
          </p:cNvSpPr>
          <p:nvPr>
            <p:ph type="title"/>
          </p:nvPr>
        </p:nvSpPr>
        <p:spPr>
          <a:xfrm>
            <a:off x="838200" y="450376"/>
            <a:ext cx="10515600" cy="941696"/>
          </a:xfrm>
        </p:spPr>
        <p:txBody>
          <a:bodyPr>
            <a:normAutofit fontScale="90000"/>
          </a:bodyPr>
          <a:lstStyle/>
          <a:p>
            <a:br>
              <a:rPr lang="en-GB" b="1" i="0" dirty="0">
                <a:effectLst/>
                <a:latin typeface="Arial" panose="020B0604020202020204" pitchFamily="34" charset="0"/>
              </a:rPr>
            </a:br>
            <a:r>
              <a:rPr lang="en-GB" b="1" i="0" dirty="0">
                <a:effectLst/>
                <a:latin typeface="Arial" panose="020B0604020202020204" pitchFamily="34" charset="0"/>
              </a:rPr>
              <a:t>Welsh Index of Multiple Deprivation</a:t>
            </a:r>
            <a:br>
              <a:rPr lang="en-GB" b="1" i="0" dirty="0">
                <a:solidFill>
                  <a:srgbClr val="835D0C"/>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81AE931-A52C-9C58-6E0D-F6E3D39FC2AD}"/>
              </a:ext>
            </a:extLst>
          </p:cNvPr>
          <p:cNvSpPr>
            <a:spLocks noGrp="1"/>
          </p:cNvSpPr>
          <p:nvPr>
            <p:ph idx="1"/>
          </p:nvPr>
        </p:nvSpPr>
        <p:spPr/>
        <p:txBody>
          <a:bodyPr/>
          <a:lstStyle/>
          <a:p>
            <a:r>
              <a:rPr lang="en-GB" b="0" i="0" dirty="0">
                <a:effectLst/>
                <a:latin typeface="Arial" panose="020B0604020202020204" pitchFamily="34" charset="0"/>
              </a:rPr>
              <a:t>The Welsh Index of Multiple Deprivation (WIMD) is the Welsh Government’s official measure of relative deprivation for areas in Wales. </a:t>
            </a:r>
          </a:p>
          <a:p>
            <a:r>
              <a:rPr lang="en-GB" b="0" i="0" dirty="0">
                <a:effectLst/>
                <a:latin typeface="Arial" panose="020B0604020202020204" pitchFamily="34" charset="0"/>
              </a:rPr>
              <a:t>It identifies areas with the highest concentrations of several different types of deprivation. </a:t>
            </a:r>
          </a:p>
          <a:p>
            <a:r>
              <a:rPr lang="en-GB" b="0" i="0" dirty="0">
                <a:solidFill>
                  <a:srgbClr val="000000"/>
                </a:solidFill>
                <a:effectLst/>
                <a:latin typeface="Arial" panose="020B0604020202020204" pitchFamily="34" charset="0"/>
              </a:rPr>
              <a:t>1 (most deprived) to 1,909 (least deprived)</a:t>
            </a:r>
            <a:endParaRPr lang="en-GB" b="0" i="0" dirty="0">
              <a:effectLst/>
              <a:latin typeface="Arial" panose="020B0604020202020204" pitchFamily="34" charset="0"/>
            </a:endParaRPr>
          </a:p>
          <a:p>
            <a:r>
              <a:rPr lang="en-GB" b="0" i="0" dirty="0">
                <a:effectLst/>
                <a:latin typeface="Arial" panose="020B0604020202020204" pitchFamily="34" charset="0"/>
              </a:rPr>
              <a:t>WIMD 2019</a:t>
            </a:r>
            <a:r>
              <a:rPr lang="en-GB" dirty="0">
                <a:latin typeface="Arial" panose="020B0604020202020204" pitchFamily="34" charset="0"/>
              </a:rPr>
              <a:t> is most up to date </a:t>
            </a:r>
            <a:endParaRPr lang="en-GB" dirty="0"/>
          </a:p>
        </p:txBody>
      </p:sp>
    </p:spTree>
    <p:extLst>
      <p:ext uri="{BB962C8B-B14F-4D97-AF65-F5344CB8AC3E}">
        <p14:creationId xmlns:p14="http://schemas.microsoft.com/office/powerpoint/2010/main" val="1282742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2BB83-59B2-BFCD-8C6D-7FA42C103D11}"/>
              </a:ext>
            </a:extLst>
          </p:cNvPr>
          <p:cNvSpPr>
            <a:spLocks noGrp="1"/>
          </p:cNvSpPr>
          <p:nvPr>
            <p:ph type="title"/>
          </p:nvPr>
        </p:nvSpPr>
        <p:spPr>
          <a:xfrm>
            <a:off x="838200" y="365125"/>
            <a:ext cx="10515600" cy="696759"/>
          </a:xfrm>
        </p:spPr>
        <p:txBody>
          <a:bodyPr>
            <a:normAutofit/>
          </a:bodyPr>
          <a:lstStyle/>
          <a:p>
            <a:r>
              <a:rPr lang="en-GB" sz="3600" dirty="0"/>
              <a:t>Types of Deprivation</a:t>
            </a:r>
          </a:p>
        </p:txBody>
      </p:sp>
      <p:sp>
        <p:nvSpPr>
          <p:cNvPr id="3" name="Content Placeholder 2">
            <a:extLst>
              <a:ext uri="{FF2B5EF4-FFF2-40B4-BE49-F238E27FC236}">
                <a16:creationId xmlns:a16="http://schemas.microsoft.com/office/drawing/2014/main" id="{30D8A50B-485C-573E-A0F9-04A7E82D8E7C}"/>
              </a:ext>
            </a:extLst>
          </p:cNvPr>
          <p:cNvSpPr>
            <a:spLocks noGrp="1"/>
          </p:cNvSpPr>
          <p:nvPr>
            <p:ph idx="1"/>
          </p:nvPr>
        </p:nvSpPr>
        <p:spPr>
          <a:xfrm>
            <a:off x="838200" y="1061884"/>
            <a:ext cx="10515600" cy="5309419"/>
          </a:xfrm>
        </p:spPr>
        <p:txBody>
          <a:bodyPr>
            <a:normAutofit fontScale="85000" lnSpcReduction="20000"/>
          </a:bodyPr>
          <a:lstStyle/>
          <a:p>
            <a:pPr algn="l">
              <a:spcAft>
                <a:spcPts val="788"/>
              </a:spcAft>
              <a:buNone/>
            </a:pPr>
            <a:r>
              <a:rPr lang="en-GB" b="1" i="0" dirty="0">
                <a:solidFill>
                  <a:srgbClr val="000000"/>
                </a:solidFill>
                <a:effectLst/>
                <a:latin typeface="Arial" panose="020B0604020202020204" pitchFamily="34" charset="0"/>
              </a:rPr>
              <a:t>Deprivation</a:t>
            </a:r>
            <a:r>
              <a:rPr lang="en-GB" b="0" i="0" dirty="0">
                <a:solidFill>
                  <a:srgbClr val="000000"/>
                </a:solidFill>
                <a:effectLst/>
                <a:latin typeface="Arial" panose="020B0604020202020204" pitchFamily="34" charset="0"/>
              </a:rPr>
              <a:t> is the lack of access to opportunities and resources which we might expect in our society.</a:t>
            </a:r>
          </a:p>
          <a:p>
            <a:pPr algn="l">
              <a:spcAft>
                <a:spcPts val="788"/>
              </a:spcAft>
              <a:buNone/>
            </a:pPr>
            <a:r>
              <a:rPr lang="en-GB" b="0" i="0" dirty="0">
                <a:solidFill>
                  <a:srgbClr val="000000"/>
                </a:solidFill>
                <a:effectLst/>
                <a:latin typeface="Arial" panose="020B0604020202020204" pitchFamily="34" charset="0"/>
              </a:rPr>
              <a:t> Material deprivation is having insufficient physical resources – food, shelter, and clothing – necessary to sustain a certain standard of life. </a:t>
            </a:r>
          </a:p>
          <a:p>
            <a:pPr algn="l">
              <a:spcAft>
                <a:spcPts val="788"/>
              </a:spcAft>
              <a:buNone/>
            </a:pPr>
            <a:r>
              <a:rPr lang="en-GB" b="0" i="0" dirty="0">
                <a:solidFill>
                  <a:srgbClr val="000000"/>
                </a:solidFill>
                <a:effectLst/>
                <a:latin typeface="Arial" panose="020B0604020202020204" pitchFamily="34" charset="0"/>
              </a:rPr>
              <a:t>Social deprivation refers to the ability of an individual to participate in the normal social life of the community.</a:t>
            </a:r>
          </a:p>
          <a:p>
            <a:pPr algn="l">
              <a:spcAft>
                <a:spcPts val="788"/>
              </a:spcAft>
            </a:pPr>
            <a:r>
              <a:rPr lang="en-GB" b="1" i="0" dirty="0">
                <a:solidFill>
                  <a:srgbClr val="000000"/>
                </a:solidFill>
                <a:effectLst/>
                <a:latin typeface="Arial" panose="020B0604020202020204" pitchFamily="34" charset="0"/>
              </a:rPr>
              <a:t>Multiple Deprivation</a:t>
            </a:r>
            <a:r>
              <a:rPr lang="en-GB" b="0" i="0" dirty="0">
                <a:solidFill>
                  <a:srgbClr val="000000"/>
                </a:solidFill>
                <a:effectLst/>
                <a:latin typeface="Arial" panose="020B0604020202020204" pitchFamily="34" charset="0"/>
              </a:rPr>
              <a:t> refers to more than one type of deprivation. An area is multiply deprived if there is a concentration of people experiencing a certain type of deprivation. </a:t>
            </a:r>
          </a:p>
          <a:p>
            <a:pPr algn="l">
              <a:spcAft>
                <a:spcPts val="788"/>
              </a:spcAft>
            </a:pPr>
            <a:r>
              <a:rPr lang="en-GB" b="0" i="0" dirty="0">
                <a:solidFill>
                  <a:srgbClr val="000000"/>
                </a:solidFill>
                <a:effectLst/>
                <a:latin typeface="Arial" panose="020B0604020202020204" pitchFamily="34" charset="0"/>
              </a:rPr>
              <a:t>The greater the number of domains for which there are high concentrations of deprivation then the greater the overall deprivation in an area. </a:t>
            </a:r>
          </a:p>
          <a:p>
            <a:pPr algn="l">
              <a:spcAft>
                <a:spcPts val="788"/>
              </a:spcAft>
            </a:pPr>
            <a:r>
              <a:rPr lang="en-GB" b="0" i="0" dirty="0">
                <a:solidFill>
                  <a:srgbClr val="000000"/>
                </a:solidFill>
                <a:effectLst/>
                <a:latin typeface="Arial" panose="020B0604020202020204" pitchFamily="34" charset="0"/>
              </a:rPr>
              <a:t>This does not necessarily mean that the same people suffer multiple types of deprivation in the area, although we would expect there to be significant overlap.</a:t>
            </a:r>
          </a:p>
          <a:p>
            <a:endParaRPr lang="en-GB" dirty="0"/>
          </a:p>
        </p:txBody>
      </p:sp>
    </p:spTree>
    <p:extLst>
      <p:ext uri="{BB962C8B-B14F-4D97-AF65-F5344CB8AC3E}">
        <p14:creationId xmlns:p14="http://schemas.microsoft.com/office/powerpoint/2010/main" val="2833325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3610B-39AE-499F-DD9E-3172E19475F2}"/>
              </a:ext>
            </a:extLst>
          </p:cNvPr>
          <p:cNvSpPr>
            <a:spLocks noGrp="1"/>
          </p:cNvSpPr>
          <p:nvPr>
            <p:ph type="title"/>
          </p:nvPr>
        </p:nvSpPr>
        <p:spPr>
          <a:xfrm>
            <a:off x="838200" y="365126"/>
            <a:ext cx="10515600" cy="652514"/>
          </a:xfrm>
        </p:spPr>
        <p:txBody>
          <a:bodyPr>
            <a:normAutofit fontScale="90000"/>
          </a:bodyPr>
          <a:lstStyle/>
          <a:p>
            <a:br>
              <a:rPr lang="en-GB" b="0" i="0" dirty="0">
                <a:solidFill>
                  <a:srgbClr val="000000"/>
                </a:solidFill>
                <a:effectLst/>
                <a:latin typeface="Arial" panose="020B0604020202020204" pitchFamily="34" charset="0"/>
              </a:rPr>
            </a:br>
            <a:r>
              <a:rPr lang="en-GB" b="0" i="0" dirty="0">
                <a:solidFill>
                  <a:srgbClr val="000000"/>
                </a:solidFill>
                <a:effectLst/>
                <a:latin typeface="Arial" panose="020B0604020202020204" pitchFamily="34" charset="0"/>
              </a:rPr>
              <a:t>What does WIMD measure?</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E99FD42-57EC-AD97-76DA-3F43D1EA135E}"/>
              </a:ext>
            </a:extLst>
          </p:cNvPr>
          <p:cNvSpPr>
            <a:spLocks noGrp="1"/>
          </p:cNvSpPr>
          <p:nvPr>
            <p:ph idx="1"/>
          </p:nvPr>
        </p:nvSpPr>
        <p:spPr>
          <a:xfrm>
            <a:off x="838200" y="1533832"/>
            <a:ext cx="10515600" cy="4643131"/>
          </a:xfrm>
        </p:spPr>
        <p:txBody>
          <a:bodyPr>
            <a:normAutofit fontScale="47500" lnSpcReduction="20000"/>
          </a:bodyPr>
          <a:lstStyle/>
          <a:p>
            <a:pPr algn="l">
              <a:spcAft>
                <a:spcPts val="788"/>
              </a:spcAft>
              <a:buNone/>
            </a:pPr>
            <a:r>
              <a:rPr lang="en-GB" sz="3300" b="0" i="0" dirty="0">
                <a:solidFill>
                  <a:srgbClr val="000000"/>
                </a:solidFill>
                <a:effectLst/>
                <a:latin typeface="Arial" panose="020B0604020202020204" pitchFamily="34" charset="0"/>
              </a:rPr>
              <a:t>WIMD is a measure of </a:t>
            </a:r>
            <a:r>
              <a:rPr lang="en-GB" sz="3300" b="1" i="0" dirty="0">
                <a:solidFill>
                  <a:srgbClr val="000000"/>
                </a:solidFill>
                <a:effectLst/>
                <a:latin typeface="Arial" panose="020B0604020202020204" pitchFamily="34" charset="0"/>
              </a:rPr>
              <a:t>multiple deprivation</a:t>
            </a:r>
            <a:r>
              <a:rPr lang="en-GB" sz="3300" b="0" i="0" dirty="0">
                <a:solidFill>
                  <a:srgbClr val="000000"/>
                </a:solidFill>
                <a:effectLst/>
                <a:latin typeface="Arial" panose="020B0604020202020204" pitchFamily="34" charset="0"/>
              </a:rPr>
              <a:t> that is both an </a:t>
            </a:r>
            <a:r>
              <a:rPr lang="en-GB" sz="3300" b="1" i="0" dirty="0">
                <a:solidFill>
                  <a:srgbClr val="000000"/>
                </a:solidFill>
                <a:effectLst/>
                <a:latin typeface="Arial" panose="020B0604020202020204" pitchFamily="34" charset="0"/>
              </a:rPr>
              <a:t>area-based measure</a:t>
            </a:r>
            <a:r>
              <a:rPr lang="en-GB" sz="3300" b="0" i="0" dirty="0">
                <a:solidFill>
                  <a:srgbClr val="000000"/>
                </a:solidFill>
                <a:effectLst/>
                <a:latin typeface="Arial" panose="020B0604020202020204" pitchFamily="34" charset="0"/>
              </a:rPr>
              <a:t> and a measure of </a:t>
            </a:r>
            <a:r>
              <a:rPr lang="en-GB" sz="3300" b="1" i="0" dirty="0">
                <a:solidFill>
                  <a:srgbClr val="000000"/>
                </a:solidFill>
                <a:effectLst/>
                <a:latin typeface="Arial" panose="020B0604020202020204" pitchFamily="34" charset="0"/>
              </a:rPr>
              <a:t>relative</a:t>
            </a:r>
            <a:r>
              <a:rPr lang="en-GB" sz="3300" b="0" i="0" dirty="0">
                <a:solidFill>
                  <a:srgbClr val="000000"/>
                </a:solidFill>
                <a:effectLst/>
                <a:latin typeface="Arial" panose="020B0604020202020204" pitchFamily="34" charset="0"/>
              </a:rPr>
              <a:t> deprivation.</a:t>
            </a:r>
          </a:p>
          <a:p>
            <a:pPr algn="l">
              <a:spcAft>
                <a:spcPts val="788"/>
              </a:spcAft>
              <a:buNone/>
            </a:pPr>
            <a:r>
              <a:rPr lang="en-GB" sz="3300" b="0" i="0" dirty="0">
                <a:solidFill>
                  <a:srgbClr val="000000"/>
                </a:solidFill>
                <a:effectLst/>
                <a:latin typeface="Arial" panose="020B0604020202020204" pitchFamily="34" charset="0"/>
              </a:rPr>
              <a:t>WIMD is currently made up of eight separate domains (or types) of deprivation. </a:t>
            </a:r>
          </a:p>
          <a:p>
            <a:pPr algn="l">
              <a:spcAft>
                <a:spcPts val="788"/>
              </a:spcAft>
              <a:buNone/>
            </a:pPr>
            <a:r>
              <a:rPr lang="en-GB" sz="3300" b="0" i="0" dirty="0">
                <a:solidFill>
                  <a:srgbClr val="000000"/>
                </a:solidFill>
                <a:effectLst/>
                <a:latin typeface="Arial" panose="020B0604020202020204" pitchFamily="34" charset="0"/>
              </a:rPr>
              <a:t>Each domain is compiled from a range of different indicators.</a:t>
            </a: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2"/>
              </a:rPr>
              <a:t>Income</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3"/>
              </a:rPr>
              <a:t>Employment</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4"/>
              </a:rPr>
              <a:t>Health</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5"/>
              </a:rPr>
              <a:t>Education</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6"/>
              </a:rPr>
              <a:t>Access to Services</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7"/>
              </a:rPr>
              <a:t>Community Safety</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8"/>
              </a:rPr>
              <a:t>Physical Environment</a:t>
            </a:r>
            <a:endParaRPr lang="en-GB" sz="3300" b="0" i="0" dirty="0">
              <a:solidFill>
                <a:srgbClr val="000000"/>
              </a:solidFill>
              <a:effectLst/>
              <a:latin typeface="Arial" panose="020B0604020202020204" pitchFamily="34" charset="0"/>
            </a:endParaRPr>
          </a:p>
          <a:p>
            <a:pPr algn="l">
              <a:spcAft>
                <a:spcPts val="788"/>
              </a:spcAft>
              <a:buFont typeface="Arial" panose="020B0604020202020204" pitchFamily="34" charset="0"/>
              <a:buChar char="•"/>
            </a:pPr>
            <a:r>
              <a:rPr lang="en-GB" sz="3300" b="0" i="0" u="none" strike="noStrike" dirty="0">
                <a:solidFill>
                  <a:srgbClr val="2F5074"/>
                </a:solidFill>
                <a:effectLst/>
                <a:latin typeface="Arial" panose="020B0604020202020204" pitchFamily="34" charset="0"/>
                <a:hlinkClick r:id="rId9"/>
              </a:rPr>
              <a:t>Housing</a:t>
            </a:r>
            <a:endParaRPr lang="en-GB" sz="3300" b="0" i="0" dirty="0">
              <a:solidFill>
                <a:srgbClr val="000000"/>
              </a:solidFill>
              <a:effectLst/>
              <a:latin typeface="Arial" panose="020B0604020202020204" pitchFamily="34" charset="0"/>
            </a:endParaRPr>
          </a:p>
          <a:p>
            <a:endParaRPr lang="en-GB" b="1" dirty="0"/>
          </a:p>
        </p:txBody>
      </p:sp>
    </p:spTree>
    <p:extLst>
      <p:ext uri="{BB962C8B-B14F-4D97-AF65-F5344CB8AC3E}">
        <p14:creationId xmlns:p14="http://schemas.microsoft.com/office/powerpoint/2010/main" val="3924858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C31076-E656-AC83-D01E-53BAD0F341DF}"/>
              </a:ext>
            </a:extLst>
          </p:cNvPr>
          <p:cNvSpPr>
            <a:spLocks noGrp="1"/>
          </p:cNvSpPr>
          <p:nvPr>
            <p:ph type="title"/>
          </p:nvPr>
        </p:nvSpPr>
        <p:spPr>
          <a:xfrm>
            <a:off x="838200" y="365125"/>
            <a:ext cx="10515600" cy="1325563"/>
          </a:xfrm>
        </p:spPr>
        <p:txBody>
          <a:bodyPr>
            <a:normAutofit/>
          </a:bodyPr>
          <a:lstStyle/>
          <a:p>
            <a:pPr marL="285750" indent="-285750">
              <a:spcBef>
                <a:spcPts val="1000"/>
              </a:spcBef>
              <a:buFont typeface="Arial"/>
              <a:buChar char="•"/>
            </a:pPr>
            <a:r>
              <a:rPr lang="en-GB" dirty="0"/>
              <a:t>Task - </a:t>
            </a:r>
            <a:r>
              <a:rPr lang="en-GB">
                <a:latin typeface="Aptos"/>
                <a:hlinkClick r:id="rId2"/>
              </a:rPr>
              <a:t>WIMD - Explore</a:t>
            </a:r>
            <a:endParaRPr lang="en-US">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8D9B10D8-C198-6BBD-2DF5-70E1261A3E6A}"/>
              </a:ext>
            </a:extLst>
          </p:cNvPr>
          <p:cNvSpPr>
            <a:spLocks noGrp="1"/>
          </p:cNvSpPr>
          <p:nvPr>
            <p:ph idx="1"/>
          </p:nvPr>
        </p:nvSpPr>
        <p:spPr>
          <a:xfrm>
            <a:off x="838201" y="1567927"/>
            <a:ext cx="6068682" cy="4609035"/>
          </a:xfrm>
        </p:spPr>
        <p:txBody>
          <a:bodyPr vert="horz" lIns="91440" tIns="45720" rIns="91440" bIns="45720" rtlCol="0" anchor="t">
            <a:normAutofit/>
          </a:bodyPr>
          <a:lstStyle/>
          <a:p>
            <a:pPr marL="285750" lvl="1" indent="-285750">
              <a:spcBef>
                <a:spcPts val="0"/>
              </a:spcBef>
              <a:buFont typeface="Arial,Sans-Serif" panose="020B0604020202020204" pitchFamily="34" charset="0"/>
            </a:pPr>
            <a:r>
              <a:rPr lang="en-US" sz="2200" dirty="0">
                <a:latin typeface="Calibri"/>
                <a:ea typeface="Calibri"/>
                <a:cs typeface="Calibri"/>
              </a:rPr>
              <a:t>Identify the WIMD rank of the area and note the specific indicators contributing to its deprivation score.</a:t>
            </a:r>
            <a:endParaRPr lang="en-GB" sz="2200" dirty="0">
              <a:latin typeface="Calibri"/>
              <a:ea typeface="Calibri"/>
              <a:cs typeface="Calibri"/>
            </a:endParaRPr>
          </a:p>
          <a:p>
            <a:pPr marL="285750" lvl="1" indent="-285750">
              <a:spcBef>
                <a:spcPts val="0"/>
              </a:spcBef>
              <a:buFont typeface="Arial,Sans-Serif" panose="020B0604020202020204" pitchFamily="34" charset="0"/>
            </a:pPr>
            <a:r>
              <a:rPr lang="en-US" sz="2200" dirty="0">
                <a:latin typeface="Calibri"/>
                <a:ea typeface="Calibri"/>
                <a:cs typeface="Calibri"/>
              </a:rPr>
              <a:t>Compare this area with another area in Wales to see the differences in deprivation levels.</a:t>
            </a:r>
            <a:endParaRPr lang="en-GB" sz="2200" dirty="0">
              <a:latin typeface="Calibri"/>
              <a:ea typeface="Calibri"/>
              <a:cs typeface="Calibri"/>
            </a:endParaRPr>
          </a:p>
          <a:p>
            <a:pPr marL="285750" indent="-285750">
              <a:spcBef>
                <a:spcPts val="0"/>
              </a:spcBef>
              <a:buFont typeface="Arial,Sans-Serif" panose="020B0604020202020204" pitchFamily="34" charset="0"/>
            </a:pPr>
            <a:endParaRPr lang="en-US" sz="2200" dirty="0">
              <a:latin typeface="Calibri"/>
              <a:ea typeface="Calibri"/>
              <a:cs typeface="Calibri"/>
            </a:endParaRPr>
          </a:p>
          <a:p>
            <a:pPr marL="285750" lvl="1" indent="-285750">
              <a:spcBef>
                <a:spcPts val="0"/>
              </a:spcBef>
              <a:buFont typeface="Arial,Sans-Serif" panose="020B0604020202020204" pitchFamily="34" charset="0"/>
            </a:pPr>
            <a:r>
              <a:rPr lang="en-US" sz="2200" dirty="0">
                <a:latin typeface="Calibri"/>
                <a:ea typeface="Calibri"/>
                <a:cs typeface="Calibri"/>
              </a:rPr>
              <a:t>Discuss what you found surprising or interesting about the deprivation levels in different areas.</a:t>
            </a:r>
            <a:endParaRPr lang="en-GB" sz="2200" dirty="0">
              <a:latin typeface="Calibri"/>
              <a:ea typeface="Calibri"/>
              <a:cs typeface="Calibri"/>
            </a:endParaRPr>
          </a:p>
          <a:p>
            <a:pPr marL="285750" lvl="1" indent="-285750">
              <a:spcBef>
                <a:spcPts val="0"/>
              </a:spcBef>
              <a:buFont typeface="Arial,Sans-Serif" panose="020B0604020202020204" pitchFamily="34" charset="0"/>
            </a:pPr>
            <a:r>
              <a:rPr lang="en-US" sz="2200" dirty="0">
                <a:latin typeface="Calibri"/>
                <a:ea typeface="Calibri"/>
                <a:cs typeface="Calibri"/>
              </a:rPr>
              <a:t>Reflect on how multiple deprivation might impact the lives of people living in the most deprived areas.</a:t>
            </a:r>
            <a:endParaRPr lang="en-GB" sz="2200" dirty="0">
              <a:latin typeface="Calibri"/>
              <a:ea typeface="Calibri"/>
              <a:cs typeface="Calibri"/>
            </a:endParaRPr>
          </a:p>
          <a:p>
            <a:pPr marL="285750" lvl="1" indent="-285750">
              <a:spcBef>
                <a:spcPts val="0"/>
              </a:spcBef>
              <a:buFont typeface="Arial,Sans-Serif" panose="020B0604020202020204" pitchFamily="34" charset="0"/>
            </a:pPr>
            <a:r>
              <a:rPr lang="en-US" sz="2200" dirty="0">
                <a:latin typeface="Calibri"/>
                <a:ea typeface="Calibri"/>
                <a:cs typeface="Calibri"/>
              </a:rPr>
              <a:t>Consider what measures could be taken to address these issues and improve the quality of life in deprived areas.</a:t>
            </a:r>
            <a:endParaRPr lang="en-GB" sz="2200" dirty="0">
              <a:latin typeface="Calibri"/>
              <a:ea typeface="Calibri"/>
              <a:cs typeface="Calibri"/>
            </a:endParaRPr>
          </a:p>
          <a:p>
            <a:endParaRPr lang="en-GB" sz="2200" dirty="0">
              <a:latin typeface="Calibri"/>
              <a:ea typeface="Calibri"/>
              <a:cs typeface="Calibri"/>
            </a:endParaRPr>
          </a:p>
        </p:txBody>
      </p:sp>
      <p:pic>
        <p:nvPicPr>
          <p:cNvPr id="4" name="Picture 3" descr="A red and white sign with a logo&#10;&#10;AI-generated content may be incorrect.">
            <a:extLst>
              <a:ext uri="{FF2B5EF4-FFF2-40B4-BE49-F238E27FC236}">
                <a16:creationId xmlns:a16="http://schemas.microsoft.com/office/drawing/2014/main" id="{15B323BC-6994-B583-65E2-B67751E0F998}"/>
              </a:ext>
            </a:extLst>
          </p:cNvPr>
          <p:cNvPicPr>
            <a:picLocks noChangeAspect="1"/>
          </p:cNvPicPr>
          <p:nvPr/>
        </p:nvPicPr>
        <p:blipFill>
          <a:blip r:embed="rId3"/>
          <a:stretch>
            <a:fillRect/>
          </a:stretch>
        </p:blipFill>
        <p:spPr>
          <a:xfrm>
            <a:off x="7810400" y="2766817"/>
            <a:ext cx="2041559" cy="2751667"/>
          </a:xfrm>
          <a:prstGeom prst="rect">
            <a:avLst/>
          </a:prstGeom>
        </p:spPr>
      </p:pic>
    </p:spTree>
    <p:extLst>
      <p:ext uri="{BB962C8B-B14F-4D97-AF65-F5344CB8AC3E}">
        <p14:creationId xmlns:p14="http://schemas.microsoft.com/office/powerpoint/2010/main" val="2956511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8FB7-1890-CE9E-F9E8-27AFA3874777}"/>
              </a:ext>
            </a:extLst>
          </p:cNvPr>
          <p:cNvSpPr>
            <a:spLocks noGrp="1"/>
          </p:cNvSpPr>
          <p:nvPr>
            <p:ph type="title"/>
          </p:nvPr>
        </p:nvSpPr>
        <p:spPr/>
        <p:txBody>
          <a:bodyPr/>
          <a:lstStyle/>
          <a:p>
            <a:r>
              <a:rPr lang="en-GB" dirty="0"/>
              <a:t>Tomorrow</a:t>
            </a:r>
          </a:p>
        </p:txBody>
      </p:sp>
      <p:sp>
        <p:nvSpPr>
          <p:cNvPr id="3" name="Content Placeholder 2">
            <a:extLst>
              <a:ext uri="{FF2B5EF4-FFF2-40B4-BE49-F238E27FC236}">
                <a16:creationId xmlns:a16="http://schemas.microsoft.com/office/drawing/2014/main" id="{CFDB74C8-18BC-1786-CBCC-699D612F685E}"/>
              </a:ext>
            </a:extLst>
          </p:cNvPr>
          <p:cNvSpPr>
            <a:spLocks noGrp="1"/>
          </p:cNvSpPr>
          <p:nvPr>
            <p:ph idx="1"/>
          </p:nvPr>
        </p:nvSpPr>
        <p:spPr/>
        <p:txBody>
          <a:bodyPr vert="horz" lIns="91440" tIns="45720" rIns="91440" bIns="45720" rtlCol="0" anchor="t">
            <a:normAutofit/>
          </a:bodyPr>
          <a:lstStyle/>
          <a:p>
            <a:r>
              <a:rPr lang="en-GB" dirty="0"/>
              <a:t>Task</a:t>
            </a:r>
          </a:p>
          <a:p>
            <a:r>
              <a:rPr lang="en-GB" sz="3600" dirty="0">
                <a:latin typeface="Calibri"/>
                <a:ea typeface="Calibri"/>
                <a:cs typeface="Calibri"/>
              </a:rPr>
              <a:t>A class debate on the recent changes to welfare announced by the government. </a:t>
            </a:r>
          </a:p>
          <a:p>
            <a:r>
              <a:rPr lang="en-GB" sz="3600" dirty="0">
                <a:latin typeface="Calibri"/>
                <a:ea typeface="Calibri"/>
                <a:cs typeface="Calibri"/>
              </a:rPr>
              <a:t>Specifically, I want to debate the pros and cons of the changes to the Personal Independence Payment (</a:t>
            </a:r>
            <a:r>
              <a:rPr lang="en-GB" sz="3600" err="1">
                <a:latin typeface="Calibri"/>
                <a:ea typeface="Calibri"/>
                <a:cs typeface="Calibri"/>
              </a:rPr>
              <a:t>PiP</a:t>
            </a:r>
            <a:r>
              <a:rPr lang="en-GB" sz="3600" dirty="0">
                <a:latin typeface="Calibri"/>
                <a:ea typeface="Calibri"/>
                <a:cs typeface="Calibri"/>
              </a:rPr>
              <a:t>), and consider the arguments from both the government and the beneficiaries.</a:t>
            </a:r>
          </a:p>
          <a:p>
            <a:r>
              <a:rPr lang="en-GB" sz="3600" dirty="0">
                <a:latin typeface="Calibri"/>
                <a:ea typeface="Calibri"/>
                <a:cs typeface="Calibri"/>
              </a:rPr>
              <a:t>However, other arguments can be presented.</a:t>
            </a:r>
          </a:p>
        </p:txBody>
      </p:sp>
    </p:spTree>
    <p:extLst>
      <p:ext uri="{BB962C8B-B14F-4D97-AF65-F5344CB8AC3E}">
        <p14:creationId xmlns:p14="http://schemas.microsoft.com/office/powerpoint/2010/main" val="1459681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3D395-E359-DC16-F29E-4BFFC200D5C1}"/>
              </a:ext>
            </a:extLst>
          </p:cNvPr>
          <p:cNvSpPr>
            <a:spLocks noGrp="1"/>
          </p:cNvSpPr>
          <p:nvPr>
            <p:ph type="title"/>
          </p:nvPr>
        </p:nvSpPr>
        <p:spPr>
          <a:xfrm>
            <a:off x="838200" y="365126"/>
            <a:ext cx="10515600" cy="726256"/>
          </a:xfrm>
        </p:spPr>
        <p:txBody>
          <a:bodyPr/>
          <a:lstStyle/>
          <a:p>
            <a:r>
              <a:rPr lang="en-GB" dirty="0"/>
              <a:t>Sources</a:t>
            </a:r>
          </a:p>
        </p:txBody>
      </p:sp>
      <p:sp>
        <p:nvSpPr>
          <p:cNvPr id="3" name="Content Placeholder 2">
            <a:extLst>
              <a:ext uri="{FF2B5EF4-FFF2-40B4-BE49-F238E27FC236}">
                <a16:creationId xmlns:a16="http://schemas.microsoft.com/office/drawing/2014/main" id="{3DD3EBBE-F9A0-8C79-84B1-17D3E9955DFF}"/>
              </a:ext>
            </a:extLst>
          </p:cNvPr>
          <p:cNvSpPr>
            <a:spLocks noGrp="1"/>
          </p:cNvSpPr>
          <p:nvPr>
            <p:ph idx="1"/>
          </p:nvPr>
        </p:nvSpPr>
        <p:spPr/>
        <p:txBody>
          <a:bodyPr/>
          <a:lstStyle/>
          <a:p>
            <a:r>
              <a:rPr lang="en-GB" dirty="0">
                <a:hlinkClick r:id="rId2"/>
              </a:rPr>
              <a:t>101206-social-inclusion-briefing-en.pdf</a:t>
            </a:r>
            <a:endParaRPr lang="en-GB" dirty="0"/>
          </a:p>
          <a:p>
            <a:r>
              <a:rPr lang="en-GB" dirty="0">
                <a:hlinkClick r:id="rId3"/>
              </a:rPr>
              <a:t>Welsh Index of Multiple Deprivation</a:t>
            </a:r>
            <a:endParaRPr lang="en-GB" dirty="0"/>
          </a:p>
          <a:p>
            <a:r>
              <a:rPr lang="en-GB" dirty="0">
                <a:hlinkClick r:id="rId4"/>
              </a:rPr>
              <a:t>Welsh Index of Multiple Deprivation (WIMD) 2019: Results report</a:t>
            </a:r>
            <a:endParaRPr lang="en-GB" dirty="0"/>
          </a:p>
          <a:p>
            <a:r>
              <a:rPr lang="en-GB" dirty="0">
                <a:hlinkClick r:id="rId5"/>
              </a:rPr>
              <a:t>Social-exclusion-in-Wales-Policy-Briefing-.pdf</a:t>
            </a:r>
            <a:endParaRPr lang="en-GB" b="1" dirty="0"/>
          </a:p>
        </p:txBody>
      </p:sp>
    </p:spTree>
    <p:extLst>
      <p:ext uri="{BB962C8B-B14F-4D97-AF65-F5344CB8AC3E}">
        <p14:creationId xmlns:p14="http://schemas.microsoft.com/office/powerpoint/2010/main" val="2775815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2997</TotalTime>
  <Words>1435</Words>
  <Application>Microsoft Office PowerPoint</Application>
  <PresentationFormat>Widescreen</PresentationFormat>
  <Paragraphs>131</Paragraphs>
  <Slides>23</Slides>
  <Notes>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Combating Social Isolation</vt:lpstr>
      <vt:lpstr>Social Inclusion</vt:lpstr>
      <vt:lpstr>Social Exclusion</vt:lpstr>
      <vt:lpstr>Exclusion Examples </vt:lpstr>
      <vt:lpstr>Glynneath, Neath Valley </vt:lpstr>
      <vt:lpstr>South Wales Police </vt:lpstr>
      <vt:lpstr>What does the term social cohesion mean?</vt:lpstr>
      <vt:lpstr>United Nations Economic Commission for Europe (UNECE)</vt:lpstr>
      <vt:lpstr>Cost of Living?</vt:lpstr>
      <vt:lpstr>Can we trust our Govt. to represent us? - Milk</vt:lpstr>
      <vt:lpstr>UNECE &amp; Government State:</vt:lpstr>
      <vt:lpstr>The Khan Review</vt:lpstr>
      <vt:lpstr>1,279 sample freedom-restricting harassment</vt:lpstr>
      <vt:lpstr>Cohesion: A challenge facing other Countries </vt:lpstr>
      <vt:lpstr>Cohesion: A challenge facing other Countries </vt:lpstr>
      <vt:lpstr>Jo Cox </vt:lpstr>
      <vt:lpstr>Jo Cox Foundation Project </vt:lpstr>
      <vt:lpstr> Welsh Index of Multiple Deprivation </vt:lpstr>
      <vt:lpstr>Types of Deprivation</vt:lpstr>
      <vt:lpstr> What does WIMD measure? </vt:lpstr>
      <vt:lpstr>Task - WIMD - Explore </vt:lpstr>
      <vt:lpstr>Tomorrow</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45</cp:revision>
  <dcterms:created xsi:type="dcterms:W3CDTF">2025-03-18T11:34:02Z</dcterms:created>
  <dcterms:modified xsi:type="dcterms:W3CDTF">2025-03-21T12:21:37Z</dcterms:modified>
</cp:coreProperties>
</file>